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9"/>
  </p:notesMasterIdLst>
  <p:handoutMasterIdLst>
    <p:handoutMasterId r:id="rId58"/>
  </p:handoutMasterIdLst>
  <p:sldIdLst>
    <p:sldId id="256" r:id="rId4"/>
    <p:sldId id="483" r:id="rId5"/>
    <p:sldId id="484" r:id="rId6"/>
    <p:sldId id="541" r:id="rId7"/>
    <p:sldId id="485" r:id="rId8"/>
    <p:sldId id="486" r:id="rId10"/>
    <p:sldId id="544" r:id="rId11"/>
    <p:sldId id="487" r:id="rId12"/>
    <p:sldId id="542" r:id="rId13"/>
    <p:sldId id="545" r:id="rId14"/>
    <p:sldId id="546" r:id="rId15"/>
    <p:sldId id="490" r:id="rId16"/>
    <p:sldId id="547" r:id="rId17"/>
    <p:sldId id="493" r:id="rId18"/>
    <p:sldId id="576" r:id="rId19"/>
    <p:sldId id="495" r:id="rId20"/>
    <p:sldId id="581" r:id="rId21"/>
    <p:sldId id="596" r:id="rId22"/>
    <p:sldId id="584" r:id="rId23"/>
    <p:sldId id="591" r:id="rId24"/>
    <p:sldId id="587" r:id="rId25"/>
    <p:sldId id="585" r:id="rId26"/>
    <p:sldId id="593" r:id="rId27"/>
    <p:sldId id="604" r:id="rId28"/>
    <p:sldId id="594" r:id="rId29"/>
    <p:sldId id="597" r:id="rId30"/>
    <p:sldId id="598" r:id="rId31"/>
    <p:sldId id="599" r:id="rId32"/>
    <p:sldId id="602" r:id="rId33"/>
    <p:sldId id="522" r:id="rId34"/>
    <p:sldId id="525" r:id="rId35"/>
    <p:sldId id="550" r:id="rId36"/>
    <p:sldId id="553" r:id="rId37"/>
    <p:sldId id="555" r:id="rId38"/>
    <p:sldId id="605" r:id="rId39"/>
    <p:sldId id="529" r:id="rId40"/>
    <p:sldId id="528" r:id="rId41"/>
    <p:sldId id="530" r:id="rId42"/>
    <p:sldId id="556" r:id="rId43"/>
    <p:sldId id="532" r:id="rId44"/>
    <p:sldId id="533" r:id="rId45"/>
    <p:sldId id="603" r:id="rId46"/>
    <p:sldId id="559" r:id="rId47"/>
    <p:sldId id="535" r:id="rId48"/>
    <p:sldId id="570" r:id="rId49"/>
    <p:sldId id="560" r:id="rId50"/>
    <p:sldId id="562" r:id="rId51"/>
    <p:sldId id="564" r:id="rId52"/>
    <p:sldId id="563" r:id="rId53"/>
    <p:sldId id="565" r:id="rId54"/>
    <p:sldId id="566" r:id="rId55"/>
    <p:sldId id="567" r:id="rId56"/>
    <p:sldId id="536" r:id="rId57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B"/>
    <a:srgbClr val="0000FF"/>
    <a:srgbClr val="FF00FF"/>
    <a:srgbClr val="FDFDFD"/>
    <a:srgbClr val="CC00FF"/>
    <a:srgbClr val="CC66FF"/>
    <a:srgbClr val="CCFFF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68" autoAdjust="0"/>
    <p:restoredTop sz="96323" autoAdjust="0"/>
  </p:normalViewPr>
  <p:slideViewPr>
    <p:cSldViewPr snapToGrid="0">
      <p:cViewPr>
        <p:scale>
          <a:sx n="100" d="100"/>
          <a:sy n="100" d="100"/>
        </p:scale>
        <p:origin x="-426" y="-264"/>
      </p:cViewPr>
      <p:guideLst>
        <p:guide orient="horz" pos="2048"/>
        <p:guide pos="28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2136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1" Type="http://schemas.openxmlformats.org/officeDocument/2006/relationships/tableStyles" Target="tableStyles.xml"/><Relationship Id="rId60" Type="http://schemas.openxmlformats.org/officeDocument/2006/relationships/viewProps" Target="viewProps.xml"/><Relationship Id="rId6" Type="http://schemas.openxmlformats.org/officeDocument/2006/relationships/slide" Target="slides/slide3.xml"/><Relationship Id="rId59" Type="http://schemas.openxmlformats.org/officeDocument/2006/relationships/presProps" Target="presProps.xml"/><Relationship Id="rId58" Type="http://schemas.openxmlformats.org/officeDocument/2006/relationships/handoutMaster" Target="handoutMasters/handoutMaster1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slide" Target="slides/slide2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F33B28-3497-4EC3-AF10-B54445FD293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4B3A399B-A485-4F5C-BDBC-9B808EFAFAF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C4EAFD84-5F2F-4C96-929B-F27BC5A15D1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59396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  <p:sp>
        <p:nvSpPr>
          <p:cNvPr id="59397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60420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  <p:sp>
        <p:nvSpPr>
          <p:cNvPr id="60421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61444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  <p:sp>
        <p:nvSpPr>
          <p:cNvPr id="61445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62468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  <p:sp>
        <p:nvSpPr>
          <p:cNvPr id="62469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63492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  <p:sp>
        <p:nvSpPr>
          <p:cNvPr id="63493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4516" name="页脚占位符 1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  <p:sp>
        <p:nvSpPr>
          <p:cNvPr id="64517" name="页眉占位符 2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65540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  <p:sp>
        <p:nvSpPr>
          <p:cNvPr id="65541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hyperlink" Target="http://www.kjzhan.com/mp3/8x/105395.html" TargetMode="Externa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 descr="图片8S5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9" y="0"/>
            <a:ext cx="9140825" cy="653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1"/>
          <p:cNvSpPr txBox="1"/>
          <p:nvPr/>
        </p:nvSpPr>
        <p:spPr bwMode="auto">
          <a:xfrm>
            <a:off x="201613" y="323850"/>
            <a:ext cx="6524625" cy="103716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4400" dirty="0">
                <a:latin typeface="+mj-ea"/>
              </a:rPr>
              <a:t>18 </a:t>
            </a:r>
            <a:r>
              <a:rPr lang="zh-CN" altLang="en-US" sz="4400" dirty="0">
                <a:latin typeface="+mj-ea"/>
              </a:rPr>
              <a:t>在长江源头各拉丹冬</a:t>
            </a:r>
            <a:endParaRPr lang="zh-CN" altLang="en-US" sz="4400" dirty="0">
              <a:latin typeface="+mj-ea"/>
            </a:endParaRPr>
          </a:p>
        </p:txBody>
      </p:sp>
      <p:sp>
        <p:nvSpPr>
          <p:cNvPr id="3076" name="副标题 2"/>
          <p:cNvSpPr txBox="1">
            <a:spLocks noChangeArrowheads="1"/>
          </p:cNvSpPr>
          <p:nvPr/>
        </p:nvSpPr>
        <p:spPr bwMode="auto">
          <a:xfrm>
            <a:off x="579438" y="1407584"/>
            <a:ext cx="4843462" cy="58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部编本人教版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·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八年级语文下册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38126" y="1361017"/>
            <a:ext cx="64881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图片 6" descr="2.png">
            <a:hlinkClick r:id="rId2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81826" y="643468"/>
            <a:ext cx="736277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0" y="5868645"/>
            <a:ext cx="9144000" cy="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87376" y="1603924"/>
            <a:ext cx="8175625" cy="330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流苏：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下垂的穗子，装饰在马车、帐幕等上面下垂的穗状物，用五彩羽毛或丝线制成。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风云变幻：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比喻局势的动荡与变化。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接踵而至：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形容人或事物一个又一个接连不断地到来。接踵，后面人的脚尖接着前面人的脚后跟。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87375" y="1706956"/>
            <a:ext cx="8058150" cy="265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熠熠烁烁：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形容光彩闪耀的样子。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川流不息：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行人、车马等，像水流一样连续不断地行进。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漫不经心：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疏忽大意，一点儿也不放在心上。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725489" y="1828800"/>
            <a:ext cx="7623175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读课文，划分文章层次，理清作者的写作思路。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4439" name="组合 7"/>
          <p:cNvGrpSpPr/>
          <p:nvPr/>
        </p:nvGrpSpPr>
        <p:grpSpPr bwMode="auto">
          <a:xfrm>
            <a:off x="644526" y="524933"/>
            <a:ext cx="2352675" cy="984251"/>
            <a:chOff x="279414" y="385986"/>
            <a:chExt cx="2353227" cy="737277"/>
          </a:xfrm>
        </p:grpSpPr>
        <p:sp>
          <p:nvSpPr>
            <p:cNvPr id="9" name="文本框 8"/>
            <p:cNvSpPr txBox="1">
              <a:spLocks noChangeArrowheads="1"/>
            </p:cNvSpPr>
            <p:nvPr/>
          </p:nvSpPr>
          <p:spPr bwMode="auto">
            <a:xfrm>
              <a:off x="649389" y="476362"/>
              <a:ext cx="1983252" cy="4380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整体感知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14442" name="组合 9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11" name="图片 10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4444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2055813" y="3981451"/>
            <a:ext cx="4583112" cy="73250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课文可以分为四部分。</a:t>
            </a:r>
            <a:endParaRPr lang="zh-CN" altLang="en-US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475" y="939801"/>
            <a:ext cx="86868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第一部分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(1-2)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：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写在大山脚下仰望各拉丹冬雪峰的</a:t>
            </a:r>
            <a:endParaRPr lang="en-US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2691130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尊荣。</a:t>
            </a:r>
            <a:endParaRPr lang="en-US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第二部分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(3-4)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：</a:t>
            </a:r>
            <a:r>
              <a:rPr lang="zh-CN" altLang="en-US" sz="2800" b="1" dirty="0">
                <a:latin typeface="+mn-ea"/>
                <a:ea typeface="+mn-ea"/>
              </a:rPr>
              <a:t>写向各拉丹冬雪峰进发的艰难情景。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第三部分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(5-13)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：</a:t>
            </a:r>
            <a:r>
              <a:rPr lang="zh-CN" altLang="en-US" sz="2800" b="1" dirty="0">
                <a:latin typeface="+mn-ea"/>
                <a:ea typeface="+mn-ea"/>
              </a:rPr>
              <a:t>写近观冰塔林看到的壮观景象。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第四部分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(14)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：</a:t>
            </a:r>
            <a:r>
              <a:rPr lang="zh-CN" altLang="en-US" sz="2800" b="1" dirty="0">
                <a:latin typeface="+mn-ea"/>
                <a:ea typeface="+mn-ea"/>
              </a:rPr>
              <a:t>写在砾石滩上看雪峰时的新发现。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477839" y="1526118"/>
            <a:ext cx="8269287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一、在藏北高原大山脚下仰望各拉丹冬雪峰，作者的所见、所感是怎样的？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6487" name="组合 12"/>
          <p:cNvGrpSpPr/>
          <p:nvPr/>
        </p:nvGrpSpPr>
        <p:grpSpPr bwMode="auto">
          <a:xfrm>
            <a:off x="477838" y="423333"/>
            <a:ext cx="2352675" cy="984251"/>
            <a:chOff x="279414" y="385986"/>
            <a:chExt cx="2353227" cy="737277"/>
          </a:xfrm>
        </p:grpSpPr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649388" y="476362"/>
              <a:ext cx="1983253" cy="4380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课文解读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16498" name="组合 14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16" name="图片 15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6500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477839" y="3572934"/>
            <a:ext cx="2200275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各拉丹冬有阴阳二坡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2881314" y="3325284"/>
            <a:ext cx="179387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西北阴坡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2436813" y="3611033"/>
            <a:ext cx="406400" cy="1534584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4575175" y="3325285"/>
            <a:ext cx="385603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尽是冰雪，景色单调</a:t>
            </a:r>
            <a:endParaRPr lang="zh-CN" altLang="en-US" sz="28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2881313" y="4739217"/>
            <a:ext cx="19431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东南阳坡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4575176" y="4739218"/>
            <a:ext cx="109696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好看</a:t>
            </a:r>
            <a:endParaRPr lang="zh-CN" altLang="en-US" sz="28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4"/>
          <p:cNvGrpSpPr/>
          <p:nvPr/>
        </p:nvGrpSpPr>
        <p:grpSpPr bwMode="auto">
          <a:xfrm>
            <a:off x="5692776" y="4643967"/>
            <a:ext cx="2525713" cy="1631951"/>
            <a:chOff x="5693163" y="3483341"/>
            <a:chExt cx="2524539" cy="1223720"/>
          </a:xfrm>
        </p:grpSpPr>
        <p:sp>
          <p:nvSpPr>
            <p:cNvPr id="4" name="椭圆形标注 3"/>
            <p:cNvSpPr/>
            <p:nvPr/>
          </p:nvSpPr>
          <p:spPr>
            <a:xfrm flipV="1">
              <a:off x="5693163" y="3483341"/>
              <a:ext cx="2524539" cy="1223720"/>
            </a:xfrm>
            <a:prstGeom prst="wedgeEllipseCallout">
              <a:avLst>
                <a:gd name="adj1" fmla="val -61454"/>
                <a:gd name="adj2" fmla="val 16826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496" name="Text Box 3"/>
            <p:cNvSpPr txBox="1">
              <a:spLocks noChangeArrowheads="1"/>
            </p:cNvSpPr>
            <p:nvPr/>
          </p:nvSpPr>
          <p:spPr bwMode="auto">
            <a:xfrm>
              <a:off x="6022133" y="3531970"/>
              <a:ext cx="1866597" cy="844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这种好看体现在哪？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15" grpId="0"/>
      <p:bldP spid="17" grpId="0"/>
      <p:bldP spid="2" grpId="0" animBg="1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" name="Text Box 3"/>
          <p:cNvSpPr txBox="1">
            <a:spLocks noChangeArrowheads="1"/>
          </p:cNvSpPr>
          <p:nvPr/>
        </p:nvSpPr>
        <p:spPr bwMode="auto">
          <a:xfrm>
            <a:off x="584200" y="1073151"/>
            <a:ext cx="8269288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阳光使这位身披白色披风的巨人变化多端：融雪处裸露出大山黧黑的骨骼，有如刀削一般，棱角与层次毕现，富有雕塑感。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圆角矩形 1"/>
          <p:cNvSpPr>
            <a:spLocks noChangeArrowheads="1"/>
          </p:cNvSpPr>
          <p:nvPr/>
        </p:nvSpPr>
        <p:spPr bwMode="auto">
          <a:xfrm>
            <a:off x="2273300" y="3858684"/>
            <a:ext cx="4572000" cy="578882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FZKTK--GBK1-0"/>
              </a:rPr>
              <a:t>气势磅礴</a:t>
            </a:r>
            <a:r>
              <a:rPr lang="zh-CN" altLang="en-US" sz="2800" b="1">
                <a:latin typeface="E-B6"/>
              </a:rPr>
              <a:t>，</a:t>
            </a:r>
            <a:r>
              <a:rPr lang="zh-CN" altLang="en-US" sz="2800" b="1">
                <a:latin typeface="FZKTK--GBK1-0"/>
              </a:rPr>
              <a:t>变化多端</a:t>
            </a:r>
            <a:r>
              <a:rPr lang="zh-CN" altLang="en-US" sz="2800" b="1">
                <a:latin typeface="E-B6"/>
              </a:rPr>
              <a:t>。</a:t>
            </a:r>
            <a:endParaRPr lang="zh-CN" altLang="en-US" sz="2800" b="1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584825" y="1073151"/>
            <a:ext cx="20335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变化多端</a:t>
            </a:r>
            <a:endParaRPr lang="zh-CN" altLang="en-US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584200" y="2105025"/>
            <a:ext cx="39751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次毕现，富有雕塑感。</a:t>
            </a:r>
            <a:endParaRPr lang="zh-CN" altLang="en-US" sz="28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79439" y="1592792"/>
            <a:ext cx="8402637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裸露出大山黧黑的骨骼，有如刀削一般，棱角与层</a:t>
            </a:r>
            <a:endParaRPr lang="zh-CN" altLang="en-US" sz="28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367588" y="1071033"/>
            <a:ext cx="1447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融雪处</a:t>
            </a:r>
            <a:endParaRPr lang="zh-CN" altLang="en-US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8" grpId="0"/>
      <p:bldP spid="20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文本框 3"/>
          <p:cNvSpPr txBox="1">
            <a:spLocks noChangeArrowheads="1"/>
          </p:cNvSpPr>
          <p:nvPr/>
        </p:nvSpPr>
        <p:spPr bwMode="auto">
          <a:xfrm>
            <a:off x="493714" y="2592918"/>
            <a:ext cx="8112125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季节上的隆冬将尽，但严寒还将在此驻防三两个月。远不是秋高气爽时节的明媚，这一个风云变幻的季节里，气势磅礴的密云来去匆匆，形如金字塔的各拉丹冬主峰难得在云遮雾障中一现尊容。</a:t>
            </a:r>
            <a:endParaRPr kumimoji="1"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58814" y="719668"/>
            <a:ext cx="7781925" cy="1126462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二、读课文，说说考察的环境是怎样的？请找出相应的描写。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/>
      <p:bldP spid="276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文本框 3"/>
          <p:cNvSpPr txBox="1">
            <a:spLocks noChangeArrowheads="1"/>
          </p:cNvSpPr>
          <p:nvPr/>
        </p:nvSpPr>
        <p:spPr bwMode="auto">
          <a:xfrm>
            <a:off x="727076" y="3579285"/>
            <a:ext cx="7853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kumimoji="1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海拔接近六千米，让人气喘吁吁，很不适应</a:t>
            </a:r>
            <a:endParaRPr kumimoji="1"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703" name="Text Box 6"/>
          <p:cNvSpPr txBox="1">
            <a:spLocks noChangeArrowheads="1"/>
          </p:cNvSpPr>
          <p:nvPr/>
        </p:nvSpPr>
        <p:spPr bwMode="auto">
          <a:xfrm>
            <a:off x="658814" y="719668"/>
            <a:ext cx="7781925" cy="1126462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三、负重向各拉丹冬雪峰进发，是一个异常艰难的历程。在此期间，“我”遇到了哪些困难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kumimoji="1" lang="zh-CN" altLang="en-US" sz="28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27075" y="4574118"/>
            <a:ext cx="6070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kumimoji="1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频频小震酝酿着某一两次大地震</a:t>
            </a:r>
            <a:endParaRPr kumimoji="1"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9"/>
          <p:cNvSpPr>
            <a:spLocks noChangeArrowheads="1"/>
          </p:cNvSpPr>
          <p:nvPr/>
        </p:nvSpPr>
        <p:spPr bwMode="auto">
          <a:xfrm>
            <a:off x="787401" y="2529418"/>
            <a:ext cx="2894013" cy="578882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 dirty="0"/>
              <a:t>自然环境恶劣</a:t>
            </a:r>
            <a:endParaRPr lang="zh-CN" altLang="en-US" sz="28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/>
      <p:bldP spid="4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727076" y="2448984"/>
            <a:ext cx="785336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在各拉丹冬以东几公里处有牛粪可捡的草坝子上，我们搭起牛毛帐篷。安托师傅他们从崖底冰河里背回大冰块，我们喝上了长江源头的水。</a:t>
            </a:r>
            <a:endParaRPr kumimoji="1"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787401" y="1399118"/>
            <a:ext cx="2894013" cy="578882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 dirty="0"/>
              <a:t>住宿环境恶劣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>
            <a:spLocks noChangeArrowheads="1"/>
          </p:cNvSpPr>
          <p:nvPr/>
        </p:nvSpPr>
        <p:spPr bwMode="auto">
          <a:xfrm>
            <a:off x="787400" y="789518"/>
            <a:ext cx="4897438" cy="578882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 dirty="0"/>
              <a:t>身体不适（刚进各拉丹冬）</a:t>
            </a:r>
            <a:endParaRPr lang="zh-CN" altLang="en-US" sz="2800" b="1" dirty="0"/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727076" y="1778000"/>
            <a:ext cx="31099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kumimoji="1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手背生起冻疮</a:t>
            </a:r>
            <a:endParaRPr kumimoji="1"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27075" y="2561167"/>
            <a:ext cx="6070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kumimoji="1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肩背脖颈疼痛得不敢活动</a:t>
            </a:r>
            <a:endParaRPr kumimoji="1"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>
            <a:spLocks noChangeArrowheads="1"/>
          </p:cNvSpPr>
          <p:nvPr/>
        </p:nvSpPr>
        <p:spPr bwMode="auto">
          <a:xfrm>
            <a:off x="727076" y="3321051"/>
            <a:ext cx="52435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kumimoji="1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连夜高烧，不思饮食</a:t>
            </a:r>
            <a:endParaRPr kumimoji="1"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27076" y="4080934"/>
            <a:ext cx="78343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7505" indent="-35750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kumimoji="1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活动时只能以极轻极慢动作进行，犹如霹雳舞的“太空步”</a:t>
            </a:r>
            <a:endParaRPr kumimoji="1"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27076" y="5416551"/>
            <a:ext cx="1254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7505" indent="-35750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687388" y="1454152"/>
            <a:ext cx="7810500" cy="334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品味文中生动描述各拉丹冬壮美景色的语句，感受作者表达的丰富情感。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（重点）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把握文章的层次脉络，理清作者的写作思路。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（难点）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体会文中表现出来的自然美，培养读者对大自然的感情。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（重点）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099" name="组合 5"/>
          <p:cNvGrpSpPr/>
          <p:nvPr/>
        </p:nvGrpSpPr>
        <p:grpSpPr bwMode="auto">
          <a:xfrm>
            <a:off x="366714" y="349252"/>
            <a:ext cx="2352675" cy="984249"/>
            <a:chOff x="279414" y="385986"/>
            <a:chExt cx="2353227" cy="737277"/>
          </a:xfrm>
        </p:grpSpPr>
        <p:sp>
          <p:nvSpPr>
            <p:cNvPr id="10" name="文本框 6"/>
            <p:cNvSpPr txBox="1">
              <a:spLocks noChangeArrowheads="1"/>
            </p:cNvSpPr>
            <p:nvPr/>
          </p:nvSpPr>
          <p:spPr bwMode="auto">
            <a:xfrm>
              <a:off x="649388" y="476361"/>
              <a:ext cx="1983253" cy="4380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学习目标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4101" name="组合 7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12" name="图片 8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4103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727076" y="2034117"/>
            <a:ext cx="7986713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kumimoji="1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正是在后退的当儿，脚下一滑，分外利落地一屁股坐在冰河上，裂骨之痛随之袭来。这一跤，使我在后来的旅行中备受折磨。回那曲拍了片才知道，娇贵而无用的尾椎骨已经折断，连带第八节腰椎也错了位。</a:t>
            </a:r>
            <a:endParaRPr kumimoji="1"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31" name="圆角矩形 8"/>
          <p:cNvSpPr>
            <a:spLocks noChangeArrowheads="1"/>
          </p:cNvSpPr>
          <p:nvPr/>
        </p:nvSpPr>
        <p:spPr bwMode="auto">
          <a:xfrm>
            <a:off x="787400" y="789518"/>
            <a:ext cx="4897438" cy="578882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/>
              <a:t>身体不适（在冰塔林）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3"/>
          <p:cNvSpPr txBox="1">
            <a:spLocks noChangeArrowheads="1"/>
          </p:cNvSpPr>
          <p:nvPr/>
        </p:nvSpPr>
        <p:spPr bwMode="auto">
          <a:xfrm>
            <a:off x="720726" y="3276600"/>
            <a:ext cx="798671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而我似乎已经衰竭，心想碰巧哪一口气上不来，就长眠于此吧。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"/>
          <p:cNvSpPr txBox="1">
            <a:spLocks noChangeArrowheads="1"/>
          </p:cNvSpPr>
          <p:nvPr/>
        </p:nvSpPr>
        <p:spPr bwMode="auto">
          <a:xfrm>
            <a:off x="720726" y="1147234"/>
            <a:ext cx="798671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头痛，恶心，双脚绵软，呼吸困难</a:t>
            </a:r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典型的缺氧反应，外加新伤剧痛。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58814" y="719668"/>
            <a:ext cx="7781925" cy="1126462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面对这样的恶劣环境，你会想什么呢？你知道作者有什么感想吗？请找出相关描写。</a:t>
            </a:r>
            <a:endParaRPr kumimoji="1" lang="zh-CN" altLang="en-US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27075" y="2728384"/>
            <a:ext cx="7767638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这样的身体状况真是大煞风景。但愿它不要影响我的心态，各拉丹冬值得你历尽艰辛去走上一遭。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双波形 4"/>
          <p:cNvSpPr>
            <a:spLocks noChangeArrowheads="1"/>
          </p:cNvSpPr>
          <p:nvPr/>
        </p:nvSpPr>
        <p:spPr bwMode="auto">
          <a:xfrm>
            <a:off x="1927225" y="4963585"/>
            <a:ext cx="5245100" cy="695265"/>
          </a:xfrm>
          <a:prstGeom prst="doubleWave">
            <a:avLst>
              <a:gd name="adj1" fmla="val 6250"/>
              <a:gd name="adj2" fmla="val 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FZXH1K--GBK1-0"/>
              </a:rPr>
              <a:t>困难无处不在，热情始终不减</a:t>
            </a:r>
            <a:r>
              <a:rPr lang="zh-CN" altLang="en-US" sz="2800" b="1"/>
              <a:t> </a:t>
            </a:r>
            <a:endParaRPr lang="zh-CN" altLang="en-US" sz="2800" b="1"/>
          </a:p>
        </p:txBody>
      </p:sp>
      <p:grpSp>
        <p:nvGrpSpPr>
          <p:cNvPr id="3" name="组合 7"/>
          <p:cNvGrpSpPr/>
          <p:nvPr/>
        </p:nvGrpSpPr>
        <p:grpSpPr bwMode="auto">
          <a:xfrm>
            <a:off x="4856163" y="4125385"/>
            <a:ext cx="565150" cy="230716"/>
            <a:chOff x="4750903" y="3094382"/>
            <a:chExt cx="564279" cy="172279"/>
          </a:xfrm>
        </p:grpSpPr>
        <p:sp>
          <p:nvSpPr>
            <p:cNvPr id="6" name="等腰三角形 5"/>
            <p:cNvSpPr/>
            <p:nvPr/>
          </p:nvSpPr>
          <p:spPr>
            <a:xfrm>
              <a:off x="4750903" y="3094382"/>
              <a:ext cx="199717" cy="17227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5115465" y="3094382"/>
              <a:ext cx="199717" cy="17227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文本框 3"/>
          <p:cNvSpPr txBox="1">
            <a:spLocks noChangeArrowheads="1"/>
          </p:cNvSpPr>
          <p:nvPr/>
        </p:nvSpPr>
        <p:spPr bwMode="auto">
          <a:xfrm>
            <a:off x="658813" y="1953684"/>
            <a:ext cx="785336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从砾石堆上四面张望，晶莹连绵的冰峰、平坦辽阔的冰河历历在目</a:t>
            </a:r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远方白色金字塔的各拉丹冬统领着冰雪劲旅，天地间浩浩苍苍。这一派奇美令人眩晕，造物主在这里尽情卖弄着它的无所不能的创造力。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58813" y="429685"/>
            <a:ext cx="7505700" cy="1126462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四、作者刚进入冰塔林时，看到的是什么样的景象？</a:t>
            </a:r>
            <a:endParaRPr kumimoji="1" lang="zh-CN" altLang="en-US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双波形 5"/>
          <p:cNvSpPr>
            <a:spLocks noChangeArrowheads="1"/>
          </p:cNvSpPr>
          <p:nvPr/>
        </p:nvSpPr>
        <p:spPr bwMode="auto">
          <a:xfrm>
            <a:off x="2552701" y="5198534"/>
            <a:ext cx="4202113" cy="695265"/>
          </a:xfrm>
          <a:prstGeom prst="doubleWave">
            <a:avLst>
              <a:gd name="adj1" fmla="val 6250"/>
              <a:gd name="adj2" fmla="val 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/>
              <a:t>远眺雪峰  壮丽奇观</a:t>
            </a:r>
            <a:endParaRPr lang="zh-CN" altLang="en-US" sz="2800" b="1"/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658813" y="1953684"/>
            <a:ext cx="785336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从砾石堆上四面张望，</a:t>
            </a:r>
            <a:r>
              <a:rPr kumimoji="1"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晶莹连绵的冰峰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kumimoji="1"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平坦辽阔的冰河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历历在目</a:t>
            </a:r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远方</a:t>
            </a:r>
            <a:r>
              <a:rPr kumimoji="1"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白色金字塔的各拉丹冬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统领着</a:t>
            </a:r>
            <a:r>
              <a:rPr kumimoji="1"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冰雪劲旅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，天地间浩浩苍苍。这一派奇美令人眩晕，造物主在这里尽情卖弄着它的无所不能的创造力。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/>
      <p:bldP spid="27654" grpId="0"/>
      <p:bldP spid="6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" name="文本框 3"/>
          <p:cNvSpPr txBox="1">
            <a:spLocks noChangeArrowheads="1"/>
          </p:cNvSpPr>
          <p:nvPr/>
        </p:nvSpPr>
        <p:spPr bwMode="auto">
          <a:xfrm>
            <a:off x="581026" y="486834"/>
            <a:ext cx="785177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从砾石堆上四面张望，晶莹连绵的冰峰、平坦辽阔的冰河历历在目</a:t>
            </a:r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远方白色金字塔的各拉丹冬统领着冰雪劲旅，天地间浩浩苍苍。这一派奇美令人眩晕，造物主在这里尽情卖弄着它的无所不能的创造力。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581650" y="2194985"/>
            <a:ext cx="1785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尽情卖弄</a:t>
            </a:r>
            <a:endParaRPr lang="zh-CN" altLang="en-US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66964" y="2194985"/>
            <a:ext cx="1133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眩晕</a:t>
            </a:r>
            <a:endParaRPr lang="zh-CN" altLang="en-US" sz="2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41326" y="3687234"/>
            <a:ext cx="8215313" cy="95410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E-B6"/>
              </a:rPr>
              <a:t>“</a:t>
            </a:r>
            <a:r>
              <a:rPr lang="zh-CN" altLang="en-US" sz="2800" b="1">
                <a:latin typeface="FZKTK--GBK1-0"/>
              </a:rPr>
              <a:t>眩晕</a:t>
            </a:r>
            <a:r>
              <a:rPr lang="zh-CN" altLang="en-US" sz="2800" b="1">
                <a:latin typeface="E-B6"/>
              </a:rPr>
              <a:t>”</a:t>
            </a:r>
            <a:r>
              <a:rPr lang="zh-CN" altLang="en-US" sz="2800" b="1">
                <a:latin typeface="FZKTK--GBK1-0"/>
              </a:rPr>
              <a:t>的是多变的气候</a:t>
            </a:r>
            <a:r>
              <a:rPr lang="zh-CN" altLang="en-US" sz="2800" b="1">
                <a:latin typeface="E-B6"/>
              </a:rPr>
              <a:t>、</a:t>
            </a:r>
            <a:r>
              <a:rPr lang="zh-CN" altLang="en-US" sz="2800" b="1">
                <a:latin typeface="FZKTK--GBK1-0"/>
              </a:rPr>
              <a:t>恶劣的环境</a:t>
            </a:r>
            <a:r>
              <a:rPr lang="zh-CN" altLang="en-US" sz="2800" b="1">
                <a:latin typeface="E-B6"/>
              </a:rPr>
              <a:t>、</a:t>
            </a:r>
            <a:r>
              <a:rPr lang="zh-CN" altLang="en-US" sz="2800" b="1">
                <a:latin typeface="FZKTK--GBK1-0"/>
              </a:rPr>
              <a:t>糟糕的身体</a:t>
            </a:r>
            <a:r>
              <a:rPr lang="zh-CN" altLang="en-US" sz="2800" b="1">
                <a:latin typeface="E-B6"/>
              </a:rPr>
              <a:t>，</a:t>
            </a:r>
            <a:r>
              <a:rPr lang="zh-CN" altLang="en-US" sz="2800" b="1">
                <a:latin typeface="FZKTK--GBK1-0"/>
              </a:rPr>
              <a:t>更有被冰塔林奇特的美景而陶醉</a:t>
            </a:r>
            <a:r>
              <a:rPr lang="zh-CN" altLang="en-US" sz="2800" b="1">
                <a:latin typeface="E-B6"/>
              </a:rPr>
              <a:t>，</a:t>
            </a:r>
            <a:r>
              <a:rPr lang="zh-CN" altLang="en-US" sz="2800" b="1">
                <a:latin typeface="FZKTK--GBK1-0"/>
              </a:rPr>
              <a:t>享受其中</a:t>
            </a:r>
            <a:r>
              <a:rPr lang="zh-CN" altLang="en-US" sz="2800" b="1">
                <a:latin typeface="E-B6"/>
              </a:rPr>
              <a:t>。</a:t>
            </a:r>
            <a:endParaRPr lang="zh-CN" altLang="en-US" sz="2800" b="1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41326" y="5166785"/>
            <a:ext cx="8215313" cy="954107"/>
          </a:xfrm>
          <a:prstGeom prst="rect">
            <a:avLst/>
          </a:pr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E-B6"/>
              </a:rPr>
              <a:t>“</a:t>
            </a:r>
            <a:r>
              <a:rPr lang="zh-CN" altLang="en-US" sz="2800" b="1">
                <a:solidFill>
                  <a:schemeClr val="bg1"/>
                </a:solidFill>
                <a:latin typeface="FZKTK--GBK1-0"/>
              </a:rPr>
              <a:t>尽情卖弄</a:t>
            </a:r>
            <a:r>
              <a:rPr lang="zh-CN" altLang="en-US" sz="2800" b="1">
                <a:solidFill>
                  <a:schemeClr val="bg1"/>
                </a:solidFill>
                <a:latin typeface="E-B6"/>
              </a:rPr>
              <a:t>”</a:t>
            </a:r>
            <a:r>
              <a:rPr lang="zh-CN" altLang="en-US" sz="2800" b="1">
                <a:solidFill>
                  <a:schemeClr val="bg1"/>
                </a:solidFill>
                <a:latin typeface="FZKTK--GBK1-0"/>
              </a:rPr>
              <a:t>贬词褒用</a:t>
            </a:r>
            <a:r>
              <a:rPr lang="zh-CN" altLang="en-US" sz="2800" b="1">
                <a:solidFill>
                  <a:schemeClr val="bg1"/>
                </a:solidFill>
                <a:latin typeface="E-B6"/>
              </a:rPr>
              <a:t>，</a:t>
            </a:r>
            <a:r>
              <a:rPr lang="zh-CN" altLang="en-US" sz="2800" b="1">
                <a:solidFill>
                  <a:schemeClr val="bg1"/>
                </a:solidFill>
                <a:latin typeface="FZKTK--GBK1-0"/>
              </a:rPr>
              <a:t>形象地写出了大自然任性创造的情态</a:t>
            </a:r>
            <a:r>
              <a:rPr lang="zh-CN" altLang="en-US" sz="2800" b="1">
                <a:solidFill>
                  <a:schemeClr val="bg1"/>
                </a:solidFill>
                <a:latin typeface="E-B6"/>
              </a:rPr>
              <a:t>。</a:t>
            </a:r>
            <a:endParaRPr lang="zh-CN" altLang="en-U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58814" y="1064685"/>
            <a:ext cx="7723187" cy="609398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五、读课文，说说冰塔林的美体现在哪些地方？</a:t>
            </a:r>
            <a:endParaRPr kumimoji="1" lang="zh-CN" altLang="en-US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58814" y="2510368"/>
            <a:ext cx="7985125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整座冰塔林就由许多冰的庄园冰的院落组成，自成一天地。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27076" y="969434"/>
            <a:ext cx="7986713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琼瑶仙境，静穆的晶莹和洁白。永恒的阳光和风的刻刀，千万年来漫不经心地切割着，雕凿着，缓慢而从不懈怠。冰体一点一点地改变了形态，变成自然力所能刻画成的最漂亮的这番模样：挺拔的，敦实的，奇形怪状的，蜿蜒而立的。那些冰塔、冰柱、冰洞、冰廊、冰壁上徐徐垂挂冰的流苏，像长发披肩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98489" y="1507067"/>
            <a:ext cx="7985125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太阳偶一露面，这冰世界便熠熠烁烁，光彩夺目。端详着冰山上纵横的裂纹，环绕冰山的波状皱褶，想象着在漫长的时光里，冰川的前进和后退，冰山的高低消长，这波纹是否就是年轮。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" name="Text Box 6"/>
          <p:cNvSpPr txBox="1">
            <a:spLocks noChangeArrowheads="1"/>
          </p:cNvSpPr>
          <p:nvPr/>
        </p:nvSpPr>
        <p:spPr bwMode="auto">
          <a:xfrm>
            <a:off x="658814" y="429684"/>
            <a:ext cx="2389187" cy="609398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句子赏析</a:t>
            </a:r>
            <a:endParaRPr kumimoji="1"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58814" y="1553634"/>
            <a:ext cx="8345487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永恒的阳光和风的刻刀，千万年来漫不经心地切割着，雕凿着，缓慢而从不懈怠。</a:t>
            </a:r>
            <a:endParaRPr kumimoji="1"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5951" y="3460751"/>
            <a:ext cx="7726363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FF"/>
                </a:solidFill>
                <a:latin typeface="E-B6"/>
              </a:rPr>
              <a:t>“切割”“雕凿”：拟人化的写法，尽显阳光和朔风的威力巨大、动作精巧，这样导致“冰体一点一点地改变了形态，变成自然力所能刻画成的最漂亮的这番模样”。</a:t>
            </a:r>
            <a:endParaRPr lang="zh-CN" altLang="en-US" sz="2800" b="1">
              <a:solidFill>
                <a:srgbClr val="FF00FF"/>
              </a:solidFill>
            </a:endParaRPr>
          </a:p>
        </p:txBody>
      </p:sp>
      <p:grpSp>
        <p:nvGrpSpPr>
          <p:cNvPr id="2" name="组合 4"/>
          <p:cNvGrpSpPr/>
          <p:nvPr/>
        </p:nvGrpSpPr>
        <p:grpSpPr bwMode="auto">
          <a:xfrm>
            <a:off x="7977188" y="2190751"/>
            <a:ext cx="565150" cy="228600"/>
            <a:chOff x="4750903" y="3094382"/>
            <a:chExt cx="564279" cy="172279"/>
          </a:xfrm>
        </p:grpSpPr>
        <p:sp>
          <p:nvSpPr>
            <p:cNvPr id="6" name="等腰三角形 5"/>
            <p:cNvSpPr/>
            <p:nvPr/>
          </p:nvSpPr>
          <p:spPr>
            <a:xfrm>
              <a:off x="4750903" y="3094382"/>
              <a:ext cx="199717" cy="17227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5115465" y="3094382"/>
              <a:ext cx="199717" cy="17227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/>
          <p:nvPr/>
        </p:nvGrpSpPr>
        <p:grpSpPr bwMode="auto">
          <a:xfrm>
            <a:off x="1571626" y="2942167"/>
            <a:ext cx="563563" cy="228600"/>
            <a:chOff x="4750903" y="3094382"/>
            <a:chExt cx="564279" cy="172279"/>
          </a:xfrm>
        </p:grpSpPr>
        <p:sp>
          <p:nvSpPr>
            <p:cNvPr id="9" name="等腰三角形 8"/>
            <p:cNvSpPr/>
            <p:nvPr/>
          </p:nvSpPr>
          <p:spPr>
            <a:xfrm>
              <a:off x="4750903" y="3094382"/>
              <a:ext cx="200279" cy="17227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5114903" y="3094382"/>
              <a:ext cx="200279" cy="17227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06425" y="2116667"/>
            <a:ext cx="7723188" cy="2031325"/>
          </a:xfrm>
          <a:prstGeom prst="rect">
            <a:avLst/>
          </a:prstGeom>
          <a:noFill/>
          <a:ln w="12700" algn="ctr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课文最后写到“拍电影的那一伙不知又发现了什么新大陆，久久不回来。”，请你发挥你的想象，你觉得他们可能发现了什么？</a:t>
            </a:r>
            <a:endParaRPr kumimoji="1" lang="zh-CN" altLang="en-US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02728" y="481064"/>
            <a:ext cx="296747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放飞想象</a:t>
            </a:r>
            <a:endParaRPr lang="zh-CN" altLang="en-U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9888" y="1585384"/>
            <a:ext cx="8528050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马丽华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山东济南人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，原籍江苏省邳州。中共党员。</a:t>
            </a:r>
            <a:r>
              <a:rPr lang="zh-CN" altLang="en-US" sz="2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一级作家、编审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，现任中国藏学出版社总编辑。著有长篇报告文学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青藏苍茫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青藏高原科学考察五十年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，散文集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追你到高原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终极风景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西藏之旅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，长篇散文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藏北游历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西行阿里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灵魂像风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走过西藏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23" name="组合 5"/>
          <p:cNvGrpSpPr/>
          <p:nvPr/>
        </p:nvGrpSpPr>
        <p:grpSpPr bwMode="auto">
          <a:xfrm>
            <a:off x="366714" y="349252"/>
            <a:ext cx="2352675" cy="984249"/>
            <a:chOff x="279414" y="385986"/>
            <a:chExt cx="2353227" cy="737277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49388" y="476361"/>
              <a:ext cx="1983253" cy="4380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作者名片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5225" name="组合 7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10" name="图片 8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5227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58776" y="1397000"/>
            <a:ext cx="8461375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文章中第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段写到的“琼瑶仙境”是指什么？具有什么样的特点？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作者运用了哪些手法来描写？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4" name="矩形 2"/>
          <p:cNvSpPr>
            <a:spLocks noChangeArrowheads="1"/>
          </p:cNvSpPr>
          <p:nvPr/>
        </p:nvSpPr>
        <p:spPr bwMode="auto">
          <a:xfrm>
            <a:off x="358776" y="2897717"/>
            <a:ext cx="8461375" cy="26776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“琼瑶仙境”指的是冰窟中的景色，作者置身其中，仿佛置身仙境。“流苏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像长发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”运用了比喻的修辞手法，写出了冰窟中形状的怪异，冰体的蜿蜒挺拔，冰山的褶皱；整段写出了冰世界的闪耀光彩，静穆与高大，增添了文章的色彩。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872" name="组合 6"/>
          <p:cNvGrpSpPr/>
          <p:nvPr/>
        </p:nvGrpSpPr>
        <p:grpSpPr bwMode="auto">
          <a:xfrm>
            <a:off x="512764" y="442385"/>
            <a:ext cx="2352675" cy="984249"/>
            <a:chOff x="279414" y="385986"/>
            <a:chExt cx="2353227" cy="737277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649388" y="476361"/>
              <a:ext cx="1983253" cy="4380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深入探究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32874" name="组合 8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10" name="图片 9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32876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96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73100" y="1403351"/>
            <a:ext cx="793908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文中写到“阳光使这位身披白色披风的巨人变化多端：融雪处裸露出大山黧黑的骨骼，有如刀削一般，棱角与层次毕现，富有雕塑感。”请赏析这个句子，并写出你的感受。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358776" y="1130300"/>
            <a:ext cx="846137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运用比喻的手法，将大山比作身披白色披风的巨人，写出了大山的晶莹洁白，傲然挺立。“黧黑”写出了大山的神秘感；整句描写了大山的外观形态，棱角层次的鲜明，让我们感受到了大山的气势磅礴，拔地参天，增强了我们的阅读兴趣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62000" y="1128184"/>
            <a:ext cx="77597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全文作者以游踪为序，详细讲述了作者自己游览各拉丹冬的情景，作者是不是仅仅为了描写各拉丹冬的壮丽景色，还是有其他的目的？说一说你的看法。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675" y="1703918"/>
            <a:ext cx="7659688" cy="301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3425" y="1945218"/>
            <a:ext cx="7677150" cy="2967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98565" y="1930401"/>
            <a:ext cx="553998" cy="390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在长江源头各拉丹冬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473200" y="1428751"/>
            <a:ext cx="388938" cy="4684183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870075" y="1176867"/>
            <a:ext cx="29654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各拉丹冬雪峰的尊荣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862139" y="2139951"/>
            <a:ext cx="2484437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进发的艰难情景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16100" y="3964518"/>
            <a:ext cx="3049588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冰塔林的壮观景象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870075" y="5609167"/>
            <a:ext cx="43751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在砾石滩上看雪峰时的新发现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左大括号 29"/>
          <p:cNvSpPr/>
          <p:nvPr/>
        </p:nvSpPr>
        <p:spPr>
          <a:xfrm>
            <a:off x="4179889" y="2103967"/>
            <a:ext cx="319087" cy="8255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464051" y="1915584"/>
            <a:ext cx="19589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歇息草坝子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460876" y="2442634"/>
            <a:ext cx="19399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路过冰河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9023" name="组合 27"/>
          <p:cNvGrpSpPr/>
          <p:nvPr/>
        </p:nvGrpSpPr>
        <p:grpSpPr bwMode="auto">
          <a:xfrm>
            <a:off x="360364" y="192618"/>
            <a:ext cx="2352675" cy="984249"/>
            <a:chOff x="279414" y="385986"/>
            <a:chExt cx="2353227" cy="737277"/>
          </a:xfrm>
        </p:grpSpPr>
        <p:sp>
          <p:nvSpPr>
            <p:cNvPr id="34" name="文本框 33"/>
            <p:cNvSpPr txBox="1">
              <a:spLocks noChangeArrowheads="1"/>
            </p:cNvSpPr>
            <p:nvPr/>
          </p:nvSpPr>
          <p:spPr bwMode="auto">
            <a:xfrm>
              <a:off x="649388" y="476361"/>
              <a:ext cx="1983253" cy="4380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结构梳理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39030" name="组合 35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37" name="图片 36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39032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39" name="左大括号 38"/>
          <p:cNvSpPr/>
          <p:nvPr/>
        </p:nvSpPr>
        <p:spPr>
          <a:xfrm>
            <a:off x="4394200" y="3282951"/>
            <a:ext cx="312738" cy="2129367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2"/>
          <p:cNvSpPr txBox="1">
            <a:spLocks noChangeArrowheads="1"/>
          </p:cNvSpPr>
          <p:nvPr/>
        </p:nvSpPr>
        <p:spPr bwMode="auto">
          <a:xfrm>
            <a:off x="4648200" y="3088218"/>
            <a:ext cx="33210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远眺雪峰  壮丽奇观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34"/>
          <p:cNvSpPr txBox="1">
            <a:spLocks noChangeArrowheads="1"/>
          </p:cNvSpPr>
          <p:nvPr/>
        </p:nvSpPr>
        <p:spPr bwMode="auto">
          <a:xfrm>
            <a:off x="4648201" y="3699934"/>
            <a:ext cx="31480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冰山奇遇  勇于攀登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32"/>
          <p:cNvSpPr txBox="1">
            <a:spLocks noChangeArrowheads="1"/>
          </p:cNvSpPr>
          <p:nvPr/>
        </p:nvSpPr>
        <p:spPr bwMode="auto">
          <a:xfrm>
            <a:off x="4648200" y="4311651"/>
            <a:ext cx="1993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冰塔林美景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34"/>
          <p:cNvSpPr txBox="1">
            <a:spLocks noChangeArrowheads="1"/>
          </p:cNvSpPr>
          <p:nvPr/>
        </p:nvSpPr>
        <p:spPr bwMode="auto">
          <a:xfrm>
            <a:off x="4648200" y="4923367"/>
            <a:ext cx="1993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深入冰塔林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27" grpId="0"/>
      <p:bldP spid="19" grpId="0"/>
      <p:bldP spid="21" grpId="0"/>
      <p:bldP spid="22" grpId="0"/>
      <p:bldP spid="30" grpId="0" animBg="1"/>
      <p:bldP spid="33" grpId="0"/>
      <p:bldP spid="35" grpId="0"/>
      <p:bldP spid="39" grpId="0" animBg="1"/>
      <p:bldP spid="40" grpId="0"/>
      <p:bldP spid="41" grpId="0"/>
      <p:bldP spid="42" grpId="0"/>
      <p:bldP spid="4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35014" y="2156884"/>
            <a:ext cx="7818437" cy="2654573"/>
          </a:xfrm>
          <a:prstGeom prst="rect">
            <a:avLst/>
          </a:prstGeom>
          <a:solidFill>
            <a:srgbClr val="FFFFFF">
              <a:alpha val="35000"/>
            </a:srgbClr>
          </a:solidFill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j-ea"/>
                <a:ea typeface="+mj-ea"/>
              </a:rPr>
              <a:t>    作者描述了雪域高原各拉丹冬的壮丽，形态万千的冰峰，晶莹透明的冰柱，讲述了自己勇登雪域的故事，表现了作者勇于攀登的决心，不畏艰难的态度。</a:t>
            </a:r>
            <a:endParaRPr lang="en-US" altLang="zh-CN" sz="28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grpSp>
        <p:nvGrpSpPr>
          <p:cNvPr id="40039" name="组合 5"/>
          <p:cNvGrpSpPr/>
          <p:nvPr/>
        </p:nvGrpSpPr>
        <p:grpSpPr bwMode="auto">
          <a:xfrm>
            <a:off x="498476" y="728133"/>
            <a:ext cx="2352675" cy="984251"/>
            <a:chOff x="279414" y="385986"/>
            <a:chExt cx="2353227" cy="737277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649389" y="476362"/>
              <a:ext cx="1983252" cy="4380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主旨概括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40041" name="组合 8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10" name="图片 9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40043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"/>
          <p:cNvSpPr>
            <a:spLocks noChangeArrowheads="1"/>
          </p:cNvSpPr>
          <p:nvPr/>
        </p:nvSpPr>
        <p:spPr bwMode="auto">
          <a:xfrm>
            <a:off x="425451" y="1623485"/>
            <a:ext cx="61366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１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语言优美，通俗易懂，妙笔生花。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23863" y="2372785"/>
            <a:ext cx="8096250" cy="2893100"/>
          </a:xfrm>
          <a:prstGeom prst="rect">
            <a:avLst/>
          </a:prstGeom>
          <a:solidFill>
            <a:srgbClr val="FFFFFF">
              <a:alpha val="4666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文章中运用到“静穆”“晶莹”“熠熠烁烁”这些优美鲜活的词语，生动形象的描绘了各拉丹冬的千姿百态，壮观奇景，使文章更加的灵动，给人以无限美感。作者以自己的游览经历讲述，语言平实，浅显易懂。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0964" name="组合 6"/>
          <p:cNvGrpSpPr/>
          <p:nvPr/>
        </p:nvGrpSpPr>
        <p:grpSpPr bwMode="auto">
          <a:xfrm>
            <a:off x="436564" y="368300"/>
            <a:ext cx="2352675" cy="984251"/>
            <a:chOff x="279414" y="385986"/>
            <a:chExt cx="2353227" cy="737277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649388" y="476362"/>
              <a:ext cx="1983253" cy="4380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艺术特色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40966" name="组合 8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10" name="图片 9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40968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614364" y="687918"/>
            <a:ext cx="41537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主题鲜明，意味深长。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14364" y="1458384"/>
            <a:ext cx="77692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文章主要讲述作者的一次雪域高原之游，描写了各拉丹冬美丽壮观的景色和作者攀登的经历，给我们以启示，做任何事情要不放弃，不半途而废，勇往直前就能达到自己想要的目标。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7388" y="1642534"/>
            <a:ext cx="784701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曾于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1992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2001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年两次获得西藏珠穆朗玛文艺奖，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1994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年获庄重文文学奖，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1997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走过西藏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获全国优秀畅销书奖，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年以长篇小说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如意高地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获第四届老舍文学奖。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615950" y="679451"/>
            <a:ext cx="41537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善用比喻，生动形象。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15951" y="1636184"/>
            <a:ext cx="7929563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文中处处可见比喻的修辞手法，“阳光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巨人” ，“像长发披肩”都运用了比喻的修辞手法，使各拉丹冬的景色更生动具体，富有感染力，给人以深刻的印象，引发读者的联想和想象。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57225" y="2514600"/>
            <a:ext cx="7532688" cy="23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即长江的源头，孕育了华夏的文明。位于世界屋脊青藏高原腹地，环抱于号称“亚洲屋脊”的昆仑山脉和青海、西藏交界处的唐古拉山脉两大山脉之间。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79638" y="1604434"/>
            <a:ext cx="4443412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FF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长江源</a:t>
            </a:r>
            <a:endParaRPr lang="zh-CN" altLang="en-US" sz="3200" b="1">
              <a:solidFill>
                <a:srgbClr val="FF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44136" name="组合 6"/>
          <p:cNvGrpSpPr/>
          <p:nvPr/>
        </p:nvGrpSpPr>
        <p:grpSpPr bwMode="auto">
          <a:xfrm>
            <a:off x="436564" y="368300"/>
            <a:ext cx="2352675" cy="984251"/>
            <a:chOff x="279414" y="385986"/>
            <a:chExt cx="2353227" cy="737277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649388" y="476362"/>
              <a:ext cx="1983253" cy="4380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拓展迁移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44138" name="组合 8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10" name="图片 9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44140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04825" y="1428751"/>
            <a:ext cx="8166100" cy="287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于恶劣的自然环境，很少有人触及，是科学家、探险者和环保爱好者所神往的地方，景观十分壮丽，雪山冰峰，无垠的草地，蓝天白云倒映在河水中，构成了令人心旷神怡的美景。长江源头被国家列为自然保护区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" name="TextBox 1"/>
          <p:cNvSpPr txBox="1">
            <a:spLocks noChangeArrowheads="1"/>
          </p:cNvSpPr>
          <p:nvPr/>
        </p:nvSpPr>
        <p:spPr bwMode="auto">
          <a:xfrm>
            <a:off x="661989" y="2036234"/>
            <a:ext cx="792003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一、本文记述了作者跟随摄制组在各拉丹冬浏览的经历。理清文章的脉络，复述作者在各拉丹冬的所见所感。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589213" y="364067"/>
            <a:ext cx="3257550" cy="912284"/>
          </a:xfrm>
          <a:prstGeom prst="roundRect">
            <a:avLst/>
          </a:prstGeom>
          <a:solidFill>
            <a:srgbClr val="FFFF00"/>
          </a:solidFill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j-ea"/>
                <a:ea typeface="+mj-ea"/>
              </a:rPr>
              <a:t>课后习题参考答案</a:t>
            </a:r>
            <a:endParaRPr lang="zh-CN" altLang="en-US" sz="28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Box 1"/>
          <p:cNvSpPr txBox="1">
            <a:spLocks noChangeArrowheads="1"/>
          </p:cNvSpPr>
          <p:nvPr/>
        </p:nvSpPr>
        <p:spPr bwMode="auto">
          <a:xfrm>
            <a:off x="506413" y="412751"/>
            <a:ext cx="815181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各拉丹冬雪峰脚下：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融雪处裸露出大山黛黑的骨骼，有如刀削一般，棱角与层次毕现，富有雕塑感”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草坝子：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海拔接近六千米”“频频小震酝酿着某一两次大地震”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砾石堆：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晶莹连绵的冰峰、平坦辽阔的冰河历历在目”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Box 1"/>
          <p:cNvSpPr txBox="1">
            <a:spLocks noChangeArrowheads="1"/>
          </p:cNvSpPr>
          <p:nvPr/>
        </p:nvSpPr>
        <p:spPr bwMode="auto">
          <a:xfrm>
            <a:off x="1076326" y="910167"/>
            <a:ext cx="702627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冰山：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整座冰塔林就由许多冰的庄园冰的院落组成，自成一天地”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冰窟：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远比想象的要温暖”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冰河：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滑极了”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砾石滩：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太阳强烈，冰面疏松多了，有流水漫溢出来”。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" name="TextBox 1"/>
          <p:cNvSpPr txBox="1">
            <a:spLocks noChangeArrowheads="1"/>
          </p:cNvSpPr>
          <p:nvPr/>
        </p:nvSpPr>
        <p:spPr bwMode="auto">
          <a:xfrm>
            <a:off x="661989" y="855134"/>
            <a:ext cx="7920037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二、本文写各拉丹冬的冰塔林有什么特点？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试结合课文内容具体分析。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707" name="TextBox 1"/>
          <p:cNvSpPr txBox="1">
            <a:spLocks noChangeArrowheads="1"/>
          </p:cNvSpPr>
          <p:nvPr/>
        </p:nvSpPr>
        <p:spPr bwMode="auto">
          <a:xfrm>
            <a:off x="611189" y="2495551"/>
            <a:ext cx="797083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晶莹连绵、浩浩苍苍，如“白色金字塔”，自成一天地。挺拔的，敦实的，奇形怪状的，蜿蜒而立的，一派“静穆”“晶莹”“洁白”。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Box 1"/>
          <p:cNvSpPr txBox="1">
            <a:spLocks noChangeArrowheads="1"/>
          </p:cNvSpPr>
          <p:nvPr/>
        </p:nvSpPr>
        <p:spPr bwMode="auto">
          <a:xfrm>
            <a:off x="696913" y="658285"/>
            <a:ext cx="749776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三、联系上下文，品味下列语句，写下你的阅读感受。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这一派奇美令人眩晕，造物主在这里尽情卖弄着它的无所不能的创造力。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风声一刻不停地呼啸，辨不清风何来何往，仿佛自地球形成以来它就在这里川流不息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1"/>
          <p:cNvSpPr txBox="1">
            <a:spLocks noChangeArrowheads="1"/>
          </p:cNvSpPr>
          <p:nvPr/>
        </p:nvSpPr>
        <p:spPr bwMode="auto">
          <a:xfrm>
            <a:off x="688975" y="1121834"/>
            <a:ext cx="77978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永恒的阳光和风的刻刀，千万年来漫不经心地切割着，雕凿着，缓慢而从不懈怠。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端详着冰山上纵横的裂纹，环绕冰山的波状皱褶，想象着在漫长的时光里，冰川的前进和后退，冰山的高低消长，这波纹是否就是年轮。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Box 1"/>
          <p:cNvSpPr txBox="1">
            <a:spLocks noChangeArrowheads="1"/>
          </p:cNvSpPr>
          <p:nvPr/>
        </p:nvSpPr>
        <p:spPr bwMode="auto">
          <a:xfrm>
            <a:off x="512764" y="742951"/>
            <a:ext cx="8301037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尽情卖弄”：贬词褒用，形象地写出了大自然任性创造的情态。“眩晕”的是多变的气候、恶劣的环境、糟糕的身体，更有被冰塔林奇特的美景而陶醉，享受其中。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妙用夸张，极言雪山冰窟的风没有方向、肆意狂啸、昼夜不停。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36601" y="1454151"/>
            <a:ext cx="7764463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作者在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1976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年进藏，在西藏工作和生活了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年，曾经写过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多本关于西藏人文地理的纪实作品，代表作有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走进西藏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等，她被誉为“西藏的歌者和行者”。本文是记述在长江源头的一段见闻的游记。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71" name="组合 5"/>
          <p:cNvGrpSpPr/>
          <p:nvPr/>
        </p:nvGrpSpPr>
        <p:grpSpPr bwMode="auto">
          <a:xfrm>
            <a:off x="366714" y="349252"/>
            <a:ext cx="2352675" cy="984249"/>
            <a:chOff x="279414" y="385986"/>
            <a:chExt cx="2353227" cy="737277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649388" y="476361"/>
              <a:ext cx="1983253" cy="4380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背景链接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7273" name="组合 7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9" name="图片 8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7275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Box 1"/>
          <p:cNvSpPr txBox="1">
            <a:spLocks noChangeArrowheads="1"/>
          </p:cNvSpPr>
          <p:nvPr/>
        </p:nvSpPr>
        <p:spPr bwMode="auto">
          <a:xfrm>
            <a:off x="746126" y="808567"/>
            <a:ext cx="789781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3.“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切割”“雕凿”：拟人化的写法，尽显阳光和朔风的威力巨大、动作精巧，这样导致“冰体一点一点地改变了形态，变成自然力所能刻画成的最漂亮的这番模样”。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观察的细致、想象的丰富、推断的合理，尽在言语中。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Box 1"/>
          <p:cNvSpPr txBox="1">
            <a:spLocks noChangeArrowheads="1"/>
          </p:cNvSpPr>
          <p:nvPr/>
        </p:nvSpPr>
        <p:spPr bwMode="auto">
          <a:xfrm>
            <a:off x="485776" y="1371601"/>
            <a:ext cx="7897813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四、文章结尾写道：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那是坚冰之下的流水之声，它一刻不停，从这千山之巅、万水之源的藏北高原流出，开始演绎长江的故事。”这句话具有怎样的内涵？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写一段文字，谈谈你的理解。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Box 1"/>
          <p:cNvSpPr txBox="1">
            <a:spLocks noChangeArrowheads="1"/>
          </p:cNvSpPr>
          <p:nvPr/>
        </p:nvSpPr>
        <p:spPr bwMode="auto">
          <a:xfrm>
            <a:off x="450851" y="713317"/>
            <a:ext cx="8412163" cy="4228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江乃中国第一大河，和黄河一起并称为“母亲河”。长江起源于雪域高原的各拉丹冬雪山，那里常年云遮雾障、白雪皑皑，极目远眺，冰峰连绵、冰河辽阔、冰塔如林、冰山耸立。坚冰之下的潺潺流水，咕咕作响，一刻不停，缔造了水之神物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长江。长江一路向东奔涌，养育了万千子民，孕育了千年文化，更创造了美妙绝伦的人类文明。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14400" y="2175934"/>
            <a:ext cx="7786688" cy="248683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514350" indent="-514350" eaLnBrk="1" fontAlgn="ctr" hangingPunct="1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kumimoji="1" lang="zh-CN" altLang="en-US" sz="2800" b="1" dirty="0">
                <a:solidFill>
                  <a:srgbClr val="0000FF"/>
                </a:solidFill>
                <a:latin typeface="+mj-ea"/>
                <a:ea typeface="+mj-ea"/>
              </a:rPr>
              <a:t>学了这篇课文，你有什么感悟？同学之间相互交流一下。</a:t>
            </a:r>
            <a:endParaRPr kumimoji="1" lang="en-US" altLang="zh-CN" sz="2800" b="1" dirty="0">
              <a:solidFill>
                <a:srgbClr val="0000FF"/>
              </a:solidFill>
              <a:latin typeface="+mj-ea"/>
              <a:ea typeface="+mj-ea"/>
            </a:endParaRPr>
          </a:p>
          <a:p>
            <a:pPr marL="514350" indent="-514350" eaLnBrk="1" fontAlgn="ctr" hangingPunct="1">
              <a:lnSpc>
                <a:spcPct val="130000"/>
              </a:lnSpc>
              <a:spcBef>
                <a:spcPts val="1200"/>
              </a:spcBef>
              <a:buFont typeface="+mj-lt"/>
              <a:buAutoNum type="arabicPeriod"/>
              <a:defRPr/>
            </a:pPr>
            <a:r>
              <a:rPr kumimoji="1" lang="zh-CN" altLang="en-US" sz="2800" b="1" dirty="0">
                <a:solidFill>
                  <a:srgbClr val="0000FF"/>
                </a:solidFill>
                <a:latin typeface="+mj-ea"/>
                <a:ea typeface="+mj-ea"/>
              </a:rPr>
              <a:t>查阅相关资料，了解更多关于长江之源探险的故事</a:t>
            </a:r>
            <a:r>
              <a:rPr kumimoji="1" lang="zh-CN" altLang="en-US" sz="2800" b="1" dirty="0" smtClean="0">
                <a:solidFill>
                  <a:srgbClr val="0000FF"/>
                </a:solidFill>
                <a:latin typeface="+mj-ea"/>
                <a:ea typeface="+mj-ea"/>
              </a:rPr>
              <a:t>。 </a:t>
            </a:r>
            <a:endParaRPr kumimoji="1" lang="zh-CN" altLang="en-US" sz="28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grpSp>
        <p:nvGrpSpPr>
          <p:cNvPr id="57447" name="组合 6"/>
          <p:cNvGrpSpPr/>
          <p:nvPr/>
        </p:nvGrpSpPr>
        <p:grpSpPr bwMode="auto">
          <a:xfrm>
            <a:off x="484189" y="829733"/>
            <a:ext cx="2352675" cy="984251"/>
            <a:chOff x="279414" y="385986"/>
            <a:chExt cx="2353227" cy="737277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649388" y="476362"/>
              <a:ext cx="1983253" cy="4380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课后作业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57449" name="组合 8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10" name="图片 9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57451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" name="矩形 22"/>
          <p:cNvSpPr>
            <a:spLocks noChangeArrowheads="1"/>
          </p:cNvSpPr>
          <p:nvPr/>
        </p:nvSpPr>
        <p:spPr bwMode="auto">
          <a:xfrm>
            <a:off x="635000" y="1714501"/>
            <a:ext cx="808513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裸露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  )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黧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冻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疮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)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霹雳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 )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砾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蠕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   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晕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腈纶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  )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皱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挪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气喘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吁吁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接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踵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而至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熠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熠烁烁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295" name="组合 29"/>
          <p:cNvGrpSpPr/>
          <p:nvPr/>
        </p:nvGrpSpPr>
        <p:grpSpPr bwMode="auto">
          <a:xfrm>
            <a:off x="381001" y="609600"/>
            <a:ext cx="2352675" cy="984251"/>
            <a:chOff x="279414" y="385986"/>
            <a:chExt cx="2353227" cy="737277"/>
          </a:xfrm>
        </p:grpSpPr>
        <p:sp>
          <p:nvSpPr>
            <p:cNvPr id="31" name="文本框 30"/>
            <p:cNvSpPr txBox="1">
              <a:spLocks noChangeArrowheads="1"/>
            </p:cNvSpPr>
            <p:nvPr/>
          </p:nvSpPr>
          <p:spPr bwMode="auto">
            <a:xfrm>
              <a:off x="649389" y="476362"/>
              <a:ext cx="1983252" cy="4380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字词学习</a:t>
              </a:r>
              <a:endParaRPr lang="zh-CN" altLang="en-US" sz="3200" b="1" kern="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8313" name="组合 31"/>
            <p:cNvGrpSpPr/>
            <p:nvPr/>
          </p:nvGrpSpPr>
          <p:grpSpPr bwMode="auto">
            <a:xfrm>
              <a:off x="279414" y="385986"/>
              <a:ext cx="2338479" cy="737277"/>
              <a:chOff x="279414" y="385986"/>
              <a:chExt cx="2338479" cy="737277"/>
            </a:xfrm>
          </p:grpSpPr>
          <p:pic>
            <p:nvPicPr>
              <p:cNvPr id="33" name="图片 32"/>
              <p:cNvPicPr>
                <a:picLocks noChangeAspect="1" noChangeArrowheads="1"/>
              </p:cNvPicPr>
              <p:nvPr/>
            </p:nvPicPr>
            <p:blipFill>
              <a:blip r:embed="rId1" cstate="email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79414" y="385986"/>
                <a:ext cx="474422" cy="737277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8315" name="直接连接符 13"/>
              <p:cNvCxnSpPr/>
              <p:nvPr/>
            </p:nvCxnSpPr>
            <p:spPr bwMode="auto">
              <a:xfrm>
                <a:off x="533474" y="1093137"/>
                <a:ext cx="2084877" cy="0"/>
              </a:xfrm>
              <a:prstGeom prst="line">
                <a:avLst/>
              </a:prstGeom>
              <a:noFill/>
              <a:ln w="31750" cap="rnd" algn="ctr">
                <a:solidFill>
                  <a:srgbClr val="00B0F0"/>
                </a:solidFill>
                <a:prstDash val="sys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30" name="矩形 29"/>
          <p:cNvSpPr/>
          <p:nvPr/>
        </p:nvSpPr>
        <p:spPr>
          <a:xfrm>
            <a:off x="1606551" y="1756834"/>
            <a:ext cx="14319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luǒ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lù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49800" y="1756834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lí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212013" y="1756834"/>
            <a:ext cx="13636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chuānɡ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84314" y="2463800"/>
            <a:ext cx="146843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pī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lì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749800" y="2463801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lì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297738" y="2463801"/>
            <a:ext cx="9953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qián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84313" y="3219451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rú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708526" y="3219451"/>
            <a:ext cx="9953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xuàn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215188" y="3219451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quán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504951" y="4008967"/>
            <a:ext cx="185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jīnɡ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lún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708526" y="3975101"/>
            <a:ext cx="9953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zhě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224713" y="3992034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nuó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824038" y="4707467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bà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424488" y="4707467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xū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206626" y="5420785"/>
            <a:ext cx="115411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zhǒnɡ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424488" y="5420785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yì</a:t>
            </a:r>
            <a:endParaRPr lang="zh-CN" altLang="en-US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" name="TextBox 1"/>
          <p:cNvSpPr txBox="1">
            <a:spLocks noChangeArrowheads="1"/>
          </p:cNvSpPr>
          <p:nvPr/>
        </p:nvSpPr>
        <p:spPr bwMode="auto">
          <a:xfrm>
            <a:off x="395289" y="505885"/>
            <a:ext cx="1266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多音字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组合 4"/>
          <p:cNvGrpSpPr/>
          <p:nvPr/>
        </p:nvGrpSpPr>
        <p:grpSpPr bwMode="auto">
          <a:xfrm>
            <a:off x="868364" y="2673351"/>
            <a:ext cx="3335337" cy="1422401"/>
            <a:chOff x="726798" y="1141408"/>
            <a:chExt cx="3335803" cy="1066220"/>
          </a:xfrm>
        </p:grpSpPr>
        <p:sp>
          <p:nvSpPr>
            <p:cNvPr id="9329" name="TextBox 1"/>
            <p:cNvSpPr txBox="1">
              <a:spLocks noChangeArrowheads="1"/>
            </p:cNvSpPr>
            <p:nvPr/>
          </p:nvSpPr>
          <p:spPr bwMode="auto">
            <a:xfrm>
              <a:off x="726798" y="1430328"/>
              <a:ext cx="603672" cy="47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曲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" name="左大括号 3"/>
            <p:cNvSpPr/>
            <p:nvPr/>
          </p:nvSpPr>
          <p:spPr>
            <a:xfrm>
              <a:off x="1244395" y="1241366"/>
              <a:ext cx="393755" cy="966262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441273" y="1141408"/>
              <a:ext cx="2621328" cy="3922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）弯曲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441273" y="1764955"/>
              <a:ext cx="2621328" cy="3922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）乐曲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</p:grpSp>
      <p:grpSp>
        <p:nvGrpSpPr>
          <p:cNvPr id="3" name="组合 33"/>
          <p:cNvGrpSpPr/>
          <p:nvPr/>
        </p:nvGrpSpPr>
        <p:grpSpPr bwMode="auto">
          <a:xfrm>
            <a:off x="4716464" y="2614085"/>
            <a:ext cx="3335337" cy="1420282"/>
            <a:chOff x="726798" y="1141408"/>
            <a:chExt cx="3335803" cy="1066106"/>
          </a:xfrm>
        </p:grpSpPr>
        <p:sp>
          <p:nvSpPr>
            <p:cNvPr id="9325" name="TextBox 1"/>
            <p:cNvSpPr txBox="1">
              <a:spLocks noChangeArrowheads="1"/>
            </p:cNvSpPr>
            <p:nvPr/>
          </p:nvSpPr>
          <p:spPr bwMode="auto">
            <a:xfrm>
              <a:off x="726798" y="1430001"/>
              <a:ext cx="603672" cy="472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兴</a:t>
              </a:r>
              <a:endPara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6" name="左大括号 35"/>
            <p:cNvSpPr/>
            <p:nvPr/>
          </p:nvSpPr>
          <p:spPr>
            <a:xfrm>
              <a:off x="1244395" y="1241504"/>
              <a:ext cx="393755" cy="966010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1441273" y="1141408"/>
              <a:ext cx="2621328" cy="39274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）时兴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441273" y="1764230"/>
              <a:ext cx="2621328" cy="39274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）高兴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976438" y="2624667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qū</a:t>
            </a:r>
            <a:endParaRPr lang="zh-CN" altLang="en-US" sz="2800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976438" y="3469218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qǔ</a:t>
            </a:r>
            <a:endParaRPr lang="zh-CN" altLang="en-US" sz="2800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824538" y="2552701"/>
            <a:ext cx="9953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xīnɡ</a:t>
            </a:r>
            <a:endParaRPr lang="zh-CN" altLang="en-US" sz="2800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824538" y="3399367"/>
            <a:ext cx="9953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xìnɡ</a:t>
            </a:r>
            <a:endParaRPr lang="zh-CN" altLang="en-US" sz="2800" dirty="0">
              <a:solidFill>
                <a:srgbClr val="FF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8"/>
          <p:cNvGrpSpPr/>
          <p:nvPr/>
        </p:nvGrpSpPr>
        <p:grpSpPr bwMode="auto">
          <a:xfrm>
            <a:off x="628650" y="2156885"/>
            <a:ext cx="3879850" cy="2283883"/>
            <a:chOff x="726798" y="1141408"/>
            <a:chExt cx="3880248" cy="1712684"/>
          </a:xfrm>
        </p:grpSpPr>
        <p:sp>
          <p:nvSpPr>
            <p:cNvPr id="10355" name="TextBox 1"/>
            <p:cNvSpPr txBox="1">
              <a:spLocks noChangeArrowheads="1"/>
            </p:cNvSpPr>
            <p:nvPr/>
          </p:nvSpPr>
          <p:spPr bwMode="auto">
            <a:xfrm>
              <a:off x="726798" y="1811807"/>
              <a:ext cx="603672" cy="471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恶</a:t>
              </a:r>
              <a:endPara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1" name="左大括号 40"/>
            <p:cNvSpPr/>
            <p:nvPr/>
          </p:nvSpPr>
          <p:spPr>
            <a:xfrm>
              <a:off x="1244376" y="1241407"/>
              <a:ext cx="393740" cy="1612685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1441246" y="1141408"/>
              <a:ext cx="2621232" cy="3923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）厌恶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441246" y="1765212"/>
              <a:ext cx="2621232" cy="3923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）恶心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441246" y="2403302"/>
              <a:ext cx="3165800" cy="3923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）通“乌”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</p:grpSp>
      <p:grpSp>
        <p:nvGrpSpPr>
          <p:cNvPr id="3" name="组合 49"/>
          <p:cNvGrpSpPr/>
          <p:nvPr/>
        </p:nvGrpSpPr>
        <p:grpSpPr bwMode="auto">
          <a:xfrm>
            <a:off x="4992689" y="2156885"/>
            <a:ext cx="3336925" cy="2283882"/>
            <a:chOff x="726798" y="1141408"/>
            <a:chExt cx="3335803" cy="1713312"/>
          </a:xfrm>
        </p:grpSpPr>
        <p:sp>
          <p:nvSpPr>
            <p:cNvPr id="10350" name="TextBox 1"/>
            <p:cNvSpPr txBox="1">
              <a:spLocks noChangeArrowheads="1"/>
            </p:cNvSpPr>
            <p:nvPr/>
          </p:nvSpPr>
          <p:spPr bwMode="auto">
            <a:xfrm>
              <a:off x="726798" y="1790524"/>
              <a:ext cx="603672" cy="472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折</a:t>
              </a:r>
              <a:endParaRPr lang="zh-CN" altLang="en-US" sz="2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2" name="左大括号 51"/>
            <p:cNvSpPr/>
            <p:nvPr/>
          </p:nvSpPr>
          <p:spPr>
            <a:xfrm>
              <a:off x="1244149" y="1241443"/>
              <a:ext cx="393568" cy="1613277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1440933" y="1141408"/>
              <a:ext cx="2621668" cy="3925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）折本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440933" y="1765441"/>
              <a:ext cx="2621668" cy="3925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）折叠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440933" y="2403765"/>
              <a:ext cx="2621668" cy="3925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en-US" sz="2800" b="1" dirty="0">
                  <a:latin typeface="+mj-ea"/>
                  <a:ea typeface="+mj-ea"/>
                </a:rPr>
                <a:t>（     ）折腾</a:t>
              </a:r>
              <a:endParaRPr lang="zh-CN" altLang="en-US" sz="2800" b="1" dirty="0">
                <a:latin typeface="+mj-ea"/>
                <a:ea typeface="+mj-ea"/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1728788" y="2106085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</a:rPr>
              <a:t>wù</a:t>
            </a:r>
            <a:endParaRPr lang="zh-CN" altLang="en-US" sz="2800" dirty="0">
              <a:solidFill>
                <a:srgbClr val="FF00FF"/>
              </a:solidFill>
              <a:latin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728788" y="2959101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>
                <a:solidFill>
                  <a:srgbClr val="FF00FF"/>
                </a:solidFill>
                <a:latin typeface="+mn-ea"/>
                <a:ea typeface="+mn-ea"/>
              </a:rPr>
              <a:t>ě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728788" y="3810001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wū</a:t>
            </a:r>
            <a:endParaRPr lang="zh-CN" altLang="en-US" sz="2800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113463" y="2106085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shé</a:t>
            </a:r>
            <a:endParaRPr lang="zh-CN" altLang="en-US" sz="2800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113463" y="2959101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zhé</a:t>
            </a:r>
            <a:endParaRPr lang="zh-CN" altLang="en-US" sz="2800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113463" y="3810001"/>
            <a:ext cx="9969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zhē</a:t>
            </a:r>
            <a:endParaRPr lang="zh-CN" altLang="en-US" sz="2800" dirty="0">
              <a:solidFill>
                <a:srgbClr val="FF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" name="TextBox 1"/>
          <p:cNvSpPr txBox="1">
            <a:spLocks noChangeArrowheads="1"/>
          </p:cNvSpPr>
          <p:nvPr/>
        </p:nvSpPr>
        <p:spPr bwMode="auto">
          <a:xfrm>
            <a:off x="395289" y="505885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词语解释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87375" y="1894891"/>
            <a:ext cx="8058150" cy="343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黧黑：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形容黑。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砾石：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经水流冲击磨去棱角的石块。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蠕动：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像蚯蚓爬行那样动。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懈怠：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松懈懒惰。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敦实：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结实；粗壮，敦厚诚实。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腈纶：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合成纤维的一种，用来纺织成毛线，布料等。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rgbClr val="FF00FF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4977</Words>
  <Application>WPS 演示</Application>
  <PresentationFormat>全屏显示(4:3)</PresentationFormat>
  <Paragraphs>346</Paragraphs>
  <Slides>53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53</vt:i4>
      </vt:variant>
    </vt:vector>
  </HeadingPairs>
  <TitlesOfParts>
    <vt:vector size="69" baseType="lpstr">
      <vt:lpstr>Arial</vt:lpstr>
      <vt:lpstr>宋体</vt:lpstr>
      <vt:lpstr>Wingdings</vt:lpstr>
      <vt:lpstr>Times New Roman</vt:lpstr>
      <vt:lpstr>黑体</vt:lpstr>
      <vt:lpstr>Calibri</vt:lpstr>
      <vt:lpstr>微软雅黑</vt:lpstr>
      <vt:lpstr>楷体</vt:lpstr>
      <vt:lpstr>Arial Unicode MS</vt:lpstr>
      <vt:lpstr>FZKTK--GBK1-0</vt:lpstr>
      <vt:lpstr>E-B6</vt:lpstr>
      <vt:lpstr>FZXH1K--GBK1-0</vt:lpstr>
      <vt:lpstr>Arial</vt:lpstr>
      <vt:lpstr>Courier Prime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2</cp:revision>
  <dcterms:created xsi:type="dcterms:W3CDTF">2020-06-03T07:25:44Z</dcterms:created>
  <dcterms:modified xsi:type="dcterms:W3CDTF">2020-06-03T07:26:24Z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KSOProductBuildVer">
    <vt:lpwstr>2052-11.8.2.8053</vt:lpwstr>
  </property>
</Properties>
</file>