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9"/>
  </p:notesMasterIdLst>
  <p:sldIdLst>
    <p:sldId id="264" r:id="rId4"/>
    <p:sldId id="303" r:id="rId5"/>
    <p:sldId id="313" r:id="rId6"/>
    <p:sldId id="314" r:id="rId7"/>
    <p:sldId id="315" r:id="rId8"/>
    <p:sldId id="317" r:id="rId9"/>
    <p:sldId id="316" r:id="rId10"/>
    <p:sldId id="341" r:id="rId11"/>
    <p:sldId id="318" r:id="rId12"/>
    <p:sldId id="319" r:id="rId13"/>
    <p:sldId id="339" r:id="rId14"/>
    <p:sldId id="340" r:id="rId15"/>
    <p:sldId id="381" r:id="rId16"/>
    <p:sldId id="349" r:id="rId17"/>
    <p:sldId id="342" r:id="rId18"/>
    <p:sldId id="320" r:id="rId19"/>
    <p:sldId id="343" r:id="rId20"/>
    <p:sldId id="321" r:id="rId21"/>
    <p:sldId id="344" r:id="rId22"/>
    <p:sldId id="345" r:id="rId23"/>
    <p:sldId id="346" r:id="rId24"/>
    <p:sldId id="347" r:id="rId25"/>
    <p:sldId id="348" r:id="rId26"/>
    <p:sldId id="350" r:id="rId27"/>
    <p:sldId id="322" r:id="rId28"/>
    <p:sldId id="323" r:id="rId29"/>
    <p:sldId id="325" r:id="rId30"/>
    <p:sldId id="324" r:id="rId31"/>
    <p:sldId id="326" r:id="rId32"/>
    <p:sldId id="327" r:id="rId33"/>
    <p:sldId id="328" r:id="rId34"/>
    <p:sldId id="329" r:id="rId35"/>
    <p:sldId id="351" r:id="rId36"/>
    <p:sldId id="352" r:id="rId37"/>
    <p:sldId id="353" r:id="rId38"/>
    <p:sldId id="354" r:id="rId39"/>
    <p:sldId id="355" r:id="rId40"/>
    <p:sldId id="382" r:id="rId41"/>
    <p:sldId id="356" r:id="rId42"/>
    <p:sldId id="383" r:id="rId43"/>
    <p:sldId id="357" r:id="rId44"/>
    <p:sldId id="358" r:id="rId45"/>
    <p:sldId id="359" r:id="rId46"/>
    <p:sldId id="360" r:id="rId47"/>
    <p:sldId id="361" r:id="rId48"/>
    <p:sldId id="362" r:id="rId49"/>
    <p:sldId id="384" r:id="rId50"/>
    <p:sldId id="331" r:id="rId51"/>
    <p:sldId id="385" r:id="rId52"/>
    <p:sldId id="386" r:id="rId53"/>
    <p:sldId id="390" r:id="rId54"/>
    <p:sldId id="387" r:id="rId55"/>
    <p:sldId id="388" r:id="rId56"/>
    <p:sldId id="333" r:id="rId57"/>
    <p:sldId id="332" r:id="rId58"/>
    <p:sldId id="363" r:id="rId59"/>
    <p:sldId id="364" r:id="rId60"/>
    <p:sldId id="365" r:id="rId61"/>
    <p:sldId id="391" r:id="rId62"/>
    <p:sldId id="366" r:id="rId63"/>
    <p:sldId id="367" r:id="rId64"/>
    <p:sldId id="368" r:id="rId65"/>
    <p:sldId id="369" r:id="rId66"/>
    <p:sldId id="370" r:id="rId67"/>
    <p:sldId id="371" r:id="rId68"/>
    <p:sldId id="372" r:id="rId69"/>
    <p:sldId id="373" r:id="rId70"/>
    <p:sldId id="374" r:id="rId71"/>
    <p:sldId id="375" r:id="rId72"/>
    <p:sldId id="376" r:id="rId73"/>
    <p:sldId id="377" r:id="rId74"/>
    <p:sldId id="392" r:id="rId75"/>
    <p:sldId id="378" r:id="rId76"/>
    <p:sldId id="379" r:id="rId77"/>
    <p:sldId id="380" r:id="rId78"/>
  </p:sldIdLst>
  <p:sldSz cx="9144000" cy="5143500" type="screen16x9"/>
  <p:notesSz cx="6858000" cy="9144000"/>
  <p:defaultTextStyle>
    <a:defPPr>
      <a:defRPr lang="zh-CN"/>
    </a:defPPr>
    <a:lvl1pPr algn="l" rtl="0" eaLnBrk="0" fontAlgn="base" hangingPunct="0">
      <a:spcBef>
        <a:spcPct val="0"/>
      </a:spcBef>
      <a:spcAft>
        <a:spcPct val="0"/>
      </a:spcAft>
      <a:defRPr sz="2800" b="1" kern="1200">
        <a:solidFill>
          <a:schemeClr val="tx1"/>
        </a:solidFill>
        <a:latin typeface="宋体" panose="02010600030101010101" pitchFamily="2" charset="-122"/>
        <a:ea typeface="宋体" panose="02010600030101010101" pitchFamily="2" charset="-122"/>
        <a:cs typeface="+mn-cs"/>
      </a:defRPr>
    </a:lvl1pPr>
    <a:lvl2pPr marL="457200" algn="l" rtl="0" eaLnBrk="0" fontAlgn="base" hangingPunct="0">
      <a:spcBef>
        <a:spcPct val="0"/>
      </a:spcBef>
      <a:spcAft>
        <a:spcPct val="0"/>
      </a:spcAft>
      <a:defRPr sz="2800" b="1" kern="1200">
        <a:solidFill>
          <a:schemeClr val="tx1"/>
        </a:solidFill>
        <a:latin typeface="宋体" panose="02010600030101010101" pitchFamily="2" charset="-122"/>
        <a:ea typeface="宋体" panose="02010600030101010101" pitchFamily="2" charset="-122"/>
        <a:cs typeface="+mn-cs"/>
      </a:defRPr>
    </a:lvl2pPr>
    <a:lvl3pPr marL="914400" algn="l" rtl="0" eaLnBrk="0" fontAlgn="base" hangingPunct="0">
      <a:spcBef>
        <a:spcPct val="0"/>
      </a:spcBef>
      <a:spcAft>
        <a:spcPct val="0"/>
      </a:spcAft>
      <a:defRPr sz="2800" b="1" kern="1200">
        <a:solidFill>
          <a:schemeClr val="tx1"/>
        </a:solidFill>
        <a:latin typeface="宋体" panose="02010600030101010101" pitchFamily="2" charset="-122"/>
        <a:ea typeface="宋体" panose="02010600030101010101" pitchFamily="2" charset="-122"/>
        <a:cs typeface="+mn-cs"/>
      </a:defRPr>
    </a:lvl3pPr>
    <a:lvl4pPr marL="1371600" algn="l" rtl="0" eaLnBrk="0" fontAlgn="base" hangingPunct="0">
      <a:spcBef>
        <a:spcPct val="0"/>
      </a:spcBef>
      <a:spcAft>
        <a:spcPct val="0"/>
      </a:spcAft>
      <a:defRPr sz="2800" b="1" kern="1200">
        <a:solidFill>
          <a:schemeClr val="tx1"/>
        </a:solidFill>
        <a:latin typeface="宋体" panose="02010600030101010101" pitchFamily="2" charset="-122"/>
        <a:ea typeface="宋体" panose="02010600030101010101" pitchFamily="2" charset="-122"/>
        <a:cs typeface="+mn-cs"/>
      </a:defRPr>
    </a:lvl4pPr>
    <a:lvl5pPr marL="1828800" algn="l" rtl="0" eaLnBrk="0" fontAlgn="base" hangingPunct="0">
      <a:spcBef>
        <a:spcPct val="0"/>
      </a:spcBef>
      <a:spcAft>
        <a:spcPct val="0"/>
      </a:spcAft>
      <a:defRPr sz="2800" b="1" kern="1200">
        <a:solidFill>
          <a:schemeClr val="tx1"/>
        </a:solidFill>
        <a:latin typeface="宋体" panose="02010600030101010101" pitchFamily="2" charset="-122"/>
        <a:ea typeface="宋体" panose="02010600030101010101" pitchFamily="2" charset="-122"/>
        <a:cs typeface="+mn-cs"/>
      </a:defRPr>
    </a:lvl5pPr>
    <a:lvl6pPr marL="2286000" algn="l" defTabSz="914400" rtl="0" eaLnBrk="1" latinLnBrk="0" hangingPunct="1">
      <a:defRPr sz="2800" b="1" kern="1200">
        <a:solidFill>
          <a:schemeClr val="tx1"/>
        </a:solidFill>
        <a:latin typeface="宋体" panose="02010600030101010101" pitchFamily="2" charset="-122"/>
        <a:ea typeface="宋体" panose="02010600030101010101" pitchFamily="2" charset="-122"/>
        <a:cs typeface="+mn-cs"/>
      </a:defRPr>
    </a:lvl6pPr>
    <a:lvl7pPr marL="2743200" algn="l" defTabSz="914400" rtl="0" eaLnBrk="1" latinLnBrk="0" hangingPunct="1">
      <a:defRPr sz="2800" b="1" kern="1200">
        <a:solidFill>
          <a:schemeClr val="tx1"/>
        </a:solidFill>
        <a:latin typeface="宋体" panose="02010600030101010101" pitchFamily="2" charset="-122"/>
        <a:ea typeface="宋体" panose="02010600030101010101" pitchFamily="2" charset="-122"/>
        <a:cs typeface="+mn-cs"/>
      </a:defRPr>
    </a:lvl7pPr>
    <a:lvl8pPr marL="3200400" algn="l" defTabSz="914400" rtl="0" eaLnBrk="1" latinLnBrk="0" hangingPunct="1">
      <a:defRPr sz="2800" b="1" kern="1200">
        <a:solidFill>
          <a:schemeClr val="tx1"/>
        </a:solidFill>
        <a:latin typeface="宋体" panose="02010600030101010101" pitchFamily="2" charset="-122"/>
        <a:ea typeface="宋体" panose="02010600030101010101" pitchFamily="2" charset="-122"/>
        <a:cs typeface="+mn-cs"/>
      </a:defRPr>
    </a:lvl8pPr>
    <a:lvl9pPr marL="3657600" algn="l" defTabSz="914400" rtl="0" eaLnBrk="1" latinLnBrk="0" hangingPunct="1">
      <a:defRPr sz="2800" b="1" kern="1200">
        <a:solidFill>
          <a:schemeClr val="tx1"/>
        </a:solidFill>
        <a:latin typeface="宋体" panose="02010600030101010101" pitchFamily="2" charset="-122"/>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00FF"/>
    <a:srgbClr val="FF33CC"/>
    <a:srgbClr val="FF9933"/>
    <a:srgbClr val="CC9900"/>
    <a:srgbClr val="008000"/>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88" autoAdjust="0"/>
    <p:restoredTop sz="94660"/>
  </p:normalViewPr>
  <p:slideViewPr>
    <p:cSldViewPr snapToGrid="0">
      <p:cViewPr varScale="1">
        <p:scale>
          <a:sx n="109" d="100"/>
          <a:sy n="109" d="100"/>
        </p:scale>
        <p:origin x="-84" y="-654"/>
      </p:cViewPr>
      <p:guideLst>
        <p:guide orient="horz" pos="688"/>
        <p:guide orient="horz" pos="204"/>
        <p:guide pos="2844"/>
      </p:guideLst>
    </p:cSldViewPr>
  </p:slideViewPr>
  <p:notesTextViewPr>
    <p:cViewPr>
      <p:scale>
        <a:sx n="100" d="100"/>
        <a:sy n="100" d="100"/>
      </p:scale>
      <p:origin x="0" y="0"/>
    </p:cViewPr>
  </p:notesTextViewPr>
  <p:sorterViewPr>
    <p:cViewPr>
      <p:scale>
        <a:sx n="168" d="100"/>
        <a:sy n="168" d="100"/>
      </p:scale>
      <p:origin x="0" y="0"/>
    </p:cViewPr>
  </p:sorter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2" Type="http://schemas.openxmlformats.org/officeDocument/2006/relationships/tableStyles" Target="tableStyles.xml"/><Relationship Id="rId81" Type="http://schemas.openxmlformats.org/officeDocument/2006/relationships/viewProps" Target="viewProps.xml"/><Relationship Id="rId80" Type="http://schemas.openxmlformats.org/officeDocument/2006/relationships/presProps" Target="presProps.xml"/><Relationship Id="rId8" Type="http://schemas.openxmlformats.org/officeDocument/2006/relationships/slide" Target="slides/slide5.xml"/><Relationship Id="rId79" Type="http://schemas.openxmlformats.org/officeDocument/2006/relationships/notesMaster" Target="notesMasters/notesMaster1.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BB9DD5-154C-406D-922F-80BE9489654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2DE6C1-2B0D-4B47-B8D3-FD8F5003B75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68"/>
            <a:ext cx="6858000" cy="1790721"/>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088"/>
            <a:ext cx="6858000" cy="1241929"/>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69123"/>
            <a:ext cx="7886700" cy="3264171"/>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4397"/>
            <a:ext cx="1971675" cy="435889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4397"/>
            <a:ext cx="5762625" cy="435889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68"/>
            <a:ext cx="6858000" cy="1790721"/>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088"/>
            <a:ext cx="6858000" cy="1241929"/>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69123"/>
            <a:ext cx="788670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1946"/>
            <a:ext cx="7886700" cy="2139432"/>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386"/>
            <a:ext cx="7886700" cy="1126168"/>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123"/>
            <a:ext cx="386715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69123"/>
            <a:ext cx="386715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396"/>
            <a:ext cx="7886700" cy="993258"/>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508"/>
            <a:ext cx="3868737" cy="618821"/>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9" y="1879329"/>
            <a:ext cx="3868737" cy="276254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260508"/>
            <a:ext cx="3887788" cy="618821"/>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1879329"/>
            <a:ext cx="3887788" cy="276254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95"/>
            <a:ext cx="2949575" cy="1200483"/>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298"/>
            <a:ext cx="4629150" cy="365575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9" y="1543478"/>
            <a:ext cx="2949575" cy="285829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69123"/>
            <a:ext cx="788670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95"/>
            <a:ext cx="2949575" cy="1200483"/>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298"/>
            <a:ext cx="4629150" cy="365575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9" y="1543478"/>
            <a:ext cx="2949575" cy="285829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69123"/>
            <a:ext cx="7886700" cy="3264171"/>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4397"/>
            <a:ext cx="1971675" cy="435889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4397"/>
            <a:ext cx="5762625" cy="435889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矩形 3"/>
          <p:cNvSpPr/>
          <p:nvPr userDrawn="1"/>
        </p:nvSpPr>
        <p:spPr>
          <a:xfrm>
            <a:off x="986525" y="1895381"/>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范文下载：</a:t>
            </a:r>
            <a:r>
              <a:rPr lang="en-US" altLang="zh-CN" sz="100" dirty="0">
                <a:solidFill>
                  <a:schemeClr val="bg1"/>
                </a:solidFill>
              </a:rPr>
              <a:t>www.1ppt.com/fanwen/             </a:t>
            </a:r>
            <a:endParaRPr lang="en-US" altLang="zh-CN" sz="100" dirty="0">
              <a:solidFill>
                <a:schemeClr val="bg1"/>
              </a:solidFill>
            </a:endParaRP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论坛：</a:t>
            </a:r>
            <a:r>
              <a:rPr lang="en-US" altLang="zh-CN" sz="100" dirty="0">
                <a:solidFill>
                  <a:schemeClr val="bg1"/>
                </a:solidFill>
              </a:rPr>
              <a:t>www.1ppt.cn                                     PPT</a:t>
            </a:r>
            <a:r>
              <a:rPr lang="zh-CN" altLang="en-US" sz="100" dirty="0">
                <a:solidFill>
                  <a:schemeClr val="bg1"/>
                </a:solidFill>
              </a:rPr>
              <a:t>课件：</a:t>
            </a:r>
            <a:r>
              <a:rPr lang="en-US" altLang="zh-CN" sz="100" dirty="0">
                <a:solidFill>
                  <a:schemeClr val="bg1"/>
                </a:solidFill>
              </a:rPr>
              <a:t>www.1ppt.com/kejian/ </a:t>
            </a:r>
            <a:endParaRPr lang="en-US" altLang="zh-CN" sz="100" dirty="0">
              <a:solidFill>
                <a:schemeClr val="bg1"/>
              </a:solidFill>
            </a:endParaRP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endParaRPr lang="en-US" altLang="zh-CN" sz="100" dirty="0">
              <a:solidFill>
                <a:schemeClr val="bg1"/>
              </a:solidFill>
            </a:endParaRP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endParaRPr lang="en-US" altLang="zh-CN" sz="100" dirty="0">
              <a:solidFill>
                <a:schemeClr val="bg1"/>
              </a:solidFill>
            </a:endParaRP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endParaRPr lang="en-US" altLang="zh-CN" sz="100" dirty="0">
              <a:solidFill>
                <a:schemeClr val="bg1"/>
              </a:solidFill>
            </a:endParaRP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endParaRPr lang="en-US" altLang="zh-CN" sz="100" dirty="0">
              <a:solidFill>
                <a:schemeClr val="bg1"/>
              </a:solidFill>
            </a:endParaRP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endParaRPr lang="en-US" altLang="zh-CN" sz="100" dirty="0">
              <a:solidFill>
                <a:schemeClr val="bg1"/>
              </a:solidFill>
            </a:endParaRPr>
          </a:p>
        </p:txBody>
      </p:sp>
      <p:sp>
        <p:nvSpPr>
          <p:cNvPr id="2" name="标题 1"/>
          <p:cNvSpPr>
            <a:spLocks noGrp="1"/>
          </p:cNvSpPr>
          <p:nvPr>
            <p:ph type="title"/>
          </p:nvPr>
        </p:nvSpPr>
        <p:spPr>
          <a:xfrm>
            <a:off x="623888" y="1281946"/>
            <a:ext cx="7886700" cy="2139432"/>
          </a:xfrm>
          <a:prstGeom prst="rect">
            <a:avLst/>
          </a:prstGeom>
        </p:spPr>
        <p:txBody>
          <a:bodyPr anchor="b"/>
          <a:lstStyle>
            <a:lvl1pPr>
              <a:defRPr sz="60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23888" y="3441386"/>
            <a:ext cx="7886700" cy="1126168"/>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123"/>
            <a:ext cx="386715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69123"/>
            <a:ext cx="3867150" cy="326417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396"/>
            <a:ext cx="7886700" cy="993258"/>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260508"/>
            <a:ext cx="3868737" cy="618821"/>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30239" y="1879329"/>
            <a:ext cx="3868737" cy="276254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0" y="1260508"/>
            <a:ext cx="3887788" cy="618821"/>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1879329"/>
            <a:ext cx="3887788" cy="276254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396"/>
            <a:ext cx="7886700" cy="993258"/>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95"/>
            <a:ext cx="2949575" cy="1200483"/>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0298"/>
            <a:ext cx="4629150" cy="365575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30239" y="1543478"/>
            <a:ext cx="2949575" cy="285829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42995"/>
            <a:ext cx="2949575" cy="1200483"/>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0298"/>
            <a:ext cx="4629150" cy="365575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9" y="1543478"/>
            <a:ext cx="2949575" cy="285829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hyperlink" Target="../../&#30446;&#24405;.ppt" TargetMode="Externa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3" Type="http://schemas.openxmlformats.org/officeDocument/2006/relationships/theme" Target="../theme/theme2.xml"/><Relationship Id="rId22" Type="http://schemas.openxmlformats.org/officeDocument/2006/relationships/image" Target="../media/image7.png"/><Relationship Id="rId21" Type="http://schemas.openxmlformats.org/officeDocument/2006/relationships/slide" Target="../slides/slide55.xml"/><Relationship Id="rId20" Type="http://schemas.openxmlformats.org/officeDocument/2006/relationships/image" Target="../media/image6.png"/><Relationship Id="rId2" Type="http://schemas.openxmlformats.org/officeDocument/2006/relationships/slideLayout" Target="../slideLayouts/slideLayout13.xml"/><Relationship Id="rId19" Type="http://schemas.openxmlformats.org/officeDocument/2006/relationships/slide" Target="../slides/slide29.xml"/><Relationship Id="rId18" Type="http://schemas.openxmlformats.org/officeDocument/2006/relationships/image" Target="../media/image5.png"/><Relationship Id="rId17" Type="http://schemas.openxmlformats.org/officeDocument/2006/relationships/slide" Target="../slides/slide18.xml"/><Relationship Id="rId16" Type="http://schemas.openxmlformats.org/officeDocument/2006/relationships/image" Target="../media/image4.png"/><Relationship Id="rId15" Type="http://schemas.openxmlformats.org/officeDocument/2006/relationships/slide" Target="../slides/slide3.xml"/><Relationship Id="rId14" Type="http://schemas.openxmlformats.org/officeDocument/2006/relationships/image" Target="../media/image3.png"/><Relationship Id="rId13" Type="http://schemas.openxmlformats.org/officeDocument/2006/relationships/slide" Target="../slides/slide30.xml"/><Relationship Id="rId12" Type="http://schemas.openxmlformats.org/officeDocument/2006/relationships/image" Target="../media/image2.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1026" name="Rectangle 7">
            <a:hlinkClick r:id="rId13" tooltip="返回目录" action="ppaction://hlinkpres?slideindex=1&amp;slidetitle="/>
          </p:cNvPr>
          <p:cNvSpPr>
            <a:spLocks noChangeArrowheads="1"/>
          </p:cNvSpPr>
          <p:nvPr userDrawn="1"/>
        </p:nvSpPr>
        <p:spPr bwMode="auto">
          <a:xfrm>
            <a:off x="1728789" y="-2756"/>
            <a:ext cx="1049337" cy="738664"/>
          </a:xfrm>
          <a:prstGeom prst="rect">
            <a:avLst/>
          </a:prstGeom>
          <a:solidFill>
            <a:schemeClr val="accent1">
              <a:alpha val="117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50000"/>
              </a:lnSpc>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2050" name="Rectangle 74">
            <a:hlinkClick r:id="" tooltip="返回首页" action="ppaction://hlinkshowjump?jump=firstslide"/>
          </p:cNvPr>
          <p:cNvSpPr>
            <a:spLocks noChangeArrowheads="1"/>
          </p:cNvSpPr>
          <p:nvPr userDrawn="1"/>
        </p:nvSpPr>
        <p:spPr bwMode="auto">
          <a:xfrm>
            <a:off x="1733550" y="-12045"/>
            <a:ext cx="928688" cy="738664"/>
          </a:xfrm>
          <a:prstGeom prst="rect">
            <a:avLst/>
          </a:prstGeom>
          <a:solidFill>
            <a:schemeClr val="accent1">
              <a:alpha val="1176"/>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1" hangingPunct="1">
              <a:lnSpc>
                <a:spcPct val="150000"/>
              </a:lnSpc>
            </a:pPr>
            <a:endParaRPr lang="zh-CN" altLang="en-US"/>
          </a:p>
        </p:txBody>
      </p:sp>
      <p:pic>
        <p:nvPicPr>
          <p:cNvPr id="2051" name="Picture 132" descr="课时素养评价">
            <a:hlinkClick r:id="rId13" tooltip="点击进入" action="ppaction://hlinksldjump"/>
          </p:cNvPr>
          <p:cNvPicPr>
            <a:picLocks noChangeAspect="1" noChangeArrowheads="1"/>
          </p:cNvPicPr>
          <p:nvPr userDrawn="1"/>
        </p:nvPicPr>
        <p:blipFill>
          <a:blip r:embed="rId14" cstate="email"/>
          <a:srcRect/>
          <a:stretch>
            <a:fillRect/>
          </a:stretch>
        </p:blipFill>
        <p:spPr bwMode="auto">
          <a:xfrm>
            <a:off x="6532563" y="234381"/>
            <a:ext cx="1444625" cy="30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133" descr="必备知识">
            <a:hlinkClick r:id="rId15" tooltip="点击进入" action="ppaction://hlinksldjump"/>
          </p:cNvPr>
          <p:cNvPicPr>
            <a:picLocks noChangeAspect="1" noChangeArrowheads="1"/>
          </p:cNvPicPr>
          <p:nvPr userDrawn="1"/>
        </p:nvPicPr>
        <p:blipFill>
          <a:blip r:embed="rId16" cstate="email"/>
          <a:srcRect/>
          <a:stretch>
            <a:fillRect/>
          </a:stretch>
        </p:blipFill>
        <p:spPr bwMode="auto">
          <a:xfrm>
            <a:off x="2971800" y="234381"/>
            <a:ext cx="1042988" cy="30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134" descr="关键能力">
            <a:hlinkClick r:id="rId17" tooltip="点击进入" action="ppaction://hlinksldjump"/>
          </p:cNvPr>
          <p:cNvPicPr>
            <a:picLocks noChangeAspect="1" noChangeArrowheads="1"/>
          </p:cNvPicPr>
          <p:nvPr userDrawn="1"/>
        </p:nvPicPr>
        <p:blipFill>
          <a:blip r:embed="rId18" cstate="email"/>
          <a:srcRect/>
          <a:stretch>
            <a:fillRect/>
          </a:stretch>
        </p:blipFill>
        <p:spPr bwMode="auto">
          <a:xfrm>
            <a:off x="4162425" y="234381"/>
            <a:ext cx="1042988" cy="30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135" descr="课堂检测">
            <a:hlinkClick r:id="rId19" tooltip="点击进入" action="ppaction://hlinksldjump"/>
          </p:cNvPr>
          <p:cNvPicPr>
            <a:picLocks noChangeAspect="1" noChangeArrowheads="1"/>
          </p:cNvPicPr>
          <p:nvPr userDrawn="1"/>
        </p:nvPicPr>
        <p:blipFill>
          <a:blip r:embed="rId20" cstate="email"/>
          <a:srcRect/>
          <a:stretch>
            <a:fillRect/>
          </a:stretch>
        </p:blipFill>
        <p:spPr bwMode="auto">
          <a:xfrm>
            <a:off x="5297489" y="234381"/>
            <a:ext cx="1042987" cy="30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136" descr="图片2">
            <a:hlinkClick r:id="rId21" tooltip="点击进入" action="ppaction://hlinksldjump"/>
          </p:cNvPr>
          <p:cNvPicPr>
            <a:picLocks noChangeAspect="1" noChangeArrowheads="1"/>
          </p:cNvPicPr>
          <p:nvPr userDrawn="1"/>
        </p:nvPicPr>
        <p:blipFill>
          <a:blip r:embed="rId22" cstate="email"/>
          <a:srcRect/>
          <a:stretch>
            <a:fillRect/>
          </a:stretch>
        </p:blipFill>
        <p:spPr bwMode="auto">
          <a:xfrm>
            <a:off x="7951789" y="211514"/>
            <a:ext cx="1158875" cy="32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wm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wmf"/></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wmf"/></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jpeg"/><Relationship Id="rId1" Type="http://schemas.openxmlformats.org/officeDocument/2006/relationships/image" Target="../media/image27.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1.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2.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5" name="Rectangle 25"/>
          <p:cNvSpPr>
            <a:spLocks noChangeArrowheads="1"/>
          </p:cNvSpPr>
          <p:nvPr/>
        </p:nvSpPr>
        <p:spPr bwMode="auto">
          <a:xfrm>
            <a:off x="128589" y="714040"/>
            <a:ext cx="8937035"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lnSpc>
                <a:spcPct val="150000"/>
              </a:lnSpc>
              <a:defRPr/>
            </a:pPr>
            <a:r>
              <a:rPr lang="zh-CN" altLang="en-US" sz="4000" b="0" dirty="0">
                <a:solidFill>
                  <a:srgbClr val="0000FF"/>
                </a:solidFill>
                <a:latin typeface="黑体" panose="02010609060101010101" pitchFamily="49" charset="-122"/>
                <a:ea typeface="黑体" panose="02010609060101010101" pitchFamily="49" charset="-122"/>
              </a:rPr>
              <a:t>第</a:t>
            </a:r>
            <a:r>
              <a:rPr lang="en-US" altLang="zh-CN" sz="4000" b="0" dirty="0">
                <a:solidFill>
                  <a:srgbClr val="0000FF"/>
                </a:solidFill>
                <a:latin typeface="黑体" panose="02010609060101010101" pitchFamily="49" charset="-122"/>
                <a:ea typeface="黑体" panose="02010609060101010101" pitchFamily="49" charset="-122"/>
              </a:rPr>
              <a:t>2</a:t>
            </a:r>
            <a:r>
              <a:rPr lang="zh-CN" altLang="en-US" sz="4000" b="0" dirty="0">
                <a:solidFill>
                  <a:srgbClr val="0000FF"/>
                </a:solidFill>
                <a:latin typeface="黑体" panose="02010609060101010101" pitchFamily="49" charset="-122"/>
                <a:ea typeface="黑体" panose="02010609060101010101" pitchFamily="49" charset="-122"/>
              </a:rPr>
              <a:t>课时</a:t>
            </a:r>
            <a:r>
              <a:rPr lang="zh-CN" altLang="en-US" sz="4000" b="0" dirty="0">
                <a:latin typeface="黑体" panose="02010609060101010101" pitchFamily="49" charset="-122"/>
                <a:ea typeface="黑体" panose="02010609060101010101" pitchFamily="49" charset="-122"/>
              </a:rPr>
              <a:t>　</a:t>
            </a:r>
            <a:endParaRPr lang="zh-CN" altLang="en-US" sz="4000" b="0" dirty="0">
              <a:latin typeface="黑体" panose="02010609060101010101" pitchFamily="49" charset="-122"/>
              <a:ea typeface="黑体" panose="02010609060101010101" pitchFamily="49" charset="-122"/>
            </a:endParaRPr>
          </a:p>
          <a:p>
            <a:pPr algn="ctr">
              <a:lnSpc>
                <a:spcPct val="150000"/>
              </a:lnSpc>
              <a:defRPr/>
            </a:pPr>
            <a:r>
              <a:rPr lang="zh-CN" altLang="en-US" sz="4000" b="0" dirty="0">
                <a:latin typeface="黑体" panose="02010609060101010101" pitchFamily="49" charset="-122"/>
                <a:ea typeface="黑体" panose="02010609060101010101" pitchFamily="49" charset="-122"/>
              </a:rPr>
              <a:t>元素周期表和元素周期律的应用</a:t>
            </a:r>
            <a:endParaRPr lang="zh-CN" altLang="en-US" sz="4000" b="0" dirty="0">
              <a:latin typeface="黑体" panose="02010609060101010101" pitchFamily="49" charset="-122"/>
              <a:ea typeface="黑体" panose="02010609060101010101" pitchFamily="49" charset="-122"/>
            </a:endParaRPr>
          </a:p>
        </p:txBody>
      </p:sp>
      <p:sp>
        <p:nvSpPr>
          <p:cNvPr id="3" name="矩形 2"/>
          <p:cNvSpPr/>
          <p:nvPr/>
        </p:nvSpPr>
        <p:spPr>
          <a:xfrm>
            <a:off x="0" y="4014808"/>
            <a:ext cx="9144000" cy="497205"/>
          </a:xfrm>
          <a:prstGeom prst="rect">
            <a:avLst/>
          </a:prstGeom>
        </p:spPr>
        <p:txBody>
          <a:bodyPr wrap="square">
            <a:spAutoFit/>
          </a:bodyPr>
          <a:lstStyle/>
          <a:p>
            <a:pPr marL="342900" lvl="0" indent="-342900" algn="ctr" fontAlgn="base">
              <a:lnSpc>
                <a:spcPct val="110000"/>
              </a:lnSpc>
              <a:spcBef>
                <a:spcPct val="0"/>
              </a:spcBef>
              <a:spcAft>
                <a:spcPct val="0"/>
              </a:spcAft>
            </a:pP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6610"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solidFill>
                  <a:srgbClr val="000000"/>
                </a:solidFill>
              </a:rPr>
              <a:t>若要寻找新型农药</a:t>
            </a:r>
            <a:r>
              <a:rPr lang="en-US" altLang="zh-CN" dirty="0">
                <a:solidFill>
                  <a:srgbClr val="000000"/>
                </a:solidFill>
              </a:rPr>
              <a:t>,</a:t>
            </a:r>
            <a:r>
              <a:rPr lang="zh-CN" altLang="en-US" dirty="0">
                <a:solidFill>
                  <a:srgbClr val="000000"/>
                </a:solidFill>
              </a:rPr>
              <a:t>可在周期表的哪个位置进行探索</a:t>
            </a:r>
            <a:r>
              <a:rPr lang="en-US" altLang="zh-CN" dirty="0">
                <a:solidFill>
                  <a:srgbClr val="000000"/>
                </a:solidFill>
              </a:rPr>
              <a:t>?</a:t>
            </a:r>
            <a:endParaRPr lang="en-US" altLang="zh-CN" dirty="0">
              <a:solidFill>
                <a:srgbClr val="FF0000"/>
              </a:solidFill>
              <a:ea typeface="楷体_GB2312" pitchFamily="49" charset="-122"/>
            </a:endParaRPr>
          </a:p>
          <a:p>
            <a:pPr eaLnBrk="1" hangingPunct="1"/>
            <a:r>
              <a:rPr lang="zh-CN" altLang="en-US" dirty="0">
                <a:solidFill>
                  <a:srgbClr val="FF0000"/>
                </a:solidFill>
                <a:ea typeface="楷体_GB2312" pitchFamily="49" charset="-122"/>
              </a:rPr>
              <a:t>提示</a:t>
            </a:r>
            <a:r>
              <a:rPr lang="en-US" altLang="zh-CN" dirty="0">
                <a:solidFill>
                  <a:srgbClr val="FF0000"/>
                </a:solidFill>
                <a:ea typeface="楷体_GB2312" pitchFamily="49" charset="-122"/>
              </a:rPr>
              <a:t>:</a:t>
            </a:r>
            <a:r>
              <a:rPr lang="zh-CN" altLang="en-US" dirty="0">
                <a:solidFill>
                  <a:srgbClr val="000000"/>
                </a:solidFill>
                <a:ea typeface="楷体_GB2312" pitchFamily="49" charset="-122"/>
              </a:rPr>
              <a:t>可在氟、氯、硫、磷、砷等元素在周期表中的位置附近寻找。</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66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12725" y="857488"/>
            <a:ext cx="97234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3.</a:t>
            </a:r>
            <a:r>
              <a:rPr lang="zh-CN" altLang="en-US" dirty="0">
                <a:solidFill>
                  <a:srgbClr val="000000"/>
                </a:solidFill>
              </a:rPr>
              <a:t>元素化合价与元素在周期表中位置的关系</a:t>
            </a:r>
            <a:endParaRPr lang="zh-CN" altLang="en-US" dirty="0">
              <a:solidFill>
                <a:srgbClr val="000000"/>
              </a:solidFill>
            </a:endParaRPr>
          </a:p>
          <a:p>
            <a:pPr eaLnBrk="1" hangingPunct="1"/>
            <a:r>
              <a:rPr lang="en-US" altLang="zh-CN" dirty="0">
                <a:solidFill>
                  <a:srgbClr val="000000"/>
                </a:solidFill>
              </a:rPr>
              <a:t>(1)</a:t>
            </a:r>
            <a:r>
              <a:rPr lang="zh-CN" altLang="en-US" dirty="0">
                <a:solidFill>
                  <a:srgbClr val="000000"/>
                </a:solidFill>
              </a:rPr>
              <a:t>价电子</a:t>
            </a:r>
            <a:endParaRPr lang="zh-CN" altLang="en-US" dirty="0">
              <a:solidFill>
                <a:srgbClr val="000000"/>
              </a:solidFill>
            </a:endParaRPr>
          </a:p>
          <a:p>
            <a:pPr eaLnBrk="1" hangingPunct="1"/>
            <a:r>
              <a:rPr lang="zh-CN" altLang="en-US" dirty="0">
                <a:solidFill>
                  <a:srgbClr val="000000"/>
                </a:solidFill>
              </a:rPr>
              <a:t>元素的化合价与原子的</a:t>
            </a:r>
            <a:r>
              <a:rPr lang="en-US" altLang="zh-CN" dirty="0">
                <a:solidFill>
                  <a:srgbClr val="000000"/>
                </a:solidFill>
              </a:rPr>
              <a:t>___________</a:t>
            </a:r>
            <a:r>
              <a:rPr lang="zh-CN" altLang="en-US" dirty="0">
                <a:solidFill>
                  <a:srgbClr val="000000"/>
                </a:solidFill>
              </a:rPr>
              <a:t>有密切关系</a:t>
            </a:r>
            <a:r>
              <a:rPr lang="en-US" altLang="zh-CN" dirty="0">
                <a:solidFill>
                  <a:srgbClr val="000000"/>
                </a:solidFill>
              </a:rPr>
              <a:t>,</a:t>
            </a:r>
            <a:r>
              <a:rPr lang="zh-CN" altLang="en-US" dirty="0">
                <a:solidFill>
                  <a:srgbClr val="000000"/>
                </a:solidFill>
              </a:rPr>
              <a:t>所以</a:t>
            </a:r>
            <a:r>
              <a:rPr lang="en-US" altLang="zh-CN" dirty="0">
                <a:solidFill>
                  <a:srgbClr val="000000"/>
                </a:solidFill>
              </a:rPr>
              <a:t>,</a:t>
            </a:r>
            <a:endParaRPr lang="en-US" altLang="zh-CN" dirty="0">
              <a:solidFill>
                <a:srgbClr val="000000"/>
              </a:solidFill>
            </a:endParaRPr>
          </a:p>
          <a:p>
            <a:pPr eaLnBrk="1" hangingPunct="1"/>
            <a:r>
              <a:rPr lang="zh-CN" altLang="en-US" dirty="0">
                <a:solidFill>
                  <a:srgbClr val="000000"/>
                </a:solidFill>
              </a:rPr>
              <a:t>元素原子的</a:t>
            </a:r>
            <a:r>
              <a:rPr lang="en-US" altLang="zh-CN" dirty="0">
                <a:solidFill>
                  <a:srgbClr val="000000"/>
                </a:solidFill>
              </a:rPr>
              <a:t>___________</a:t>
            </a:r>
            <a:r>
              <a:rPr lang="zh-CN" altLang="en-US" dirty="0">
                <a:solidFill>
                  <a:srgbClr val="000000"/>
                </a:solidFill>
              </a:rPr>
              <a:t>也叫价电子。主族元素的价电</a:t>
            </a:r>
            <a:endParaRPr lang="zh-CN" altLang="en-US" dirty="0">
              <a:solidFill>
                <a:srgbClr val="000000"/>
              </a:solidFill>
            </a:endParaRPr>
          </a:p>
          <a:p>
            <a:pPr eaLnBrk="1" hangingPunct="1"/>
            <a:r>
              <a:rPr lang="zh-CN" altLang="en-US" dirty="0">
                <a:solidFill>
                  <a:srgbClr val="000000"/>
                </a:solidFill>
              </a:rPr>
              <a:t>子是</a:t>
            </a:r>
            <a:r>
              <a:rPr lang="en-US" altLang="zh-CN" dirty="0">
                <a:solidFill>
                  <a:srgbClr val="000000"/>
                </a:solidFill>
              </a:rPr>
              <a:t>___________,</a:t>
            </a:r>
            <a:r>
              <a:rPr lang="zh-CN" altLang="en-US" dirty="0">
                <a:solidFill>
                  <a:srgbClr val="000000"/>
                </a:solidFill>
              </a:rPr>
              <a:t>过渡元素的价电子包括最外层电子</a:t>
            </a:r>
            <a:endParaRPr lang="zh-CN" altLang="en-US" dirty="0">
              <a:solidFill>
                <a:srgbClr val="000000"/>
              </a:solidFill>
            </a:endParaRPr>
          </a:p>
          <a:p>
            <a:pPr eaLnBrk="1" hangingPunct="1"/>
            <a:r>
              <a:rPr lang="zh-CN" altLang="en-US" dirty="0">
                <a:solidFill>
                  <a:srgbClr val="000000"/>
                </a:solidFill>
              </a:rPr>
              <a:t>及次外层或倒数第三层的部分电子。</a:t>
            </a:r>
            <a:endParaRPr lang="zh-CN" altLang="en-US" dirty="0">
              <a:solidFill>
                <a:srgbClr val="000000"/>
              </a:solidFill>
            </a:endParaRPr>
          </a:p>
        </p:txBody>
      </p:sp>
      <p:sp>
        <p:nvSpPr>
          <p:cNvPr id="1497091" name="Text Box 3"/>
          <p:cNvSpPr txBox="1">
            <a:spLocks noChangeArrowheads="1"/>
          </p:cNvSpPr>
          <p:nvPr/>
        </p:nvSpPr>
        <p:spPr bwMode="auto">
          <a:xfrm>
            <a:off x="2805114" y="1890967"/>
            <a:ext cx="4105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最外层电子</a:t>
            </a:r>
            <a:endParaRPr lang="zh-CN" altLang="en-US">
              <a:solidFill>
                <a:srgbClr val="FF0000"/>
              </a:solidFill>
            </a:endParaRPr>
          </a:p>
        </p:txBody>
      </p:sp>
      <p:sp>
        <p:nvSpPr>
          <p:cNvPr id="1497092" name="Text Box 4"/>
          <p:cNvSpPr txBox="1">
            <a:spLocks noChangeArrowheads="1"/>
          </p:cNvSpPr>
          <p:nvPr/>
        </p:nvSpPr>
        <p:spPr bwMode="auto">
          <a:xfrm>
            <a:off x="1027114" y="2462625"/>
            <a:ext cx="4105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最外层电子</a:t>
            </a:r>
            <a:endParaRPr lang="zh-CN" altLang="en-US">
              <a:solidFill>
                <a:srgbClr val="FF0000"/>
              </a:solidFill>
            </a:endParaRPr>
          </a:p>
        </p:txBody>
      </p:sp>
      <p:sp>
        <p:nvSpPr>
          <p:cNvPr id="1497093" name="Text Box 5"/>
          <p:cNvSpPr txBox="1">
            <a:spLocks noChangeArrowheads="1"/>
          </p:cNvSpPr>
          <p:nvPr/>
        </p:nvSpPr>
        <p:spPr bwMode="auto">
          <a:xfrm>
            <a:off x="-52388" y="3045717"/>
            <a:ext cx="410527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最外层电子</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97091"/>
                                        </p:tgtEl>
                                        <p:attrNameLst>
                                          <p:attrName>style.visibility</p:attrName>
                                        </p:attrNameLst>
                                      </p:cBhvr>
                                      <p:to>
                                        <p:strVal val="visible"/>
                                      </p:to>
                                    </p:set>
                                    <p:animEffect transition="in" filter="blinds(horizontal)">
                                      <p:cBhvr>
                                        <p:cTn id="7" dur="500"/>
                                        <p:tgtEl>
                                          <p:spTgt spid="14970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97092"/>
                                        </p:tgtEl>
                                        <p:attrNameLst>
                                          <p:attrName>style.visibility</p:attrName>
                                        </p:attrNameLst>
                                      </p:cBhvr>
                                      <p:to>
                                        <p:strVal val="visible"/>
                                      </p:to>
                                    </p:set>
                                    <p:animEffect transition="in" filter="blinds(horizontal)">
                                      <p:cBhvr>
                                        <p:cTn id="12" dur="500"/>
                                        <p:tgtEl>
                                          <p:spTgt spid="149709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97093"/>
                                        </p:tgtEl>
                                        <p:attrNameLst>
                                          <p:attrName>style.visibility</p:attrName>
                                        </p:attrNameLst>
                                      </p:cBhvr>
                                      <p:to>
                                        <p:strVal val="visible"/>
                                      </p:to>
                                    </p:set>
                                    <p:animEffect transition="in" filter="blinds(horizontal)">
                                      <p:cBhvr>
                                        <p:cTn id="17" dur="500"/>
                                        <p:tgtEl>
                                          <p:spTgt spid="1497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7091" grpId="0" autoUpdateAnimBg="0"/>
      <p:bldP spid="1497092" grpId="0" autoUpdateAnimBg="0"/>
      <p:bldP spid="149709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12725" y="857489"/>
            <a:ext cx="95583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(2)</a:t>
            </a:r>
            <a:r>
              <a:rPr lang="zh-CN" altLang="en-US" dirty="0">
                <a:solidFill>
                  <a:srgbClr val="000000"/>
                </a:solidFill>
              </a:rPr>
              <a:t>主族元素最高正化合价</a:t>
            </a:r>
            <a:r>
              <a:rPr lang="en-US" altLang="zh-CN" dirty="0">
                <a:solidFill>
                  <a:srgbClr val="000000"/>
                </a:solidFill>
              </a:rPr>
              <a:t>=_________=_____________</a:t>
            </a:r>
            <a:endParaRPr lang="en-US" altLang="zh-CN" dirty="0">
              <a:solidFill>
                <a:srgbClr val="000000"/>
              </a:solidFill>
            </a:endParaRPr>
          </a:p>
          <a:p>
            <a:pPr eaLnBrk="1" hangingPunct="1"/>
            <a:r>
              <a:rPr lang="en-US" altLang="zh-CN" dirty="0">
                <a:solidFill>
                  <a:srgbClr val="000000"/>
                </a:solidFill>
              </a:rPr>
              <a:t>(</a:t>
            </a:r>
            <a:r>
              <a:rPr lang="zh-CN" altLang="en-US" dirty="0">
                <a:solidFill>
                  <a:srgbClr val="000000"/>
                </a:solidFill>
              </a:rPr>
              <a:t>价电子数</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a:p>
            <a:pPr eaLnBrk="1" hangingPunct="1"/>
            <a:r>
              <a:rPr lang="en-US" altLang="zh-CN" dirty="0">
                <a:solidFill>
                  <a:srgbClr val="000000"/>
                </a:solidFill>
              </a:rPr>
              <a:t>(3)</a:t>
            </a:r>
            <a:r>
              <a:rPr lang="zh-CN" altLang="en-US" dirty="0">
                <a:solidFill>
                  <a:srgbClr val="000000"/>
                </a:solidFill>
              </a:rPr>
              <a:t>非金属元素的化合价</a:t>
            </a:r>
            <a:endParaRPr lang="zh-CN" altLang="en-US" dirty="0">
              <a:solidFill>
                <a:srgbClr val="000000"/>
              </a:solidFill>
            </a:endParaRPr>
          </a:p>
          <a:p>
            <a:pPr eaLnBrk="1" hangingPunct="1"/>
            <a:r>
              <a:rPr lang="zh-CN" altLang="en-US" dirty="0">
                <a:solidFill>
                  <a:srgbClr val="000000"/>
                </a:solidFill>
              </a:rPr>
              <a:t>①最高正化合价等于原子所能失去或偏移的</a:t>
            </a:r>
            <a:r>
              <a:rPr lang="en-US" altLang="zh-CN" dirty="0">
                <a:solidFill>
                  <a:srgbClr val="000000"/>
                </a:solidFill>
              </a:rPr>
              <a:t>_________</a:t>
            </a:r>
            <a:endParaRPr lang="en-US" altLang="zh-CN" dirty="0">
              <a:solidFill>
                <a:srgbClr val="000000"/>
              </a:solidFill>
            </a:endParaRPr>
          </a:p>
          <a:p>
            <a:pPr eaLnBrk="1" hangingPunct="1"/>
            <a:r>
              <a:rPr lang="en-US" altLang="zh-CN" dirty="0">
                <a:solidFill>
                  <a:srgbClr val="000000"/>
                </a:solidFill>
              </a:rPr>
              <a:t>_____</a:t>
            </a:r>
            <a:r>
              <a:rPr lang="zh-CN" altLang="en-US" dirty="0">
                <a:solidFill>
                  <a:srgbClr val="000000"/>
                </a:solidFill>
              </a:rPr>
              <a:t>。</a:t>
            </a:r>
            <a:endParaRPr lang="zh-CN" altLang="en-US" dirty="0">
              <a:solidFill>
                <a:srgbClr val="000000"/>
              </a:solidFill>
            </a:endParaRPr>
          </a:p>
        </p:txBody>
      </p:sp>
      <p:sp>
        <p:nvSpPr>
          <p:cNvPr id="1498115" name="Text Box 3"/>
          <p:cNvSpPr txBox="1">
            <a:spLocks noChangeArrowheads="1"/>
          </p:cNvSpPr>
          <p:nvPr/>
        </p:nvSpPr>
        <p:spPr bwMode="auto">
          <a:xfrm>
            <a:off x="3975100" y="736216"/>
            <a:ext cx="28575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主族序数</a:t>
            </a:r>
            <a:endParaRPr lang="zh-CN" altLang="en-US">
              <a:solidFill>
                <a:srgbClr val="FF0000"/>
              </a:solidFill>
            </a:endParaRPr>
          </a:p>
        </p:txBody>
      </p:sp>
      <p:sp>
        <p:nvSpPr>
          <p:cNvPr id="1498116" name="Text Box 4"/>
          <p:cNvSpPr txBox="1">
            <a:spLocks noChangeArrowheads="1"/>
          </p:cNvSpPr>
          <p:nvPr/>
        </p:nvSpPr>
        <p:spPr bwMode="auto">
          <a:xfrm>
            <a:off x="5494339" y="736216"/>
            <a:ext cx="41243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最外层电子数</a:t>
            </a:r>
            <a:endParaRPr lang="zh-CN" altLang="en-US">
              <a:solidFill>
                <a:srgbClr val="FF0000"/>
              </a:solidFill>
            </a:endParaRPr>
          </a:p>
        </p:txBody>
      </p:sp>
      <p:sp>
        <p:nvSpPr>
          <p:cNvPr id="1498117" name="Text Box 5"/>
          <p:cNvSpPr txBox="1">
            <a:spLocks noChangeArrowheads="1"/>
          </p:cNvSpPr>
          <p:nvPr/>
        </p:nvSpPr>
        <p:spPr bwMode="auto">
          <a:xfrm>
            <a:off x="6464300" y="2462625"/>
            <a:ext cx="28575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最外层电</a:t>
            </a:r>
            <a:endParaRPr lang="zh-CN" altLang="en-US">
              <a:solidFill>
                <a:srgbClr val="FF0000"/>
              </a:solidFill>
            </a:endParaRPr>
          </a:p>
        </p:txBody>
      </p:sp>
      <p:sp>
        <p:nvSpPr>
          <p:cNvPr id="1498118" name="Text Box 6"/>
          <p:cNvSpPr txBox="1">
            <a:spLocks noChangeArrowheads="1"/>
          </p:cNvSpPr>
          <p:nvPr/>
        </p:nvSpPr>
        <p:spPr bwMode="auto">
          <a:xfrm>
            <a:off x="-39688" y="3045717"/>
            <a:ext cx="159067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子数</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98115"/>
                                        </p:tgtEl>
                                        <p:attrNameLst>
                                          <p:attrName>style.visibility</p:attrName>
                                        </p:attrNameLst>
                                      </p:cBhvr>
                                      <p:to>
                                        <p:strVal val="visible"/>
                                      </p:to>
                                    </p:set>
                                    <p:animEffect transition="in" filter="blinds(horizontal)">
                                      <p:cBhvr>
                                        <p:cTn id="7" dur="500"/>
                                        <p:tgtEl>
                                          <p:spTgt spid="14981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98116"/>
                                        </p:tgtEl>
                                        <p:attrNameLst>
                                          <p:attrName>style.visibility</p:attrName>
                                        </p:attrNameLst>
                                      </p:cBhvr>
                                      <p:to>
                                        <p:strVal val="visible"/>
                                      </p:to>
                                    </p:set>
                                    <p:animEffect transition="in" filter="blinds(horizontal)">
                                      <p:cBhvr>
                                        <p:cTn id="12" dur="500"/>
                                        <p:tgtEl>
                                          <p:spTgt spid="14981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98117"/>
                                        </p:tgtEl>
                                        <p:attrNameLst>
                                          <p:attrName>style.visibility</p:attrName>
                                        </p:attrNameLst>
                                      </p:cBhvr>
                                      <p:to>
                                        <p:strVal val="visible"/>
                                      </p:to>
                                    </p:set>
                                    <p:animEffect transition="in" filter="blinds(horizontal)">
                                      <p:cBhvr>
                                        <p:cTn id="17" dur="500"/>
                                        <p:tgtEl>
                                          <p:spTgt spid="1498117"/>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498118"/>
                                        </p:tgtEl>
                                        <p:attrNameLst>
                                          <p:attrName>style.visibility</p:attrName>
                                        </p:attrNameLst>
                                      </p:cBhvr>
                                      <p:to>
                                        <p:strVal val="visible"/>
                                      </p:to>
                                    </p:set>
                                    <p:animEffect transition="in" filter="blinds(horizontal)">
                                      <p:cBhvr>
                                        <p:cTn id="20" dur="500"/>
                                        <p:tgtEl>
                                          <p:spTgt spid="1498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8115" grpId="0" autoUpdateAnimBg="0"/>
      <p:bldP spid="1498116" grpId="0" autoUpdateAnimBg="0"/>
      <p:bldP spid="1498117" grpId="0" autoUpdateAnimBg="0"/>
      <p:bldP spid="1498118"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212725" y="857488"/>
            <a:ext cx="94694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②</a:t>
            </a:r>
            <a:r>
              <a:rPr lang="zh-CN" altLang="en-US" dirty="0">
                <a:solidFill>
                  <a:srgbClr val="000000"/>
                </a:solidFill>
              </a:rPr>
              <a:t>最低负化合价等于使它达到</a:t>
            </a:r>
            <a:r>
              <a:rPr lang="en-US" altLang="zh-CN" dirty="0">
                <a:solidFill>
                  <a:srgbClr val="000000"/>
                </a:solidFill>
              </a:rPr>
              <a:t>______</a:t>
            </a:r>
            <a:r>
              <a:rPr lang="zh-CN" altLang="en-US" dirty="0">
                <a:solidFill>
                  <a:srgbClr val="000000"/>
                </a:solidFill>
              </a:rPr>
              <a:t>稳定结构所需要</a:t>
            </a:r>
            <a:endParaRPr lang="zh-CN" altLang="en-US" dirty="0">
              <a:solidFill>
                <a:srgbClr val="000000"/>
              </a:solidFill>
            </a:endParaRPr>
          </a:p>
          <a:p>
            <a:pPr eaLnBrk="1" hangingPunct="1"/>
            <a:r>
              <a:rPr lang="zh-CN" altLang="en-US" dirty="0">
                <a:solidFill>
                  <a:srgbClr val="000000"/>
                </a:solidFill>
              </a:rPr>
              <a:t>得到的电子数。</a:t>
            </a:r>
            <a:endParaRPr lang="zh-CN" altLang="en-US" dirty="0">
              <a:solidFill>
                <a:srgbClr val="000000"/>
              </a:solidFill>
            </a:endParaRPr>
          </a:p>
          <a:p>
            <a:pPr eaLnBrk="1" hangingPunct="1"/>
            <a:r>
              <a:rPr lang="zh-CN" altLang="en-US" dirty="0">
                <a:solidFill>
                  <a:srgbClr val="000000"/>
                </a:solidFill>
              </a:rPr>
              <a:t>③最高正价与最低负价绝对值之和等于</a:t>
            </a:r>
            <a:r>
              <a:rPr lang="en-US" altLang="zh-CN" dirty="0">
                <a:solidFill>
                  <a:srgbClr val="000000"/>
                </a:solidFill>
              </a:rPr>
              <a:t>__</a:t>
            </a:r>
            <a:r>
              <a:rPr lang="zh-CN" altLang="en-US" dirty="0">
                <a:solidFill>
                  <a:srgbClr val="000000"/>
                </a:solidFill>
              </a:rPr>
              <a:t>。</a:t>
            </a:r>
            <a:endParaRPr lang="zh-CN" altLang="en-US" dirty="0">
              <a:solidFill>
                <a:srgbClr val="000000"/>
              </a:solidFill>
            </a:endParaRPr>
          </a:p>
        </p:txBody>
      </p:sp>
      <p:sp>
        <p:nvSpPr>
          <p:cNvPr id="1548291" name="Text Box 3"/>
          <p:cNvSpPr txBox="1">
            <a:spLocks noChangeArrowheads="1"/>
          </p:cNvSpPr>
          <p:nvPr/>
        </p:nvSpPr>
        <p:spPr bwMode="auto">
          <a:xfrm>
            <a:off x="4610100" y="736216"/>
            <a:ext cx="17653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8</a:t>
            </a:r>
            <a:r>
              <a:rPr lang="zh-CN" altLang="en-US">
                <a:solidFill>
                  <a:srgbClr val="FF0000"/>
                </a:solidFill>
              </a:rPr>
              <a:t>电子</a:t>
            </a:r>
            <a:endParaRPr lang="zh-CN" altLang="en-US">
              <a:solidFill>
                <a:srgbClr val="FF0000"/>
              </a:solidFill>
            </a:endParaRPr>
          </a:p>
        </p:txBody>
      </p:sp>
      <p:sp>
        <p:nvSpPr>
          <p:cNvPr id="1548292" name="Text Box 4"/>
          <p:cNvSpPr txBox="1">
            <a:spLocks noChangeArrowheads="1"/>
          </p:cNvSpPr>
          <p:nvPr/>
        </p:nvSpPr>
        <p:spPr bwMode="auto">
          <a:xfrm>
            <a:off x="6254750" y="1890967"/>
            <a:ext cx="5969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8</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48291"/>
                                        </p:tgtEl>
                                        <p:attrNameLst>
                                          <p:attrName>style.visibility</p:attrName>
                                        </p:attrNameLst>
                                      </p:cBhvr>
                                      <p:to>
                                        <p:strVal val="visible"/>
                                      </p:to>
                                    </p:set>
                                    <p:animEffect transition="in" filter="blinds(horizontal)">
                                      <p:cBhvr>
                                        <p:cTn id="7" dur="500"/>
                                        <p:tgtEl>
                                          <p:spTgt spid="15482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48292"/>
                                        </p:tgtEl>
                                        <p:attrNameLst>
                                          <p:attrName>style.visibility</p:attrName>
                                        </p:attrNameLst>
                                      </p:cBhvr>
                                      <p:to>
                                        <p:strVal val="visible"/>
                                      </p:to>
                                    </p:set>
                                    <p:animEffect transition="in" filter="blinds(horizontal)">
                                      <p:cBhvr>
                                        <p:cTn id="12" dur="500"/>
                                        <p:tgtEl>
                                          <p:spTgt spid="1548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8291" grpId="0" autoUpdateAnimBg="0"/>
      <p:bldP spid="154829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7330"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a:t>
            </a:r>
            <a:r>
              <a:rPr lang="zh-CN" altLang="en-US">
                <a:solidFill>
                  <a:srgbClr val="FF0000"/>
                </a:solidFill>
              </a:rPr>
              <a:t>微思考</a:t>
            </a:r>
            <a:r>
              <a:rPr lang="en-US" altLang="zh-CN">
                <a:solidFill>
                  <a:srgbClr val="FF0000"/>
                </a:solidFill>
              </a:rPr>
              <a:t>】</a:t>
            </a:r>
            <a:endParaRPr lang="en-US" altLang="zh-CN">
              <a:solidFill>
                <a:srgbClr val="FF0000"/>
              </a:solidFill>
            </a:endParaRPr>
          </a:p>
          <a:p>
            <a:pPr eaLnBrk="1" hangingPunct="1"/>
            <a:r>
              <a:rPr lang="zh-CN" altLang="en-US">
                <a:solidFill>
                  <a:srgbClr val="000000"/>
                </a:solidFill>
              </a:rPr>
              <a:t>为什么氧元素无</a:t>
            </a:r>
            <a:r>
              <a:rPr lang="en-US" altLang="zh-CN">
                <a:solidFill>
                  <a:srgbClr val="000000"/>
                </a:solidFill>
              </a:rPr>
              <a:t>+6</a:t>
            </a:r>
            <a:r>
              <a:rPr lang="zh-CN" altLang="en-US">
                <a:solidFill>
                  <a:srgbClr val="000000"/>
                </a:solidFill>
              </a:rPr>
              <a:t>价</a:t>
            </a:r>
            <a:r>
              <a:rPr lang="en-US" altLang="zh-CN">
                <a:solidFill>
                  <a:srgbClr val="000000"/>
                </a:solidFill>
              </a:rPr>
              <a:t>,</a:t>
            </a:r>
            <a:r>
              <a:rPr lang="zh-CN" altLang="en-US">
                <a:solidFill>
                  <a:srgbClr val="000000"/>
                </a:solidFill>
              </a:rPr>
              <a:t>氟元素无正价</a:t>
            </a:r>
            <a:r>
              <a:rPr lang="en-US" altLang="zh-CN">
                <a:solidFill>
                  <a:srgbClr val="000000"/>
                </a:solidFill>
              </a:rPr>
              <a:t>?</a:t>
            </a:r>
            <a:endParaRPr lang="en-US" altLang="zh-CN">
              <a:solidFill>
                <a:srgbClr val="FF0000"/>
              </a:solidFill>
              <a:ea typeface="楷体_GB2312" pitchFamily="49" charset="-122"/>
            </a:endParaRPr>
          </a:p>
          <a:p>
            <a:pPr eaLnBrk="1" hangingPunct="1"/>
            <a:r>
              <a:rPr lang="zh-CN" altLang="en-US">
                <a:solidFill>
                  <a:srgbClr val="FF0000"/>
                </a:solidFill>
                <a:ea typeface="楷体_GB2312" pitchFamily="49" charset="-122"/>
              </a:rPr>
              <a:t>提示</a:t>
            </a:r>
            <a:r>
              <a:rPr lang="en-US" altLang="zh-CN">
                <a:solidFill>
                  <a:srgbClr val="FF0000"/>
                </a:solidFill>
                <a:ea typeface="楷体_GB2312" pitchFamily="49" charset="-122"/>
              </a:rPr>
              <a:t>:</a:t>
            </a:r>
            <a:r>
              <a:rPr lang="en-US" altLang="zh-CN">
                <a:solidFill>
                  <a:srgbClr val="000000"/>
                </a:solidFill>
                <a:ea typeface="楷体_GB2312" pitchFamily="49" charset="-122"/>
              </a:rPr>
              <a:t>O</a:t>
            </a:r>
            <a:r>
              <a:rPr lang="zh-CN" altLang="en-US">
                <a:solidFill>
                  <a:srgbClr val="000000"/>
                </a:solidFill>
                <a:ea typeface="楷体_GB2312" pitchFamily="49" charset="-122"/>
              </a:rPr>
              <a:t>、</a:t>
            </a:r>
            <a:r>
              <a:rPr lang="en-US" altLang="zh-CN">
                <a:solidFill>
                  <a:srgbClr val="000000"/>
                </a:solidFill>
                <a:ea typeface="楷体_GB2312" pitchFamily="49" charset="-122"/>
              </a:rPr>
              <a:t>F</a:t>
            </a:r>
            <a:r>
              <a:rPr lang="zh-CN" altLang="en-US">
                <a:solidFill>
                  <a:srgbClr val="000000"/>
                </a:solidFill>
                <a:ea typeface="楷体_GB2312" pitchFamily="49" charset="-122"/>
              </a:rPr>
              <a:t>原子半径小</a:t>
            </a:r>
            <a:r>
              <a:rPr lang="en-US" altLang="zh-CN">
                <a:solidFill>
                  <a:srgbClr val="000000"/>
                </a:solidFill>
                <a:ea typeface="楷体_GB2312" pitchFamily="49" charset="-122"/>
              </a:rPr>
              <a:t>,</a:t>
            </a:r>
            <a:r>
              <a:rPr lang="zh-CN" altLang="en-US">
                <a:solidFill>
                  <a:srgbClr val="000000"/>
                </a:solidFill>
                <a:ea typeface="楷体_GB2312" pitchFamily="49" charset="-122"/>
              </a:rPr>
              <a:t>原子核对外层电子的吸引能力强。</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0733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12725" y="857488"/>
            <a:ext cx="86820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t>二、元素周期表和元素周期律的应用</a:t>
            </a:r>
            <a:endParaRPr lang="zh-CN" altLang="en-US" dirty="0"/>
          </a:p>
          <a:p>
            <a:pPr eaLnBrk="1" hangingPunct="1"/>
            <a:r>
              <a:rPr lang="en-US" altLang="zh-CN" dirty="0"/>
              <a:t>1.</a:t>
            </a:r>
            <a:r>
              <a:rPr lang="zh-CN" altLang="en-US" dirty="0"/>
              <a:t>元素的位置、结构、性质之间的关系</a:t>
            </a:r>
            <a:endParaRPr lang="zh-CN" altLang="en-US" dirty="0"/>
          </a:p>
          <a:p>
            <a:pPr eaLnBrk="1" hangingPunct="1"/>
            <a:r>
              <a:rPr lang="zh-CN" altLang="en-US" dirty="0"/>
              <a:t>元素在周期表中的位置</a:t>
            </a:r>
            <a:r>
              <a:rPr lang="en-US" altLang="zh-CN" dirty="0"/>
              <a:t>,</a:t>
            </a:r>
            <a:r>
              <a:rPr lang="zh-CN" altLang="en-US" dirty="0"/>
              <a:t>反映了元素的原子结构和性质。可根据元素在周期表中的位置推测元素的结构和性质</a:t>
            </a:r>
            <a:r>
              <a:rPr lang="en-US" altLang="zh-CN" dirty="0"/>
              <a:t>,</a:t>
            </a:r>
            <a:r>
              <a:rPr lang="zh-CN" altLang="en-US" dirty="0"/>
              <a:t>也可以根据元素的原子结构推测其在周期表中的位置和性质。其关系可表示为</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201xhxr492.jpg" descr="说明: id:2147515645;FounderCES"/>
          <p:cNvPicPr>
            <a:picLocks noChangeAspect="1" noChangeArrowheads="1"/>
          </p:cNvPicPr>
          <p:nvPr/>
        </p:nvPicPr>
        <p:blipFill>
          <a:blip r:embed="rId1" cstate="email"/>
          <a:srcRect/>
          <a:stretch>
            <a:fillRect/>
          </a:stretch>
        </p:blipFill>
        <p:spPr bwMode="auto">
          <a:xfrm>
            <a:off x="1562101" y="1326249"/>
            <a:ext cx="6296025" cy="33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12725" y="857489"/>
            <a:ext cx="868203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2.</a:t>
            </a:r>
            <a:r>
              <a:rPr lang="zh-CN" altLang="en-US" dirty="0"/>
              <a:t>寻找新元素</a:t>
            </a:r>
            <a:endParaRPr lang="zh-CN" altLang="en-US" dirty="0"/>
          </a:p>
          <a:p>
            <a:pPr eaLnBrk="1" hangingPunct="1"/>
            <a:r>
              <a:rPr lang="en-US" altLang="zh-CN" dirty="0"/>
              <a:t>3.</a:t>
            </a:r>
            <a:r>
              <a:rPr lang="zh-CN" altLang="en-US" dirty="0"/>
              <a:t>发现物质的新用途</a:t>
            </a:r>
            <a:endParaRPr lang="zh-CN" altLang="en-US" dirty="0"/>
          </a:p>
        </p:txBody>
      </p:sp>
      <p:pic>
        <p:nvPicPr>
          <p:cNvPr id="20483" name="201xhxr493.jpg" descr="说明: id:2147515652;FounderCES"/>
          <p:cNvPicPr>
            <a:picLocks noChangeAspect="1" noChangeArrowheads="1"/>
          </p:cNvPicPr>
          <p:nvPr/>
        </p:nvPicPr>
        <p:blipFill>
          <a:blip r:embed="rId1" cstate="email"/>
          <a:srcRect/>
          <a:stretch>
            <a:fillRect/>
          </a:stretch>
        </p:blipFill>
        <p:spPr bwMode="auto">
          <a:xfrm>
            <a:off x="1879601" y="2206603"/>
            <a:ext cx="5694363" cy="2495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22250" y="1324820"/>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t>知识点　元素的位置、原子结构、性质之间的关系</a:t>
            </a:r>
            <a:endParaRPr lang="zh-CN" altLang="en-US" dirty="0"/>
          </a:p>
          <a:p>
            <a:pPr eaLnBrk="1" hangingPunct="1"/>
            <a:r>
              <a:rPr lang="en-US" altLang="zh-CN" dirty="0">
                <a:solidFill>
                  <a:srgbClr val="FF0000"/>
                </a:solidFill>
              </a:rPr>
              <a:t>【</a:t>
            </a:r>
            <a:r>
              <a:rPr lang="zh-CN" altLang="en-US" dirty="0">
                <a:solidFill>
                  <a:srgbClr val="FF0000"/>
                </a:solidFill>
              </a:rPr>
              <a:t>重点释疑</a:t>
            </a:r>
            <a:r>
              <a:rPr lang="en-US" altLang="zh-CN" dirty="0">
                <a:solidFill>
                  <a:srgbClr val="FF0000"/>
                </a:solidFill>
              </a:rPr>
              <a:t>】</a:t>
            </a:r>
            <a:endParaRPr lang="en-US" altLang="zh-CN" dirty="0">
              <a:solidFill>
                <a:srgbClr val="FF0000"/>
              </a:solidFill>
            </a:endParaRPr>
          </a:p>
          <a:p>
            <a:pPr eaLnBrk="1" hangingPunct="1"/>
            <a:r>
              <a:rPr lang="en-US" altLang="zh-CN" dirty="0"/>
              <a:t>1.</a:t>
            </a:r>
            <a:r>
              <a:rPr lang="zh-CN" altLang="en-US" dirty="0"/>
              <a:t>位</a:t>
            </a:r>
            <a:r>
              <a:rPr lang="en-US" altLang="zh-CN" dirty="0"/>
              <a:t>-</a:t>
            </a:r>
            <a:r>
              <a:rPr lang="zh-CN" altLang="en-US" dirty="0"/>
              <a:t>构</a:t>
            </a:r>
            <a:r>
              <a:rPr lang="en-US" altLang="zh-CN" dirty="0"/>
              <a:t>-</a:t>
            </a:r>
            <a:r>
              <a:rPr lang="zh-CN" altLang="en-US" dirty="0"/>
              <a:t>性关系图示</a:t>
            </a:r>
            <a:endParaRPr lang="zh-CN" altLang="en-US" dirty="0"/>
          </a:p>
        </p:txBody>
      </p:sp>
      <p:pic>
        <p:nvPicPr>
          <p:cNvPr id="21507" name="Picture 4" descr="关键能力·素养形成"/>
          <p:cNvPicPr>
            <a:picLocks noChangeAspect="1" noChangeArrowheads="1"/>
          </p:cNvPicPr>
          <p:nvPr/>
        </p:nvPicPr>
        <p:blipFill>
          <a:blip r:embed="rId1" cstate="email"/>
          <a:srcRect/>
          <a:stretch>
            <a:fillRect/>
          </a:stretch>
        </p:blipFill>
        <p:spPr bwMode="auto">
          <a:xfrm>
            <a:off x="1893889" y="770311"/>
            <a:ext cx="5394325" cy="49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201xhxr495.jpg" descr="说明: id:2147515673;FounderCES"/>
          <p:cNvPicPr>
            <a:picLocks noChangeAspect="1" noChangeArrowheads="1"/>
          </p:cNvPicPr>
          <p:nvPr/>
        </p:nvPicPr>
        <p:blipFill>
          <a:blip r:embed="rId2" cstate="email"/>
          <a:srcRect/>
          <a:stretch>
            <a:fillRect/>
          </a:stretch>
        </p:blipFill>
        <p:spPr bwMode="auto">
          <a:xfrm>
            <a:off x="4013200" y="2663930"/>
            <a:ext cx="3543300" cy="210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 </a:t>
            </a:r>
            <a:r>
              <a:rPr lang="en-US" altLang="zh-CN" dirty="0">
                <a:solidFill>
                  <a:srgbClr val="000000"/>
                </a:solidFill>
              </a:rPr>
              <a:t>2.(1)</a:t>
            </a:r>
            <a:r>
              <a:rPr lang="zh-CN" altLang="en-US" dirty="0">
                <a:solidFill>
                  <a:srgbClr val="000000"/>
                </a:solidFill>
              </a:rPr>
              <a:t>元素的原子结构与元素在周期表中位置的关系。</a:t>
            </a:r>
            <a:endParaRPr lang="zh-CN" altLang="en-US" dirty="0">
              <a:solidFill>
                <a:srgbClr val="000000"/>
              </a:solidFill>
            </a:endParaRPr>
          </a:p>
        </p:txBody>
      </p:sp>
      <p:pic>
        <p:nvPicPr>
          <p:cNvPr id="22531" name="Picture 3"/>
          <p:cNvPicPr>
            <a:picLocks noChangeAspect="1" noChangeArrowheads="1"/>
          </p:cNvPicPr>
          <p:nvPr/>
        </p:nvPicPr>
        <p:blipFill>
          <a:blip r:embed="rId1" cstate="email"/>
          <a:srcRect/>
          <a:stretch>
            <a:fillRect/>
          </a:stretch>
        </p:blipFill>
        <p:spPr bwMode="auto">
          <a:xfrm>
            <a:off x="777876" y="2005094"/>
            <a:ext cx="5999163" cy="1260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4"/>
          <p:cNvPicPr>
            <a:picLocks noChangeAspect="1" noChangeArrowheads="1"/>
          </p:cNvPicPr>
          <p:nvPr/>
        </p:nvPicPr>
        <p:blipFill>
          <a:blip r:embed="rId1" cstate="email"/>
          <a:srcRect/>
          <a:stretch>
            <a:fillRect/>
          </a:stretch>
        </p:blipFill>
        <p:spPr bwMode="auto">
          <a:xfrm>
            <a:off x="569913" y="1297577"/>
            <a:ext cx="7975600" cy="3102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 </a:t>
            </a:r>
            <a:r>
              <a:rPr lang="en-US" altLang="zh-CN" dirty="0">
                <a:solidFill>
                  <a:srgbClr val="000000"/>
                </a:solidFill>
              </a:rPr>
              <a:t>(2)</a:t>
            </a:r>
            <a:r>
              <a:rPr lang="zh-CN" altLang="en-US" dirty="0">
                <a:solidFill>
                  <a:srgbClr val="000000"/>
                </a:solidFill>
              </a:rPr>
              <a:t>熟记周期表中的一些规律。</a:t>
            </a:r>
            <a:endParaRPr lang="zh-CN" altLang="en-US" dirty="0">
              <a:solidFill>
                <a:srgbClr val="000000"/>
              </a:solidFill>
            </a:endParaRPr>
          </a:p>
          <a:p>
            <a:pPr eaLnBrk="1" hangingPunct="1"/>
            <a:r>
              <a:rPr lang="zh-CN" altLang="en-US" dirty="0">
                <a:solidFill>
                  <a:srgbClr val="000000"/>
                </a:solidFill>
              </a:rPr>
              <a:t>①各周期元素种类数</a:t>
            </a:r>
            <a:r>
              <a:rPr lang="en-US" altLang="zh-CN" dirty="0">
                <a:solidFill>
                  <a:srgbClr val="000000"/>
                </a:solidFill>
              </a:rPr>
              <a:t>(</a:t>
            </a:r>
            <a:r>
              <a:rPr lang="zh-CN" altLang="en-US" dirty="0">
                <a:solidFill>
                  <a:srgbClr val="000000"/>
                </a:solidFill>
              </a:rPr>
              <a:t>分别为</a:t>
            </a:r>
            <a:r>
              <a:rPr lang="en-US" altLang="zh-CN" dirty="0">
                <a:solidFill>
                  <a:srgbClr val="000000"/>
                </a:solidFill>
              </a:rPr>
              <a:t>2</a:t>
            </a:r>
            <a:r>
              <a:rPr lang="zh-CN" altLang="en-US" dirty="0">
                <a:solidFill>
                  <a:srgbClr val="000000"/>
                </a:solidFill>
              </a:rPr>
              <a:t>、</a:t>
            </a:r>
            <a:r>
              <a:rPr lang="en-US" altLang="zh-CN" dirty="0">
                <a:solidFill>
                  <a:srgbClr val="000000"/>
                </a:solidFill>
              </a:rPr>
              <a:t>8</a:t>
            </a:r>
            <a:r>
              <a:rPr lang="zh-CN" altLang="en-US" dirty="0">
                <a:solidFill>
                  <a:srgbClr val="000000"/>
                </a:solidFill>
              </a:rPr>
              <a:t>、</a:t>
            </a:r>
            <a:r>
              <a:rPr lang="en-US" altLang="zh-CN" dirty="0">
                <a:solidFill>
                  <a:srgbClr val="000000"/>
                </a:solidFill>
              </a:rPr>
              <a:t>8</a:t>
            </a:r>
            <a:r>
              <a:rPr lang="zh-CN" altLang="en-US" dirty="0">
                <a:solidFill>
                  <a:srgbClr val="000000"/>
                </a:solidFill>
              </a:rPr>
              <a:t>、</a:t>
            </a:r>
            <a:r>
              <a:rPr lang="en-US" altLang="zh-CN" dirty="0">
                <a:solidFill>
                  <a:srgbClr val="000000"/>
                </a:solidFill>
              </a:rPr>
              <a:t>18</a:t>
            </a:r>
            <a:r>
              <a:rPr lang="zh-CN" altLang="en-US" dirty="0">
                <a:solidFill>
                  <a:srgbClr val="000000"/>
                </a:solidFill>
              </a:rPr>
              <a:t>、</a:t>
            </a:r>
            <a:r>
              <a:rPr lang="en-US" altLang="zh-CN" dirty="0">
                <a:solidFill>
                  <a:srgbClr val="000000"/>
                </a:solidFill>
              </a:rPr>
              <a:t>18</a:t>
            </a:r>
            <a:r>
              <a:rPr lang="zh-CN" altLang="en-US" dirty="0">
                <a:solidFill>
                  <a:srgbClr val="000000"/>
                </a:solidFill>
              </a:rPr>
              <a:t>、</a:t>
            </a:r>
            <a:r>
              <a:rPr lang="en-US" altLang="zh-CN" dirty="0">
                <a:solidFill>
                  <a:srgbClr val="000000"/>
                </a:solidFill>
              </a:rPr>
              <a:t>32</a:t>
            </a:r>
            <a:r>
              <a:rPr lang="zh-CN" altLang="en-US" dirty="0">
                <a:solidFill>
                  <a:srgbClr val="000000"/>
                </a:solidFill>
              </a:rPr>
              <a:t>、</a:t>
            </a:r>
            <a:r>
              <a:rPr lang="en-US" altLang="zh-CN" dirty="0">
                <a:solidFill>
                  <a:srgbClr val="000000"/>
                </a:solidFill>
              </a:rPr>
              <a:t>32)</a:t>
            </a:r>
            <a:r>
              <a:rPr lang="zh-CN" altLang="en-US" dirty="0">
                <a:solidFill>
                  <a:srgbClr val="000000"/>
                </a:solidFill>
              </a:rPr>
              <a:t>。</a:t>
            </a:r>
            <a:endParaRPr lang="zh-CN" altLang="en-US" dirty="0">
              <a:solidFill>
                <a:srgbClr val="000000"/>
              </a:solidFill>
            </a:endParaRPr>
          </a:p>
          <a:p>
            <a:pPr eaLnBrk="1" hangingPunct="1"/>
            <a:r>
              <a:rPr lang="zh-CN" altLang="en-US" dirty="0">
                <a:solidFill>
                  <a:srgbClr val="000000"/>
                </a:solidFill>
              </a:rPr>
              <a:t>②稀有气体元素原子序数</a:t>
            </a:r>
            <a:r>
              <a:rPr lang="en-US" altLang="zh-CN" dirty="0">
                <a:solidFill>
                  <a:srgbClr val="000000"/>
                </a:solidFill>
              </a:rPr>
              <a:t>(</a:t>
            </a:r>
            <a:r>
              <a:rPr lang="zh-CN" altLang="en-US" dirty="0">
                <a:solidFill>
                  <a:srgbClr val="000000"/>
                </a:solidFill>
              </a:rPr>
              <a:t>分别为</a:t>
            </a:r>
            <a:r>
              <a:rPr lang="en-US" altLang="zh-CN" dirty="0">
                <a:solidFill>
                  <a:srgbClr val="000000"/>
                </a:solidFill>
              </a:rPr>
              <a:t>2</a:t>
            </a:r>
            <a:r>
              <a:rPr lang="zh-CN" altLang="en-US" dirty="0">
                <a:solidFill>
                  <a:srgbClr val="000000"/>
                </a:solidFill>
              </a:rPr>
              <a:t>、</a:t>
            </a:r>
            <a:r>
              <a:rPr lang="en-US" altLang="zh-CN" dirty="0">
                <a:solidFill>
                  <a:srgbClr val="000000"/>
                </a:solidFill>
              </a:rPr>
              <a:t>10</a:t>
            </a:r>
            <a:r>
              <a:rPr lang="zh-CN" altLang="en-US" dirty="0">
                <a:solidFill>
                  <a:srgbClr val="000000"/>
                </a:solidFill>
              </a:rPr>
              <a:t>、</a:t>
            </a:r>
            <a:r>
              <a:rPr lang="en-US" altLang="zh-CN" dirty="0">
                <a:solidFill>
                  <a:srgbClr val="000000"/>
                </a:solidFill>
              </a:rPr>
              <a:t>18</a:t>
            </a:r>
            <a:r>
              <a:rPr lang="zh-CN" altLang="en-US" dirty="0">
                <a:solidFill>
                  <a:srgbClr val="000000"/>
                </a:solidFill>
              </a:rPr>
              <a:t>、</a:t>
            </a:r>
            <a:r>
              <a:rPr lang="en-US" altLang="zh-CN" dirty="0">
                <a:solidFill>
                  <a:srgbClr val="000000"/>
                </a:solidFill>
              </a:rPr>
              <a:t>36</a:t>
            </a:r>
            <a:r>
              <a:rPr lang="zh-CN" altLang="en-US" dirty="0">
                <a:solidFill>
                  <a:srgbClr val="000000"/>
                </a:solidFill>
              </a:rPr>
              <a:t>、</a:t>
            </a:r>
            <a:r>
              <a:rPr lang="en-US" altLang="zh-CN" dirty="0">
                <a:solidFill>
                  <a:srgbClr val="000000"/>
                </a:solidFill>
              </a:rPr>
              <a:t>54</a:t>
            </a:r>
            <a:r>
              <a:rPr lang="zh-CN" altLang="en-US" dirty="0">
                <a:solidFill>
                  <a:srgbClr val="000000"/>
                </a:solidFill>
              </a:rPr>
              <a:t>、</a:t>
            </a:r>
            <a:r>
              <a:rPr lang="en-US" altLang="zh-CN" dirty="0">
                <a:solidFill>
                  <a:srgbClr val="000000"/>
                </a:solidFill>
              </a:rPr>
              <a:t>86</a:t>
            </a:r>
            <a:r>
              <a:rPr lang="zh-CN" altLang="en-US" dirty="0">
                <a:solidFill>
                  <a:srgbClr val="000000"/>
                </a:solidFill>
              </a:rPr>
              <a:t>、</a:t>
            </a:r>
            <a:r>
              <a:rPr lang="en-US" altLang="zh-CN" dirty="0">
                <a:solidFill>
                  <a:srgbClr val="000000"/>
                </a:solidFill>
              </a:rPr>
              <a:t>118)</a:t>
            </a:r>
            <a:r>
              <a:rPr lang="zh-CN" altLang="en-US" dirty="0">
                <a:solidFill>
                  <a:srgbClr val="000000"/>
                </a:solidFill>
              </a:rPr>
              <a:t>和所在周期</a:t>
            </a:r>
            <a:r>
              <a:rPr lang="en-US" altLang="zh-CN" dirty="0">
                <a:solidFill>
                  <a:srgbClr val="000000"/>
                </a:solidFill>
              </a:rPr>
              <a:t>(</a:t>
            </a:r>
            <a:r>
              <a:rPr lang="zh-CN" altLang="en-US" dirty="0">
                <a:solidFill>
                  <a:srgbClr val="000000"/>
                </a:solidFill>
              </a:rPr>
              <a:t>分别在一到七周期</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③</a:t>
            </a:r>
            <a:r>
              <a:rPr lang="zh-CN" altLang="en-US" dirty="0">
                <a:solidFill>
                  <a:srgbClr val="000000"/>
                </a:solidFill>
              </a:rPr>
              <a:t>同族上下相邻元素原子序数的关系</a:t>
            </a:r>
            <a:r>
              <a:rPr lang="en-US" altLang="zh-CN" dirty="0">
                <a:solidFill>
                  <a:srgbClr val="000000"/>
                </a:solidFill>
              </a:rPr>
              <a:t>(</a:t>
            </a:r>
            <a:r>
              <a:rPr lang="zh-CN" altLang="en-US" dirty="0">
                <a:solidFill>
                  <a:srgbClr val="000000"/>
                </a:solidFill>
              </a:rPr>
              <a:t>相差</a:t>
            </a:r>
            <a:r>
              <a:rPr lang="en-US" altLang="zh-CN" dirty="0">
                <a:solidFill>
                  <a:srgbClr val="000000"/>
                </a:solidFill>
              </a:rPr>
              <a:t>2</a:t>
            </a:r>
            <a:r>
              <a:rPr lang="zh-CN" altLang="en-US" dirty="0">
                <a:solidFill>
                  <a:srgbClr val="000000"/>
                </a:solidFill>
              </a:rPr>
              <a:t>、</a:t>
            </a:r>
            <a:r>
              <a:rPr lang="en-US" altLang="zh-CN" dirty="0">
                <a:solidFill>
                  <a:srgbClr val="000000"/>
                </a:solidFill>
              </a:rPr>
              <a:t>8</a:t>
            </a:r>
            <a:r>
              <a:rPr lang="zh-CN" altLang="en-US" dirty="0">
                <a:solidFill>
                  <a:srgbClr val="000000"/>
                </a:solidFill>
              </a:rPr>
              <a:t>、</a:t>
            </a:r>
            <a:r>
              <a:rPr lang="en-US" altLang="zh-CN" dirty="0">
                <a:solidFill>
                  <a:srgbClr val="000000"/>
                </a:solidFill>
              </a:rPr>
              <a:t>18</a:t>
            </a:r>
            <a:r>
              <a:rPr lang="zh-CN" altLang="en-US" dirty="0">
                <a:solidFill>
                  <a:srgbClr val="000000"/>
                </a:solidFill>
              </a:rPr>
              <a:t>、</a:t>
            </a:r>
            <a:r>
              <a:rPr lang="en-US" altLang="zh-CN" dirty="0">
                <a:solidFill>
                  <a:srgbClr val="000000"/>
                </a:solidFill>
              </a:rPr>
              <a:t>32</a:t>
            </a:r>
            <a:r>
              <a:rPr lang="zh-CN" altLang="en-US" dirty="0">
                <a:solidFill>
                  <a:srgbClr val="000000"/>
                </a:solidFill>
              </a:rPr>
              <a:t>等各种情况</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a:p>
            <a:pPr eaLnBrk="1" hangingPunct="1"/>
            <a:r>
              <a:rPr lang="zh-CN" altLang="en-US" dirty="0">
                <a:solidFill>
                  <a:srgbClr val="000000"/>
                </a:solidFill>
              </a:rPr>
              <a:t>④同周期</a:t>
            </a:r>
            <a:r>
              <a:rPr lang="en-US" altLang="zh-CN" dirty="0" err="1">
                <a:solidFill>
                  <a:srgbClr val="000000"/>
                </a:solidFill>
              </a:rPr>
              <a:t>ⅡA</a:t>
            </a:r>
            <a:r>
              <a:rPr lang="zh-CN" altLang="en-US" dirty="0">
                <a:solidFill>
                  <a:srgbClr val="000000"/>
                </a:solidFill>
              </a:rPr>
              <a:t>族与</a:t>
            </a:r>
            <a:r>
              <a:rPr lang="en-US" altLang="zh-CN" dirty="0" err="1">
                <a:solidFill>
                  <a:srgbClr val="000000"/>
                </a:solidFill>
              </a:rPr>
              <a:t>ⅢA</a:t>
            </a:r>
            <a:r>
              <a:rPr lang="zh-CN" altLang="en-US" dirty="0">
                <a:solidFill>
                  <a:srgbClr val="000000"/>
                </a:solidFill>
              </a:rPr>
              <a:t>族元素原子序数差值</a:t>
            </a:r>
            <a:r>
              <a:rPr lang="en-US" altLang="zh-CN" dirty="0">
                <a:solidFill>
                  <a:srgbClr val="000000"/>
                </a:solidFill>
              </a:rPr>
              <a:t>(</a:t>
            </a:r>
            <a:r>
              <a:rPr lang="zh-CN" altLang="en-US" dirty="0">
                <a:solidFill>
                  <a:srgbClr val="000000"/>
                </a:solidFill>
              </a:rPr>
              <a:t>有</a:t>
            </a:r>
            <a:r>
              <a:rPr lang="en-US" altLang="zh-CN" dirty="0">
                <a:solidFill>
                  <a:srgbClr val="000000"/>
                </a:solidFill>
              </a:rPr>
              <a:t>1</a:t>
            </a:r>
            <a:r>
              <a:rPr lang="zh-CN" altLang="en-US" dirty="0">
                <a:solidFill>
                  <a:srgbClr val="000000"/>
                </a:solidFill>
              </a:rPr>
              <a:t>、</a:t>
            </a:r>
            <a:r>
              <a:rPr lang="en-US" altLang="zh-CN" dirty="0">
                <a:solidFill>
                  <a:srgbClr val="000000"/>
                </a:solidFill>
              </a:rPr>
              <a:t>11</a:t>
            </a:r>
            <a:r>
              <a:rPr lang="zh-CN" altLang="en-US" dirty="0">
                <a:solidFill>
                  <a:srgbClr val="000000"/>
                </a:solidFill>
              </a:rPr>
              <a:t>、</a:t>
            </a:r>
            <a:r>
              <a:rPr lang="en-US" altLang="zh-CN" dirty="0">
                <a:solidFill>
                  <a:srgbClr val="000000"/>
                </a:solidFill>
              </a:rPr>
              <a:t>25</a:t>
            </a:r>
            <a:r>
              <a:rPr lang="zh-CN" altLang="en-US" dirty="0">
                <a:solidFill>
                  <a:srgbClr val="000000"/>
                </a:solidFill>
              </a:rPr>
              <a:t>三种情况</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3.</a:t>
            </a:r>
            <a:r>
              <a:rPr lang="zh-CN" altLang="en-US" dirty="0"/>
              <a:t>原子结构与元素性质的关系</a:t>
            </a:r>
            <a:endParaRPr lang="zh-CN" altLang="en-US" dirty="0"/>
          </a:p>
        </p:txBody>
      </p:sp>
      <p:pic>
        <p:nvPicPr>
          <p:cNvPr id="25603" name="Picture 3"/>
          <p:cNvPicPr>
            <a:picLocks noChangeAspect="1" noChangeArrowheads="1"/>
          </p:cNvPicPr>
          <p:nvPr/>
        </p:nvPicPr>
        <p:blipFill>
          <a:blip r:embed="rId1" cstate="email"/>
          <a:srcRect t="9160" r="-6067" b="59160"/>
          <a:stretch>
            <a:fillRect/>
          </a:stretch>
        </p:blipFill>
        <p:spPr bwMode="auto">
          <a:xfrm>
            <a:off x="750888" y="1903623"/>
            <a:ext cx="6438900" cy="948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4.</a:t>
            </a:r>
            <a:r>
              <a:rPr lang="zh-CN" altLang="en-US" dirty="0"/>
              <a:t>元素性质与元素在周期表中位置的关系</a:t>
            </a:r>
            <a:endParaRPr lang="zh-CN" altLang="en-US" dirty="0"/>
          </a:p>
        </p:txBody>
      </p:sp>
      <p:pic>
        <p:nvPicPr>
          <p:cNvPr id="26627" name="Picture 3"/>
          <p:cNvPicPr>
            <a:picLocks noChangeAspect="1" noChangeArrowheads="1"/>
          </p:cNvPicPr>
          <p:nvPr/>
        </p:nvPicPr>
        <p:blipFill>
          <a:blip r:embed="rId1" cstate="email"/>
          <a:srcRect t="50381" r="-3139"/>
          <a:stretch>
            <a:fillRect/>
          </a:stretch>
        </p:blipFill>
        <p:spPr bwMode="auto">
          <a:xfrm>
            <a:off x="1068388" y="2120854"/>
            <a:ext cx="6261100" cy="148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方法规律</a:t>
            </a:r>
            <a:r>
              <a:rPr lang="en-US" altLang="zh-CN" dirty="0">
                <a:solidFill>
                  <a:srgbClr val="FF0000"/>
                </a:solidFill>
              </a:rPr>
              <a:t>】</a:t>
            </a:r>
            <a:r>
              <a:rPr lang="zh-CN" altLang="en-US" dirty="0">
                <a:solidFill>
                  <a:srgbClr val="000000"/>
                </a:solidFill>
              </a:rPr>
              <a:t>元素推断的思路分析</a:t>
            </a:r>
            <a:r>
              <a:rPr lang="zh-CN" altLang="en-US" dirty="0"/>
              <a:t> </a:t>
            </a:r>
            <a:endParaRPr lang="zh-CN" altLang="en-US" dirty="0"/>
          </a:p>
        </p:txBody>
      </p:sp>
      <p:pic>
        <p:nvPicPr>
          <p:cNvPr id="27651" name="202hxr99.jpg" descr="说明: id:2147515687;FounderCES"/>
          <p:cNvPicPr>
            <a:picLocks noChangeAspect="1" noChangeArrowheads="1"/>
          </p:cNvPicPr>
          <p:nvPr/>
        </p:nvPicPr>
        <p:blipFill>
          <a:blip r:embed="rId1" cstate="email"/>
          <a:srcRect/>
          <a:stretch>
            <a:fillRect/>
          </a:stretch>
        </p:blipFill>
        <p:spPr bwMode="auto">
          <a:xfrm>
            <a:off x="1905000" y="1897907"/>
            <a:ext cx="4806950" cy="273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思考</a:t>
            </a:r>
            <a:r>
              <a:rPr lang="en-US" altLang="zh-CN" dirty="0">
                <a:solidFill>
                  <a:srgbClr val="FF0000"/>
                </a:solidFill>
              </a:rPr>
              <a:t>·</a:t>
            </a:r>
            <a:r>
              <a:rPr lang="zh-CN" altLang="en-US" dirty="0">
                <a:solidFill>
                  <a:srgbClr val="FF0000"/>
                </a:solidFill>
              </a:rPr>
              <a:t>讨论</a:t>
            </a:r>
            <a:r>
              <a:rPr lang="en-US" altLang="zh-CN" dirty="0">
                <a:solidFill>
                  <a:srgbClr val="FF0000"/>
                </a:solidFill>
              </a:rPr>
              <a:t>】</a:t>
            </a:r>
            <a:endParaRPr lang="en-US" altLang="zh-CN" dirty="0">
              <a:solidFill>
                <a:srgbClr val="000000"/>
              </a:solidFill>
            </a:endParaRPr>
          </a:p>
          <a:p>
            <a:pPr eaLnBrk="1" hangingPunct="1"/>
            <a:r>
              <a:rPr lang="zh-CN" altLang="en-US" dirty="0">
                <a:solidFill>
                  <a:srgbClr val="000000"/>
                </a:solidFill>
              </a:rPr>
              <a:t>如果已知</a:t>
            </a:r>
            <a:r>
              <a:rPr lang="en-US" altLang="zh-CN" dirty="0">
                <a:solidFill>
                  <a:srgbClr val="000000"/>
                </a:solidFill>
              </a:rPr>
              <a:t>X</a:t>
            </a:r>
            <a:r>
              <a:rPr lang="zh-CN" altLang="en-US" dirty="0">
                <a:solidFill>
                  <a:srgbClr val="000000"/>
                </a:solidFill>
              </a:rPr>
              <a:t>、</a:t>
            </a:r>
            <a:r>
              <a:rPr lang="en-US" altLang="zh-CN" dirty="0">
                <a:solidFill>
                  <a:srgbClr val="000000"/>
                </a:solidFill>
              </a:rPr>
              <a:t>Y</a:t>
            </a:r>
            <a:r>
              <a:rPr lang="zh-CN" altLang="en-US" dirty="0">
                <a:solidFill>
                  <a:srgbClr val="000000"/>
                </a:solidFill>
              </a:rPr>
              <a:t>为周期表中相邻的两元素</a:t>
            </a:r>
            <a:r>
              <a:rPr lang="en-US" altLang="zh-CN" dirty="0">
                <a:solidFill>
                  <a:srgbClr val="000000"/>
                </a:solidFill>
              </a:rPr>
              <a:t>,</a:t>
            </a:r>
            <a:r>
              <a:rPr lang="zh-CN" altLang="en-US" dirty="0">
                <a:solidFill>
                  <a:srgbClr val="000000"/>
                </a:solidFill>
              </a:rPr>
              <a:t>且它们的最高价氧化物对应水化物的酸性强弱为</a:t>
            </a:r>
            <a:r>
              <a:rPr lang="en-US" altLang="zh-CN" dirty="0">
                <a:solidFill>
                  <a:srgbClr val="000000"/>
                </a:solidFill>
              </a:rPr>
              <a:t>X&gt;Y,</a:t>
            </a:r>
            <a:r>
              <a:rPr lang="zh-CN" altLang="en-US" dirty="0">
                <a:solidFill>
                  <a:srgbClr val="000000"/>
                </a:solidFill>
              </a:rPr>
              <a:t>能否确定它们的相对位置</a:t>
            </a:r>
            <a:r>
              <a:rPr lang="en-US" altLang="zh-CN" dirty="0">
                <a:solidFill>
                  <a:srgbClr val="000000"/>
                </a:solidFill>
              </a:rPr>
              <a:t>?</a:t>
            </a:r>
            <a:r>
              <a:rPr lang="en-US" altLang="zh-CN" dirty="0"/>
              <a:t> </a:t>
            </a:r>
            <a:endParaRPr lang="en-US" altLang="zh-C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solidFill>
                  <a:srgbClr val="FF0000"/>
                </a:solidFill>
                <a:ea typeface="楷体_GB2312" pitchFamily="49" charset="-122"/>
              </a:rPr>
              <a:t>提示</a:t>
            </a:r>
            <a:r>
              <a:rPr lang="en-US" altLang="zh-CN" dirty="0">
                <a:solidFill>
                  <a:srgbClr val="FF0000"/>
                </a:solidFill>
                <a:ea typeface="楷体_GB2312" pitchFamily="49" charset="-122"/>
              </a:rPr>
              <a:t>:</a:t>
            </a:r>
            <a:r>
              <a:rPr lang="zh-CN" altLang="en-US" dirty="0">
                <a:solidFill>
                  <a:srgbClr val="000000"/>
                </a:solidFill>
                <a:ea typeface="楷体_GB2312" pitchFamily="49" charset="-122"/>
              </a:rPr>
              <a:t>可根据元素非金属性的变化规律确定它们的相对位置。由已知条件可确定非金属性为</a:t>
            </a:r>
            <a:r>
              <a:rPr lang="en-US" altLang="zh-CN" dirty="0">
                <a:solidFill>
                  <a:srgbClr val="000000"/>
                </a:solidFill>
                <a:ea typeface="楷体_GB2312" pitchFamily="49" charset="-122"/>
              </a:rPr>
              <a:t>X&gt;Y,</a:t>
            </a:r>
            <a:r>
              <a:rPr lang="zh-CN" altLang="en-US" dirty="0">
                <a:solidFill>
                  <a:srgbClr val="000000"/>
                </a:solidFill>
                <a:ea typeface="楷体_GB2312" pitchFamily="49" charset="-122"/>
              </a:rPr>
              <a:t>所以</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如果它们同周期</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则</a:t>
            </a:r>
            <a:r>
              <a:rPr lang="en-US" altLang="zh-CN" dirty="0">
                <a:solidFill>
                  <a:srgbClr val="000000"/>
                </a:solidFill>
                <a:ea typeface="楷体_GB2312" pitchFamily="49" charset="-122"/>
              </a:rPr>
              <a:t>X</a:t>
            </a:r>
            <a:r>
              <a:rPr lang="zh-CN" altLang="en-US" dirty="0">
                <a:solidFill>
                  <a:srgbClr val="000000"/>
                </a:solidFill>
                <a:ea typeface="楷体_GB2312" pitchFamily="49" charset="-122"/>
              </a:rPr>
              <a:t>在</a:t>
            </a:r>
            <a:r>
              <a:rPr lang="en-US" altLang="zh-CN" dirty="0">
                <a:solidFill>
                  <a:srgbClr val="000000"/>
                </a:solidFill>
                <a:ea typeface="楷体_GB2312" pitchFamily="49" charset="-122"/>
              </a:rPr>
              <a:t>Y</a:t>
            </a:r>
            <a:r>
              <a:rPr lang="zh-CN" altLang="en-US" dirty="0">
                <a:solidFill>
                  <a:srgbClr val="000000"/>
                </a:solidFill>
                <a:ea typeface="楷体_GB2312" pitchFamily="49" charset="-122"/>
              </a:rPr>
              <a:t>的右面</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如果它们同主族</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则</a:t>
            </a:r>
            <a:r>
              <a:rPr lang="en-US" altLang="zh-CN" dirty="0">
                <a:solidFill>
                  <a:srgbClr val="000000"/>
                </a:solidFill>
                <a:ea typeface="楷体_GB2312" pitchFamily="49" charset="-122"/>
              </a:rPr>
              <a:t>X</a:t>
            </a:r>
            <a:r>
              <a:rPr lang="zh-CN" altLang="en-US" dirty="0">
                <a:solidFill>
                  <a:srgbClr val="000000"/>
                </a:solidFill>
                <a:ea typeface="楷体_GB2312" pitchFamily="49" charset="-122"/>
              </a:rPr>
              <a:t>在</a:t>
            </a:r>
            <a:r>
              <a:rPr lang="en-US" altLang="zh-CN" dirty="0">
                <a:solidFill>
                  <a:srgbClr val="000000"/>
                </a:solidFill>
                <a:ea typeface="楷体_GB2312" pitchFamily="49" charset="-122"/>
              </a:rPr>
              <a:t>Y</a:t>
            </a:r>
            <a:r>
              <a:rPr lang="zh-CN" altLang="en-US" dirty="0">
                <a:solidFill>
                  <a:srgbClr val="000000"/>
                </a:solidFill>
                <a:ea typeface="楷体_GB2312" pitchFamily="49" charset="-122"/>
              </a:rPr>
              <a:t>的上面。</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案例示范</a:t>
            </a:r>
            <a:r>
              <a:rPr lang="en-US" altLang="zh-CN" dirty="0">
                <a:solidFill>
                  <a:srgbClr val="FF0000"/>
                </a:solidFill>
              </a:rPr>
              <a:t>】</a:t>
            </a:r>
            <a:endParaRPr lang="en-US" altLang="zh-CN" dirty="0">
              <a:solidFill>
                <a:srgbClr val="FF0000"/>
              </a:solidFill>
            </a:endParaRPr>
          </a:p>
          <a:p>
            <a:pPr eaLnBrk="1" hangingPunct="1"/>
            <a:r>
              <a:rPr lang="en-US" altLang="zh-CN" dirty="0">
                <a:solidFill>
                  <a:srgbClr val="FF0000"/>
                </a:solidFill>
              </a:rPr>
              <a:t>【</a:t>
            </a:r>
            <a:r>
              <a:rPr lang="zh-CN" altLang="en-US" dirty="0">
                <a:solidFill>
                  <a:srgbClr val="FF0000"/>
                </a:solidFill>
              </a:rPr>
              <a:t>典例</a:t>
            </a:r>
            <a:r>
              <a:rPr lang="en-US" altLang="zh-CN" dirty="0">
                <a:solidFill>
                  <a:srgbClr val="FF0000"/>
                </a:solidFill>
              </a:rPr>
              <a:t>】</a:t>
            </a:r>
            <a:r>
              <a:rPr lang="en-US" altLang="zh-CN" dirty="0">
                <a:solidFill>
                  <a:srgbClr val="000000"/>
                </a:solidFill>
              </a:rPr>
              <a:t>(2019·</a:t>
            </a:r>
            <a:r>
              <a:rPr lang="zh-CN" altLang="en-US" dirty="0">
                <a:solidFill>
                  <a:srgbClr val="000000"/>
                </a:solidFill>
              </a:rPr>
              <a:t>全国卷</a:t>
            </a:r>
            <a:r>
              <a:rPr lang="en-US" altLang="zh-CN" dirty="0">
                <a:solidFill>
                  <a:srgbClr val="000000"/>
                </a:solidFill>
              </a:rPr>
              <a:t>Ⅱ)</a:t>
            </a:r>
            <a:r>
              <a:rPr lang="zh-CN" altLang="en-US" dirty="0">
                <a:solidFill>
                  <a:srgbClr val="000000"/>
                </a:solidFill>
              </a:rPr>
              <a:t>今年是门捷列夫发现元素周期律</a:t>
            </a:r>
            <a:r>
              <a:rPr lang="en-US" altLang="zh-CN" dirty="0">
                <a:solidFill>
                  <a:srgbClr val="000000"/>
                </a:solidFill>
              </a:rPr>
              <a:t>150</a:t>
            </a:r>
            <a:r>
              <a:rPr lang="zh-CN" altLang="en-US" dirty="0">
                <a:solidFill>
                  <a:srgbClr val="000000"/>
                </a:solidFill>
              </a:rPr>
              <a:t>周年。下表是元素周期表的一部分</a:t>
            </a:r>
            <a:r>
              <a:rPr lang="en-US" altLang="zh-CN" dirty="0">
                <a:solidFill>
                  <a:srgbClr val="000000"/>
                </a:solidFill>
              </a:rPr>
              <a:t>,W</a:t>
            </a:r>
            <a:r>
              <a:rPr lang="zh-CN" altLang="en-US" dirty="0">
                <a:solidFill>
                  <a:srgbClr val="000000"/>
                </a:solidFill>
              </a:rPr>
              <a:t>、</a:t>
            </a:r>
            <a:r>
              <a:rPr lang="en-US" altLang="zh-CN" dirty="0">
                <a:solidFill>
                  <a:srgbClr val="000000"/>
                </a:solidFill>
              </a:rPr>
              <a:t>X</a:t>
            </a:r>
            <a:r>
              <a:rPr lang="zh-CN" altLang="en-US" dirty="0">
                <a:solidFill>
                  <a:srgbClr val="000000"/>
                </a:solidFill>
              </a:rPr>
              <a:t>、</a:t>
            </a:r>
            <a:r>
              <a:rPr lang="en-US" altLang="zh-CN" dirty="0">
                <a:solidFill>
                  <a:srgbClr val="000000"/>
                </a:solidFill>
              </a:rPr>
              <a:t>Y</a:t>
            </a:r>
            <a:r>
              <a:rPr lang="zh-CN" altLang="en-US" dirty="0">
                <a:solidFill>
                  <a:srgbClr val="000000"/>
                </a:solidFill>
              </a:rPr>
              <a:t>、</a:t>
            </a:r>
            <a:r>
              <a:rPr lang="en-US" altLang="zh-CN" dirty="0">
                <a:solidFill>
                  <a:srgbClr val="000000"/>
                </a:solidFill>
              </a:rPr>
              <a:t>Z</a:t>
            </a:r>
            <a:r>
              <a:rPr lang="zh-CN" altLang="en-US" dirty="0">
                <a:solidFill>
                  <a:srgbClr val="000000"/>
                </a:solidFill>
              </a:rPr>
              <a:t>为短周期主族元素</a:t>
            </a:r>
            <a:r>
              <a:rPr lang="en-US" altLang="zh-CN" dirty="0">
                <a:solidFill>
                  <a:srgbClr val="000000"/>
                </a:solidFill>
              </a:rPr>
              <a:t>,W</a:t>
            </a:r>
            <a:r>
              <a:rPr lang="zh-CN" altLang="en-US" dirty="0">
                <a:solidFill>
                  <a:srgbClr val="000000"/>
                </a:solidFill>
              </a:rPr>
              <a:t>与</a:t>
            </a:r>
            <a:r>
              <a:rPr lang="en-US" altLang="zh-CN" dirty="0">
                <a:solidFill>
                  <a:srgbClr val="000000"/>
                </a:solidFill>
              </a:rPr>
              <a:t>X</a:t>
            </a:r>
            <a:r>
              <a:rPr lang="zh-CN" altLang="en-US" dirty="0">
                <a:solidFill>
                  <a:srgbClr val="000000"/>
                </a:solidFill>
              </a:rPr>
              <a:t>的最高化合价之和为</a:t>
            </a:r>
            <a:r>
              <a:rPr lang="en-US" altLang="zh-CN" dirty="0">
                <a:solidFill>
                  <a:srgbClr val="000000"/>
                </a:solidFill>
              </a:rPr>
              <a:t>8</a:t>
            </a:r>
            <a:r>
              <a:rPr lang="zh-CN" altLang="en-US" dirty="0">
                <a:solidFill>
                  <a:srgbClr val="000000"/>
                </a:solidFill>
              </a:rPr>
              <a:t>。下列说法错误的是	</a:t>
            </a:r>
            <a:r>
              <a:rPr lang="en-US" altLang="zh-CN" dirty="0">
                <a:solidFill>
                  <a:srgbClr val="000000"/>
                </a:solidFill>
              </a:rPr>
              <a:t>(</a:t>
            </a:r>
            <a:r>
              <a:rPr lang="zh-CN" altLang="en-US" dirty="0">
                <a:solidFill>
                  <a:srgbClr val="000000"/>
                </a:solidFill>
              </a:rPr>
              <a:t>　　</a:t>
            </a:r>
            <a:r>
              <a:rPr lang="en-US" altLang="zh-CN" dirty="0">
                <a:solidFill>
                  <a:srgbClr val="000000"/>
                </a:solidFill>
              </a:rPr>
              <a:t>)</a:t>
            </a:r>
            <a:endParaRPr lang="en-US" altLang="zh-CN" dirty="0">
              <a:solidFill>
                <a:srgbClr val="0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ChangeAspect="1" noChangeArrowheads="1"/>
          </p:cNvPicPr>
          <p:nvPr/>
        </p:nvPicPr>
        <p:blipFill>
          <a:blip r:embed="rId1" cstate="email"/>
          <a:srcRect/>
          <a:stretch>
            <a:fillRect/>
          </a:stretch>
        </p:blipFill>
        <p:spPr bwMode="auto">
          <a:xfrm>
            <a:off x="2335213" y="1707832"/>
            <a:ext cx="3821112" cy="147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A.</a:t>
            </a:r>
            <a:r>
              <a:rPr lang="zh-CN" altLang="en-US" dirty="0">
                <a:solidFill>
                  <a:srgbClr val="000000"/>
                </a:solidFill>
              </a:rPr>
              <a:t>原子半径</a:t>
            </a:r>
            <a:r>
              <a:rPr lang="en-US" altLang="zh-CN" dirty="0">
                <a:solidFill>
                  <a:srgbClr val="000000"/>
                </a:solidFill>
              </a:rPr>
              <a:t>:W&lt;X</a:t>
            </a:r>
            <a:endParaRPr lang="en-US" altLang="zh-CN" dirty="0">
              <a:solidFill>
                <a:srgbClr val="000000"/>
              </a:solidFill>
            </a:endParaRPr>
          </a:p>
          <a:p>
            <a:pPr eaLnBrk="1" hangingPunct="1"/>
            <a:r>
              <a:rPr lang="en-US" altLang="zh-CN" dirty="0">
                <a:solidFill>
                  <a:srgbClr val="000000"/>
                </a:solidFill>
              </a:rPr>
              <a:t>B.</a:t>
            </a:r>
            <a:r>
              <a:rPr lang="zh-CN" altLang="en-US" dirty="0">
                <a:solidFill>
                  <a:srgbClr val="000000"/>
                </a:solidFill>
              </a:rPr>
              <a:t>常温常压下</a:t>
            </a:r>
            <a:r>
              <a:rPr lang="en-US" altLang="zh-CN" dirty="0">
                <a:solidFill>
                  <a:srgbClr val="000000"/>
                </a:solidFill>
              </a:rPr>
              <a:t>,Y</a:t>
            </a:r>
            <a:r>
              <a:rPr lang="zh-CN" altLang="en-US" dirty="0">
                <a:solidFill>
                  <a:srgbClr val="000000"/>
                </a:solidFill>
              </a:rPr>
              <a:t>单质为固态</a:t>
            </a:r>
            <a:endParaRPr lang="zh-CN" altLang="en-US" dirty="0">
              <a:solidFill>
                <a:srgbClr val="000000"/>
              </a:solidFill>
            </a:endParaRPr>
          </a:p>
          <a:p>
            <a:pPr eaLnBrk="1" hangingPunct="1"/>
            <a:r>
              <a:rPr lang="en-US" altLang="zh-CN" dirty="0">
                <a:solidFill>
                  <a:srgbClr val="000000"/>
                </a:solidFill>
              </a:rPr>
              <a:t>C.</a:t>
            </a:r>
            <a:r>
              <a:rPr lang="zh-CN" altLang="en-US" dirty="0">
                <a:solidFill>
                  <a:srgbClr val="000000"/>
                </a:solidFill>
              </a:rPr>
              <a:t>气态氢化物热稳定性</a:t>
            </a:r>
            <a:r>
              <a:rPr lang="en-US" altLang="zh-CN" dirty="0">
                <a:solidFill>
                  <a:srgbClr val="000000"/>
                </a:solidFill>
              </a:rPr>
              <a:t>:Z&lt;W</a:t>
            </a:r>
            <a:endParaRPr lang="en-US" altLang="zh-CN" dirty="0">
              <a:solidFill>
                <a:srgbClr val="000000"/>
              </a:solidFill>
            </a:endParaRPr>
          </a:p>
          <a:p>
            <a:pPr eaLnBrk="1" hangingPunct="1"/>
            <a:r>
              <a:rPr lang="en-US" altLang="zh-CN" dirty="0">
                <a:solidFill>
                  <a:srgbClr val="000000"/>
                </a:solidFill>
              </a:rPr>
              <a:t>D.X</a:t>
            </a:r>
            <a:r>
              <a:rPr lang="zh-CN" altLang="en-US" dirty="0">
                <a:solidFill>
                  <a:srgbClr val="000000"/>
                </a:solidFill>
              </a:rPr>
              <a:t>的最高价氧化物的水化物是强碱</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212725" y="1334824"/>
            <a:ext cx="9444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solidFill>
                  <a:srgbClr val="000000"/>
                </a:solidFill>
              </a:rPr>
              <a:t>一、元素周期表的分区及化合价规律</a:t>
            </a:r>
            <a:endParaRPr lang="zh-CN" altLang="en-US" dirty="0">
              <a:solidFill>
                <a:srgbClr val="000000"/>
              </a:solidFill>
            </a:endParaRPr>
          </a:p>
          <a:p>
            <a:pPr eaLnBrk="1" hangingPunct="1"/>
            <a:r>
              <a:rPr lang="en-US" altLang="zh-CN" dirty="0">
                <a:solidFill>
                  <a:srgbClr val="000000"/>
                </a:solidFill>
              </a:rPr>
              <a:t>1.</a:t>
            </a:r>
            <a:r>
              <a:rPr lang="zh-CN" altLang="en-US" dirty="0">
                <a:solidFill>
                  <a:srgbClr val="000000"/>
                </a:solidFill>
              </a:rPr>
              <a:t>元素周期表与元素周期律的关系</a:t>
            </a:r>
            <a:endParaRPr lang="zh-CN" altLang="en-US" dirty="0">
              <a:solidFill>
                <a:srgbClr val="000000"/>
              </a:solidFill>
            </a:endParaRPr>
          </a:p>
          <a:p>
            <a:pPr eaLnBrk="1" hangingPunct="1"/>
            <a:r>
              <a:rPr lang="zh-CN" altLang="en-US" dirty="0">
                <a:solidFill>
                  <a:srgbClr val="000000"/>
                </a:solidFill>
              </a:rPr>
              <a:t>元素周期律的发现</a:t>
            </a:r>
            <a:r>
              <a:rPr lang="en-US" altLang="zh-CN" dirty="0">
                <a:solidFill>
                  <a:srgbClr val="000000"/>
                </a:solidFill>
              </a:rPr>
              <a:t>,</a:t>
            </a:r>
            <a:r>
              <a:rPr lang="zh-CN" altLang="en-US" dirty="0">
                <a:solidFill>
                  <a:srgbClr val="000000"/>
                </a:solidFill>
              </a:rPr>
              <a:t>对化学的发展有很大影响。</a:t>
            </a:r>
            <a:r>
              <a:rPr lang="en-US" altLang="zh-CN" dirty="0">
                <a:solidFill>
                  <a:srgbClr val="000000"/>
                </a:solidFill>
              </a:rPr>
              <a:t>_____</a:t>
            </a:r>
            <a:endParaRPr lang="en-US" altLang="zh-CN" dirty="0">
              <a:solidFill>
                <a:srgbClr val="000000"/>
              </a:solidFill>
            </a:endParaRPr>
          </a:p>
          <a:p>
            <a:pPr eaLnBrk="1" hangingPunct="1"/>
            <a:r>
              <a:rPr lang="en-US" altLang="zh-CN" dirty="0">
                <a:solidFill>
                  <a:srgbClr val="000000"/>
                </a:solidFill>
              </a:rPr>
              <a:t>_______</a:t>
            </a:r>
            <a:r>
              <a:rPr lang="zh-CN" altLang="en-US" dirty="0">
                <a:solidFill>
                  <a:srgbClr val="000000"/>
                </a:solidFill>
              </a:rPr>
              <a:t>是</a:t>
            </a:r>
            <a:r>
              <a:rPr lang="en-US" altLang="zh-CN" dirty="0">
                <a:solidFill>
                  <a:srgbClr val="000000"/>
                </a:solidFill>
              </a:rPr>
              <a:t>___________</a:t>
            </a:r>
            <a:r>
              <a:rPr lang="zh-CN" altLang="en-US" dirty="0">
                <a:solidFill>
                  <a:srgbClr val="000000"/>
                </a:solidFill>
              </a:rPr>
              <a:t>的表现形式</a:t>
            </a:r>
            <a:r>
              <a:rPr lang="en-US" altLang="zh-CN" dirty="0">
                <a:solidFill>
                  <a:srgbClr val="000000"/>
                </a:solidFill>
              </a:rPr>
              <a:t>,</a:t>
            </a:r>
            <a:r>
              <a:rPr lang="zh-CN" altLang="en-US" dirty="0">
                <a:solidFill>
                  <a:srgbClr val="000000"/>
                </a:solidFill>
              </a:rPr>
              <a:t>反映了元素之间的</a:t>
            </a:r>
            <a:endParaRPr lang="zh-CN" altLang="en-US" dirty="0">
              <a:solidFill>
                <a:srgbClr val="000000"/>
              </a:solidFill>
            </a:endParaRPr>
          </a:p>
          <a:p>
            <a:pPr eaLnBrk="1" hangingPunct="1"/>
            <a:r>
              <a:rPr lang="en-US" altLang="zh-CN" dirty="0">
                <a:solidFill>
                  <a:srgbClr val="000000"/>
                </a:solidFill>
              </a:rPr>
              <a:t>_________,</a:t>
            </a:r>
            <a:r>
              <a:rPr lang="zh-CN" altLang="en-US" dirty="0">
                <a:solidFill>
                  <a:srgbClr val="000000"/>
                </a:solidFill>
              </a:rPr>
              <a:t>是学习、研究、应用化学的一种重要工具。</a:t>
            </a:r>
            <a:endParaRPr lang="zh-CN" altLang="en-US" dirty="0">
              <a:solidFill>
                <a:srgbClr val="000000"/>
              </a:solidFill>
            </a:endParaRPr>
          </a:p>
        </p:txBody>
      </p:sp>
      <p:pic>
        <p:nvPicPr>
          <p:cNvPr id="6147" name="Picture 5" descr="必备知识·素养奠基"/>
          <p:cNvPicPr>
            <a:picLocks noChangeAspect="1" noChangeArrowheads="1"/>
          </p:cNvPicPr>
          <p:nvPr/>
        </p:nvPicPr>
        <p:blipFill>
          <a:blip r:embed="rId1" cstate="email"/>
          <a:srcRect/>
          <a:stretch>
            <a:fillRect/>
          </a:stretch>
        </p:blipFill>
        <p:spPr bwMode="auto">
          <a:xfrm>
            <a:off x="2078039" y="771739"/>
            <a:ext cx="5394325" cy="49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0472" name="Text Box 8"/>
          <p:cNvSpPr txBox="1">
            <a:spLocks noChangeArrowheads="1"/>
          </p:cNvSpPr>
          <p:nvPr/>
        </p:nvSpPr>
        <p:spPr bwMode="auto">
          <a:xfrm>
            <a:off x="7443789" y="2359727"/>
            <a:ext cx="12795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元素</a:t>
            </a:r>
            <a:endParaRPr lang="zh-CN" altLang="en-US">
              <a:solidFill>
                <a:srgbClr val="FF0000"/>
              </a:solidFill>
            </a:endParaRPr>
          </a:p>
        </p:txBody>
      </p:sp>
      <p:sp>
        <p:nvSpPr>
          <p:cNvPr id="1470473" name="Text Box 9"/>
          <p:cNvSpPr txBox="1">
            <a:spLocks noChangeArrowheads="1"/>
          </p:cNvSpPr>
          <p:nvPr/>
        </p:nvSpPr>
        <p:spPr bwMode="auto">
          <a:xfrm>
            <a:off x="38100" y="2942819"/>
            <a:ext cx="17907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周期表</a:t>
            </a:r>
            <a:endParaRPr lang="zh-CN" altLang="en-US">
              <a:solidFill>
                <a:srgbClr val="FF0000"/>
              </a:solidFill>
            </a:endParaRPr>
          </a:p>
        </p:txBody>
      </p:sp>
      <p:sp>
        <p:nvSpPr>
          <p:cNvPr id="1470474" name="Text Box 10"/>
          <p:cNvSpPr txBox="1">
            <a:spLocks noChangeArrowheads="1"/>
          </p:cNvSpPr>
          <p:nvPr/>
        </p:nvSpPr>
        <p:spPr bwMode="auto">
          <a:xfrm>
            <a:off x="1497013" y="2942819"/>
            <a:ext cx="28098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元素周期律</a:t>
            </a:r>
            <a:endParaRPr lang="zh-CN" altLang="en-US">
              <a:solidFill>
                <a:srgbClr val="FF0000"/>
              </a:solidFill>
            </a:endParaRPr>
          </a:p>
        </p:txBody>
      </p:sp>
      <p:sp>
        <p:nvSpPr>
          <p:cNvPr id="1470475" name="Text Box 11"/>
          <p:cNvSpPr txBox="1">
            <a:spLocks noChangeArrowheads="1"/>
          </p:cNvSpPr>
          <p:nvPr/>
        </p:nvSpPr>
        <p:spPr bwMode="auto">
          <a:xfrm>
            <a:off x="-38100" y="3514478"/>
            <a:ext cx="22987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内在联系</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70472"/>
                                        </p:tgtEl>
                                        <p:attrNameLst>
                                          <p:attrName>style.visibility</p:attrName>
                                        </p:attrNameLst>
                                      </p:cBhvr>
                                      <p:to>
                                        <p:strVal val="visible"/>
                                      </p:to>
                                    </p:set>
                                    <p:animEffect transition="in" filter="blinds(horizontal)">
                                      <p:cBhvr>
                                        <p:cTn id="7" dur="500"/>
                                        <p:tgtEl>
                                          <p:spTgt spid="147047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70473"/>
                                        </p:tgtEl>
                                        <p:attrNameLst>
                                          <p:attrName>style.visibility</p:attrName>
                                        </p:attrNameLst>
                                      </p:cBhvr>
                                      <p:to>
                                        <p:strVal val="visible"/>
                                      </p:to>
                                    </p:set>
                                    <p:animEffect transition="in" filter="blinds(horizontal)">
                                      <p:cBhvr>
                                        <p:cTn id="10" dur="500"/>
                                        <p:tgtEl>
                                          <p:spTgt spid="147047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70474"/>
                                        </p:tgtEl>
                                        <p:attrNameLst>
                                          <p:attrName>style.visibility</p:attrName>
                                        </p:attrNameLst>
                                      </p:cBhvr>
                                      <p:to>
                                        <p:strVal val="visible"/>
                                      </p:to>
                                    </p:set>
                                    <p:animEffect transition="in" filter="blinds(horizontal)">
                                      <p:cBhvr>
                                        <p:cTn id="15" dur="500"/>
                                        <p:tgtEl>
                                          <p:spTgt spid="147047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470475"/>
                                        </p:tgtEl>
                                        <p:attrNameLst>
                                          <p:attrName>style.visibility</p:attrName>
                                        </p:attrNameLst>
                                      </p:cBhvr>
                                      <p:to>
                                        <p:strVal val="visible"/>
                                      </p:to>
                                    </p:set>
                                    <p:animEffect transition="in" filter="blinds(horizontal)">
                                      <p:cBhvr>
                                        <p:cTn id="20" dur="500"/>
                                        <p:tgtEl>
                                          <p:spTgt spid="1470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0472" grpId="0" autoUpdateAnimBg="0"/>
      <p:bldP spid="1470473" grpId="0" autoUpdateAnimBg="0"/>
      <p:bldP spid="1470474" grpId="0" autoUpdateAnimBg="0"/>
      <p:bldP spid="1470475"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思维建模</a:t>
            </a:r>
            <a:r>
              <a:rPr lang="en-US" altLang="zh-CN" dirty="0">
                <a:solidFill>
                  <a:srgbClr val="FF0000"/>
                </a:solidFill>
              </a:rPr>
              <a:t>】</a:t>
            </a:r>
            <a:r>
              <a:rPr lang="zh-CN" altLang="en-US" dirty="0">
                <a:solidFill>
                  <a:srgbClr val="000000"/>
                </a:solidFill>
              </a:rPr>
              <a:t>解答元素推断题的常见思路为</a:t>
            </a:r>
            <a:endParaRPr lang="zh-CN" altLang="en-US" dirty="0">
              <a:solidFill>
                <a:srgbClr val="000000"/>
              </a:solidFill>
            </a:endParaRPr>
          </a:p>
        </p:txBody>
      </p:sp>
      <p:pic>
        <p:nvPicPr>
          <p:cNvPr id="33795" name="图片 2411"/>
          <p:cNvPicPr>
            <a:picLocks noChangeAspect="1" noChangeArrowheads="1"/>
          </p:cNvPicPr>
          <p:nvPr/>
        </p:nvPicPr>
        <p:blipFill>
          <a:blip r:embed="rId1" cstate="email"/>
          <a:srcRect/>
          <a:stretch>
            <a:fillRect/>
          </a:stretch>
        </p:blipFill>
        <p:spPr bwMode="auto">
          <a:xfrm>
            <a:off x="584200" y="1817875"/>
            <a:ext cx="7926388" cy="187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212725" y="857488"/>
            <a:ext cx="86820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ea typeface="楷体_GB2312" pitchFamily="49" charset="-122"/>
              </a:rPr>
              <a:t>【</a:t>
            </a:r>
            <a:r>
              <a:rPr lang="zh-CN" altLang="en-US" dirty="0">
                <a:solidFill>
                  <a:srgbClr val="FF0000"/>
                </a:solidFill>
                <a:ea typeface="楷体_GB2312" pitchFamily="49" charset="-122"/>
              </a:rPr>
              <a:t>解析</a:t>
            </a:r>
            <a:r>
              <a:rPr lang="en-US" altLang="zh-CN" dirty="0">
                <a:solidFill>
                  <a:srgbClr val="FF0000"/>
                </a:solidFill>
                <a:ea typeface="楷体_GB2312" pitchFamily="49" charset="-122"/>
              </a:rPr>
              <a:t>】</a:t>
            </a:r>
            <a:r>
              <a:rPr lang="zh-CN" altLang="en-US" dirty="0">
                <a:solidFill>
                  <a:srgbClr val="000000"/>
                </a:solidFill>
                <a:ea typeface="楷体_GB2312" pitchFamily="49" charset="-122"/>
              </a:rPr>
              <a:t>选</a:t>
            </a:r>
            <a:r>
              <a:rPr lang="en-US" altLang="zh-CN" dirty="0">
                <a:solidFill>
                  <a:srgbClr val="000000"/>
                </a:solidFill>
                <a:ea typeface="楷体_GB2312" pitchFamily="49" charset="-122"/>
              </a:rPr>
              <a:t>D</a:t>
            </a:r>
            <a:r>
              <a:rPr lang="zh-CN" altLang="en-US" dirty="0">
                <a:solidFill>
                  <a:srgbClr val="000000"/>
                </a:solidFill>
                <a:ea typeface="楷体_GB2312" pitchFamily="49" charset="-122"/>
              </a:rPr>
              <a:t>。主族元素的最高化合价与最外层电子数相等</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由“</a:t>
            </a:r>
            <a:r>
              <a:rPr lang="en-US" altLang="zh-CN" dirty="0">
                <a:solidFill>
                  <a:srgbClr val="000000"/>
                </a:solidFill>
                <a:ea typeface="楷体_GB2312" pitchFamily="49" charset="-122"/>
              </a:rPr>
              <a:t>W</a:t>
            </a:r>
            <a:r>
              <a:rPr lang="zh-CN" altLang="en-US" dirty="0">
                <a:solidFill>
                  <a:srgbClr val="000000"/>
                </a:solidFill>
                <a:ea typeface="楷体_GB2312" pitchFamily="49" charset="-122"/>
              </a:rPr>
              <a:t>与</a:t>
            </a:r>
            <a:r>
              <a:rPr lang="en-US" altLang="zh-CN" dirty="0">
                <a:solidFill>
                  <a:srgbClr val="000000"/>
                </a:solidFill>
                <a:ea typeface="楷体_GB2312" pitchFamily="49" charset="-122"/>
              </a:rPr>
              <a:t>X</a:t>
            </a:r>
            <a:r>
              <a:rPr lang="zh-CN" altLang="en-US" dirty="0">
                <a:solidFill>
                  <a:srgbClr val="000000"/>
                </a:solidFill>
                <a:ea typeface="楷体_GB2312" pitchFamily="49" charset="-122"/>
              </a:rPr>
              <a:t>的最高化合价之和为</a:t>
            </a:r>
            <a:r>
              <a:rPr lang="en-US" altLang="zh-CN" dirty="0">
                <a:solidFill>
                  <a:srgbClr val="000000"/>
                </a:solidFill>
                <a:ea typeface="楷体_GB2312" pitchFamily="49" charset="-122"/>
              </a:rPr>
              <a:t>8”</a:t>
            </a:r>
            <a:r>
              <a:rPr lang="zh-CN" altLang="en-US" dirty="0">
                <a:solidFill>
                  <a:srgbClr val="000000"/>
                </a:solidFill>
                <a:ea typeface="楷体_GB2312" pitchFamily="49" charset="-122"/>
              </a:rPr>
              <a:t>可知</a:t>
            </a:r>
            <a:r>
              <a:rPr lang="en-US" altLang="zh-CN" dirty="0">
                <a:solidFill>
                  <a:srgbClr val="000000"/>
                </a:solidFill>
                <a:ea typeface="楷体_GB2312" pitchFamily="49" charset="-122"/>
              </a:rPr>
              <a:t>,W</a:t>
            </a:r>
            <a:r>
              <a:rPr lang="zh-CN" altLang="en-US" dirty="0">
                <a:solidFill>
                  <a:srgbClr val="000000"/>
                </a:solidFill>
                <a:ea typeface="楷体_GB2312" pitchFamily="49" charset="-122"/>
              </a:rPr>
              <a:t>为</a:t>
            </a:r>
            <a:r>
              <a:rPr lang="en-US" altLang="zh-CN" dirty="0">
                <a:solidFill>
                  <a:srgbClr val="000000"/>
                </a:solidFill>
                <a:ea typeface="楷体_GB2312" pitchFamily="49" charset="-122"/>
              </a:rPr>
              <a:t>N,X</a:t>
            </a:r>
            <a:r>
              <a:rPr lang="zh-CN" altLang="en-US" dirty="0">
                <a:solidFill>
                  <a:srgbClr val="000000"/>
                </a:solidFill>
                <a:ea typeface="楷体_GB2312" pitchFamily="49" charset="-122"/>
              </a:rPr>
              <a:t>为</a:t>
            </a:r>
            <a:r>
              <a:rPr lang="en-US" altLang="zh-CN" dirty="0" err="1">
                <a:solidFill>
                  <a:srgbClr val="000000"/>
                </a:solidFill>
                <a:ea typeface="楷体_GB2312" pitchFamily="49" charset="-122"/>
              </a:rPr>
              <a:t>Al,Y</a:t>
            </a:r>
            <a:r>
              <a:rPr lang="zh-CN" altLang="en-US" dirty="0">
                <a:solidFill>
                  <a:srgbClr val="000000"/>
                </a:solidFill>
                <a:ea typeface="楷体_GB2312" pitchFamily="49" charset="-122"/>
              </a:rPr>
              <a:t>为</a:t>
            </a:r>
            <a:r>
              <a:rPr lang="en-US" altLang="zh-CN" dirty="0" err="1">
                <a:solidFill>
                  <a:srgbClr val="000000"/>
                </a:solidFill>
                <a:ea typeface="楷体_GB2312" pitchFamily="49" charset="-122"/>
              </a:rPr>
              <a:t>Si,Z</a:t>
            </a:r>
            <a:r>
              <a:rPr lang="zh-CN" altLang="en-US" dirty="0">
                <a:solidFill>
                  <a:srgbClr val="000000"/>
                </a:solidFill>
                <a:ea typeface="楷体_GB2312" pitchFamily="49" charset="-122"/>
              </a:rPr>
              <a:t>为</a:t>
            </a:r>
            <a:r>
              <a:rPr lang="en-US" altLang="zh-CN" dirty="0">
                <a:solidFill>
                  <a:srgbClr val="000000"/>
                </a:solidFill>
                <a:ea typeface="楷体_GB2312" pitchFamily="49" charset="-122"/>
              </a:rPr>
              <a:t>P</a:t>
            </a:r>
            <a:r>
              <a:rPr lang="zh-CN" altLang="en-US" dirty="0">
                <a:solidFill>
                  <a:srgbClr val="000000"/>
                </a:solidFill>
                <a:ea typeface="楷体_GB2312" pitchFamily="49" charset="-122"/>
              </a:rPr>
              <a:t>。原子半径</a:t>
            </a:r>
            <a:r>
              <a:rPr lang="en-US" altLang="zh-CN" dirty="0">
                <a:solidFill>
                  <a:srgbClr val="000000"/>
                </a:solidFill>
                <a:ea typeface="楷体_GB2312" pitchFamily="49" charset="-122"/>
              </a:rPr>
              <a:t>:N&lt;</a:t>
            </a:r>
            <a:r>
              <a:rPr lang="en-US" altLang="zh-CN" dirty="0" err="1">
                <a:solidFill>
                  <a:srgbClr val="000000"/>
                </a:solidFill>
                <a:ea typeface="楷体_GB2312" pitchFamily="49" charset="-122"/>
              </a:rPr>
              <a:t>Al,A</a:t>
            </a:r>
            <a:r>
              <a:rPr lang="zh-CN" altLang="en-US" dirty="0">
                <a:solidFill>
                  <a:srgbClr val="000000"/>
                </a:solidFill>
                <a:ea typeface="楷体_GB2312" pitchFamily="49" charset="-122"/>
              </a:rPr>
              <a:t>正确</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常温常压下</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硅单质为固态</a:t>
            </a:r>
            <a:r>
              <a:rPr lang="en-US" altLang="zh-CN" dirty="0">
                <a:solidFill>
                  <a:srgbClr val="000000"/>
                </a:solidFill>
                <a:ea typeface="楷体_GB2312" pitchFamily="49" charset="-122"/>
              </a:rPr>
              <a:t>,B</a:t>
            </a:r>
            <a:r>
              <a:rPr lang="zh-CN" altLang="en-US" dirty="0">
                <a:solidFill>
                  <a:srgbClr val="000000"/>
                </a:solidFill>
                <a:ea typeface="楷体_GB2312" pitchFamily="49" charset="-122"/>
              </a:rPr>
              <a:t>正确</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同一主族元素的气态氢化物热稳定性自上而下逐渐减弱</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故</a:t>
            </a:r>
            <a:r>
              <a:rPr lang="en-US" altLang="zh-CN" dirty="0">
                <a:solidFill>
                  <a:srgbClr val="000000"/>
                </a:solidFill>
                <a:ea typeface="楷体_GB2312" pitchFamily="49" charset="-122"/>
              </a:rPr>
              <a:t>Z&lt;W, C</a:t>
            </a:r>
            <a:r>
              <a:rPr lang="zh-CN" altLang="en-US" dirty="0">
                <a:solidFill>
                  <a:srgbClr val="000000"/>
                </a:solidFill>
                <a:ea typeface="楷体_GB2312" pitchFamily="49" charset="-122"/>
              </a:rPr>
              <a:t>正确</a:t>
            </a:r>
            <a:r>
              <a:rPr lang="en-US" altLang="zh-CN" dirty="0">
                <a:solidFill>
                  <a:srgbClr val="000000"/>
                </a:solidFill>
                <a:ea typeface="楷体_GB2312" pitchFamily="49" charset="-122"/>
              </a:rPr>
              <a:t>;Al</a:t>
            </a:r>
            <a:r>
              <a:rPr lang="zh-CN" altLang="en-US" dirty="0">
                <a:solidFill>
                  <a:srgbClr val="000000"/>
                </a:solidFill>
                <a:ea typeface="楷体_GB2312" pitchFamily="49" charset="-122"/>
              </a:rPr>
              <a:t>的最高价氧化物的水化物</a:t>
            </a:r>
            <a:r>
              <a:rPr lang="en-US" altLang="zh-CN" dirty="0">
                <a:solidFill>
                  <a:srgbClr val="000000"/>
                </a:solidFill>
                <a:ea typeface="楷体_GB2312" pitchFamily="49" charset="-122"/>
              </a:rPr>
              <a:t>Al(OH)</a:t>
            </a:r>
            <a:r>
              <a:rPr lang="en-US" altLang="zh-CN" baseline="-30000" dirty="0">
                <a:solidFill>
                  <a:srgbClr val="000000"/>
                </a:solidFill>
                <a:ea typeface="楷体_GB2312" pitchFamily="49" charset="-122"/>
              </a:rPr>
              <a:t>3</a:t>
            </a:r>
            <a:r>
              <a:rPr lang="zh-CN" altLang="en-US" dirty="0">
                <a:solidFill>
                  <a:srgbClr val="000000"/>
                </a:solidFill>
                <a:ea typeface="楷体_GB2312" pitchFamily="49" charset="-122"/>
              </a:rPr>
              <a:t>是两性氢氧化物</a:t>
            </a:r>
            <a:r>
              <a:rPr lang="en-US" altLang="zh-CN" dirty="0">
                <a:solidFill>
                  <a:srgbClr val="000000"/>
                </a:solidFill>
                <a:ea typeface="楷体_GB2312" pitchFamily="49" charset="-122"/>
              </a:rPr>
              <a:t>,D</a:t>
            </a:r>
            <a:r>
              <a:rPr lang="zh-CN" altLang="en-US" dirty="0">
                <a:solidFill>
                  <a:srgbClr val="000000"/>
                </a:solidFill>
                <a:ea typeface="楷体_GB2312" pitchFamily="49" charset="-122"/>
              </a:rPr>
              <a:t>错误。</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 </a:t>
            </a:r>
            <a:r>
              <a:rPr lang="en-US" altLang="zh-CN" dirty="0">
                <a:solidFill>
                  <a:srgbClr val="FF0000"/>
                </a:solidFill>
              </a:rPr>
              <a:t>【</a:t>
            </a:r>
            <a:r>
              <a:rPr lang="zh-CN" altLang="en-US" dirty="0">
                <a:solidFill>
                  <a:srgbClr val="FF0000"/>
                </a:solidFill>
              </a:rPr>
              <a:t>方法规律</a:t>
            </a:r>
            <a:r>
              <a:rPr lang="en-US" altLang="zh-CN" dirty="0">
                <a:solidFill>
                  <a:srgbClr val="FF0000"/>
                </a:solidFill>
              </a:rPr>
              <a:t>】</a:t>
            </a:r>
            <a:r>
              <a:rPr lang="zh-CN" altLang="en-US" dirty="0">
                <a:solidFill>
                  <a:srgbClr val="000000"/>
                </a:solidFill>
              </a:rPr>
              <a:t>周期表片段型元素推断技巧</a:t>
            </a:r>
            <a:endParaRPr lang="zh-CN" altLang="en-US" dirty="0">
              <a:solidFill>
                <a:srgbClr val="000000"/>
              </a:solidFill>
            </a:endParaRPr>
          </a:p>
          <a:p>
            <a:pPr eaLnBrk="1" hangingPunct="1"/>
            <a:r>
              <a:rPr lang="zh-CN" altLang="en-US" dirty="0">
                <a:solidFill>
                  <a:srgbClr val="000000"/>
                </a:solidFill>
              </a:rPr>
              <a:t>在实际考查中只呈现元素周期表的某一片段</a:t>
            </a:r>
            <a:r>
              <a:rPr lang="en-US" altLang="zh-CN" dirty="0">
                <a:solidFill>
                  <a:srgbClr val="000000"/>
                </a:solidFill>
              </a:rPr>
              <a:t>,</a:t>
            </a:r>
            <a:r>
              <a:rPr lang="zh-CN" altLang="en-US" dirty="0">
                <a:solidFill>
                  <a:srgbClr val="000000"/>
                </a:solidFill>
              </a:rPr>
              <a:t>根据呈现的片段结构中提供的信息推断元素</a:t>
            </a:r>
            <a:r>
              <a:rPr lang="en-US" altLang="zh-CN" dirty="0">
                <a:solidFill>
                  <a:srgbClr val="000000"/>
                </a:solidFill>
              </a:rPr>
              <a:t>,</a:t>
            </a:r>
            <a:r>
              <a:rPr lang="zh-CN" altLang="en-US" dirty="0">
                <a:solidFill>
                  <a:srgbClr val="000000"/>
                </a:solidFill>
              </a:rPr>
              <a:t>推出元素在周期表中的位置</a:t>
            </a:r>
            <a:r>
              <a:rPr lang="en-US" altLang="zh-CN" dirty="0">
                <a:solidFill>
                  <a:srgbClr val="000000"/>
                </a:solidFill>
              </a:rPr>
              <a:t>,</a:t>
            </a:r>
            <a:r>
              <a:rPr lang="zh-CN" altLang="en-US" dirty="0">
                <a:solidFill>
                  <a:srgbClr val="000000"/>
                </a:solidFill>
              </a:rPr>
              <a:t>就可以快速确定元素的名称、原子结构及相关性质。</a:t>
            </a:r>
            <a:r>
              <a:rPr lang="zh-CN" altLang="en-US" dirty="0"/>
              <a:t> </a:t>
            </a:r>
            <a:endParaRPr lang="zh-CN"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202hxr97.jpg" descr="说明: id:2147515723;FounderCES"/>
          <p:cNvPicPr>
            <a:picLocks noChangeAspect="1" noChangeArrowheads="1"/>
          </p:cNvPicPr>
          <p:nvPr/>
        </p:nvPicPr>
        <p:blipFill>
          <a:blip r:embed="rId1" cstate="email"/>
          <a:srcRect/>
          <a:stretch>
            <a:fillRect/>
          </a:stretch>
        </p:blipFill>
        <p:spPr bwMode="auto">
          <a:xfrm>
            <a:off x="825501" y="1726410"/>
            <a:ext cx="7115175" cy="196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迁移</a:t>
            </a:r>
            <a:r>
              <a:rPr lang="en-US" altLang="zh-CN" dirty="0">
                <a:solidFill>
                  <a:srgbClr val="FF0000"/>
                </a:solidFill>
              </a:rPr>
              <a:t>·</a:t>
            </a:r>
            <a:r>
              <a:rPr lang="zh-CN" altLang="en-US" dirty="0">
                <a:solidFill>
                  <a:srgbClr val="FF0000"/>
                </a:solidFill>
              </a:rPr>
              <a:t>应用</a:t>
            </a:r>
            <a:r>
              <a:rPr lang="en-US" altLang="zh-CN" dirty="0">
                <a:solidFill>
                  <a:srgbClr val="FF0000"/>
                </a:solidFill>
              </a:rPr>
              <a:t>】</a:t>
            </a:r>
            <a:endParaRPr lang="en-US" altLang="zh-CN" dirty="0">
              <a:solidFill>
                <a:srgbClr val="000000"/>
              </a:solidFill>
            </a:endParaRPr>
          </a:p>
          <a:p>
            <a:pPr eaLnBrk="1" hangingPunct="1"/>
            <a:r>
              <a:rPr lang="en-US" altLang="zh-CN" dirty="0">
                <a:solidFill>
                  <a:srgbClr val="000000"/>
                </a:solidFill>
              </a:rPr>
              <a:t>(2019·</a:t>
            </a:r>
            <a:r>
              <a:rPr lang="zh-CN" altLang="en-US" dirty="0">
                <a:solidFill>
                  <a:srgbClr val="000000"/>
                </a:solidFill>
              </a:rPr>
              <a:t>厦门高一检测</a:t>
            </a:r>
            <a:r>
              <a:rPr lang="en-US" altLang="zh-CN" dirty="0">
                <a:solidFill>
                  <a:srgbClr val="000000"/>
                </a:solidFill>
              </a:rPr>
              <a:t>)</a:t>
            </a:r>
            <a:r>
              <a:rPr lang="zh-CN" altLang="en-US" dirty="0">
                <a:solidFill>
                  <a:srgbClr val="000000"/>
                </a:solidFill>
              </a:rPr>
              <a:t>短周期元素甲～戊在元素周期表中的相对位置如表所示</a:t>
            </a:r>
            <a:r>
              <a:rPr lang="en-US" altLang="zh-CN" dirty="0">
                <a:solidFill>
                  <a:srgbClr val="000000"/>
                </a:solidFill>
              </a:rPr>
              <a:t>,</a:t>
            </a:r>
            <a:r>
              <a:rPr lang="zh-CN" altLang="en-US" dirty="0">
                <a:solidFill>
                  <a:srgbClr val="000000"/>
                </a:solidFill>
              </a:rPr>
              <a:t>下面判断正确的是	</a:t>
            </a:r>
            <a:r>
              <a:rPr lang="en-US" altLang="zh-CN" dirty="0">
                <a:solidFill>
                  <a:srgbClr val="000000"/>
                </a:solidFill>
              </a:rPr>
              <a:t>(</a:t>
            </a:r>
            <a:r>
              <a:rPr lang="zh-CN" altLang="en-US" dirty="0">
                <a:solidFill>
                  <a:srgbClr val="000000"/>
                </a:solidFill>
              </a:rPr>
              <a:t>　　</a:t>
            </a:r>
            <a:r>
              <a:rPr lang="en-US" altLang="zh-CN" dirty="0">
                <a:solidFill>
                  <a:srgbClr val="000000"/>
                </a:solidFill>
              </a:rPr>
              <a:t>)</a:t>
            </a:r>
            <a:endParaRPr lang="en-US" altLang="zh-CN" dirty="0">
              <a:solidFill>
                <a:srgbClr val="000000"/>
              </a:solidFill>
            </a:endParaRPr>
          </a:p>
          <a:p>
            <a:pPr eaLnBrk="1" hangingPunct="1"/>
            <a:r>
              <a:rPr lang="zh-CN" altLang="en-US" dirty="0"/>
              <a:t> </a:t>
            </a:r>
            <a:endParaRPr lang="zh-CN" altLang="en-US" dirty="0"/>
          </a:p>
        </p:txBody>
      </p:sp>
      <p:pic>
        <p:nvPicPr>
          <p:cNvPr id="37891" name="201xhxr498.jpg" descr="说明: id:2147515737;FounderCES"/>
          <p:cNvPicPr>
            <a:picLocks noChangeAspect="1" noChangeArrowheads="1"/>
          </p:cNvPicPr>
          <p:nvPr/>
        </p:nvPicPr>
        <p:blipFill>
          <a:blip r:embed="rId1"/>
          <a:srcRect/>
          <a:stretch>
            <a:fillRect/>
          </a:stretch>
        </p:blipFill>
        <p:spPr bwMode="auto">
          <a:xfrm>
            <a:off x="3530600" y="3155557"/>
            <a:ext cx="2693988" cy="1649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t>A.</a:t>
            </a:r>
            <a:r>
              <a:rPr lang="zh-CN" altLang="en-US"/>
              <a:t>原子半径</a:t>
            </a:r>
            <a:r>
              <a:rPr lang="en-US" altLang="zh-CN"/>
              <a:t>:</a:t>
            </a:r>
            <a:r>
              <a:rPr lang="zh-CN" altLang="en-US"/>
              <a:t>丙</a:t>
            </a:r>
            <a:r>
              <a:rPr lang="en-US" altLang="zh-CN"/>
              <a:t>&lt;</a:t>
            </a:r>
            <a:r>
              <a:rPr lang="zh-CN" altLang="en-US"/>
              <a:t>丁</a:t>
            </a:r>
            <a:r>
              <a:rPr lang="en-US" altLang="zh-CN"/>
              <a:t>&lt;</a:t>
            </a:r>
            <a:r>
              <a:rPr lang="zh-CN" altLang="en-US"/>
              <a:t>戊</a:t>
            </a:r>
            <a:endParaRPr lang="zh-CN" altLang="en-US"/>
          </a:p>
          <a:p>
            <a:pPr eaLnBrk="1" hangingPunct="1"/>
            <a:r>
              <a:rPr lang="en-US" altLang="zh-CN"/>
              <a:t>B.</a:t>
            </a:r>
            <a:r>
              <a:rPr lang="zh-CN" altLang="en-US"/>
              <a:t>金属性</a:t>
            </a:r>
            <a:r>
              <a:rPr lang="en-US" altLang="zh-CN"/>
              <a:t>:</a:t>
            </a:r>
            <a:r>
              <a:rPr lang="zh-CN" altLang="en-US"/>
              <a:t>甲</a:t>
            </a:r>
            <a:r>
              <a:rPr lang="en-US" altLang="zh-CN"/>
              <a:t>&gt;</a:t>
            </a:r>
            <a:r>
              <a:rPr lang="zh-CN" altLang="en-US"/>
              <a:t>丙</a:t>
            </a:r>
            <a:endParaRPr lang="zh-CN" altLang="en-US"/>
          </a:p>
          <a:p>
            <a:pPr eaLnBrk="1" hangingPunct="1"/>
            <a:r>
              <a:rPr lang="en-US" altLang="zh-CN"/>
              <a:t>C.</a:t>
            </a:r>
            <a:r>
              <a:rPr lang="zh-CN" altLang="en-US"/>
              <a:t>氢氧化物碱性</a:t>
            </a:r>
            <a:r>
              <a:rPr lang="en-US" altLang="zh-CN"/>
              <a:t>:</a:t>
            </a:r>
            <a:r>
              <a:rPr lang="zh-CN" altLang="en-US"/>
              <a:t>丙</a:t>
            </a:r>
            <a:r>
              <a:rPr lang="en-US" altLang="zh-CN"/>
              <a:t>&gt;</a:t>
            </a:r>
            <a:r>
              <a:rPr lang="zh-CN" altLang="en-US"/>
              <a:t>丁</a:t>
            </a:r>
            <a:r>
              <a:rPr lang="en-US" altLang="zh-CN"/>
              <a:t>&gt;</a:t>
            </a:r>
            <a:r>
              <a:rPr lang="zh-CN" altLang="en-US"/>
              <a:t>戊</a:t>
            </a:r>
            <a:endParaRPr lang="zh-CN" altLang="en-US"/>
          </a:p>
          <a:p>
            <a:pPr eaLnBrk="1" hangingPunct="1"/>
            <a:r>
              <a:rPr lang="en-US" altLang="zh-CN"/>
              <a:t>D.</a:t>
            </a:r>
            <a:r>
              <a:rPr lang="zh-CN" altLang="en-US"/>
              <a:t>最外层电子数</a:t>
            </a:r>
            <a:r>
              <a:rPr lang="en-US" altLang="zh-CN"/>
              <a:t>:</a:t>
            </a:r>
            <a:r>
              <a:rPr lang="zh-CN" altLang="en-US"/>
              <a:t>甲</a:t>
            </a:r>
            <a:r>
              <a:rPr lang="en-US" altLang="zh-CN"/>
              <a:t>&gt;</a:t>
            </a:r>
            <a:r>
              <a:rPr lang="zh-CN" altLang="en-US"/>
              <a:t>乙</a:t>
            </a:r>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212725" y="857488"/>
            <a:ext cx="86820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ea typeface="楷体_GB2312" pitchFamily="49" charset="-122"/>
              </a:rPr>
              <a:t>【</a:t>
            </a:r>
            <a:r>
              <a:rPr lang="zh-CN" altLang="en-US">
                <a:solidFill>
                  <a:srgbClr val="FF0000"/>
                </a:solidFill>
                <a:ea typeface="楷体_GB2312" pitchFamily="49" charset="-122"/>
              </a:rPr>
              <a:t>解析</a:t>
            </a:r>
            <a:r>
              <a:rPr lang="en-US" altLang="zh-CN">
                <a:solidFill>
                  <a:srgbClr val="FF0000"/>
                </a:solidFill>
                <a:ea typeface="楷体_GB2312" pitchFamily="49" charset="-122"/>
              </a:rPr>
              <a:t>】</a:t>
            </a:r>
            <a:r>
              <a:rPr lang="zh-CN" altLang="en-US">
                <a:solidFill>
                  <a:srgbClr val="000000"/>
                </a:solidFill>
                <a:ea typeface="楷体_GB2312" pitchFamily="49" charset="-122"/>
              </a:rPr>
              <a:t>选</a:t>
            </a:r>
            <a:r>
              <a:rPr lang="en-US" altLang="zh-CN">
                <a:solidFill>
                  <a:srgbClr val="000000"/>
                </a:solidFill>
                <a:ea typeface="楷体_GB2312" pitchFamily="49" charset="-122"/>
              </a:rPr>
              <a:t>C</a:t>
            </a:r>
            <a:r>
              <a:rPr lang="zh-CN" altLang="en-US">
                <a:solidFill>
                  <a:srgbClr val="000000"/>
                </a:solidFill>
                <a:ea typeface="楷体_GB2312" pitchFamily="49" charset="-122"/>
              </a:rPr>
              <a:t>。同周期元素原子半径从左至右是依次减小的</a:t>
            </a:r>
            <a:r>
              <a:rPr lang="en-US" altLang="zh-CN">
                <a:solidFill>
                  <a:srgbClr val="000000"/>
                </a:solidFill>
                <a:ea typeface="楷体_GB2312" pitchFamily="49" charset="-122"/>
              </a:rPr>
              <a:t>,</a:t>
            </a:r>
            <a:r>
              <a:rPr lang="zh-CN" altLang="en-US">
                <a:solidFill>
                  <a:srgbClr val="000000"/>
                </a:solidFill>
                <a:ea typeface="楷体_GB2312" pitchFamily="49" charset="-122"/>
              </a:rPr>
              <a:t>故</a:t>
            </a:r>
            <a:r>
              <a:rPr lang="en-US" altLang="zh-CN">
                <a:solidFill>
                  <a:srgbClr val="000000"/>
                </a:solidFill>
                <a:ea typeface="楷体_GB2312" pitchFamily="49" charset="-122"/>
              </a:rPr>
              <a:t>A</a:t>
            </a:r>
            <a:r>
              <a:rPr lang="zh-CN" altLang="en-US">
                <a:solidFill>
                  <a:srgbClr val="000000"/>
                </a:solidFill>
                <a:ea typeface="楷体_GB2312" pitchFamily="49" charset="-122"/>
              </a:rPr>
              <a:t>项错误</a:t>
            </a:r>
            <a:r>
              <a:rPr lang="en-US" altLang="zh-CN">
                <a:solidFill>
                  <a:srgbClr val="000000"/>
                </a:solidFill>
                <a:ea typeface="楷体_GB2312" pitchFamily="49" charset="-122"/>
              </a:rPr>
              <a:t>;</a:t>
            </a:r>
            <a:r>
              <a:rPr lang="zh-CN" altLang="en-US">
                <a:solidFill>
                  <a:srgbClr val="000000"/>
                </a:solidFill>
                <a:ea typeface="楷体_GB2312" pitchFamily="49" charset="-122"/>
              </a:rPr>
              <a:t>同主族元素金属性自上而下是增强的</a:t>
            </a:r>
            <a:r>
              <a:rPr lang="en-US" altLang="zh-CN">
                <a:solidFill>
                  <a:srgbClr val="000000"/>
                </a:solidFill>
                <a:ea typeface="楷体_GB2312" pitchFamily="49" charset="-122"/>
              </a:rPr>
              <a:t>,</a:t>
            </a:r>
            <a:r>
              <a:rPr lang="zh-CN" altLang="en-US">
                <a:solidFill>
                  <a:srgbClr val="000000"/>
                </a:solidFill>
                <a:ea typeface="楷体_GB2312" pitchFamily="49" charset="-122"/>
              </a:rPr>
              <a:t>故</a:t>
            </a:r>
            <a:r>
              <a:rPr lang="en-US" altLang="zh-CN">
                <a:solidFill>
                  <a:srgbClr val="000000"/>
                </a:solidFill>
                <a:ea typeface="楷体_GB2312" pitchFamily="49" charset="-122"/>
              </a:rPr>
              <a:t>B</a:t>
            </a:r>
            <a:r>
              <a:rPr lang="zh-CN" altLang="en-US">
                <a:solidFill>
                  <a:srgbClr val="000000"/>
                </a:solidFill>
                <a:ea typeface="楷体_GB2312" pitchFamily="49" charset="-122"/>
              </a:rPr>
              <a:t>项错误</a:t>
            </a:r>
            <a:r>
              <a:rPr lang="en-US" altLang="zh-CN">
                <a:solidFill>
                  <a:srgbClr val="000000"/>
                </a:solidFill>
                <a:ea typeface="楷体_GB2312" pitchFamily="49" charset="-122"/>
              </a:rPr>
              <a:t>;</a:t>
            </a:r>
            <a:r>
              <a:rPr lang="zh-CN" altLang="en-US">
                <a:solidFill>
                  <a:srgbClr val="000000"/>
                </a:solidFill>
                <a:ea typeface="楷体_GB2312" pitchFamily="49" charset="-122"/>
              </a:rPr>
              <a:t>同周期元素的金属性从左至右越来越弱</a:t>
            </a:r>
            <a:r>
              <a:rPr lang="en-US" altLang="zh-CN">
                <a:solidFill>
                  <a:srgbClr val="000000"/>
                </a:solidFill>
                <a:ea typeface="楷体_GB2312" pitchFamily="49" charset="-122"/>
              </a:rPr>
              <a:t>,</a:t>
            </a:r>
            <a:r>
              <a:rPr lang="zh-CN" altLang="en-US">
                <a:solidFill>
                  <a:srgbClr val="000000"/>
                </a:solidFill>
                <a:ea typeface="楷体_GB2312" pitchFamily="49" charset="-122"/>
              </a:rPr>
              <a:t>故对应氢氧化物的碱性是逐渐减弱的</a:t>
            </a:r>
            <a:r>
              <a:rPr lang="en-US" altLang="zh-CN">
                <a:solidFill>
                  <a:srgbClr val="000000"/>
                </a:solidFill>
                <a:ea typeface="楷体_GB2312" pitchFamily="49" charset="-122"/>
              </a:rPr>
              <a:t>,</a:t>
            </a:r>
            <a:r>
              <a:rPr lang="zh-CN" altLang="en-US">
                <a:solidFill>
                  <a:srgbClr val="000000"/>
                </a:solidFill>
                <a:ea typeface="楷体_GB2312" pitchFamily="49" charset="-122"/>
              </a:rPr>
              <a:t>故</a:t>
            </a:r>
            <a:r>
              <a:rPr lang="en-US" altLang="zh-CN">
                <a:solidFill>
                  <a:srgbClr val="000000"/>
                </a:solidFill>
                <a:ea typeface="楷体_GB2312" pitchFamily="49" charset="-122"/>
              </a:rPr>
              <a:t>C</a:t>
            </a:r>
            <a:r>
              <a:rPr lang="zh-CN" altLang="en-US">
                <a:solidFill>
                  <a:srgbClr val="000000"/>
                </a:solidFill>
                <a:ea typeface="楷体_GB2312" pitchFamily="49" charset="-122"/>
              </a:rPr>
              <a:t>项正确</a:t>
            </a:r>
            <a:r>
              <a:rPr lang="en-US" altLang="zh-CN">
                <a:solidFill>
                  <a:srgbClr val="000000"/>
                </a:solidFill>
                <a:ea typeface="楷体_GB2312" pitchFamily="49" charset="-122"/>
              </a:rPr>
              <a:t>;</a:t>
            </a:r>
            <a:r>
              <a:rPr lang="zh-CN" altLang="en-US">
                <a:solidFill>
                  <a:srgbClr val="000000"/>
                </a:solidFill>
                <a:ea typeface="楷体_GB2312" pitchFamily="49" charset="-122"/>
              </a:rPr>
              <a:t>同周期元素的原子最外层电子数从左到右越来越多</a:t>
            </a:r>
            <a:r>
              <a:rPr lang="en-US" altLang="zh-CN">
                <a:solidFill>
                  <a:srgbClr val="000000"/>
                </a:solidFill>
                <a:ea typeface="楷体_GB2312" pitchFamily="49" charset="-122"/>
              </a:rPr>
              <a:t>,</a:t>
            </a:r>
            <a:r>
              <a:rPr lang="zh-CN" altLang="en-US">
                <a:solidFill>
                  <a:srgbClr val="000000"/>
                </a:solidFill>
                <a:ea typeface="楷体_GB2312" pitchFamily="49" charset="-122"/>
              </a:rPr>
              <a:t>故</a:t>
            </a:r>
            <a:r>
              <a:rPr lang="en-US" altLang="zh-CN">
                <a:solidFill>
                  <a:srgbClr val="000000"/>
                </a:solidFill>
                <a:ea typeface="楷体_GB2312" pitchFamily="49" charset="-122"/>
              </a:rPr>
              <a:t>D</a:t>
            </a:r>
            <a:r>
              <a:rPr lang="zh-CN" altLang="en-US">
                <a:solidFill>
                  <a:srgbClr val="000000"/>
                </a:solidFill>
                <a:ea typeface="楷体_GB2312" pitchFamily="49" charset="-122"/>
              </a:rPr>
              <a:t>项错误。</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212725" y="857488"/>
            <a:ext cx="8682038"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a:t>
            </a:r>
            <a:r>
              <a:rPr lang="zh-CN" altLang="en-US">
                <a:solidFill>
                  <a:srgbClr val="FF0000"/>
                </a:solidFill>
              </a:rPr>
              <a:t>补偿训练</a:t>
            </a:r>
            <a:r>
              <a:rPr lang="en-US" altLang="zh-CN">
                <a:solidFill>
                  <a:srgbClr val="FF0000"/>
                </a:solidFill>
              </a:rPr>
              <a:t>】</a:t>
            </a:r>
            <a:endParaRPr lang="en-US" altLang="zh-CN">
              <a:solidFill>
                <a:srgbClr val="000000"/>
              </a:solidFill>
            </a:endParaRPr>
          </a:p>
          <a:p>
            <a:pPr eaLnBrk="1" hangingPunct="1"/>
            <a:r>
              <a:rPr lang="en-US" altLang="zh-CN">
                <a:solidFill>
                  <a:srgbClr val="000000"/>
                </a:solidFill>
              </a:rPr>
              <a:t>1.</a:t>
            </a:r>
            <a:r>
              <a:rPr lang="zh-CN" altLang="en-US">
                <a:solidFill>
                  <a:srgbClr val="000000"/>
                </a:solidFill>
              </a:rPr>
              <a:t>运用元素周期律分析下面的推断</a:t>
            </a:r>
            <a:r>
              <a:rPr lang="en-US" altLang="zh-CN">
                <a:solidFill>
                  <a:srgbClr val="000000"/>
                </a:solidFill>
              </a:rPr>
              <a:t>,</a:t>
            </a:r>
            <a:r>
              <a:rPr lang="zh-CN" altLang="en-US">
                <a:solidFill>
                  <a:srgbClr val="000000"/>
                </a:solidFill>
              </a:rPr>
              <a:t>其中不正确的是</a:t>
            </a:r>
            <a:endParaRPr lang="zh-CN" altLang="en-US">
              <a:solidFill>
                <a:srgbClr val="000000"/>
              </a:solidFill>
            </a:endParaRPr>
          </a:p>
          <a:p>
            <a:pPr eaLnBrk="1" hangingPunct="1"/>
            <a:r>
              <a:rPr lang="zh-CN" altLang="en-US">
                <a:solidFill>
                  <a:srgbClr val="000000"/>
                </a:solidFill>
              </a:rPr>
              <a:t>								</a:t>
            </a:r>
            <a:r>
              <a:rPr lang="en-US" altLang="zh-CN">
                <a:solidFill>
                  <a:srgbClr val="000000"/>
                </a:solidFill>
              </a:rPr>
              <a:t>(</a:t>
            </a:r>
            <a:r>
              <a:rPr lang="zh-CN" altLang="en-US">
                <a:solidFill>
                  <a:srgbClr val="000000"/>
                </a:solidFill>
              </a:rPr>
              <a:t>　　</a:t>
            </a:r>
            <a:r>
              <a:rPr lang="en-US" altLang="zh-CN">
                <a:solidFill>
                  <a:srgbClr val="000000"/>
                </a:solidFill>
              </a:rPr>
              <a:t>)</a:t>
            </a:r>
            <a:endParaRPr lang="en-US" altLang="zh-CN">
              <a:solidFill>
                <a:srgbClr val="000000"/>
              </a:solidFill>
            </a:endParaRPr>
          </a:p>
          <a:p>
            <a:pPr eaLnBrk="1" hangingPunct="1"/>
            <a:r>
              <a:rPr lang="en-US" altLang="zh-CN">
                <a:solidFill>
                  <a:srgbClr val="000000"/>
                </a:solidFill>
              </a:rPr>
              <a:t>A.</a:t>
            </a:r>
            <a:r>
              <a:rPr lang="zh-CN" altLang="en-US">
                <a:solidFill>
                  <a:srgbClr val="000000"/>
                </a:solidFill>
              </a:rPr>
              <a:t>钾与水反应</a:t>
            </a:r>
            <a:r>
              <a:rPr lang="en-US" altLang="zh-CN">
                <a:solidFill>
                  <a:srgbClr val="000000"/>
                </a:solidFill>
              </a:rPr>
              <a:t>,</a:t>
            </a:r>
            <a:r>
              <a:rPr lang="zh-CN" altLang="en-US">
                <a:solidFill>
                  <a:srgbClr val="000000"/>
                </a:solidFill>
              </a:rPr>
              <a:t>比钠与水反应更剧烈</a:t>
            </a:r>
            <a:endParaRPr lang="zh-CN" altLang="en-US">
              <a:solidFill>
                <a:srgbClr val="000000"/>
              </a:solidFill>
            </a:endParaRPr>
          </a:p>
          <a:p>
            <a:pPr eaLnBrk="1" hangingPunct="1"/>
            <a:r>
              <a:rPr lang="en-US" altLang="zh-CN">
                <a:solidFill>
                  <a:srgbClr val="000000"/>
                </a:solidFill>
              </a:rPr>
              <a:t>B.AgAt</a:t>
            </a:r>
            <a:r>
              <a:rPr lang="zh-CN" altLang="en-US">
                <a:solidFill>
                  <a:srgbClr val="000000"/>
                </a:solidFill>
              </a:rPr>
              <a:t>既难溶于水又不溶于稀硝酸</a:t>
            </a:r>
            <a:endParaRPr lang="zh-CN" altLang="en-US">
              <a:solidFill>
                <a:srgbClr val="000000"/>
              </a:solidFill>
            </a:endParaRPr>
          </a:p>
          <a:p>
            <a:pPr eaLnBrk="1" hangingPunct="1"/>
            <a:r>
              <a:rPr lang="en-US" altLang="zh-CN">
                <a:solidFill>
                  <a:srgbClr val="000000"/>
                </a:solidFill>
              </a:rPr>
              <a:t>C.</a:t>
            </a:r>
            <a:r>
              <a:rPr lang="zh-CN" altLang="en-US">
                <a:solidFill>
                  <a:srgbClr val="000000"/>
                </a:solidFill>
              </a:rPr>
              <a:t>在空气中加热</a:t>
            </a:r>
            <a:r>
              <a:rPr lang="en-US" altLang="zh-CN">
                <a:solidFill>
                  <a:srgbClr val="000000"/>
                </a:solidFill>
              </a:rPr>
              <a:t>,</a:t>
            </a:r>
            <a:r>
              <a:rPr lang="zh-CN" altLang="en-US">
                <a:solidFill>
                  <a:srgbClr val="000000"/>
                </a:solidFill>
              </a:rPr>
              <a:t>铷</a:t>
            </a:r>
            <a:r>
              <a:rPr lang="en-US" altLang="zh-CN">
                <a:solidFill>
                  <a:srgbClr val="000000"/>
                </a:solidFill>
              </a:rPr>
              <a:t>(Rb)</a:t>
            </a:r>
            <a:r>
              <a:rPr lang="zh-CN" altLang="en-US">
                <a:solidFill>
                  <a:srgbClr val="000000"/>
                </a:solidFill>
              </a:rPr>
              <a:t>的氧化产物比钠的氧化产物更复杂</a:t>
            </a:r>
            <a:endParaRPr lang="zh-CN" altLang="en-US">
              <a:solidFill>
                <a:srgbClr val="0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D.HClO</a:t>
            </a:r>
            <a:r>
              <a:rPr lang="zh-CN" altLang="en-US">
                <a:solidFill>
                  <a:srgbClr val="000000"/>
                </a:solidFill>
              </a:rPr>
              <a:t>的酸性比</a:t>
            </a:r>
            <a:r>
              <a:rPr lang="en-US" altLang="zh-CN">
                <a:solidFill>
                  <a:srgbClr val="000000"/>
                </a:solidFill>
              </a:rPr>
              <a:t>H</a:t>
            </a:r>
            <a:r>
              <a:rPr lang="en-US" altLang="zh-CN" baseline="-30000">
                <a:solidFill>
                  <a:srgbClr val="000000"/>
                </a:solidFill>
              </a:rPr>
              <a:t>2</a:t>
            </a:r>
            <a:r>
              <a:rPr lang="en-US" altLang="zh-CN">
                <a:solidFill>
                  <a:srgbClr val="000000"/>
                </a:solidFill>
              </a:rPr>
              <a:t>CO</a:t>
            </a:r>
            <a:r>
              <a:rPr lang="en-US" altLang="zh-CN" baseline="-30000">
                <a:solidFill>
                  <a:srgbClr val="000000"/>
                </a:solidFill>
              </a:rPr>
              <a:t>3</a:t>
            </a:r>
            <a:r>
              <a:rPr lang="zh-CN" altLang="en-US">
                <a:solidFill>
                  <a:srgbClr val="000000"/>
                </a:solidFill>
              </a:rPr>
              <a:t>的酸性强</a:t>
            </a:r>
            <a:r>
              <a:rPr lang="zh-CN" altLang="en-US"/>
              <a:t> </a:t>
            </a:r>
            <a:endParaRPr lang="zh-CN"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212725" y="857488"/>
            <a:ext cx="94186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ea typeface="楷体_GB2312" pitchFamily="49" charset="-122"/>
              </a:rPr>
              <a:t>【</a:t>
            </a:r>
            <a:r>
              <a:rPr lang="zh-CN" altLang="en-US">
                <a:solidFill>
                  <a:srgbClr val="FF0000"/>
                </a:solidFill>
                <a:ea typeface="楷体_GB2312" pitchFamily="49" charset="-122"/>
              </a:rPr>
              <a:t>解析</a:t>
            </a:r>
            <a:r>
              <a:rPr lang="en-US" altLang="zh-CN">
                <a:solidFill>
                  <a:srgbClr val="FF0000"/>
                </a:solidFill>
                <a:ea typeface="楷体_GB2312" pitchFamily="49" charset="-122"/>
              </a:rPr>
              <a:t>】</a:t>
            </a:r>
            <a:r>
              <a:rPr lang="zh-CN" altLang="en-US">
                <a:solidFill>
                  <a:srgbClr val="000000"/>
                </a:solidFill>
                <a:ea typeface="楷体_GB2312" pitchFamily="49" charset="-122"/>
              </a:rPr>
              <a:t>选</a:t>
            </a:r>
            <a:r>
              <a:rPr lang="en-US" altLang="zh-CN">
                <a:solidFill>
                  <a:srgbClr val="000000"/>
                </a:solidFill>
                <a:ea typeface="楷体_GB2312" pitchFamily="49" charset="-122"/>
              </a:rPr>
              <a:t>D</a:t>
            </a:r>
            <a:r>
              <a:rPr lang="zh-CN" altLang="en-US">
                <a:solidFill>
                  <a:srgbClr val="000000"/>
                </a:solidFill>
                <a:ea typeface="楷体_GB2312" pitchFamily="49" charset="-122"/>
              </a:rPr>
              <a:t>。</a:t>
            </a:r>
            <a:r>
              <a:rPr lang="en-US" altLang="zh-CN">
                <a:solidFill>
                  <a:srgbClr val="000000"/>
                </a:solidFill>
                <a:ea typeface="楷体_GB2312" pitchFamily="49" charset="-122"/>
              </a:rPr>
              <a:t>A</a:t>
            </a:r>
            <a:r>
              <a:rPr lang="zh-CN" altLang="en-US">
                <a:solidFill>
                  <a:srgbClr val="000000"/>
                </a:solidFill>
                <a:ea typeface="楷体_GB2312" pitchFamily="49" charset="-122"/>
              </a:rPr>
              <a:t>项</a:t>
            </a:r>
            <a:r>
              <a:rPr lang="en-US" altLang="zh-CN">
                <a:solidFill>
                  <a:srgbClr val="000000"/>
                </a:solidFill>
                <a:ea typeface="楷体_GB2312" pitchFamily="49" charset="-122"/>
              </a:rPr>
              <a:t>,</a:t>
            </a:r>
            <a:r>
              <a:rPr lang="zh-CN" altLang="en-US">
                <a:solidFill>
                  <a:srgbClr val="000000"/>
                </a:solidFill>
                <a:ea typeface="楷体_GB2312" pitchFamily="49" charset="-122"/>
              </a:rPr>
              <a:t>金属性</a:t>
            </a:r>
            <a:r>
              <a:rPr lang="en-US" altLang="zh-CN">
                <a:solidFill>
                  <a:srgbClr val="000000"/>
                </a:solidFill>
                <a:ea typeface="楷体_GB2312" pitchFamily="49" charset="-122"/>
              </a:rPr>
              <a:t>:K&gt;Na,</a:t>
            </a:r>
            <a:r>
              <a:rPr lang="zh-CN" altLang="en-US">
                <a:solidFill>
                  <a:srgbClr val="000000"/>
                </a:solidFill>
                <a:ea typeface="楷体_GB2312" pitchFamily="49" charset="-122"/>
              </a:rPr>
              <a:t>元素的金属性越强</a:t>
            </a:r>
            <a:r>
              <a:rPr lang="en-US" altLang="zh-CN">
                <a:solidFill>
                  <a:srgbClr val="000000"/>
                </a:solidFill>
                <a:ea typeface="楷体_GB2312" pitchFamily="49" charset="-122"/>
              </a:rPr>
              <a:t>,</a:t>
            </a:r>
            <a:endParaRPr lang="en-US" altLang="zh-CN">
              <a:solidFill>
                <a:srgbClr val="000000"/>
              </a:solidFill>
              <a:ea typeface="楷体_GB2312" pitchFamily="49" charset="-122"/>
            </a:endParaRPr>
          </a:p>
          <a:p>
            <a:pPr eaLnBrk="1" hangingPunct="1"/>
            <a:r>
              <a:rPr lang="zh-CN" altLang="en-US">
                <a:solidFill>
                  <a:srgbClr val="000000"/>
                </a:solidFill>
                <a:ea typeface="楷体_GB2312" pitchFamily="49" charset="-122"/>
              </a:rPr>
              <a:t>对应的单质与水反应越剧烈</a:t>
            </a:r>
            <a:r>
              <a:rPr lang="en-US" altLang="zh-CN">
                <a:solidFill>
                  <a:srgbClr val="000000"/>
                </a:solidFill>
                <a:ea typeface="楷体_GB2312" pitchFamily="49" charset="-122"/>
              </a:rPr>
              <a:t>,</a:t>
            </a:r>
            <a:r>
              <a:rPr lang="zh-CN" altLang="en-US">
                <a:solidFill>
                  <a:srgbClr val="000000"/>
                </a:solidFill>
                <a:ea typeface="楷体_GB2312" pitchFamily="49" charset="-122"/>
              </a:rPr>
              <a:t>则钾与水反应</a:t>
            </a:r>
            <a:r>
              <a:rPr lang="en-US" altLang="zh-CN">
                <a:solidFill>
                  <a:srgbClr val="000000"/>
                </a:solidFill>
                <a:ea typeface="楷体_GB2312" pitchFamily="49" charset="-122"/>
              </a:rPr>
              <a:t>,</a:t>
            </a:r>
            <a:r>
              <a:rPr lang="zh-CN" altLang="en-US">
                <a:solidFill>
                  <a:srgbClr val="000000"/>
                </a:solidFill>
                <a:ea typeface="楷体_GB2312" pitchFamily="49" charset="-122"/>
              </a:rPr>
              <a:t>比钠与水</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反应更剧烈</a:t>
            </a:r>
            <a:r>
              <a:rPr lang="en-US" altLang="zh-CN">
                <a:solidFill>
                  <a:srgbClr val="000000"/>
                </a:solidFill>
                <a:ea typeface="楷体_GB2312" pitchFamily="49" charset="-122"/>
              </a:rPr>
              <a:t>,</a:t>
            </a:r>
            <a:r>
              <a:rPr lang="zh-CN" altLang="en-US">
                <a:solidFill>
                  <a:srgbClr val="000000"/>
                </a:solidFill>
                <a:ea typeface="楷体_GB2312" pitchFamily="49" charset="-122"/>
              </a:rPr>
              <a:t>不符合题意</a:t>
            </a:r>
            <a:r>
              <a:rPr lang="en-US" altLang="zh-CN">
                <a:solidFill>
                  <a:srgbClr val="000000"/>
                </a:solidFill>
                <a:ea typeface="楷体_GB2312" pitchFamily="49" charset="-122"/>
              </a:rPr>
              <a:t>;B</a:t>
            </a:r>
            <a:r>
              <a:rPr lang="zh-CN" altLang="en-US">
                <a:solidFill>
                  <a:srgbClr val="000000"/>
                </a:solidFill>
                <a:ea typeface="楷体_GB2312" pitchFamily="49" charset="-122"/>
              </a:rPr>
              <a:t>项</a:t>
            </a:r>
            <a:r>
              <a:rPr lang="en-US" altLang="zh-CN">
                <a:solidFill>
                  <a:srgbClr val="000000"/>
                </a:solidFill>
                <a:ea typeface="楷体_GB2312" pitchFamily="49" charset="-122"/>
              </a:rPr>
              <a:t>,</a:t>
            </a:r>
            <a:r>
              <a:rPr lang="zh-CN" altLang="en-US">
                <a:solidFill>
                  <a:srgbClr val="000000"/>
                </a:solidFill>
                <a:ea typeface="楷体_GB2312" pitchFamily="49" charset="-122"/>
              </a:rPr>
              <a:t>卤族元素形成的卤化银</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都既不溶于水又不溶于稀硝酸</a:t>
            </a:r>
            <a:r>
              <a:rPr lang="en-US" altLang="zh-CN">
                <a:solidFill>
                  <a:srgbClr val="000000"/>
                </a:solidFill>
                <a:ea typeface="楷体_GB2312" pitchFamily="49" charset="-122"/>
              </a:rPr>
              <a:t>,</a:t>
            </a:r>
            <a:r>
              <a:rPr lang="zh-CN" altLang="en-US">
                <a:solidFill>
                  <a:srgbClr val="000000"/>
                </a:solidFill>
                <a:ea typeface="楷体_GB2312" pitchFamily="49" charset="-122"/>
              </a:rPr>
              <a:t>因此</a:t>
            </a:r>
            <a:r>
              <a:rPr lang="en-US" altLang="zh-CN">
                <a:solidFill>
                  <a:srgbClr val="000000"/>
                </a:solidFill>
                <a:ea typeface="楷体_GB2312" pitchFamily="49" charset="-122"/>
              </a:rPr>
              <a:t>AgAt</a:t>
            </a:r>
            <a:r>
              <a:rPr lang="zh-CN" altLang="en-US">
                <a:solidFill>
                  <a:srgbClr val="000000"/>
                </a:solidFill>
                <a:ea typeface="楷体_GB2312" pitchFamily="49" charset="-122"/>
              </a:rPr>
              <a:t>既难溶于水也</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不溶于稀硝酸</a:t>
            </a:r>
            <a:r>
              <a:rPr lang="en-US" altLang="zh-CN">
                <a:solidFill>
                  <a:srgbClr val="000000"/>
                </a:solidFill>
                <a:ea typeface="楷体_GB2312" pitchFamily="49" charset="-122"/>
              </a:rPr>
              <a:t>,</a:t>
            </a:r>
            <a:r>
              <a:rPr lang="zh-CN" altLang="en-US">
                <a:solidFill>
                  <a:srgbClr val="000000"/>
                </a:solidFill>
                <a:ea typeface="楷体_GB2312" pitchFamily="49" charset="-122"/>
              </a:rPr>
              <a:t>不符合题意</a:t>
            </a:r>
            <a:r>
              <a:rPr lang="en-US" altLang="zh-CN">
                <a:solidFill>
                  <a:srgbClr val="000000"/>
                </a:solidFill>
                <a:ea typeface="楷体_GB2312" pitchFamily="49" charset="-122"/>
              </a:rPr>
              <a:t>;C</a:t>
            </a:r>
            <a:r>
              <a:rPr lang="zh-CN" altLang="en-US">
                <a:solidFill>
                  <a:srgbClr val="000000"/>
                </a:solidFill>
                <a:ea typeface="楷体_GB2312" pitchFamily="49" charset="-122"/>
              </a:rPr>
              <a:t>项</a:t>
            </a:r>
            <a:r>
              <a:rPr lang="en-US" altLang="zh-CN">
                <a:solidFill>
                  <a:srgbClr val="000000"/>
                </a:solidFill>
                <a:ea typeface="楷体_GB2312" pitchFamily="49" charset="-122"/>
              </a:rPr>
              <a:t>,</a:t>
            </a:r>
            <a:r>
              <a:rPr lang="zh-CN" altLang="en-US">
                <a:solidFill>
                  <a:srgbClr val="000000"/>
                </a:solidFill>
                <a:ea typeface="楷体_GB2312" pitchFamily="49" charset="-122"/>
              </a:rPr>
              <a:t>碱金属元素从上到下</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元素的金属性逐渐增强</a:t>
            </a:r>
            <a:r>
              <a:rPr lang="en-US" altLang="zh-CN">
                <a:solidFill>
                  <a:srgbClr val="000000"/>
                </a:solidFill>
                <a:ea typeface="楷体_GB2312" pitchFamily="49" charset="-122"/>
              </a:rPr>
              <a:t>,</a:t>
            </a:r>
            <a:r>
              <a:rPr lang="zh-CN" altLang="en-US">
                <a:solidFill>
                  <a:srgbClr val="000000"/>
                </a:solidFill>
                <a:ea typeface="楷体_GB2312" pitchFamily="49" charset="-122"/>
              </a:rPr>
              <a:t>对应的单质与氧气反应的产物</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12725" y="857488"/>
            <a:ext cx="868203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t>2.</a:t>
            </a:r>
            <a:r>
              <a:rPr lang="zh-CN" altLang="en-US" dirty="0"/>
              <a:t>元素周期表的金属区和非金属区</a:t>
            </a:r>
            <a:endParaRPr lang="zh-CN" altLang="en-US" dirty="0"/>
          </a:p>
        </p:txBody>
      </p:sp>
      <p:pic>
        <p:nvPicPr>
          <p:cNvPr id="7171" name="201xhxr490.jpg" descr="说明: id:2147515582;FounderCES"/>
          <p:cNvPicPr>
            <a:picLocks noChangeAspect="1" noChangeArrowheads="1"/>
          </p:cNvPicPr>
          <p:nvPr/>
        </p:nvPicPr>
        <p:blipFill>
          <a:blip r:embed="rId1" cstate="email"/>
          <a:srcRect/>
          <a:stretch>
            <a:fillRect/>
          </a:stretch>
        </p:blipFill>
        <p:spPr bwMode="auto">
          <a:xfrm>
            <a:off x="2260601" y="1680677"/>
            <a:ext cx="4435475" cy="3152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000000"/>
                </a:solidFill>
                <a:ea typeface="楷体_GB2312" pitchFamily="49" charset="-122"/>
              </a:rPr>
              <a:t>有氧化物、过氧化物、超氧化物等</a:t>
            </a:r>
            <a:r>
              <a:rPr lang="en-US" altLang="zh-CN">
                <a:solidFill>
                  <a:srgbClr val="000000"/>
                </a:solidFill>
                <a:ea typeface="楷体_GB2312" pitchFamily="49" charset="-122"/>
              </a:rPr>
              <a:t>,</a:t>
            </a:r>
            <a:r>
              <a:rPr lang="zh-CN" altLang="en-US">
                <a:solidFill>
                  <a:srgbClr val="000000"/>
                </a:solidFill>
                <a:ea typeface="楷体_GB2312" pitchFamily="49" charset="-122"/>
              </a:rPr>
              <a:t>越来越复杂</a:t>
            </a:r>
            <a:r>
              <a:rPr lang="en-US" altLang="zh-CN">
                <a:solidFill>
                  <a:srgbClr val="000000"/>
                </a:solidFill>
                <a:ea typeface="楷体_GB2312" pitchFamily="49" charset="-122"/>
              </a:rPr>
              <a:t>,</a:t>
            </a:r>
            <a:r>
              <a:rPr lang="zh-CN" altLang="en-US">
                <a:solidFill>
                  <a:srgbClr val="000000"/>
                </a:solidFill>
                <a:ea typeface="楷体_GB2312" pitchFamily="49" charset="-122"/>
              </a:rPr>
              <a:t>不符合题意</a:t>
            </a:r>
            <a:r>
              <a:rPr lang="en-US" altLang="zh-CN">
                <a:solidFill>
                  <a:srgbClr val="000000"/>
                </a:solidFill>
                <a:ea typeface="楷体_GB2312" pitchFamily="49" charset="-122"/>
              </a:rPr>
              <a:t>;D</a:t>
            </a:r>
            <a:r>
              <a:rPr lang="zh-CN" altLang="en-US">
                <a:solidFill>
                  <a:srgbClr val="000000"/>
                </a:solidFill>
                <a:ea typeface="楷体_GB2312" pitchFamily="49" charset="-122"/>
              </a:rPr>
              <a:t>项</a:t>
            </a:r>
            <a:r>
              <a:rPr lang="en-US" altLang="zh-CN">
                <a:solidFill>
                  <a:srgbClr val="000000"/>
                </a:solidFill>
                <a:ea typeface="楷体_GB2312" pitchFamily="49" charset="-122"/>
              </a:rPr>
              <a:t>,</a:t>
            </a:r>
            <a:r>
              <a:rPr lang="zh-CN" altLang="en-US">
                <a:solidFill>
                  <a:srgbClr val="000000"/>
                </a:solidFill>
                <a:ea typeface="楷体_GB2312" pitchFamily="49" charset="-122"/>
              </a:rPr>
              <a:t>元素的非金属性越强</a:t>
            </a:r>
            <a:r>
              <a:rPr lang="en-US" altLang="zh-CN">
                <a:solidFill>
                  <a:srgbClr val="000000"/>
                </a:solidFill>
                <a:ea typeface="楷体_GB2312" pitchFamily="49" charset="-122"/>
              </a:rPr>
              <a:t>,</a:t>
            </a:r>
            <a:r>
              <a:rPr lang="zh-CN" altLang="en-US">
                <a:solidFill>
                  <a:srgbClr val="000000"/>
                </a:solidFill>
                <a:ea typeface="楷体_GB2312" pitchFamily="49" charset="-122"/>
              </a:rPr>
              <a:t>对应的最高价氧化物的水化物的酸性越强</a:t>
            </a:r>
            <a:r>
              <a:rPr lang="en-US" altLang="zh-CN">
                <a:solidFill>
                  <a:srgbClr val="000000"/>
                </a:solidFill>
                <a:ea typeface="楷体_GB2312" pitchFamily="49" charset="-122"/>
              </a:rPr>
              <a:t>,</a:t>
            </a:r>
            <a:r>
              <a:rPr lang="zh-CN" altLang="en-US">
                <a:solidFill>
                  <a:srgbClr val="000000"/>
                </a:solidFill>
                <a:ea typeface="楷体_GB2312" pitchFamily="49" charset="-122"/>
              </a:rPr>
              <a:t>而</a:t>
            </a:r>
            <a:r>
              <a:rPr lang="en-US" altLang="zh-CN">
                <a:solidFill>
                  <a:srgbClr val="000000"/>
                </a:solidFill>
                <a:ea typeface="楷体_GB2312" pitchFamily="49" charset="-122"/>
              </a:rPr>
              <a:t>HClO</a:t>
            </a:r>
            <a:r>
              <a:rPr lang="zh-CN" altLang="en-US">
                <a:solidFill>
                  <a:srgbClr val="000000"/>
                </a:solidFill>
                <a:ea typeface="楷体_GB2312" pitchFamily="49" charset="-122"/>
              </a:rPr>
              <a:t>不是最高价氧化物的水化物</a:t>
            </a:r>
            <a:r>
              <a:rPr lang="en-US" altLang="zh-CN">
                <a:solidFill>
                  <a:srgbClr val="000000"/>
                </a:solidFill>
                <a:ea typeface="楷体_GB2312" pitchFamily="49" charset="-122"/>
              </a:rPr>
              <a:t>,</a:t>
            </a:r>
            <a:r>
              <a:rPr lang="zh-CN" altLang="en-US">
                <a:solidFill>
                  <a:srgbClr val="000000"/>
                </a:solidFill>
                <a:ea typeface="楷体_GB2312" pitchFamily="49" charset="-122"/>
              </a:rPr>
              <a:t>符合题意。</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2.(2019·</a:t>
            </a:r>
            <a:r>
              <a:rPr lang="zh-CN" altLang="en-US">
                <a:solidFill>
                  <a:srgbClr val="000000"/>
                </a:solidFill>
              </a:rPr>
              <a:t>淮北高一检测</a:t>
            </a:r>
            <a:r>
              <a:rPr lang="en-US" altLang="zh-CN">
                <a:solidFill>
                  <a:srgbClr val="000000"/>
                </a:solidFill>
              </a:rPr>
              <a:t>)X</a:t>
            </a:r>
            <a:r>
              <a:rPr lang="zh-CN" altLang="en-US">
                <a:solidFill>
                  <a:srgbClr val="000000"/>
                </a:solidFill>
              </a:rPr>
              <a:t>、</a:t>
            </a:r>
            <a:r>
              <a:rPr lang="en-US" altLang="zh-CN">
                <a:solidFill>
                  <a:srgbClr val="000000"/>
                </a:solidFill>
              </a:rPr>
              <a:t>Y</a:t>
            </a:r>
            <a:r>
              <a:rPr lang="zh-CN" altLang="en-US">
                <a:solidFill>
                  <a:srgbClr val="000000"/>
                </a:solidFill>
              </a:rPr>
              <a:t>、</a:t>
            </a:r>
            <a:r>
              <a:rPr lang="en-US" altLang="zh-CN">
                <a:solidFill>
                  <a:srgbClr val="000000"/>
                </a:solidFill>
              </a:rPr>
              <a:t>Z</a:t>
            </a:r>
            <a:r>
              <a:rPr lang="zh-CN" altLang="en-US">
                <a:solidFill>
                  <a:srgbClr val="000000"/>
                </a:solidFill>
              </a:rPr>
              <a:t>、</a:t>
            </a:r>
            <a:r>
              <a:rPr lang="en-US" altLang="zh-CN">
                <a:solidFill>
                  <a:srgbClr val="000000"/>
                </a:solidFill>
              </a:rPr>
              <a:t>W</a:t>
            </a:r>
            <a:r>
              <a:rPr lang="zh-CN" altLang="en-US">
                <a:solidFill>
                  <a:srgbClr val="000000"/>
                </a:solidFill>
              </a:rPr>
              <a:t>均为短周期元素</a:t>
            </a:r>
            <a:r>
              <a:rPr lang="en-US" altLang="zh-CN">
                <a:solidFill>
                  <a:srgbClr val="000000"/>
                </a:solidFill>
              </a:rPr>
              <a:t>,</a:t>
            </a:r>
            <a:r>
              <a:rPr lang="zh-CN" altLang="en-US">
                <a:solidFill>
                  <a:srgbClr val="000000"/>
                </a:solidFill>
              </a:rPr>
              <a:t>它们在周期表中的相对位置如图所示。若</a:t>
            </a:r>
            <a:r>
              <a:rPr lang="en-US" altLang="zh-CN">
                <a:solidFill>
                  <a:srgbClr val="000000"/>
                </a:solidFill>
              </a:rPr>
              <a:t>Y</a:t>
            </a:r>
            <a:r>
              <a:rPr lang="zh-CN" altLang="en-US">
                <a:solidFill>
                  <a:srgbClr val="000000"/>
                </a:solidFill>
              </a:rPr>
              <a:t>原子的最外层电子数是内层电子数的</a:t>
            </a:r>
            <a:r>
              <a:rPr lang="en-US" altLang="zh-CN">
                <a:solidFill>
                  <a:srgbClr val="000000"/>
                </a:solidFill>
              </a:rPr>
              <a:t>3</a:t>
            </a:r>
            <a:r>
              <a:rPr lang="zh-CN" altLang="en-US">
                <a:solidFill>
                  <a:srgbClr val="000000"/>
                </a:solidFill>
              </a:rPr>
              <a:t>倍</a:t>
            </a:r>
            <a:r>
              <a:rPr lang="en-US" altLang="zh-CN">
                <a:solidFill>
                  <a:srgbClr val="000000"/>
                </a:solidFill>
              </a:rPr>
              <a:t>,</a:t>
            </a:r>
            <a:r>
              <a:rPr lang="zh-CN" altLang="en-US">
                <a:solidFill>
                  <a:srgbClr val="000000"/>
                </a:solidFill>
              </a:rPr>
              <a:t>下列说法中正确的是</a:t>
            </a:r>
            <a:endParaRPr lang="zh-CN" altLang="en-US">
              <a:solidFill>
                <a:srgbClr val="000000"/>
              </a:solidFill>
            </a:endParaRPr>
          </a:p>
          <a:p>
            <a:pPr eaLnBrk="1" hangingPunct="1"/>
            <a:r>
              <a:rPr lang="zh-CN" altLang="en-US">
                <a:solidFill>
                  <a:srgbClr val="000000"/>
                </a:solidFill>
              </a:rPr>
              <a:t>								</a:t>
            </a:r>
            <a:r>
              <a:rPr lang="en-US" altLang="zh-CN">
                <a:solidFill>
                  <a:srgbClr val="000000"/>
                </a:solidFill>
              </a:rPr>
              <a:t>(</a:t>
            </a:r>
            <a:r>
              <a:rPr lang="zh-CN" altLang="en-US">
                <a:solidFill>
                  <a:srgbClr val="000000"/>
                </a:solidFill>
              </a:rPr>
              <a:t>　　</a:t>
            </a:r>
            <a:r>
              <a:rPr lang="en-US" altLang="zh-CN">
                <a:solidFill>
                  <a:srgbClr val="000000"/>
                </a:solidFill>
              </a:rPr>
              <a:t>)</a:t>
            </a:r>
            <a:endParaRPr lang="en-US" altLang="zh-CN">
              <a:solidFill>
                <a:srgbClr val="000000"/>
              </a:solidFill>
            </a:endParaRPr>
          </a:p>
        </p:txBody>
      </p:sp>
      <p:pic>
        <p:nvPicPr>
          <p:cNvPr id="45059" name="201xhxr501.jpg" descr="说明: id:2147515751;FounderCES"/>
          <p:cNvPicPr>
            <a:picLocks noChangeAspect="1" noChangeArrowheads="1"/>
          </p:cNvPicPr>
          <p:nvPr/>
        </p:nvPicPr>
        <p:blipFill>
          <a:blip r:embed="rId1"/>
          <a:srcRect/>
          <a:stretch>
            <a:fillRect/>
          </a:stretch>
        </p:blipFill>
        <p:spPr bwMode="auto">
          <a:xfrm>
            <a:off x="2984501" y="2915460"/>
            <a:ext cx="2492375" cy="155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A.</a:t>
            </a:r>
            <a:r>
              <a:rPr lang="zh-CN" altLang="en-US">
                <a:solidFill>
                  <a:srgbClr val="000000"/>
                </a:solidFill>
              </a:rPr>
              <a:t>原子半径</a:t>
            </a:r>
            <a:r>
              <a:rPr lang="en-US" altLang="zh-CN">
                <a:solidFill>
                  <a:srgbClr val="000000"/>
                </a:solidFill>
              </a:rPr>
              <a:t>:W&gt;Z&gt;Y&gt;X</a:t>
            </a:r>
            <a:endParaRPr lang="en-US" altLang="zh-CN">
              <a:solidFill>
                <a:srgbClr val="000000"/>
              </a:solidFill>
            </a:endParaRPr>
          </a:p>
          <a:p>
            <a:pPr eaLnBrk="1" hangingPunct="1"/>
            <a:r>
              <a:rPr lang="en-US" altLang="zh-CN">
                <a:solidFill>
                  <a:srgbClr val="000000"/>
                </a:solidFill>
              </a:rPr>
              <a:t>B.</a:t>
            </a:r>
            <a:r>
              <a:rPr lang="zh-CN" altLang="en-US">
                <a:solidFill>
                  <a:srgbClr val="000000"/>
                </a:solidFill>
              </a:rPr>
              <a:t>最高价氧化物对应水化物的酸性</a:t>
            </a:r>
            <a:r>
              <a:rPr lang="en-US" altLang="zh-CN">
                <a:solidFill>
                  <a:srgbClr val="000000"/>
                </a:solidFill>
              </a:rPr>
              <a:t>W</a:t>
            </a:r>
            <a:r>
              <a:rPr lang="zh-CN" altLang="en-US">
                <a:solidFill>
                  <a:srgbClr val="000000"/>
                </a:solidFill>
              </a:rPr>
              <a:t>比</a:t>
            </a:r>
            <a:r>
              <a:rPr lang="en-US" altLang="zh-CN">
                <a:solidFill>
                  <a:srgbClr val="000000"/>
                </a:solidFill>
              </a:rPr>
              <a:t>Z</a:t>
            </a:r>
            <a:r>
              <a:rPr lang="zh-CN" altLang="en-US">
                <a:solidFill>
                  <a:srgbClr val="000000"/>
                </a:solidFill>
              </a:rPr>
              <a:t>弱</a:t>
            </a:r>
            <a:endParaRPr lang="zh-CN" altLang="en-US">
              <a:solidFill>
                <a:srgbClr val="000000"/>
              </a:solidFill>
            </a:endParaRPr>
          </a:p>
          <a:p>
            <a:pPr eaLnBrk="1" hangingPunct="1"/>
            <a:r>
              <a:rPr lang="en-US" altLang="zh-CN">
                <a:solidFill>
                  <a:srgbClr val="000000"/>
                </a:solidFill>
              </a:rPr>
              <a:t>C.Y</a:t>
            </a:r>
            <a:r>
              <a:rPr lang="zh-CN" altLang="en-US">
                <a:solidFill>
                  <a:srgbClr val="000000"/>
                </a:solidFill>
              </a:rPr>
              <a:t>的气态氢化物的稳定性较</a:t>
            </a:r>
            <a:r>
              <a:rPr lang="en-US" altLang="zh-CN">
                <a:solidFill>
                  <a:srgbClr val="000000"/>
                </a:solidFill>
              </a:rPr>
              <a:t>Z</a:t>
            </a:r>
            <a:r>
              <a:rPr lang="zh-CN" altLang="en-US">
                <a:solidFill>
                  <a:srgbClr val="000000"/>
                </a:solidFill>
              </a:rPr>
              <a:t>的弱</a:t>
            </a:r>
            <a:endParaRPr lang="zh-CN" altLang="en-US">
              <a:solidFill>
                <a:srgbClr val="000000"/>
              </a:solidFill>
            </a:endParaRPr>
          </a:p>
          <a:p>
            <a:pPr eaLnBrk="1" hangingPunct="1"/>
            <a:r>
              <a:rPr lang="en-US" altLang="zh-CN">
                <a:solidFill>
                  <a:srgbClr val="000000"/>
                </a:solidFill>
              </a:rPr>
              <a:t>D.</a:t>
            </a:r>
            <a:r>
              <a:rPr lang="zh-CN" altLang="en-US">
                <a:solidFill>
                  <a:srgbClr val="000000"/>
                </a:solidFill>
              </a:rPr>
              <a:t>四种元素的单质中</a:t>
            </a:r>
            <a:r>
              <a:rPr lang="en-US" altLang="zh-CN">
                <a:solidFill>
                  <a:srgbClr val="000000"/>
                </a:solidFill>
              </a:rPr>
              <a:t>,Z</a:t>
            </a:r>
            <a:r>
              <a:rPr lang="zh-CN" altLang="en-US">
                <a:solidFill>
                  <a:srgbClr val="000000"/>
                </a:solidFill>
              </a:rPr>
              <a:t>的熔、沸点最高</a:t>
            </a:r>
            <a:endParaRPr lang="zh-CN" altLang="en-US">
              <a:solidFill>
                <a:srgbClr val="00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ea typeface="楷体_GB2312" pitchFamily="49" charset="-122"/>
              </a:rPr>
              <a:t>【</a:t>
            </a:r>
            <a:r>
              <a:rPr lang="zh-CN" altLang="en-US">
                <a:solidFill>
                  <a:srgbClr val="FF0000"/>
                </a:solidFill>
                <a:ea typeface="楷体_GB2312" pitchFamily="49" charset="-122"/>
              </a:rPr>
              <a:t>解析</a:t>
            </a:r>
            <a:r>
              <a:rPr lang="en-US" altLang="zh-CN">
                <a:solidFill>
                  <a:srgbClr val="FF0000"/>
                </a:solidFill>
                <a:ea typeface="楷体_GB2312" pitchFamily="49" charset="-122"/>
              </a:rPr>
              <a:t>】</a:t>
            </a:r>
            <a:r>
              <a:rPr lang="zh-CN" altLang="en-US">
                <a:solidFill>
                  <a:srgbClr val="000000"/>
                </a:solidFill>
                <a:ea typeface="楷体_GB2312" pitchFamily="49" charset="-122"/>
              </a:rPr>
              <a:t>选</a:t>
            </a:r>
            <a:r>
              <a:rPr lang="en-US" altLang="zh-CN">
                <a:solidFill>
                  <a:srgbClr val="000000"/>
                </a:solidFill>
                <a:ea typeface="楷体_GB2312" pitchFamily="49" charset="-122"/>
              </a:rPr>
              <a:t>D</a:t>
            </a:r>
            <a:r>
              <a:rPr lang="zh-CN" altLang="en-US">
                <a:solidFill>
                  <a:srgbClr val="000000"/>
                </a:solidFill>
                <a:ea typeface="楷体_GB2312" pitchFamily="49" charset="-122"/>
              </a:rPr>
              <a:t>。</a:t>
            </a:r>
            <a:r>
              <a:rPr lang="en-US" altLang="zh-CN">
                <a:solidFill>
                  <a:srgbClr val="000000"/>
                </a:solidFill>
                <a:ea typeface="楷体_GB2312" pitchFamily="49" charset="-122"/>
              </a:rPr>
              <a:t>Y</a:t>
            </a:r>
            <a:r>
              <a:rPr lang="zh-CN" altLang="en-US">
                <a:solidFill>
                  <a:srgbClr val="000000"/>
                </a:solidFill>
                <a:ea typeface="楷体_GB2312" pitchFamily="49" charset="-122"/>
              </a:rPr>
              <a:t>原子的最外层电子数是内层电子数的</a:t>
            </a:r>
            <a:r>
              <a:rPr lang="en-US" altLang="zh-CN">
                <a:solidFill>
                  <a:srgbClr val="000000"/>
                </a:solidFill>
                <a:ea typeface="楷体_GB2312" pitchFamily="49" charset="-122"/>
              </a:rPr>
              <a:t>3</a:t>
            </a:r>
            <a:r>
              <a:rPr lang="zh-CN" altLang="en-US">
                <a:solidFill>
                  <a:srgbClr val="000000"/>
                </a:solidFill>
                <a:ea typeface="楷体_GB2312" pitchFamily="49" charset="-122"/>
              </a:rPr>
              <a:t>倍</a:t>
            </a:r>
            <a:r>
              <a:rPr lang="en-US" altLang="zh-CN">
                <a:solidFill>
                  <a:srgbClr val="000000"/>
                </a:solidFill>
                <a:ea typeface="楷体_GB2312" pitchFamily="49" charset="-122"/>
              </a:rPr>
              <a:t>,</a:t>
            </a:r>
            <a:r>
              <a:rPr lang="zh-CN" altLang="en-US">
                <a:solidFill>
                  <a:srgbClr val="000000"/>
                </a:solidFill>
                <a:ea typeface="楷体_GB2312" pitchFamily="49" charset="-122"/>
              </a:rPr>
              <a:t>则</a:t>
            </a:r>
            <a:r>
              <a:rPr lang="en-US" altLang="zh-CN">
                <a:solidFill>
                  <a:srgbClr val="000000"/>
                </a:solidFill>
                <a:ea typeface="楷体_GB2312" pitchFamily="49" charset="-122"/>
              </a:rPr>
              <a:t>Y</a:t>
            </a:r>
            <a:r>
              <a:rPr lang="zh-CN" altLang="en-US">
                <a:solidFill>
                  <a:srgbClr val="000000"/>
                </a:solidFill>
                <a:ea typeface="楷体_GB2312" pitchFamily="49" charset="-122"/>
              </a:rPr>
              <a:t>为</a:t>
            </a:r>
            <a:r>
              <a:rPr lang="en-US" altLang="zh-CN">
                <a:solidFill>
                  <a:srgbClr val="000000"/>
                </a:solidFill>
                <a:ea typeface="楷体_GB2312" pitchFamily="49" charset="-122"/>
              </a:rPr>
              <a:t>O,</a:t>
            </a:r>
            <a:r>
              <a:rPr lang="zh-CN" altLang="en-US">
                <a:solidFill>
                  <a:srgbClr val="000000"/>
                </a:solidFill>
                <a:ea typeface="楷体_GB2312" pitchFamily="49" charset="-122"/>
              </a:rPr>
              <a:t>故</a:t>
            </a:r>
            <a:r>
              <a:rPr lang="en-US" altLang="zh-CN">
                <a:solidFill>
                  <a:srgbClr val="000000"/>
                </a:solidFill>
                <a:ea typeface="楷体_GB2312" pitchFamily="49" charset="-122"/>
              </a:rPr>
              <a:t>X</a:t>
            </a:r>
            <a:r>
              <a:rPr lang="zh-CN" altLang="en-US">
                <a:solidFill>
                  <a:srgbClr val="000000"/>
                </a:solidFill>
                <a:ea typeface="楷体_GB2312" pitchFamily="49" charset="-122"/>
              </a:rPr>
              <a:t>为</a:t>
            </a:r>
            <a:r>
              <a:rPr lang="en-US" altLang="zh-CN">
                <a:solidFill>
                  <a:srgbClr val="000000"/>
                </a:solidFill>
                <a:ea typeface="楷体_GB2312" pitchFamily="49" charset="-122"/>
              </a:rPr>
              <a:t>N,Z</a:t>
            </a:r>
            <a:r>
              <a:rPr lang="zh-CN" altLang="en-US">
                <a:solidFill>
                  <a:srgbClr val="000000"/>
                </a:solidFill>
                <a:ea typeface="楷体_GB2312" pitchFamily="49" charset="-122"/>
              </a:rPr>
              <a:t>为</a:t>
            </a:r>
            <a:r>
              <a:rPr lang="en-US" altLang="zh-CN">
                <a:solidFill>
                  <a:srgbClr val="000000"/>
                </a:solidFill>
                <a:ea typeface="楷体_GB2312" pitchFamily="49" charset="-122"/>
              </a:rPr>
              <a:t>S,W</a:t>
            </a:r>
            <a:r>
              <a:rPr lang="zh-CN" altLang="en-US">
                <a:solidFill>
                  <a:srgbClr val="000000"/>
                </a:solidFill>
                <a:ea typeface="楷体_GB2312" pitchFamily="49" charset="-122"/>
              </a:rPr>
              <a:t>为</a:t>
            </a:r>
            <a:r>
              <a:rPr lang="en-US" altLang="zh-CN">
                <a:solidFill>
                  <a:srgbClr val="000000"/>
                </a:solidFill>
                <a:ea typeface="楷体_GB2312" pitchFamily="49" charset="-122"/>
              </a:rPr>
              <a:t>Cl,A</a:t>
            </a:r>
            <a:r>
              <a:rPr lang="zh-CN" altLang="en-US">
                <a:solidFill>
                  <a:srgbClr val="000000"/>
                </a:solidFill>
                <a:ea typeface="楷体_GB2312" pitchFamily="49" charset="-122"/>
              </a:rPr>
              <a:t>项错误</a:t>
            </a:r>
            <a:r>
              <a:rPr lang="en-US" altLang="zh-CN">
                <a:solidFill>
                  <a:srgbClr val="000000"/>
                </a:solidFill>
                <a:ea typeface="楷体_GB2312" pitchFamily="49" charset="-122"/>
              </a:rPr>
              <a:t>;HClO</a:t>
            </a:r>
            <a:r>
              <a:rPr lang="en-US" altLang="zh-CN" baseline="-30000">
                <a:solidFill>
                  <a:srgbClr val="000000"/>
                </a:solidFill>
                <a:ea typeface="楷体_GB2312" pitchFamily="49" charset="-122"/>
              </a:rPr>
              <a:t>4</a:t>
            </a:r>
            <a:r>
              <a:rPr lang="zh-CN" altLang="en-US">
                <a:solidFill>
                  <a:srgbClr val="000000"/>
                </a:solidFill>
                <a:ea typeface="楷体_GB2312" pitchFamily="49" charset="-122"/>
              </a:rPr>
              <a:t>的酸性比</a:t>
            </a:r>
            <a:r>
              <a:rPr lang="en-US" altLang="zh-CN">
                <a:solidFill>
                  <a:srgbClr val="000000"/>
                </a:solidFill>
                <a:ea typeface="楷体_GB2312" pitchFamily="49" charset="-122"/>
              </a:rPr>
              <a:t>H</a:t>
            </a:r>
            <a:r>
              <a:rPr lang="en-US" altLang="zh-CN" baseline="-30000">
                <a:solidFill>
                  <a:srgbClr val="000000"/>
                </a:solidFill>
                <a:ea typeface="楷体_GB2312" pitchFamily="49" charset="-122"/>
              </a:rPr>
              <a:t>2</a:t>
            </a:r>
            <a:r>
              <a:rPr lang="en-US" altLang="zh-CN">
                <a:solidFill>
                  <a:srgbClr val="000000"/>
                </a:solidFill>
                <a:ea typeface="楷体_GB2312" pitchFamily="49" charset="-122"/>
              </a:rPr>
              <a:t>SO</a:t>
            </a:r>
            <a:r>
              <a:rPr lang="en-US" altLang="zh-CN" baseline="-30000">
                <a:solidFill>
                  <a:srgbClr val="000000"/>
                </a:solidFill>
                <a:ea typeface="楷体_GB2312" pitchFamily="49" charset="-122"/>
              </a:rPr>
              <a:t>4</a:t>
            </a:r>
            <a:r>
              <a:rPr lang="zh-CN" altLang="en-US">
                <a:solidFill>
                  <a:srgbClr val="000000"/>
                </a:solidFill>
                <a:ea typeface="楷体_GB2312" pitchFamily="49" charset="-122"/>
              </a:rPr>
              <a:t>的酸性强</a:t>
            </a:r>
            <a:r>
              <a:rPr lang="en-US" altLang="zh-CN">
                <a:solidFill>
                  <a:srgbClr val="000000"/>
                </a:solidFill>
                <a:ea typeface="楷体_GB2312" pitchFamily="49" charset="-122"/>
              </a:rPr>
              <a:t>,B</a:t>
            </a:r>
            <a:r>
              <a:rPr lang="zh-CN" altLang="en-US">
                <a:solidFill>
                  <a:srgbClr val="000000"/>
                </a:solidFill>
                <a:ea typeface="楷体_GB2312" pitchFamily="49" charset="-122"/>
              </a:rPr>
              <a:t>项错误</a:t>
            </a:r>
            <a:r>
              <a:rPr lang="en-US" altLang="zh-CN">
                <a:solidFill>
                  <a:srgbClr val="000000"/>
                </a:solidFill>
                <a:ea typeface="楷体_GB2312" pitchFamily="49" charset="-122"/>
              </a:rPr>
              <a:t>;H</a:t>
            </a:r>
            <a:r>
              <a:rPr lang="en-US" altLang="zh-CN" baseline="-30000">
                <a:solidFill>
                  <a:srgbClr val="000000"/>
                </a:solidFill>
                <a:ea typeface="楷体_GB2312" pitchFamily="49" charset="-122"/>
              </a:rPr>
              <a:t>2</a:t>
            </a:r>
            <a:r>
              <a:rPr lang="en-US" altLang="zh-CN">
                <a:solidFill>
                  <a:srgbClr val="000000"/>
                </a:solidFill>
                <a:ea typeface="楷体_GB2312" pitchFamily="49" charset="-122"/>
              </a:rPr>
              <a:t>O</a:t>
            </a:r>
            <a:r>
              <a:rPr lang="zh-CN" altLang="en-US">
                <a:solidFill>
                  <a:srgbClr val="000000"/>
                </a:solidFill>
                <a:ea typeface="楷体_GB2312" pitchFamily="49" charset="-122"/>
              </a:rPr>
              <a:t>比</a:t>
            </a:r>
            <a:r>
              <a:rPr lang="en-US" altLang="zh-CN">
                <a:solidFill>
                  <a:srgbClr val="000000"/>
                </a:solidFill>
                <a:ea typeface="楷体_GB2312" pitchFamily="49" charset="-122"/>
              </a:rPr>
              <a:t>H</a:t>
            </a:r>
            <a:r>
              <a:rPr lang="en-US" altLang="zh-CN" baseline="-30000">
                <a:solidFill>
                  <a:srgbClr val="000000"/>
                </a:solidFill>
                <a:ea typeface="楷体_GB2312" pitchFamily="49" charset="-122"/>
              </a:rPr>
              <a:t>2</a:t>
            </a:r>
            <a:r>
              <a:rPr lang="en-US" altLang="zh-CN">
                <a:solidFill>
                  <a:srgbClr val="000000"/>
                </a:solidFill>
                <a:ea typeface="楷体_GB2312" pitchFamily="49" charset="-122"/>
              </a:rPr>
              <a:t>S</a:t>
            </a:r>
            <a:r>
              <a:rPr lang="zh-CN" altLang="en-US">
                <a:solidFill>
                  <a:srgbClr val="000000"/>
                </a:solidFill>
                <a:ea typeface="楷体_GB2312" pitchFamily="49" charset="-122"/>
              </a:rPr>
              <a:t>稳定</a:t>
            </a:r>
            <a:r>
              <a:rPr lang="en-US" altLang="zh-CN">
                <a:solidFill>
                  <a:srgbClr val="000000"/>
                </a:solidFill>
                <a:ea typeface="楷体_GB2312" pitchFamily="49" charset="-122"/>
              </a:rPr>
              <a:t>,C</a:t>
            </a:r>
            <a:r>
              <a:rPr lang="zh-CN" altLang="en-US">
                <a:solidFill>
                  <a:srgbClr val="000000"/>
                </a:solidFill>
                <a:ea typeface="楷体_GB2312" pitchFamily="49" charset="-122"/>
              </a:rPr>
              <a:t>项错误</a:t>
            </a:r>
            <a:r>
              <a:rPr lang="en-US" altLang="zh-CN">
                <a:solidFill>
                  <a:srgbClr val="000000"/>
                </a:solidFill>
                <a:ea typeface="楷体_GB2312" pitchFamily="49" charset="-122"/>
              </a:rPr>
              <a:t>;S</a:t>
            </a:r>
            <a:r>
              <a:rPr lang="zh-CN" altLang="en-US">
                <a:solidFill>
                  <a:srgbClr val="000000"/>
                </a:solidFill>
                <a:ea typeface="楷体_GB2312" pitchFamily="49" charset="-122"/>
              </a:rPr>
              <a:t>为固体</a:t>
            </a:r>
            <a:r>
              <a:rPr lang="en-US" altLang="zh-CN">
                <a:solidFill>
                  <a:srgbClr val="000000"/>
                </a:solidFill>
                <a:ea typeface="楷体_GB2312" pitchFamily="49" charset="-122"/>
              </a:rPr>
              <a:t>,</a:t>
            </a:r>
            <a:r>
              <a:rPr lang="zh-CN" altLang="en-US">
                <a:solidFill>
                  <a:srgbClr val="000000"/>
                </a:solidFill>
                <a:ea typeface="楷体_GB2312" pitchFamily="49" charset="-122"/>
              </a:rPr>
              <a:t>其他为气体</a:t>
            </a:r>
            <a:r>
              <a:rPr lang="en-US" altLang="zh-CN">
                <a:solidFill>
                  <a:srgbClr val="000000"/>
                </a:solidFill>
                <a:ea typeface="楷体_GB2312" pitchFamily="49" charset="-122"/>
              </a:rPr>
              <a:t>,D</a:t>
            </a:r>
            <a:r>
              <a:rPr lang="zh-CN" altLang="en-US">
                <a:solidFill>
                  <a:srgbClr val="000000"/>
                </a:solidFill>
                <a:ea typeface="楷体_GB2312" pitchFamily="49" charset="-122"/>
              </a:rPr>
              <a:t>项正确。</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3.(2019·</a:t>
            </a:r>
            <a:r>
              <a:rPr lang="zh-CN" altLang="en-US">
                <a:solidFill>
                  <a:srgbClr val="000000"/>
                </a:solidFill>
              </a:rPr>
              <a:t>泰安高一检测</a:t>
            </a:r>
            <a:r>
              <a:rPr lang="en-US" altLang="zh-CN">
                <a:solidFill>
                  <a:srgbClr val="000000"/>
                </a:solidFill>
              </a:rPr>
              <a:t>)</a:t>
            </a:r>
            <a:r>
              <a:rPr lang="zh-CN" altLang="en-US">
                <a:solidFill>
                  <a:srgbClr val="000000"/>
                </a:solidFill>
              </a:rPr>
              <a:t>短周期元素</a:t>
            </a:r>
            <a:r>
              <a:rPr lang="en-US" altLang="zh-CN">
                <a:solidFill>
                  <a:srgbClr val="000000"/>
                </a:solidFill>
              </a:rPr>
              <a:t>X</a:t>
            </a:r>
            <a:r>
              <a:rPr lang="zh-CN" altLang="en-US">
                <a:solidFill>
                  <a:srgbClr val="000000"/>
                </a:solidFill>
              </a:rPr>
              <a:t>、</a:t>
            </a:r>
            <a:r>
              <a:rPr lang="en-US" altLang="zh-CN">
                <a:solidFill>
                  <a:srgbClr val="000000"/>
                </a:solidFill>
              </a:rPr>
              <a:t>Y</a:t>
            </a:r>
            <a:r>
              <a:rPr lang="zh-CN" altLang="en-US">
                <a:solidFill>
                  <a:srgbClr val="000000"/>
                </a:solidFill>
              </a:rPr>
              <a:t>、</a:t>
            </a:r>
            <a:r>
              <a:rPr lang="en-US" altLang="zh-CN">
                <a:solidFill>
                  <a:srgbClr val="000000"/>
                </a:solidFill>
              </a:rPr>
              <a:t>Z</a:t>
            </a:r>
            <a:r>
              <a:rPr lang="zh-CN" altLang="en-US">
                <a:solidFill>
                  <a:srgbClr val="000000"/>
                </a:solidFill>
              </a:rPr>
              <a:t>、</a:t>
            </a:r>
            <a:r>
              <a:rPr lang="en-US" altLang="zh-CN">
                <a:solidFill>
                  <a:srgbClr val="000000"/>
                </a:solidFill>
              </a:rPr>
              <a:t>W</a:t>
            </a:r>
            <a:r>
              <a:rPr lang="zh-CN" altLang="en-US">
                <a:solidFill>
                  <a:srgbClr val="000000"/>
                </a:solidFill>
              </a:rPr>
              <a:t>、</a:t>
            </a:r>
            <a:r>
              <a:rPr lang="en-US" altLang="zh-CN">
                <a:solidFill>
                  <a:srgbClr val="000000"/>
                </a:solidFill>
              </a:rPr>
              <a:t>Q</a:t>
            </a:r>
            <a:r>
              <a:rPr lang="zh-CN" altLang="en-US">
                <a:solidFill>
                  <a:srgbClr val="000000"/>
                </a:solidFill>
              </a:rPr>
              <a:t>在元素周期表中的相对位置如图所示。下列说法错误的是	</a:t>
            </a:r>
            <a:r>
              <a:rPr lang="en-US" altLang="zh-CN">
                <a:solidFill>
                  <a:srgbClr val="000000"/>
                </a:solidFill>
              </a:rPr>
              <a:t>(</a:t>
            </a:r>
            <a:r>
              <a:rPr lang="zh-CN" altLang="en-US">
                <a:solidFill>
                  <a:srgbClr val="000000"/>
                </a:solidFill>
              </a:rPr>
              <a:t>　　</a:t>
            </a:r>
            <a:r>
              <a:rPr lang="en-US" altLang="zh-CN">
                <a:solidFill>
                  <a:srgbClr val="000000"/>
                </a:solidFill>
              </a:rPr>
              <a:t>)</a:t>
            </a:r>
            <a:endParaRPr lang="en-US" altLang="zh-CN">
              <a:solidFill>
                <a:srgbClr val="000000"/>
              </a:solidFill>
            </a:endParaRPr>
          </a:p>
        </p:txBody>
      </p:sp>
      <p:pic>
        <p:nvPicPr>
          <p:cNvPr id="48131" name="201xhxr499.jpg" descr="说明: id:2147515758;FounderCES"/>
          <p:cNvPicPr>
            <a:picLocks noChangeAspect="1" noChangeArrowheads="1"/>
          </p:cNvPicPr>
          <p:nvPr/>
        </p:nvPicPr>
        <p:blipFill>
          <a:blip r:embed="rId1" cstate="email"/>
          <a:srcRect/>
          <a:stretch>
            <a:fillRect/>
          </a:stretch>
        </p:blipFill>
        <p:spPr bwMode="auto">
          <a:xfrm>
            <a:off x="2425701" y="2766829"/>
            <a:ext cx="3806825" cy="189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A.Y</a:t>
            </a:r>
            <a:r>
              <a:rPr lang="zh-CN" altLang="en-US">
                <a:solidFill>
                  <a:srgbClr val="000000"/>
                </a:solidFill>
              </a:rPr>
              <a:t>原子的电子总数是其</a:t>
            </a:r>
            <a:r>
              <a:rPr lang="en-US" altLang="zh-CN">
                <a:solidFill>
                  <a:srgbClr val="000000"/>
                </a:solidFill>
              </a:rPr>
              <a:t>K</a:t>
            </a:r>
            <a:r>
              <a:rPr lang="zh-CN" altLang="en-US">
                <a:solidFill>
                  <a:srgbClr val="000000"/>
                </a:solidFill>
              </a:rPr>
              <a:t>层电子数的</a:t>
            </a:r>
            <a:r>
              <a:rPr lang="en-US" altLang="zh-CN">
                <a:solidFill>
                  <a:srgbClr val="000000"/>
                </a:solidFill>
              </a:rPr>
              <a:t>4</a:t>
            </a:r>
            <a:r>
              <a:rPr lang="zh-CN" altLang="en-US">
                <a:solidFill>
                  <a:srgbClr val="000000"/>
                </a:solidFill>
              </a:rPr>
              <a:t>倍</a:t>
            </a:r>
            <a:endParaRPr lang="zh-CN" altLang="en-US">
              <a:solidFill>
                <a:srgbClr val="000000"/>
              </a:solidFill>
            </a:endParaRPr>
          </a:p>
          <a:p>
            <a:pPr eaLnBrk="1" hangingPunct="1"/>
            <a:r>
              <a:rPr lang="en-US" altLang="zh-CN">
                <a:solidFill>
                  <a:srgbClr val="000000"/>
                </a:solidFill>
              </a:rPr>
              <a:t>B.</a:t>
            </a:r>
            <a:r>
              <a:rPr lang="zh-CN" altLang="en-US">
                <a:solidFill>
                  <a:srgbClr val="000000"/>
                </a:solidFill>
              </a:rPr>
              <a:t>原子半径大小顺序为</a:t>
            </a:r>
            <a:r>
              <a:rPr lang="en-US" altLang="zh-CN">
                <a:solidFill>
                  <a:srgbClr val="000000"/>
                </a:solidFill>
              </a:rPr>
              <a:t>r(X)&gt;r(Y)&gt;r(Z)&gt;r(W)&gt;r(Q)</a:t>
            </a:r>
            <a:endParaRPr lang="en-US" altLang="zh-CN">
              <a:solidFill>
                <a:srgbClr val="000000"/>
              </a:solidFill>
            </a:endParaRPr>
          </a:p>
          <a:p>
            <a:pPr eaLnBrk="1" hangingPunct="1"/>
            <a:r>
              <a:rPr lang="en-US" altLang="zh-CN">
                <a:solidFill>
                  <a:srgbClr val="000000"/>
                </a:solidFill>
              </a:rPr>
              <a:t>C.Q</a:t>
            </a:r>
            <a:r>
              <a:rPr lang="zh-CN" altLang="en-US">
                <a:solidFill>
                  <a:srgbClr val="000000"/>
                </a:solidFill>
              </a:rPr>
              <a:t>的单质能与</a:t>
            </a:r>
            <a:r>
              <a:rPr lang="en-US" altLang="zh-CN">
                <a:solidFill>
                  <a:srgbClr val="000000"/>
                </a:solidFill>
              </a:rPr>
              <a:t>W</a:t>
            </a:r>
            <a:r>
              <a:rPr lang="zh-CN" altLang="en-US">
                <a:solidFill>
                  <a:srgbClr val="000000"/>
                </a:solidFill>
              </a:rPr>
              <a:t>的氢化物发生置换反应</a:t>
            </a:r>
            <a:endParaRPr lang="zh-CN" altLang="en-US">
              <a:solidFill>
                <a:srgbClr val="000000"/>
              </a:solidFill>
            </a:endParaRPr>
          </a:p>
          <a:p>
            <a:pPr eaLnBrk="1" hangingPunct="1"/>
            <a:r>
              <a:rPr lang="en-US" altLang="zh-CN">
                <a:solidFill>
                  <a:srgbClr val="000000"/>
                </a:solidFill>
              </a:rPr>
              <a:t>D.</a:t>
            </a:r>
            <a:r>
              <a:rPr lang="zh-CN" altLang="en-US">
                <a:solidFill>
                  <a:srgbClr val="000000"/>
                </a:solidFill>
              </a:rPr>
              <a:t>元素</a:t>
            </a:r>
            <a:r>
              <a:rPr lang="en-US" altLang="zh-CN">
                <a:solidFill>
                  <a:srgbClr val="000000"/>
                </a:solidFill>
              </a:rPr>
              <a:t>Q</a:t>
            </a:r>
            <a:r>
              <a:rPr lang="zh-CN" altLang="en-US">
                <a:solidFill>
                  <a:srgbClr val="000000"/>
                </a:solidFill>
              </a:rPr>
              <a:t>的最高价氧化物对应水化物的酸性是短周期中最强的</a:t>
            </a:r>
            <a:endParaRPr lang="zh-CN" altLang="en-US">
              <a:solidFill>
                <a:srgbClr val="000000"/>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12725" y="857488"/>
            <a:ext cx="95456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ea typeface="楷体_GB2312" pitchFamily="49" charset="-122"/>
              </a:rPr>
              <a:t>【</a:t>
            </a:r>
            <a:r>
              <a:rPr lang="zh-CN" altLang="en-US">
                <a:solidFill>
                  <a:srgbClr val="FF0000"/>
                </a:solidFill>
                <a:ea typeface="楷体_GB2312" pitchFamily="49" charset="-122"/>
              </a:rPr>
              <a:t>解析</a:t>
            </a:r>
            <a:r>
              <a:rPr lang="en-US" altLang="zh-CN">
                <a:solidFill>
                  <a:srgbClr val="FF0000"/>
                </a:solidFill>
                <a:ea typeface="楷体_GB2312" pitchFamily="49" charset="-122"/>
              </a:rPr>
              <a:t>】</a:t>
            </a:r>
            <a:r>
              <a:rPr lang="zh-CN" altLang="en-US">
                <a:solidFill>
                  <a:srgbClr val="000000"/>
                </a:solidFill>
                <a:ea typeface="楷体_GB2312" pitchFamily="49" charset="-122"/>
              </a:rPr>
              <a:t>选</a:t>
            </a:r>
            <a:r>
              <a:rPr lang="en-US" altLang="zh-CN">
                <a:solidFill>
                  <a:srgbClr val="000000"/>
                </a:solidFill>
                <a:ea typeface="楷体_GB2312" pitchFamily="49" charset="-122"/>
              </a:rPr>
              <a:t>B</a:t>
            </a:r>
            <a:r>
              <a:rPr lang="zh-CN" altLang="en-US">
                <a:solidFill>
                  <a:srgbClr val="000000"/>
                </a:solidFill>
                <a:ea typeface="楷体_GB2312" pitchFamily="49" charset="-122"/>
              </a:rPr>
              <a:t>。由</a:t>
            </a:r>
            <a:r>
              <a:rPr lang="en-US" altLang="zh-CN">
                <a:solidFill>
                  <a:srgbClr val="000000"/>
                </a:solidFill>
                <a:ea typeface="楷体_GB2312" pitchFamily="49" charset="-122"/>
              </a:rPr>
              <a:t>5</a:t>
            </a:r>
            <a:r>
              <a:rPr lang="zh-CN" altLang="en-US">
                <a:solidFill>
                  <a:srgbClr val="000000"/>
                </a:solidFill>
                <a:ea typeface="楷体_GB2312" pitchFamily="49" charset="-122"/>
              </a:rPr>
              <a:t>种元素在周期表中的位置可以推知</a:t>
            </a:r>
            <a:r>
              <a:rPr lang="en-US" altLang="zh-CN">
                <a:solidFill>
                  <a:srgbClr val="000000"/>
                </a:solidFill>
                <a:ea typeface="楷体_GB2312" pitchFamily="49" charset="-122"/>
              </a:rPr>
              <a:t>:</a:t>
            </a:r>
            <a:endParaRPr lang="en-US" altLang="zh-CN">
              <a:solidFill>
                <a:srgbClr val="000000"/>
              </a:solidFill>
              <a:ea typeface="楷体_GB2312" pitchFamily="49" charset="-122"/>
            </a:endParaRPr>
          </a:p>
          <a:p>
            <a:pPr eaLnBrk="1" hangingPunct="1"/>
            <a:r>
              <a:rPr lang="en-US" altLang="zh-CN">
                <a:solidFill>
                  <a:srgbClr val="000000"/>
                </a:solidFill>
                <a:ea typeface="楷体_GB2312" pitchFamily="49" charset="-122"/>
              </a:rPr>
              <a:t>Z</a:t>
            </a:r>
            <a:r>
              <a:rPr lang="zh-CN" altLang="en-US">
                <a:solidFill>
                  <a:srgbClr val="000000"/>
                </a:solidFill>
                <a:ea typeface="楷体_GB2312" pitchFamily="49" charset="-122"/>
              </a:rPr>
              <a:t>为</a:t>
            </a:r>
            <a:r>
              <a:rPr lang="en-US" altLang="zh-CN">
                <a:solidFill>
                  <a:srgbClr val="000000"/>
                </a:solidFill>
                <a:ea typeface="楷体_GB2312" pitchFamily="49" charset="-122"/>
              </a:rPr>
              <a:t>Al,X</a:t>
            </a:r>
            <a:r>
              <a:rPr lang="zh-CN" altLang="en-US">
                <a:solidFill>
                  <a:srgbClr val="000000"/>
                </a:solidFill>
                <a:ea typeface="楷体_GB2312" pitchFamily="49" charset="-122"/>
              </a:rPr>
              <a:t>为</a:t>
            </a:r>
            <a:r>
              <a:rPr lang="en-US" altLang="zh-CN">
                <a:solidFill>
                  <a:srgbClr val="000000"/>
                </a:solidFill>
                <a:ea typeface="楷体_GB2312" pitchFamily="49" charset="-122"/>
              </a:rPr>
              <a:t>N,Y</a:t>
            </a:r>
            <a:r>
              <a:rPr lang="zh-CN" altLang="en-US">
                <a:solidFill>
                  <a:srgbClr val="000000"/>
                </a:solidFill>
                <a:ea typeface="楷体_GB2312" pitchFamily="49" charset="-122"/>
              </a:rPr>
              <a:t>为</a:t>
            </a:r>
            <a:r>
              <a:rPr lang="en-US" altLang="zh-CN">
                <a:solidFill>
                  <a:srgbClr val="000000"/>
                </a:solidFill>
                <a:ea typeface="楷体_GB2312" pitchFamily="49" charset="-122"/>
              </a:rPr>
              <a:t>O,W</a:t>
            </a:r>
            <a:r>
              <a:rPr lang="zh-CN" altLang="en-US">
                <a:solidFill>
                  <a:srgbClr val="000000"/>
                </a:solidFill>
                <a:ea typeface="楷体_GB2312" pitchFamily="49" charset="-122"/>
              </a:rPr>
              <a:t>为</a:t>
            </a:r>
            <a:r>
              <a:rPr lang="en-US" altLang="zh-CN">
                <a:solidFill>
                  <a:srgbClr val="000000"/>
                </a:solidFill>
                <a:ea typeface="楷体_GB2312" pitchFamily="49" charset="-122"/>
              </a:rPr>
              <a:t>S,Q</a:t>
            </a:r>
            <a:r>
              <a:rPr lang="zh-CN" altLang="en-US">
                <a:solidFill>
                  <a:srgbClr val="000000"/>
                </a:solidFill>
                <a:ea typeface="楷体_GB2312" pitchFamily="49" charset="-122"/>
              </a:rPr>
              <a:t>为</a:t>
            </a:r>
            <a:r>
              <a:rPr lang="en-US" altLang="zh-CN">
                <a:solidFill>
                  <a:srgbClr val="000000"/>
                </a:solidFill>
                <a:ea typeface="楷体_GB2312" pitchFamily="49" charset="-122"/>
              </a:rPr>
              <a:t>Cl</a:t>
            </a:r>
            <a:r>
              <a:rPr lang="zh-CN" altLang="en-US">
                <a:solidFill>
                  <a:srgbClr val="000000"/>
                </a:solidFill>
                <a:ea typeface="楷体_GB2312" pitchFamily="49" charset="-122"/>
              </a:rPr>
              <a:t>。</a:t>
            </a:r>
            <a:r>
              <a:rPr lang="en-US" altLang="zh-CN">
                <a:solidFill>
                  <a:srgbClr val="000000"/>
                </a:solidFill>
                <a:ea typeface="楷体_GB2312" pitchFamily="49" charset="-122"/>
              </a:rPr>
              <a:t>Y</a:t>
            </a:r>
            <a:r>
              <a:rPr lang="zh-CN" altLang="en-US">
                <a:solidFill>
                  <a:srgbClr val="000000"/>
                </a:solidFill>
                <a:ea typeface="楷体_GB2312" pitchFamily="49" charset="-122"/>
              </a:rPr>
              <a:t>原子的电子总数是</a:t>
            </a:r>
            <a:r>
              <a:rPr lang="en-US" altLang="zh-CN">
                <a:solidFill>
                  <a:srgbClr val="000000"/>
                </a:solidFill>
                <a:ea typeface="楷体_GB2312" pitchFamily="49" charset="-122"/>
              </a:rPr>
              <a:t>8,</a:t>
            </a:r>
            <a:endParaRPr lang="en-US" altLang="zh-CN">
              <a:solidFill>
                <a:srgbClr val="000000"/>
              </a:solidFill>
              <a:ea typeface="楷体_GB2312" pitchFamily="49" charset="-122"/>
            </a:endParaRPr>
          </a:p>
          <a:p>
            <a:pPr eaLnBrk="1" hangingPunct="1"/>
            <a:r>
              <a:rPr lang="zh-CN" altLang="en-US">
                <a:solidFill>
                  <a:srgbClr val="000000"/>
                </a:solidFill>
                <a:ea typeface="楷体_GB2312" pitchFamily="49" charset="-122"/>
              </a:rPr>
              <a:t>其</a:t>
            </a:r>
            <a:r>
              <a:rPr lang="en-US" altLang="zh-CN">
                <a:solidFill>
                  <a:srgbClr val="000000"/>
                </a:solidFill>
                <a:ea typeface="楷体_GB2312" pitchFamily="49" charset="-122"/>
              </a:rPr>
              <a:t>K</a:t>
            </a:r>
            <a:r>
              <a:rPr lang="zh-CN" altLang="en-US">
                <a:solidFill>
                  <a:srgbClr val="000000"/>
                </a:solidFill>
                <a:ea typeface="楷体_GB2312" pitchFamily="49" charset="-122"/>
              </a:rPr>
              <a:t>层有</a:t>
            </a:r>
            <a:r>
              <a:rPr lang="en-US" altLang="zh-CN">
                <a:solidFill>
                  <a:srgbClr val="000000"/>
                </a:solidFill>
                <a:ea typeface="楷体_GB2312" pitchFamily="49" charset="-122"/>
              </a:rPr>
              <a:t>2</a:t>
            </a:r>
            <a:r>
              <a:rPr lang="zh-CN" altLang="en-US">
                <a:solidFill>
                  <a:srgbClr val="000000"/>
                </a:solidFill>
                <a:ea typeface="楷体_GB2312" pitchFamily="49" charset="-122"/>
              </a:rPr>
              <a:t>个电子</a:t>
            </a:r>
            <a:r>
              <a:rPr lang="en-US" altLang="zh-CN">
                <a:solidFill>
                  <a:srgbClr val="000000"/>
                </a:solidFill>
                <a:ea typeface="楷体_GB2312" pitchFamily="49" charset="-122"/>
              </a:rPr>
              <a:t>,</a:t>
            </a:r>
            <a:r>
              <a:rPr lang="zh-CN" altLang="en-US">
                <a:solidFill>
                  <a:srgbClr val="000000"/>
                </a:solidFill>
                <a:ea typeface="楷体_GB2312" pitchFamily="49" charset="-122"/>
              </a:rPr>
              <a:t>电子总数是</a:t>
            </a:r>
            <a:r>
              <a:rPr lang="en-US" altLang="zh-CN">
                <a:solidFill>
                  <a:srgbClr val="000000"/>
                </a:solidFill>
                <a:ea typeface="楷体_GB2312" pitchFamily="49" charset="-122"/>
              </a:rPr>
              <a:t>K</a:t>
            </a:r>
            <a:r>
              <a:rPr lang="zh-CN" altLang="en-US">
                <a:solidFill>
                  <a:srgbClr val="000000"/>
                </a:solidFill>
                <a:ea typeface="楷体_GB2312" pitchFamily="49" charset="-122"/>
              </a:rPr>
              <a:t>层电子数的</a:t>
            </a:r>
            <a:r>
              <a:rPr lang="en-US" altLang="zh-CN">
                <a:solidFill>
                  <a:srgbClr val="000000"/>
                </a:solidFill>
                <a:ea typeface="楷体_GB2312" pitchFamily="49" charset="-122"/>
              </a:rPr>
              <a:t>4</a:t>
            </a:r>
            <a:r>
              <a:rPr lang="zh-CN" altLang="en-US">
                <a:solidFill>
                  <a:srgbClr val="000000"/>
                </a:solidFill>
                <a:ea typeface="楷体_GB2312" pitchFamily="49" charset="-122"/>
              </a:rPr>
              <a:t>倍</a:t>
            </a:r>
            <a:r>
              <a:rPr lang="en-US" altLang="zh-CN">
                <a:solidFill>
                  <a:srgbClr val="000000"/>
                </a:solidFill>
                <a:ea typeface="楷体_GB2312" pitchFamily="49" charset="-122"/>
              </a:rPr>
              <a:t>,A</a:t>
            </a:r>
            <a:r>
              <a:rPr lang="zh-CN" altLang="en-US">
                <a:solidFill>
                  <a:srgbClr val="000000"/>
                </a:solidFill>
                <a:ea typeface="楷体_GB2312" pitchFamily="49" charset="-122"/>
              </a:rPr>
              <a:t>项正确</a:t>
            </a:r>
            <a:r>
              <a:rPr lang="en-US" altLang="zh-CN">
                <a:solidFill>
                  <a:srgbClr val="000000"/>
                </a:solidFill>
                <a:ea typeface="楷体_GB2312" pitchFamily="49" charset="-122"/>
              </a:rPr>
              <a:t>;</a:t>
            </a:r>
            <a:endParaRPr lang="en-US" altLang="zh-CN">
              <a:solidFill>
                <a:srgbClr val="000000"/>
              </a:solidFill>
              <a:ea typeface="楷体_GB2312" pitchFamily="49" charset="-122"/>
            </a:endParaRPr>
          </a:p>
          <a:p>
            <a:pPr eaLnBrk="1" hangingPunct="1"/>
            <a:r>
              <a:rPr lang="zh-CN" altLang="en-US">
                <a:solidFill>
                  <a:srgbClr val="000000"/>
                </a:solidFill>
                <a:ea typeface="楷体_GB2312" pitchFamily="49" charset="-122"/>
              </a:rPr>
              <a:t>原子半径大小顺序为</a:t>
            </a:r>
            <a:r>
              <a:rPr lang="en-US" altLang="zh-CN">
                <a:solidFill>
                  <a:srgbClr val="000000"/>
                </a:solidFill>
                <a:ea typeface="楷体_GB2312" pitchFamily="49" charset="-122"/>
              </a:rPr>
              <a:t>r(Z)&gt;r(W)&gt;r(Q)&gt;r(X)&gt;r(Y),B</a:t>
            </a:r>
            <a:r>
              <a:rPr lang="zh-CN" altLang="en-US">
                <a:solidFill>
                  <a:srgbClr val="000000"/>
                </a:solidFill>
                <a:ea typeface="楷体_GB2312" pitchFamily="49" charset="-122"/>
              </a:rPr>
              <a:t>项</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错误</a:t>
            </a:r>
            <a:r>
              <a:rPr lang="en-US" altLang="zh-CN">
                <a:solidFill>
                  <a:srgbClr val="000000"/>
                </a:solidFill>
                <a:ea typeface="楷体_GB2312" pitchFamily="49" charset="-122"/>
              </a:rPr>
              <a:t>;</a:t>
            </a:r>
            <a:r>
              <a:rPr lang="zh-CN" altLang="en-US">
                <a:solidFill>
                  <a:srgbClr val="000000"/>
                </a:solidFill>
                <a:ea typeface="楷体_GB2312" pitchFamily="49" charset="-122"/>
              </a:rPr>
              <a:t>氯气能与硫化氢发生置换反应生成氯化氢和硫单</a:t>
            </a:r>
            <a:endParaRPr lang="zh-CN" altLang="en-US">
              <a:solidFill>
                <a:srgbClr val="000000"/>
              </a:solidFill>
              <a:ea typeface="楷体_GB2312" pitchFamily="49" charset="-122"/>
            </a:endParaRPr>
          </a:p>
          <a:p>
            <a:pPr eaLnBrk="1" hangingPunct="1"/>
            <a:r>
              <a:rPr lang="zh-CN" altLang="en-US">
                <a:solidFill>
                  <a:srgbClr val="000000"/>
                </a:solidFill>
                <a:ea typeface="楷体_GB2312" pitchFamily="49" charset="-122"/>
              </a:rPr>
              <a:t>质</a:t>
            </a:r>
            <a:r>
              <a:rPr lang="en-US" altLang="zh-CN">
                <a:solidFill>
                  <a:srgbClr val="000000"/>
                </a:solidFill>
                <a:ea typeface="楷体_GB2312" pitchFamily="49" charset="-122"/>
              </a:rPr>
              <a:t>,C</a:t>
            </a:r>
            <a:r>
              <a:rPr lang="zh-CN" altLang="en-US">
                <a:solidFill>
                  <a:srgbClr val="000000"/>
                </a:solidFill>
                <a:ea typeface="楷体_GB2312" pitchFamily="49" charset="-122"/>
              </a:rPr>
              <a:t>项正确</a:t>
            </a:r>
            <a:r>
              <a:rPr lang="en-US" altLang="zh-CN">
                <a:solidFill>
                  <a:srgbClr val="000000"/>
                </a:solidFill>
                <a:ea typeface="楷体_GB2312" pitchFamily="49" charset="-122"/>
              </a:rPr>
              <a:t>;</a:t>
            </a:r>
            <a:r>
              <a:rPr lang="zh-CN" altLang="en-US">
                <a:solidFill>
                  <a:srgbClr val="000000"/>
                </a:solidFill>
                <a:ea typeface="楷体_GB2312" pitchFamily="49" charset="-122"/>
              </a:rPr>
              <a:t>根据同周期元素性质递变规律可知非金属</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000000"/>
                </a:solidFill>
                <a:ea typeface="楷体_GB2312" pitchFamily="49" charset="-122"/>
              </a:rPr>
              <a:t>性</a:t>
            </a:r>
            <a:r>
              <a:rPr lang="en-US" altLang="zh-CN">
                <a:solidFill>
                  <a:srgbClr val="000000"/>
                </a:solidFill>
                <a:ea typeface="楷体_GB2312" pitchFamily="49" charset="-122"/>
              </a:rPr>
              <a:t>:</a:t>
            </a:r>
            <a:r>
              <a:rPr lang="zh-CN" altLang="en-US">
                <a:solidFill>
                  <a:srgbClr val="000000"/>
                </a:solidFill>
                <a:ea typeface="楷体_GB2312" pitchFamily="49" charset="-122"/>
              </a:rPr>
              <a:t>短周期中氟元素非金属性最强</a:t>
            </a:r>
            <a:r>
              <a:rPr lang="en-US" altLang="zh-CN">
                <a:solidFill>
                  <a:srgbClr val="000000"/>
                </a:solidFill>
                <a:ea typeface="楷体_GB2312" pitchFamily="49" charset="-122"/>
              </a:rPr>
              <a:t>,</a:t>
            </a:r>
            <a:r>
              <a:rPr lang="zh-CN" altLang="en-US">
                <a:solidFill>
                  <a:srgbClr val="000000"/>
                </a:solidFill>
                <a:ea typeface="楷体_GB2312" pitchFamily="49" charset="-122"/>
              </a:rPr>
              <a:t>但是</a:t>
            </a:r>
            <a:r>
              <a:rPr lang="en-US" altLang="zh-CN">
                <a:solidFill>
                  <a:srgbClr val="000000"/>
                </a:solidFill>
                <a:ea typeface="楷体_GB2312" pitchFamily="49" charset="-122"/>
              </a:rPr>
              <a:t>F</a:t>
            </a:r>
            <a:r>
              <a:rPr lang="zh-CN" altLang="en-US">
                <a:solidFill>
                  <a:srgbClr val="000000"/>
                </a:solidFill>
                <a:ea typeface="楷体_GB2312" pitchFamily="49" charset="-122"/>
              </a:rPr>
              <a:t>无正价</a:t>
            </a:r>
            <a:r>
              <a:rPr lang="en-US" altLang="zh-CN">
                <a:solidFill>
                  <a:srgbClr val="000000"/>
                </a:solidFill>
                <a:ea typeface="楷体_GB2312" pitchFamily="49" charset="-122"/>
              </a:rPr>
              <a:t>,</a:t>
            </a:r>
            <a:r>
              <a:rPr lang="zh-CN" altLang="en-US">
                <a:solidFill>
                  <a:srgbClr val="000000"/>
                </a:solidFill>
                <a:ea typeface="楷体_GB2312" pitchFamily="49" charset="-122"/>
              </a:rPr>
              <a:t>没有最高价含氧酸</a:t>
            </a:r>
            <a:r>
              <a:rPr lang="en-US" altLang="zh-CN">
                <a:solidFill>
                  <a:srgbClr val="000000"/>
                </a:solidFill>
                <a:ea typeface="楷体_GB2312" pitchFamily="49" charset="-122"/>
              </a:rPr>
              <a:t>,</a:t>
            </a:r>
            <a:r>
              <a:rPr lang="zh-CN" altLang="en-US">
                <a:solidFill>
                  <a:srgbClr val="000000"/>
                </a:solidFill>
                <a:ea typeface="楷体_GB2312" pitchFamily="49" charset="-122"/>
              </a:rPr>
              <a:t>故短周期中氯元素的最高价氧化物对应水化物的酸性最强</a:t>
            </a:r>
            <a:r>
              <a:rPr lang="en-US" altLang="zh-CN">
                <a:solidFill>
                  <a:srgbClr val="000000"/>
                </a:solidFill>
                <a:ea typeface="楷体_GB2312" pitchFamily="49" charset="-122"/>
              </a:rPr>
              <a:t>,D</a:t>
            </a:r>
            <a:r>
              <a:rPr lang="zh-CN" altLang="en-US">
                <a:solidFill>
                  <a:srgbClr val="000000"/>
                </a:solidFill>
                <a:ea typeface="楷体_GB2312" pitchFamily="49" charset="-122"/>
              </a:rPr>
              <a:t>项正确。</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4.</a:t>
            </a:r>
            <a:r>
              <a:rPr lang="zh-CN" altLang="en-US">
                <a:solidFill>
                  <a:srgbClr val="000000"/>
                </a:solidFill>
              </a:rPr>
              <a:t>短周期元素</a:t>
            </a:r>
            <a:r>
              <a:rPr lang="en-US" altLang="zh-CN">
                <a:solidFill>
                  <a:srgbClr val="000000"/>
                </a:solidFill>
              </a:rPr>
              <a:t>X</a:t>
            </a:r>
            <a:r>
              <a:rPr lang="zh-CN" altLang="en-US">
                <a:solidFill>
                  <a:srgbClr val="000000"/>
                </a:solidFill>
              </a:rPr>
              <a:t>、</a:t>
            </a:r>
            <a:r>
              <a:rPr lang="en-US" altLang="zh-CN">
                <a:solidFill>
                  <a:srgbClr val="000000"/>
                </a:solidFill>
              </a:rPr>
              <a:t>Y</a:t>
            </a:r>
            <a:r>
              <a:rPr lang="zh-CN" altLang="en-US">
                <a:solidFill>
                  <a:srgbClr val="000000"/>
                </a:solidFill>
              </a:rPr>
              <a:t>、</a:t>
            </a:r>
            <a:r>
              <a:rPr lang="en-US" altLang="zh-CN">
                <a:solidFill>
                  <a:srgbClr val="000000"/>
                </a:solidFill>
              </a:rPr>
              <a:t>Z</a:t>
            </a:r>
            <a:r>
              <a:rPr lang="zh-CN" altLang="en-US">
                <a:solidFill>
                  <a:srgbClr val="000000"/>
                </a:solidFill>
              </a:rPr>
              <a:t>、</a:t>
            </a:r>
            <a:r>
              <a:rPr lang="en-US" altLang="zh-CN">
                <a:solidFill>
                  <a:srgbClr val="000000"/>
                </a:solidFill>
              </a:rPr>
              <a:t>M</a:t>
            </a:r>
            <a:r>
              <a:rPr lang="zh-CN" altLang="en-US">
                <a:solidFill>
                  <a:srgbClr val="000000"/>
                </a:solidFill>
              </a:rPr>
              <a:t>、</a:t>
            </a:r>
            <a:r>
              <a:rPr lang="en-US" altLang="zh-CN">
                <a:solidFill>
                  <a:srgbClr val="000000"/>
                </a:solidFill>
              </a:rPr>
              <a:t>N</a:t>
            </a:r>
            <a:r>
              <a:rPr lang="zh-CN" altLang="en-US">
                <a:solidFill>
                  <a:srgbClr val="000000"/>
                </a:solidFill>
              </a:rPr>
              <a:t>在元素周期表中的相对位置如图所示</a:t>
            </a:r>
            <a:r>
              <a:rPr lang="en-US" altLang="zh-CN">
                <a:solidFill>
                  <a:srgbClr val="000000"/>
                </a:solidFill>
              </a:rPr>
              <a:t>,X</a:t>
            </a:r>
            <a:r>
              <a:rPr lang="zh-CN" altLang="en-US">
                <a:solidFill>
                  <a:srgbClr val="000000"/>
                </a:solidFill>
              </a:rPr>
              <a:t>、</a:t>
            </a:r>
            <a:r>
              <a:rPr lang="en-US" altLang="zh-CN">
                <a:solidFill>
                  <a:srgbClr val="000000"/>
                </a:solidFill>
              </a:rPr>
              <a:t>Y</a:t>
            </a:r>
            <a:r>
              <a:rPr lang="zh-CN" altLang="en-US">
                <a:solidFill>
                  <a:srgbClr val="000000"/>
                </a:solidFill>
              </a:rPr>
              <a:t>、</a:t>
            </a:r>
            <a:r>
              <a:rPr lang="en-US" altLang="zh-CN">
                <a:solidFill>
                  <a:srgbClr val="000000"/>
                </a:solidFill>
              </a:rPr>
              <a:t>Z</a:t>
            </a:r>
            <a:r>
              <a:rPr lang="zh-CN" altLang="en-US">
                <a:solidFill>
                  <a:srgbClr val="000000"/>
                </a:solidFill>
              </a:rPr>
              <a:t>原子最外层电子数之和等于</a:t>
            </a:r>
            <a:r>
              <a:rPr lang="en-US" altLang="zh-CN">
                <a:solidFill>
                  <a:srgbClr val="000000"/>
                </a:solidFill>
              </a:rPr>
              <a:t>M</a:t>
            </a:r>
            <a:r>
              <a:rPr lang="zh-CN" altLang="en-US">
                <a:solidFill>
                  <a:srgbClr val="000000"/>
                </a:solidFill>
              </a:rPr>
              <a:t>、</a:t>
            </a:r>
            <a:r>
              <a:rPr lang="en-US" altLang="zh-CN">
                <a:solidFill>
                  <a:srgbClr val="000000"/>
                </a:solidFill>
              </a:rPr>
              <a:t>N</a:t>
            </a:r>
            <a:r>
              <a:rPr lang="zh-CN" altLang="en-US">
                <a:solidFill>
                  <a:srgbClr val="000000"/>
                </a:solidFill>
              </a:rPr>
              <a:t>原子最外层电子数之和。则下列说法不正确的是</a:t>
            </a:r>
            <a:r>
              <a:rPr lang="en-US" altLang="zh-CN">
                <a:solidFill>
                  <a:srgbClr val="000000"/>
                </a:solidFill>
              </a:rPr>
              <a:t>(</a:t>
            </a:r>
            <a:r>
              <a:rPr lang="zh-CN" altLang="en-US">
                <a:solidFill>
                  <a:srgbClr val="000000"/>
                </a:solidFill>
              </a:rPr>
              <a:t>　　</a:t>
            </a:r>
            <a:r>
              <a:rPr lang="en-US" altLang="zh-CN">
                <a:solidFill>
                  <a:srgbClr val="000000"/>
                </a:solidFill>
              </a:rPr>
              <a:t>)</a:t>
            </a:r>
            <a:endParaRPr lang="en-US" altLang="zh-CN">
              <a:solidFill>
                <a:srgbClr val="000000"/>
              </a:solidFill>
            </a:endParaRPr>
          </a:p>
        </p:txBody>
      </p:sp>
      <p:graphicFrame>
        <p:nvGraphicFramePr>
          <p:cNvPr id="1488973" name="Group 77"/>
          <p:cNvGraphicFramePr>
            <a:graphicFrameLocks noGrp="1"/>
          </p:cNvGraphicFramePr>
          <p:nvPr/>
        </p:nvGraphicFramePr>
        <p:xfrm>
          <a:off x="1054100" y="2904027"/>
          <a:ext cx="5346700" cy="933234"/>
        </p:xfrm>
        <a:graphic>
          <a:graphicData uri="http://schemas.openxmlformats.org/drawingml/2006/table">
            <a:tbl>
              <a:tblPr/>
              <a:tblGrid>
                <a:gridCol w="1069975"/>
                <a:gridCol w="1068388"/>
                <a:gridCol w="1069975"/>
                <a:gridCol w="1068387"/>
                <a:gridCol w="1069975"/>
              </a:tblGrid>
              <a:tr h="46661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28575" cap="flat" cmpd="sng" algn="ctr">
                      <a:solidFill>
                        <a:schemeClr val="tx1"/>
                      </a:solidFill>
                      <a:prstDash val="solid"/>
                      <a:round/>
                      <a:headEnd type="none" w="med" len="med"/>
                      <a:tailEnd type="none" w="med" len="med"/>
                    </a:lnL>
                    <a:lnR w="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5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X</a:t>
                      </a:r>
                      <a:endParaRPr kumimoji="0" lang="en-US"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5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Y</a:t>
                      </a:r>
                      <a:endParaRPr kumimoji="0" lang="en-US"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466617">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5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Z</a:t>
                      </a:r>
                      <a:endParaRPr kumimoji="0" lang="en-US"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28575" cap="flat" cmpd="sng" algn="ctr">
                      <a:solidFill>
                        <a:schemeClr val="tx1"/>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5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M</a:t>
                      </a:r>
                      <a:endParaRPr kumimoji="0" lang="en-US"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ea typeface="宋体" panose="02010600030101010101" pitchFamily="2" charset="-122"/>
                        </a:defRPr>
                      </a:lvl1pPr>
                      <a:lvl2pPr>
                        <a:spcBef>
                          <a:spcPct val="20000"/>
                        </a:spcBef>
                        <a:defRPr sz="2400">
                          <a:solidFill>
                            <a:schemeClr val="tx1"/>
                          </a:solidFill>
                          <a:latin typeface="Arial" panose="020B0604020202020204" pitchFamily="34" charset="0"/>
                          <a:ea typeface="宋体" panose="02010600030101010101" pitchFamily="2" charset="-122"/>
                        </a:defRPr>
                      </a:lvl2pPr>
                      <a:lvl3pPr>
                        <a:spcBef>
                          <a:spcPct val="20000"/>
                        </a:spcBef>
                        <a:defRPr sz="2000">
                          <a:solidFill>
                            <a:schemeClr val="tx1"/>
                          </a:solidFill>
                          <a:latin typeface="Arial" panose="020B0604020202020204" pitchFamily="34" charset="0"/>
                          <a:ea typeface="宋体" panose="02010600030101010101" pitchFamily="2" charset="-122"/>
                        </a:defRPr>
                      </a:lvl3pPr>
                      <a:lvl4pPr>
                        <a:spcBef>
                          <a:spcPct val="20000"/>
                        </a:spcBef>
                        <a:defRPr>
                          <a:solidFill>
                            <a:schemeClr val="tx1"/>
                          </a:solidFill>
                          <a:latin typeface="Arial" panose="020B0604020202020204" pitchFamily="34" charset="0"/>
                          <a:ea typeface="宋体" panose="02010600030101010101" pitchFamily="2" charset="-122"/>
                        </a:defRPr>
                      </a:lvl4pPr>
                      <a:lvl5pPr>
                        <a:spcBef>
                          <a:spcPct val="20000"/>
                        </a:spcBef>
                        <a:defRPr>
                          <a:solidFill>
                            <a:schemeClr val="tx1"/>
                          </a:solidFill>
                          <a:latin typeface="Arial" panose="020B0604020202020204" pitchFamily="34" charset="0"/>
                          <a:ea typeface="宋体" panose="02010600030101010101" pitchFamily="2" charset="-122"/>
                        </a:defRPr>
                      </a:lvl5pPr>
                      <a:lvl6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500" b="1" i="0" u="none" strike="noStrike" cap="none" normalizeH="0" baseline="0" smtClean="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N</a:t>
                      </a:r>
                      <a:endParaRPr kumimoji="0" lang="en-US" altLang="zh-CN" sz="25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1172" marB="41172" anchor="ctr" horzOverflow="overflow">
                    <a:lnL w="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A.</a:t>
            </a:r>
            <a:r>
              <a:rPr lang="zh-CN" altLang="en-US">
                <a:solidFill>
                  <a:srgbClr val="000000"/>
                </a:solidFill>
              </a:rPr>
              <a:t>原子半径大小</a:t>
            </a:r>
            <a:r>
              <a:rPr lang="en-US" altLang="zh-CN">
                <a:solidFill>
                  <a:srgbClr val="000000"/>
                </a:solidFill>
              </a:rPr>
              <a:t>:Z&gt;X&gt;Y</a:t>
            </a:r>
            <a:endParaRPr lang="en-US" altLang="zh-CN">
              <a:solidFill>
                <a:srgbClr val="000000"/>
              </a:solidFill>
            </a:endParaRPr>
          </a:p>
          <a:p>
            <a:pPr eaLnBrk="1" hangingPunct="1"/>
            <a:r>
              <a:rPr lang="en-US" altLang="zh-CN">
                <a:solidFill>
                  <a:srgbClr val="000000"/>
                </a:solidFill>
              </a:rPr>
              <a:t>B.</a:t>
            </a:r>
            <a:r>
              <a:rPr lang="zh-CN" altLang="en-US">
                <a:solidFill>
                  <a:srgbClr val="000000"/>
                </a:solidFill>
              </a:rPr>
              <a:t>最高价氧化物的水化物的酸性</a:t>
            </a:r>
            <a:r>
              <a:rPr lang="en-US" altLang="zh-CN">
                <a:solidFill>
                  <a:srgbClr val="000000"/>
                </a:solidFill>
              </a:rPr>
              <a:t>M</a:t>
            </a:r>
            <a:r>
              <a:rPr lang="zh-CN" altLang="en-US">
                <a:solidFill>
                  <a:srgbClr val="000000"/>
                </a:solidFill>
              </a:rPr>
              <a:t>大于</a:t>
            </a:r>
            <a:r>
              <a:rPr lang="en-US" altLang="zh-CN">
                <a:solidFill>
                  <a:srgbClr val="000000"/>
                </a:solidFill>
              </a:rPr>
              <a:t>X</a:t>
            </a:r>
            <a:r>
              <a:rPr lang="zh-CN" altLang="en-US">
                <a:solidFill>
                  <a:srgbClr val="000000"/>
                </a:solidFill>
              </a:rPr>
              <a:t>的</a:t>
            </a:r>
            <a:endParaRPr lang="zh-CN" altLang="en-US">
              <a:solidFill>
                <a:srgbClr val="000000"/>
              </a:solidFill>
            </a:endParaRPr>
          </a:p>
          <a:p>
            <a:pPr eaLnBrk="1" hangingPunct="1"/>
            <a:r>
              <a:rPr lang="en-US" altLang="zh-CN">
                <a:solidFill>
                  <a:srgbClr val="000000"/>
                </a:solidFill>
              </a:rPr>
              <a:t>C.X</a:t>
            </a:r>
            <a:r>
              <a:rPr lang="zh-CN" altLang="en-US">
                <a:solidFill>
                  <a:srgbClr val="000000"/>
                </a:solidFill>
              </a:rPr>
              <a:t>和氢元素所形成的化合物的沸点可能比</a:t>
            </a:r>
            <a:r>
              <a:rPr lang="en-US" altLang="zh-CN">
                <a:solidFill>
                  <a:srgbClr val="000000"/>
                </a:solidFill>
              </a:rPr>
              <a:t>Y</a:t>
            </a:r>
            <a:r>
              <a:rPr lang="zh-CN" altLang="en-US">
                <a:solidFill>
                  <a:srgbClr val="000000"/>
                </a:solidFill>
              </a:rPr>
              <a:t>的氢化物的沸点高</a:t>
            </a:r>
            <a:endParaRPr lang="zh-CN" altLang="en-US">
              <a:solidFill>
                <a:srgbClr val="000000"/>
              </a:solidFill>
            </a:endParaRPr>
          </a:p>
          <a:p>
            <a:pPr eaLnBrk="1" hangingPunct="1"/>
            <a:r>
              <a:rPr lang="en-US" altLang="zh-CN">
                <a:solidFill>
                  <a:srgbClr val="000000"/>
                </a:solidFill>
              </a:rPr>
              <a:t>D.MY</a:t>
            </a:r>
            <a:r>
              <a:rPr lang="en-US" altLang="zh-CN" baseline="-30000">
                <a:solidFill>
                  <a:srgbClr val="000000"/>
                </a:solidFill>
              </a:rPr>
              <a:t>2</a:t>
            </a:r>
            <a:r>
              <a:rPr lang="zh-CN" altLang="en-US">
                <a:solidFill>
                  <a:srgbClr val="000000"/>
                </a:solidFill>
              </a:rPr>
              <a:t>可以使紫色石蕊试液先变红后褪色</a:t>
            </a:r>
            <a:endParaRPr lang="zh-CN" altLang="en-US">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12725" y="857488"/>
            <a:ext cx="96472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(1)</a:t>
            </a:r>
            <a:r>
              <a:rPr lang="zh-CN" altLang="en-US" dirty="0">
                <a:solidFill>
                  <a:srgbClr val="000000"/>
                </a:solidFill>
              </a:rPr>
              <a:t>请填写出图中序号所示内容</a:t>
            </a:r>
            <a:endParaRPr lang="zh-CN" altLang="en-US" dirty="0">
              <a:solidFill>
                <a:srgbClr val="000000"/>
              </a:solidFill>
            </a:endParaRPr>
          </a:p>
          <a:p>
            <a:pPr eaLnBrk="1" hangingPunct="1"/>
            <a:r>
              <a:rPr lang="zh-CN" altLang="en-US" dirty="0">
                <a:solidFill>
                  <a:srgbClr val="000000"/>
                </a:solidFill>
              </a:rPr>
              <a:t>①</a:t>
            </a:r>
            <a:r>
              <a:rPr lang="en-US" altLang="zh-CN" dirty="0">
                <a:solidFill>
                  <a:srgbClr val="000000"/>
                </a:solidFill>
              </a:rPr>
              <a:t>_____</a:t>
            </a:r>
            <a:r>
              <a:rPr lang="zh-CN" altLang="en-US" dirty="0">
                <a:solidFill>
                  <a:srgbClr val="000000"/>
                </a:solidFill>
              </a:rPr>
              <a:t>　②</a:t>
            </a:r>
            <a:r>
              <a:rPr lang="en-US" altLang="zh-CN" dirty="0">
                <a:solidFill>
                  <a:srgbClr val="000000"/>
                </a:solidFill>
              </a:rPr>
              <a:t>_____</a:t>
            </a:r>
            <a:r>
              <a:rPr lang="zh-CN" altLang="en-US" dirty="0">
                <a:solidFill>
                  <a:srgbClr val="000000"/>
                </a:solidFill>
              </a:rPr>
              <a:t>　③</a:t>
            </a:r>
            <a:r>
              <a:rPr lang="en-US" altLang="zh-CN" dirty="0">
                <a:solidFill>
                  <a:srgbClr val="000000"/>
                </a:solidFill>
              </a:rPr>
              <a:t>_____</a:t>
            </a:r>
            <a:r>
              <a:rPr lang="zh-CN" altLang="en-US" dirty="0">
                <a:solidFill>
                  <a:srgbClr val="000000"/>
                </a:solidFill>
              </a:rPr>
              <a:t>　④</a:t>
            </a:r>
            <a:r>
              <a:rPr lang="en-US" altLang="zh-CN" dirty="0">
                <a:solidFill>
                  <a:srgbClr val="000000"/>
                </a:solidFill>
              </a:rPr>
              <a:t>_____</a:t>
            </a:r>
            <a:r>
              <a:rPr lang="zh-CN" altLang="en-US" dirty="0">
                <a:solidFill>
                  <a:srgbClr val="000000"/>
                </a:solidFill>
              </a:rPr>
              <a:t>　⑤</a:t>
            </a:r>
            <a:r>
              <a:rPr lang="en-US" altLang="zh-CN" dirty="0">
                <a:solidFill>
                  <a:srgbClr val="000000"/>
                </a:solidFill>
              </a:rPr>
              <a:t>___</a:t>
            </a:r>
            <a:r>
              <a:rPr lang="zh-CN" altLang="en-US" dirty="0">
                <a:solidFill>
                  <a:srgbClr val="000000"/>
                </a:solidFill>
              </a:rPr>
              <a:t>　</a:t>
            </a:r>
            <a:endParaRPr lang="zh-CN" altLang="en-US" dirty="0">
              <a:solidFill>
                <a:srgbClr val="000000"/>
              </a:solidFill>
            </a:endParaRPr>
          </a:p>
          <a:p>
            <a:pPr eaLnBrk="1" hangingPunct="1"/>
            <a:r>
              <a:rPr lang="zh-CN" altLang="en-US" dirty="0">
                <a:solidFill>
                  <a:srgbClr val="000000"/>
                </a:solidFill>
              </a:rPr>
              <a:t>⑥</a:t>
            </a:r>
            <a:r>
              <a:rPr lang="en-US" altLang="zh-CN" dirty="0">
                <a:solidFill>
                  <a:srgbClr val="000000"/>
                </a:solidFill>
              </a:rPr>
              <a:t>___     ⑦_____</a:t>
            </a:r>
            <a:r>
              <a:rPr lang="zh-CN" altLang="en-US" dirty="0">
                <a:solidFill>
                  <a:srgbClr val="000000"/>
                </a:solidFill>
              </a:rPr>
              <a:t>　⑧</a:t>
            </a:r>
            <a:r>
              <a:rPr lang="en-US" altLang="zh-CN" dirty="0">
                <a:solidFill>
                  <a:srgbClr val="000000"/>
                </a:solidFill>
              </a:rPr>
              <a:t>_______</a:t>
            </a:r>
            <a:endParaRPr lang="en-US" altLang="zh-CN" dirty="0">
              <a:solidFill>
                <a:srgbClr val="000000"/>
              </a:solidFill>
            </a:endParaRPr>
          </a:p>
          <a:p>
            <a:pPr eaLnBrk="1" hangingPunct="1"/>
            <a:r>
              <a:rPr lang="en-US" altLang="zh-CN" dirty="0">
                <a:solidFill>
                  <a:srgbClr val="000000"/>
                </a:solidFill>
              </a:rPr>
              <a:t>(2)</a:t>
            </a:r>
            <a:r>
              <a:rPr lang="zh-CN" altLang="en-US" dirty="0">
                <a:solidFill>
                  <a:srgbClr val="000000"/>
                </a:solidFill>
              </a:rPr>
              <a:t>分界线的划分</a:t>
            </a:r>
            <a:r>
              <a:rPr lang="en-US" altLang="zh-CN" dirty="0">
                <a:solidFill>
                  <a:srgbClr val="000000"/>
                </a:solidFill>
              </a:rPr>
              <a:t>:</a:t>
            </a:r>
            <a:r>
              <a:rPr lang="zh-CN" altLang="en-US" dirty="0">
                <a:solidFill>
                  <a:srgbClr val="000000"/>
                </a:solidFill>
              </a:rPr>
              <a:t>沿着周期表中</a:t>
            </a:r>
            <a:r>
              <a:rPr lang="en-US" altLang="zh-CN" dirty="0">
                <a:solidFill>
                  <a:srgbClr val="000000"/>
                </a:solidFill>
              </a:rPr>
              <a:t>__________________</a:t>
            </a:r>
            <a:endParaRPr lang="en-US" altLang="zh-CN" dirty="0">
              <a:solidFill>
                <a:srgbClr val="000000"/>
              </a:solidFill>
            </a:endParaRPr>
          </a:p>
          <a:p>
            <a:pPr eaLnBrk="1" hangingPunct="1"/>
            <a:r>
              <a:rPr lang="zh-CN" altLang="en-US" dirty="0">
                <a:solidFill>
                  <a:srgbClr val="000000"/>
                </a:solidFill>
              </a:rPr>
              <a:t>和</a:t>
            </a:r>
            <a:r>
              <a:rPr lang="en-US" altLang="zh-CN" dirty="0">
                <a:solidFill>
                  <a:srgbClr val="000000"/>
                </a:solidFill>
              </a:rPr>
              <a:t>_______________</a:t>
            </a:r>
            <a:r>
              <a:rPr lang="zh-CN" altLang="en-US" dirty="0">
                <a:solidFill>
                  <a:srgbClr val="000000"/>
                </a:solidFill>
              </a:rPr>
              <a:t>之间画一条虚线</a:t>
            </a:r>
            <a:r>
              <a:rPr lang="en-US" altLang="zh-CN" dirty="0">
                <a:solidFill>
                  <a:srgbClr val="000000"/>
                </a:solidFill>
              </a:rPr>
              <a:t>,</a:t>
            </a:r>
            <a:r>
              <a:rPr lang="zh-CN" altLang="en-US" dirty="0">
                <a:solidFill>
                  <a:srgbClr val="000000"/>
                </a:solidFill>
              </a:rPr>
              <a:t>虚线的左面是</a:t>
            </a:r>
            <a:r>
              <a:rPr lang="en-US" altLang="zh-CN" dirty="0">
                <a:solidFill>
                  <a:srgbClr val="000000"/>
                </a:solidFill>
              </a:rPr>
              <a:t>___</a:t>
            </a:r>
            <a:endParaRPr lang="en-US" altLang="zh-CN" dirty="0">
              <a:solidFill>
                <a:srgbClr val="000000"/>
              </a:solidFill>
            </a:endParaRPr>
          </a:p>
          <a:p>
            <a:pPr eaLnBrk="1" hangingPunct="1"/>
            <a:r>
              <a:rPr lang="en-US" altLang="zh-CN" dirty="0">
                <a:solidFill>
                  <a:srgbClr val="000000"/>
                </a:solidFill>
              </a:rPr>
              <a:t>___</a:t>
            </a:r>
            <a:r>
              <a:rPr lang="zh-CN" altLang="en-US" dirty="0">
                <a:solidFill>
                  <a:srgbClr val="000000"/>
                </a:solidFill>
              </a:rPr>
              <a:t>元素</a:t>
            </a:r>
            <a:r>
              <a:rPr lang="en-US" altLang="zh-CN" dirty="0">
                <a:solidFill>
                  <a:srgbClr val="000000"/>
                </a:solidFill>
              </a:rPr>
              <a:t>,</a:t>
            </a:r>
            <a:r>
              <a:rPr lang="zh-CN" altLang="en-US" dirty="0">
                <a:solidFill>
                  <a:srgbClr val="000000"/>
                </a:solidFill>
              </a:rPr>
              <a:t>右面是</a:t>
            </a:r>
            <a:r>
              <a:rPr lang="en-US" altLang="zh-CN" dirty="0">
                <a:solidFill>
                  <a:srgbClr val="000000"/>
                </a:solidFill>
              </a:rPr>
              <a:t>_______</a:t>
            </a:r>
            <a:r>
              <a:rPr lang="zh-CN" altLang="en-US" dirty="0">
                <a:solidFill>
                  <a:srgbClr val="000000"/>
                </a:solidFill>
              </a:rPr>
              <a:t>元素。</a:t>
            </a:r>
            <a:endParaRPr lang="zh-CN" altLang="en-US" dirty="0">
              <a:solidFill>
                <a:srgbClr val="000000"/>
              </a:solidFill>
            </a:endParaRPr>
          </a:p>
        </p:txBody>
      </p:sp>
      <p:sp>
        <p:nvSpPr>
          <p:cNvPr id="1472515" name="Text Box 3"/>
          <p:cNvSpPr txBox="1">
            <a:spLocks noChangeArrowheads="1"/>
          </p:cNvSpPr>
          <p:nvPr/>
        </p:nvSpPr>
        <p:spPr bwMode="auto">
          <a:xfrm>
            <a:off x="334964" y="1307875"/>
            <a:ext cx="155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增强</a:t>
            </a:r>
            <a:endParaRPr lang="zh-CN" altLang="en-US">
              <a:solidFill>
                <a:srgbClr val="FF0000"/>
              </a:solidFill>
            </a:endParaRPr>
          </a:p>
        </p:txBody>
      </p:sp>
      <p:sp>
        <p:nvSpPr>
          <p:cNvPr id="1472516" name="Text Box 4"/>
          <p:cNvSpPr txBox="1">
            <a:spLocks noChangeArrowheads="1"/>
          </p:cNvSpPr>
          <p:nvPr/>
        </p:nvSpPr>
        <p:spPr bwMode="auto">
          <a:xfrm>
            <a:off x="1947864" y="1307875"/>
            <a:ext cx="155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减弱</a:t>
            </a:r>
            <a:endParaRPr lang="zh-CN" altLang="en-US">
              <a:solidFill>
                <a:srgbClr val="FF0000"/>
              </a:solidFill>
            </a:endParaRPr>
          </a:p>
        </p:txBody>
      </p:sp>
      <p:sp>
        <p:nvSpPr>
          <p:cNvPr id="1472517" name="Text Box 5"/>
          <p:cNvSpPr txBox="1">
            <a:spLocks noChangeArrowheads="1"/>
          </p:cNvSpPr>
          <p:nvPr/>
        </p:nvSpPr>
        <p:spPr bwMode="auto">
          <a:xfrm>
            <a:off x="3560764" y="1307875"/>
            <a:ext cx="155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增强</a:t>
            </a:r>
            <a:endParaRPr lang="zh-CN" altLang="en-US">
              <a:solidFill>
                <a:srgbClr val="FF0000"/>
              </a:solidFill>
            </a:endParaRPr>
          </a:p>
        </p:txBody>
      </p:sp>
      <p:sp>
        <p:nvSpPr>
          <p:cNvPr id="1472518" name="Text Box 6"/>
          <p:cNvSpPr txBox="1">
            <a:spLocks noChangeArrowheads="1"/>
          </p:cNvSpPr>
          <p:nvPr/>
        </p:nvSpPr>
        <p:spPr bwMode="auto">
          <a:xfrm>
            <a:off x="5173664" y="1307875"/>
            <a:ext cx="155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增强</a:t>
            </a:r>
            <a:endParaRPr lang="zh-CN" altLang="en-US">
              <a:solidFill>
                <a:srgbClr val="FF0000"/>
              </a:solidFill>
            </a:endParaRPr>
          </a:p>
        </p:txBody>
      </p:sp>
      <p:sp>
        <p:nvSpPr>
          <p:cNvPr id="1472519" name="Text Box 7"/>
          <p:cNvSpPr txBox="1">
            <a:spLocks noChangeArrowheads="1"/>
          </p:cNvSpPr>
          <p:nvPr/>
        </p:nvSpPr>
        <p:spPr bwMode="auto">
          <a:xfrm>
            <a:off x="6908800" y="1307875"/>
            <a:ext cx="939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Al</a:t>
            </a:r>
            <a:endParaRPr lang="en-US" altLang="zh-CN">
              <a:solidFill>
                <a:srgbClr val="FF0000"/>
              </a:solidFill>
            </a:endParaRPr>
          </a:p>
        </p:txBody>
      </p:sp>
      <p:sp>
        <p:nvSpPr>
          <p:cNvPr id="1472521" name="Text Box 9"/>
          <p:cNvSpPr txBox="1">
            <a:spLocks noChangeArrowheads="1"/>
          </p:cNvSpPr>
          <p:nvPr/>
        </p:nvSpPr>
        <p:spPr bwMode="auto">
          <a:xfrm>
            <a:off x="457200" y="1890967"/>
            <a:ext cx="939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Si</a:t>
            </a:r>
            <a:endParaRPr lang="en-US" altLang="zh-CN">
              <a:solidFill>
                <a:srgbClr val="FF0000"/>
              </a:solidFill>
            </a:endParaRPr>
          </a:p>
        </p:txBody>
      </p:sp>
      <p:sp>
        <p:nvSpPr>
          <p:cNvPr id="1472522" name="Text Box 10"/>
          <p:cNvSpPr txBox="1">
            <a:spLocks noChangeArrowheads="1"/>
          </p:cNvSpPr>
          <p:nvPr/>
        </p:nvSpPr>
        <p:spPr bwMode="auto">
          <a:xfrm>
            <a:off x="2125663" y="1890967"/>
            <a:ext cx="15525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金属</a:t>
            </a:r>
            <a:endParaRPr lang="zh-CN" altLang="en-US">
              <a:solidFill>
                <a:srgbClr val="FF0000"/>
              </a:solidFill>
            </a:endParaRPr>
          </a:p>
        </p:txBody>
      </p:sp>
      <p:sp>
        <p:nvSpPr>
          <p:cNvPr id="1472523" name="Text Box 11"/>
          <p:cNvSpPr txBox="1">
            <a:spLocks noChangeArrowheads="1"/>
          </p:cNvSpPr>
          <p:nvPr/>
        </p:nvSpPr>
        <p:spPr bwMode="auto">
          <a:xfrm>
            <a:off x="3606800" y="1890967"/>
            <a:ext cx="21717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非金属</a:t>
            </a:r>
            <a:endParaRPr lang="zh-CN" altLang="en-US">
              <a:solidFill>
                <a:srgbClr val="FF0000"/>
              </a:solidFill>
            </a:endParaRPr>
          </a:p>
        </p:txBody>
      </p:sp>
      <p:sp>
        <p:nvSpPr>
          <p:cNvPr id="1472524" name="Text Box 12"/>
          <p:cNvSpPr txBox="1">
            <a:spLocks noChangeArrowheads="1"/>
          </p:cNvSpPr>
          <p:nvPr/>
        </p:nvSpPr>
        <p:spPr bwMode="auto">
          <a:xfrm>
            <a:off x="4132264" y="2462625"/>
            <a:ext cx="55784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B</a:t>
            </a:r>
            <a:r>
              <a:rPr lang="zh-CN" altLang="en-US">
                <a:solidFill>
                  <a:srgbClr val="FF0000"/>
                </a:solidFill>
              </a:rPr>
              <a:t>、</a:t>
            </a:r>
            <a:r>
              <a:rPr lang="en-US" altLang="zh-CN">
                <a:solidFill>
                  <a:srgbClr val="FF0000"/>
                </a:solidFill>
              </a:rPr>
              <a:t>Si</a:t>
            </a:r>
            <a:r>
              <a:rPr lang="zh-CN" altLang="en-US">
                <a:solidFill>
                  <a:srgbClr val="FF0000"/>
                </a:solidFill>
              </a:rPr>
              <a:t>、</a:t>
            </a:r>
            <a:r>
              <a:rPr lang="en-US" altLang="zh-CN">
                <a:solidFill>
                  <a:srgbClr val="FF0000"/>
                </a:solidFill>
              </a:rPr>
              <a:t>As</a:t>
            </a:r>
            <a:r>
              <a:rPr lang="zh-CN" altLang="en-US">
                <a:solidFill>
                  <a:srgbClr val="FF0000"/>
                </a:solidFill>
              </a:rPr>
              <a:t>、</a:t>
            </a:r>
            <a:r>
              <a:rPr lang="en-US" altLang="zh-CN">
                <a:solidFill>
                  <a:srgbClr val="FF0000"/>
                </a:solidFill>
              </a:rPr>
              <a:t>Te</a:t>
            </a:r>
            <a:r>
              <a:rPr lang="zh-CN" altLang="en-US">
                <a:solidFill>
                  <a:srgbClr val="FF0000"/>
                </a:solidFill>
              </a:rPr>
              <a:t>、</a:t>
            </a:r>
            <a:r>
              <a:rPr lang="en-US" altLang="zh-CN">
                <a:solidFill>
                  <a:srgbClr val="FF0000"/>
                </a:solidFill>
              </a:rPr>
              <a:t>At</a:t>
            </a:r>
            <a:endParaRPr lang="en-US" altLang="zh-CN">
              <a:solidFill>
                <a:srgbClr val="FF0000"/>
              </a:solidFill>
            </a:endParaRPr>
          </a:p>
        </p:txBody>
      </p:sp>
      <p:sp>
        <p:nvSpPr>
          <p:cNvPr id="1472525" name="Text Box 13"/>
          <p:cNvSpPr txBox="1">
            <a:spLocks noChangeArrowheads="1"/>
          </p:cNvSpPr>
          <p:nvPr/>
        </p:nvSpPr>
        <p:spPr bwMode="auto">
          <a:xfrm>
            <a:off x="-319088" y="3045717"/>
            <a:ext cx="465137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Al</a:t>
            </a:r>
            <a:r>
              <a:rPr lang="zh-CN" altLang="en-US">
                <a:solidFill>
                  <a:srgbClr val="FF0000"/>
                </a:solidFill>
              </a:rPr>
              <a:t>、</a:t>
            </a:r>
            <a:r>
              <a:rPr lang="en-US" altLang="zh-CN">
                <a:solidFill>
                  <a:srgbClr val="FF0000"/>
                </a:solidFill>
              </a:rPr>
              <a:t>Ge</a:t>
            </a:r>
            <a:r>
              <a:rPr lang="zh-CN" altLang="en-US">
                <a:solidFill>
                  <a:srgbClr val="FF0000"/>
                </a:solidFill>
              </a:rPr>
              <a:t>、</a:t>
            </a:r>
            <a:r>
              <a:rPr lang="en-US" altLang="zh-CN">
                <a:solidFill>
                  <a:srgbClr val="FF0000"/>
                </a:solidFill>
              </a:rPr>
              <a:t>Sb</a:t>
            </a:r>
            <a:r>
              <a:rPr lang="zh-CN" altLang="en-US">
                <a:solidFill>
                  <a:srgbClr val="FF0000"/>
                </a:solidFill>
              </a:rPr>
              <a:t>、</a:t>
            </a:r>
            <a:r>
              <a:rPr lang="en-US" altLang="zh-CN">
                <a:solidFill>
                  <a:srgbClr val="FF0000"/>
                </a:solidFill>
              </a:rPr>
              <a:t>Po</a:t>
            </a:r>
            <a:endParaRPr lang="en-US" altLang="zh-CN">
              <a:solidFill>
                <a:srgbClr val="FF0000"/>
              </a:solidFill>
            </a:endParaRPr>
          </a:p>
        </p:txBody>
      </p:sp>
      <p:sp>
        <p:nvSpPr>
          <p:cNvPr id="1472526" name="Text Box 14"/>
          <p:cNvSpPr txBox="1">
            <a:spLocks noChangeArrowheads="1"/>
          </p:cNvSpPr>
          <p:nvPr/>
        </p:nvSpPr>
        <p:spPr bwMode="auto">
          <a:xfrm>
            <a:off x="7977189" y="3045717"/>
            <a:ext cx="9366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金</a:t>
            </a:r>
            <a:endParaRPr lang="zh-CN" altLang="en-US">
              <a:solidFill>
                <a:srgbClr val="FF0000"/>
              </a:solidFill>
            </a:endParaRPr>
          </a:p>
        </p:txBody>
      </p:sp>
      <p:sp>
        <p:nvSpPr>
          <p:cNvPr id="1472527" name="Text Box 15"/>
          <p:cNvSpPr txBox="1">
            <a:spLocks noChangeArrowheads="1"/>
          </p:cNvSpPr>
          <p:nvPr/>
        </p:nvSpPr>
        <p:spPr bwMode="auto">
          <a:xfrm>
            <a:off x="103189" y="3617376"/>
            <a:ext cx="9366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属</a:t>
            </a:r>
            <a:endParaRPr lang="zh-CN" altLang="en-US">
              <a:solidFill>
                <a:srgbClr val="FF0000"/>
              </a:solidFill>
            </a:endParaRPr>
          </a:p>
        </p:txBody>
      </p:sp>
      <p:sp>
        <p:nvSpPr>
          <p:cNvPr id="1472528" name="Text Box 16"/>
          <p:cNvSpPr txBox="1">
            <a:spLocks noChangeArrowheads="1"/>
          </p:cNvSpPr>
          <p:nvPr/>
        </p:nvSpPr>
        <p:spPr bwMode="auto">
          <a:xfrm>
            <a:off x="2349500" y="3617376"/>
            <a:ext cx="21717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非金属</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72515"/>
                                        </p:tgtEl>
                                        <p:attrNameLst>
                                          <p:attrName>style.visibility</p:attrName>
                                        </p:attrNameLst>
                                      </p:cBhvr>
                                      <p:to>
                                        <p:strVal val="visible"/>
                                      </p:to>
                                    </p:set>
                                    <p:animEffect transition="in" filter="blinds(horizontal)">
                                      <p:cBhvr>
                                        <p:cTn id="7" dur="500"/>
                                        <p:tgtEl>
                                          <p:spTgt spid="14725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72516"/>
                                        </p:tgtEl>
                                        <p:attrNameLst>
                                          <p:attrName>style.visibility</p:attrName>
                                        </p:attrNameLst>
                                      </p:cBhvr>
                                      <p:to>
                                        <p:strVal val="visible"/>
                                      </p:to>
                                    </p:set>
                                    <p:animEffect transition="in" filter="blinds(horizontal)">
                                      <p:cBhvr>
                                        <p:cTn id="12" dur="500"/>
                                        <p:tgtEl>
                                          <p:spTgt spid="14725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72517"/>
                                        </p:tgtEl>
                                        <p:attrNameLst>
                                          <p:attrName>style.visibility</p:attrName>
                                        </p:attrNameLst>
                                      </p:cBhvr>
                                      <p:to>
                                        <p:strVal val="visible"/>
                                      </p:to>
                                    </p:set>
                                    <p:animEffect transition="in" filter="blinds(horizontal)">
                                      <p:cBhvr>
                                        <p:cTn id="17" dur="500"/>
                                        <p:tgtEl>
                                          <p:spTgt spid="14725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72518"/>
                                        </p:tgtEl>
                                        <p:attrNameLst>
                                          <p:attrName>style.visibility</p:attrName>
                                        </p:attrNameLst>
                                      </p:cBhvr>
                                      <p:to>
                                        <p:strVal val="visible"/>
                                      </p:to>
                                    </p:set>
                                    <p:animEffect transition="in" filter="blinds(horizontal)">
                                      <p:cBhvr>
                                        <p:cTn id="22" dur="500"/>
                                        <p:tgtEl>
                                          <p:spTgt spid="14725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72519"/>
                                        </p:tgtEl>
                                        <p:attrNameLst>
                                          <p:attrName>style.visibility</p:attrName>
                                        </p:attrNameLst>
                                      </p:cBhvr>
                                      <p:to>
                                        <p:strVal val="visible"/>
                                      </p:to>
                                    </p:set>
                                    <p:animEffect transition="in" filter="blinds(horizontal)">
                                      <p:cBhvr>
                                        <p:cTn id="27" dur="500"/>
                                        <p:tgtEl>
                                          <p:spTgt spid="147251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72521"/>
                                        </p:tgtEl>
                                        <p:attrNameLst>
                                          <p:attrName>style.visibility</p:attrName>
                                        </p:attrNameLst>
                                      </p:cBhvr>
                                      <p:to>
                                        <p:strVal val="visible"/>
                                      </p:to>
                                    </p:set>
                                    <p:animEffect transition="in" filter="blinds(horizontal)">
                                      <p:cBhvr>
                                        <p:cTn id="32" dur="500"/>
                                        <p:tgtEl>
                                          <p:spTgt spid="147252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472522"/>
                                        </p:tgtEl>
                                        <p:attrNameLst>
                                          <p:attrName>style.visibility</p:attrName>
                                        </p:attrNameLst>
                                      </p:cBhvr>
                                      <p:to>
                                        <p:strVal val="visible"/>
                                      </p:to>
                                    </p:set>
                                    <p:animEffect transition="in" filter="blinds(horizontal)">
                                      <p:cBhvr>
                                        <p:cTn id="37" dur="500"/>
                                        <p:tgtEl>
                                          <p:spTgt spid="147252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72523"/>
                                        </p:tgtEl>
                                        <p:attrNameLst>
                                          <p:attrName>style.visibility</p:attrName>
                                        </p:attrNameLst>
                                      </p:cBhvr>
                                      <p:to>
                                        <p:strVal val="visible"/>
                                      </p:to>
                                    </p:set>
                                    <p:animEffect transition="in" filter="blinds(horizontal)">
                                      <p:cBhvr>
                                        <p:cTn id="42" dur="500"/>
                                        <p:tgtEl>
                                          <p:spTgt spid="147252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472524"/>
                                        </p:tgtEl>
                                        <p:attrNameLst>
                                          <p:attrName>style.visibility</p:attrName>
                                        </p:attrNameLst>
                                      </p:cBhvr>
                                      <p:to>
                                        <p:strVal val="visible"/>
                                      </p:to>
                                    </p:set>
                                    <p:animEffect transition="in" filter="blinds(horizontal)">
                                      <p:cBhvr>
                                        <p:cTn id="47" dur="500"/>
                                        <p:tgtEl>
                                          <p:spTgt spid="147252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472525"/>
                                        </p:tgtEl>
                                        <p:attrNameLst>
                                          <p:attrName>style.visibility</p:attrName>
                                        </p:attrNameLst>
                                      </p:cBhvr>
                                      <p:to>
                                        <p:strVal val="visible"/>
                                      </p:to>
                                    </p:set>
                                    <p:animEffect transition="in" filter="blinds(horizontal)">
                                      <p:cBhvr>
                                        <p:cTn id="52" dur="500"/>
                                        <p:tgtEl>
                                          <p:spTgt spid="147252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472526"/>
                                        </p:tgtEl>
                                        <p:attrNameLst>
                                          <p:attrName>style.visibility</p:attrName>
                                        </p:attrNameLst>
                                      </p:cBhvr>
                                      <p:to>
                                        <p:strVal val="visible"/>
                                      </p:to>
                                    </p:set>
                                    <p:animEffect transition="in" filter="blinds(horizontal)">
                                      <p:cBhvr>
                                        <p:cTn id="57" dur="500"/>
                                        <p:tgtEl>
                                          <p:spTgt spid="1472526"/>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1472527"/>
                                        </p:tgtEl>
                                        <p:attrNameLst>
                                          <p:attrName>style.visibility</p:attrName>
                                        </p:attrNameLst>
                                      </p:cBhvr>
                                      <p:to>
                                        <p:strVal val="visible"/>
                                      </p:to>
                                    </p:set>
                                    <p:animEffect transition="in" filter="blinds(horizontal)">
                                      <p:cBhvr>
                                        <p:cTn id="60" dur="500"/>
                                        <p:tgtEl>
                                          <p:spTgt spid="1472527"/>
                                        </p:tgtEl>
                                      </p:cBhvr>
                                    </p:animEffect>
                                  </p:childTnLst>
                                </p:cTn>
                              </p:par>
                            </p:childTnLst>
                          </p:cTn>
                        </p:par>
                      </p:childTnLst>
                    </p:cTn>
                  </p:par>
                  <p:par>
                    <p:cTn id="61" fill="hold">
                      <p:stCondLst>
                        <p:cond delay="indefinite"/>
                      </p:stCondLst>
                      <p:childTnLst>
                        <p:par>
                          <p:cTn id="62" fill="hold">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1472528"/>
                                        </p:tgtEl>
                                        <p:attrNameLst>
                                          <p:attrName>style.visibility</p:attrName>
                                        </p:attrNameLst>
                                      </p:cBhvr>
                                      <p:to>
                                        <p:strVal val="visible"/>
                                      </p:to>
                                    </p:set>
                                    <p:animEffect transition="in" filter="blinds(horizontal)">
                                      <p:cBhvr>
                                        <p:cTn id="65" dur="500"/>
                                        <p:tgtEl>
                                          <p:spTgt spid="1472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2515" grpId="0" autoUpdateAnimBg="0"/>
      <p:bldP spid="1472516" grpId="0" autoUpdateAnimBg="0"/>
      <p:bldP spid="1472517" grpId="0" autoUpdateAnimBg="0"/>
      <p:bldP spid="1472518" grpId="0" autoUpdateAnimBg="0"/>
      <p:bldP spid="1472519" grpId="0" autoUpdateAnimBg="0"/>
      <p:bldP spid="1472521" grpId="0" autoUpdateAnimBg="0"/>
      <p:bldP spid="1472522" grpId="0" autoUpdateAnimBg="0"/>
      <p:bldP spid="1472523" grpId="0" autoUpdateAnimBg="0"/>
      <p:bldP spid="1472524" grpId="0" autoUpdateAnimBg="0"/>
      <p:bldP spid="1472525" grpId="0" autoUpdateAnimBg="0"/>
      <p:bldP spid="1472526" grpId="0" autoUpdateAnimBg="0"/>
      <p:bldP spid="1472527" grpId="0" autoUpdateAnimBg="0"/>
      <p:bldP spid="1472528"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12725" y="857488"/>
            <a:ext cx="9685338"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sz="2400" dirty="0">
                <a:solidFill>
                  <a:srgbClr val="FF0000"/>
                </a:solidFill>
                <a:latin typeface="楷体_GB2312" pitchFamily="49" charset="-122"/>
                <a:ea typeface="楷体_GB2312" pitchFamily="49" charset="-122"/>
              </a:rPr>
              <a:t>【</a:t>
            </a:r>
            <a:r>
              <a:rPr lang="zh-CN" altLang="en-US" sz="2400" dirty="0">
                <a:solidFill>
                  <a:srgbClr val="FF0000"/>
                </a:solidFill>
                <a:latin typeface="楷体_GB2312" pitchFamily="49" charset="-122"/>
                <a:ea typeface="楷体_GB2312" pitchFamily="49" charset="-122"/>
              </a:rPr>
              <a:t>解析</a:t>
            </a:r>
            <a:r>
              <a:rPr lang="en-US" altLang="zh-CN" sz="2400" dirty="0">
                <a:solidFill>
                  <a:srgbClr val="FF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选</a:t>
            </a:r>
            <a:r>
              <a:rPr lang="en-US" altLang="zh-CN" sz="2400" dirty="0">
                <a:solidFill>
                  <a:srgbClr val="000000"/>
                </a:solidFill>
                <a:latin typeface="楷体_GB2312" pitchFamily="49" charset="-122"/>
                <a:ea typeface="楷体_GB2312" pitchFamily="49" charset="-122"/>
              </a:rPr>
              <a:t>D</a:t>
            </a:r>
            <a:r>
              <a:rPr lang="zh-CN" altLang="en-US" sz="2400" dirty="0">
                <a:solidFill>
                  <a:srgbClr val="000000"/>
                </a:solidFill>
                <a:latin typeface="楷体_GB2312" pitchFamily="49" charset="-122"/>
                <a:ea typeface="楷体_GB2312" pitchFamily="49" charset="-122"/>
              </a:rPr>
              <a:t>。由短周期元素</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Z</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N</a:t>
            </a:r>
            <a:r>
              <a:rPr lang="zh-CN" altLang="en-US" sz="2400" dirty="0">
                <a:solidFill>
                  <a:srgbClr val="000000"/>
                </a:solidFill>
                <a:latin typeface="楷体_GB2312" pitchFamily="49" charset="-122"/>
                <a:ea typeface="楷体_GB2312" pitchFamily="49" charset="-122"/>
              </a:rPr>
              <a:t>在元素周</a:t>
            </a:r>
            <a:endParaRPr lang="zh-CN" altLang="en-US" sz="2400" dirty="0">
              <a:solidFill>
                <a:srgbClr val="000000"/>
              </a:solidFill>
              <a:latin typeface="楷体_GB2312" pitchFamily="49" charset="-122"/>
              <a:ea typeface="楷体_GB2312" pitchFamily="49" charset="-122"/>
            </a:endParaRPr>
          </a:p>
          <a:p>
            <a:pPr eaLnBrk="1" hangingPunct="1"/>
            <a:r>
              <a:rPr lang="zh-CN" altLang="en-US" sz="2400" dirty="0">
                <a:solidFill>
                  <a:srgbClr val="000000"/>
                </a:solidFill>
                <a:latin typeface="楷体_GB2312" pitchFamily="49" charset="-122"/>
                <a:ea typeface="楷体_GB2312" pitchFamily="49" charset="-122"/>
              </a:rPr>
              <a:t>期表中的相对位置</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可知</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处于第二周期</a:t>
            </a:r>
            <a:r>
              <a:rPr lang="en-US" altLang="zh-CN" sz="2400" dirty="0">
                <a:solidFill>
                  <a:srgbClr val="000000"/>
                </a:solidFill>
                <a:latin typeface="楷体_GB2312" pitchFamily="49" charset="-122"/>
                <a:ea typeface="楷体_GB2312" pitchFamily="49" charset="-122"/>
              </a:rPr>
              <a:t>,Z</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N</a:t>
            </a:r>
            <a:r>
              <a:rPr lang="zh-CN" altLang="en-US" sz="2400" dirty="0">
                <a:solidFill>
                  <a:srgbClr val="000000"/>
                </a:solidFill>
                <a:latin typeface="楷体_GB2312" pitchFamily="49" charset="-122"/>
                <a:ea typeface="楷体_GB2312" pitchFamily="49" charset="-122"/>
              </a:rPr>
              <a:t>处</a:t>
            </a:r>
            <a:endParaRPr lang="zh-CN" altLang="en-US" sz="2400" dirty="0">
              <a:solidFill>
                <a:srgbClr val="000000"/>
              </a:solidFill>
              <a:latin typeface="楷体_GB2312" pitchFamily="49" charset="-122"/>
              <a:ea typeface="楷体_GB2312" pitchFamily="49" charset="-122"/>
            </a:endParaRPr>
          </a:p>
          <a:p>
            <a:pPr eaLnBrk="1" hangingPunct="1"/>
            <a:r>
              <a:rPr lang="zh-CN" altLang="en-US" sz="2400" dirty="0">
                <a:solidFill>
                  <a:srgbClr val="000000"/>
                </a:solidFill>
                <a:latin typeface="楷体_GB2312" pitchFamily="49" charset="-122"/>
                <a:ea typeface="楷体_GB2312" pitchFamily="49" charset="-122"/>
              </a:rPr>
              <a:t>于第三周期</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而</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Z</a:t>
            </a:r>
            <a:r>
              <a:rPr lang="zh-CN" altLang="en-US" sz="2400" dirty="0">
                <a:solidFill>
                  <a:srgbClr val="000000"/>
                </a:solidFill>
                <a:latin typeface="楷体_GB2312" pitchFamily="49" charset="-122"/>
                <a:ea typeface="楷体_GB2312" pitchFamily="49" charset="-122"/>
              </a:rPr>
              <a:t>原子最外层电子数之和等于</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a:t>
            </a:r>
            <a:endParaRPr lang="zh-CN" altLang="en-US" sz="2400" dirty="0">
              <a:solidFill>
                <a:srgbClr val="000000"/>
              </a:solidFill>
              <a:latin typeface="楷体_GB2312" pitchFamily="49" charset="-122"/>
              <a:ea typeface="楷体_GB2312" pitchFamily="49" charset="-122"/>
            </a:endParaRPr>
          </a:p>
          <a:p>
            <a:pPr eaLnBrk="1" hangingPunct="1"/>
            <a:r>
              <a:rPr lang="en-US" altLang="zh-CN" sz="2400" dirty="0">
                <a:solidFill>
                  <a:srgbClr val="000000"/>
                </a:solidFill>
                <a:latin typeface="楷体_GB2312" pitchFamily="49" charset="-122"/>
                <a:ea typeface="楷体_GB2312" pitchFamily="49" charset="-122"/>
              </a:rPr>
              <a:t>N</a:t>
            </a:r>
            <a:r>
              <a:rPr lang="zh-CN" altLang="en-US" sz="2400" dirty="0">
                <a:solidFill>
                  <a:srgbClr val="000000"/>
                </a:solidFill>
                <a:latin typeface="楷体_GB2312" pitchFamily="49" charset="-122"/>
                <a:ea typeface="楷体_GB2312" pitchFamily="49" charset="-122"/>
              </a:rPr>
              <a:t>原子最外层电子数之和</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设</a:t>
            </a:r>
            <a:r>
              <a:rPr lang="en-US" altLang="zh-CN" sz="2400" dirty="0">
                <a:solidFill>
                  <a:srgbClr val="000000"/>
                </a:solidFill>
                <a:latin typeface="楷体_GB2312" pitchFamily="49" charset="-122"/>
                <a:ea typeface="楷体_GB2312" pitchFamily="49" charset="-122"/>
              </a:rPr>
              <a:t>Z</a:t>
            </a:r>
            <a:r>
              <a:rPr lang="zh-CN" altLang="en-US" sz="2400" dirty="0">
                <a:solidFill>
                  <a:srgbClr val="000000"/>
                </a:solidFill>
                <a:latin typeface="楷体_GB2312" pitchFamily="49" charset="-122"/>
                <a:ea typeface="楷体_GB2312" pitchFamily="49" charset="-122"/>
              </a:rPr>
              <a:t>原子最外层电子数为</a:t>
            </a:r>
            <a:r>
              <a:rPr lang="en-US" altLang="zh-CN" sz="2400" dirty="0">
                <a:solidFill>
                  <a:srgbClr val="000000"/>
                </a:solidFill>
                <a:latin typeface="楷体_GB2312" pitchFamily="49" charset="-122"/>
                <a:ea typeface="楷体_GB2312" pitchFamily="49" charset="-122"/>
              </a:rPr>
              <a:t>a,</a:t>
            </a:r>
            <a:r>
              <a:rPr lang="zh-CN" altLang="en-US" sz="2400" dirty="0">
                <a:solidFill>
                  <a:srgbClr val="000000"/>
                </a:solidFill>
                <a:latin typeface="楷体_GB2312" pitchFamily="49" charset="-122"/>
                <a:ea typeface="楷体_GB2312" pitchFamily="49" charset="-122"/>
              </a:rPr>
              <a:t>则</a:t>
            </a:r>
            <a:endParaRPr lang="zh-CN" altLang="en-US" sz="2400" dirty="0">
              <a:solidFill>
                <a:srgbClr val="000000"/>
              </a:solidFill>
              <a:latin typeface="楷体_GB2312" pitchFamily="49" charset="-122"/>
              <a:ea typeface="楷体_GB2312" pitchFamily="49" charset="-122"/>
            </a:endParaRPr>
          </a:p>
          <a:p>
            <a:pPr eaLnBrk="1" hangingPunct="1"/>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N</a:t>
            </a:r>
            <a:r>
              <a:rPr lang="zh-CN" altLang="en-US" sz="2400" dirty="0">
                <a:solidFill>
                  <a:srgbClr val="000000"/>
                </a:solidFill>
                <a:latin typeface="楷体_GB2312" pitchFamily="49" charset="-122"/>
                <a:ea typeface="楷体_GB2312" pitchFamily="49" charset="-122"/>
              </a:rPr>
              <a:t>的最外层电子数依次为</a:t>
            </a:r>
            <a:r>
              <a:rPr lang="en-US" altLang="zh-CN" sz="2400" dirty="0">
                <a:solidFill>
                  <a:srgbClr val="000000"/>
                </a:solidFill>
                <a:latin typeface="楷体_GB2312" pitchFamily="49" charset="-122"/>
                <a:ea typeface="楷体_GB2312" pitchFamily="49" charset="-122"/>
              </a:rPr>
              <a:t>a+1</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a+3</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a+3</a:t>
            </a:r>
            <a:r>
              <a:rPr lang="zh-CN" altLang="en-US" sz="2400" dirty="0">
                <a:solidFill>
                  <a:srgbClr val="000000"/>
                </a:solidFill>
                <a:latin typeface="楷体_GB2312" pitchFamily="49" charset="-122"/>
                <a:ea typeface="楷体_GB2312" pitchFamily="49" charset="-122"/>
              </a:rPr>
              <a:t>、</a:t>
            </a:r>
            <a:endParaRPr lang="zh-CN" altLang="en-US" sz="2400" dirty="0">
              <a:solidFill>
                <a:srgbClr val="000000"/>
              </a:solidFill>
              <a:latin typeface="楷体_GB2312" pitchFamily="49" charset="-122"/>
              <a:ea typeface="楷体_GB2312" pitchFamily="49" charset="-122"/>
            </a:endParaRPr>
          </a:p>
          <a:p>
            <a:pPr eaLnBrk="1" hangingPunct="1"/>
            <a:r>
              <a:rPr lang="en-US" altLang="zh-CN" sz="2400" dirty="0">
                <a:solidFill>
                  <a:srgbClr val="000000"/>
                </a:solidFill>
                <a:latin typeface="楷体_GB2312" pitchFamily="49" charset="-122"/>
                <a:ea typeface="楷体_GB2312" pitchFamily="49" charset="-122"/>
              </a:rPr>
              <a:t>a+4,</a:t>
            </a:r>
            <a:r>
              <a:rPr lang="zh-CN" altLang="en-US" sz="2400" dirty="0">
                <a:solidFill>
                  <a:srgbClr val="000000"/>
                </a:solidFill>
                <a:latin typeface="楷体_GB2312" pitchFamily="49" charset="-122"/>
                <a:ea typeface="楷体_GB2312" pitchFamily="49" charset="-122"/>
              </a:rPr>
              <a:t>则</a:t>
            </a:r>
            <a:r>
              <a:rPr lang="en-US" altLang="zh-CN" sz="2400" dirty="0">
                <a:solidFill>
                  <a:srgbClr val="000000"/>
                </a:solidFill>
                <a:latin typeface="楷体_GB2312" pitchFamily="49" charset="-122"/>
                <a:ea typeface="楷体_GB2312" pitchFamily="49" charset="-122"/>
              </a:rPr>
              <a:t>:a+1+a+3+a=a+3+a+4,</a:t>
            </a:r>
            <a:r>
              <a:rPr lang="zh-CN" altLang="en-US" sz="2400" dirty="0">
                <a:solidFill>
                  <a:srgbClr val="000000"/>
                </a:solidFill>
                <a:latin typeface="楷体_GB2312" pitchFamily="49" charset="-122"/>
                <a:ea typeface="楷体_GB2312" pitchFamily="49" charset="-122"/>
              </a:rPr>
              <a:t>解得</a:t>
            </a:r>
            <a:r>
              <a:rPr lang="en-US" altLang="zh-CN" sz="2400" dirty="0">
                <a:solidFill>
                  <a:srgbClr val="000000"/>
                </a:solidFill>
                <a:latin typeface="楷体_GB2312" pitchFamily="49" charset="-122"/>
                <a:ea typeface="楷体_GB2312" pitchFamily="49" charset="-122"/>
              </a:rPr>
              <a:t>a=3,</a:t>
            </a:r>
            <a:r>
              <a:rPr lang="zh-CN" altLang="en-US" sz="2400" dirty="0">
                <a:solidFill>
                  <a:srgbClr val="000000"/>
                </a:solidFill>
                <a:latin typeface="楷体_GB2312" pitchFamily="49" charset="-122"/>
                <a:ea typeface="楷体_GB2312" pitchFamily="49" charset="-122"/>
              </a:rPr>
              <a:t>故</a:t>
            </a:r>
            <a:r>
              <a:rPr lang="en-US" altLang="zh-CN" sz="2400" dirty="0">
                <a:solidFill>
                  <a:srgbClr val="000000"/>
                </a:solidFill>
                <a:latin typeface="楷体_GB2312" pitchFamily="49" charset="-122"/>
                <a:ea typeface="楷体_GB2312" pitchFamily="49" charset="-122"/>
              </a:rPr>
              <a:t>Z</a:t>
            </a:r>
            <a:r>
              <a:rPr lang="zh-CN" altLang="en-US" sz="2400" dirty="0">
                <a:solidFill>
                  <a:srgbClr val="000000"/>
                </a:solidFill>
                <a:latin typeface="楷体_GB2312" pitchFamily="49" charset="-122"/>
                <a:ea typeface="楷体_GB2312" pitchFamily="49" charset="-122"/>
              </a:rPr>
              <a:t>为</a:t>
            </a:r>
            <a:r>
              <a:rPr lang="en-US" altLang="zh-CN" sz="2400" dirty="0">
                <a:solidFill>
                  <a:srgbClr val="000000"/>
                </a:solidFill>
                <a:latin typeface="楷体_GB2312" pitchFamily="49" charset="-122"/>
                <a:ea typeface="楷体_GB2312" pitchFamily="49" charset="-122"/>
              </a:rPr>
              <a:t>Al</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为</a:t>
            </a:r>
            <a:r>
              <a:rPr lang="en-US" altLang="zh-CN" sz="2400" dirty="0">
                <a:solidFill>
                  <a:srgbClr val="000000"/>
                </a:solidFill>
                <a:latin typeface="楷体_GB2312" pitchFamily="49" charset="-122"/>
                <a:ea typeface="楷体_GB2312" pitchFamily="49" charset="-122"/>
              </a:rPr>
              <a:t>C</a:t>
            </a:r>
            <a:r>
              <a:rPr lang="zh-CN" altLang="en-US" sz="2400" dirty="0">
                <a:solidFill>
                  <a:srgbClr val="000000"/>
                </a:solidFill>
                <a:latin typeface="楷体_GB2312" pitchFamily="49" charset="-122"/>
                <a:ea typeface="楷体_GB2312" pitchFamily="49" charset="-122"/>
              </a:rPr>
              <a:t>、</a:t>
            </a:r>
            <a:endParaRPr lang="zh-CN" altLang="en-US" sz="2400" dirty="0">
              <a:solidFill>
                <a:srgbClr val="000000"/>
              </a:solidFill>
              <a:latin typeface="楷体_GB2312" pitchFamily="49" charset="-122"/>
              <a:ea typeface="楷体_GB2312" pitchFamily="49" charset="-122"/>
            </a:endParaRPr>
          </a:p>
          <a:p>
            <a:pPr eaLnBrk="1" hangingPunct="1"/>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为</a:t>
            </a:r>
            <a:r>
              <a:rPr lang="en-US" altLang="zh-CN" sz="2400" dirty="0">
                <a:solidFill>
                  <a:srgbClr val="000000"/>
                </a:solidFill>
                <a:latin typeface="楷体_GB2312" pitchFamily="49" charset="-122"/>
                <a:ea typeface="楷体_GB2312" pitchFamily="49" charset="-122"/>
              </a:rPr>
              <a:t>O</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为</a:t>
            </a:r>
            <a:r>
              <a:rPr lang="en-US" altLang="zh-CN" sz="2400" dirty="0">
                <a:solidFill>
                  <a:srgbClr val="000000"/>
                </a:solidFill>
                <a:latin typeface="楷体_GB2312" pitchFamily="49" charset="-122"/>
                <a:ea typeface="楷体_GB2312" pitchFamily="49" charset="-122"/>
              </a:rPr>
              <a:t>S</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N</a:t>
            </a:r>
            <a:r>
              <a:rPr lang="zh-CN" altLang="en-US" sz="2400" dirty="0">
                <a:solidFill>
                  <a:srgbClr val="000000"/>
                </a:solidFill>
                <a:latin typeface="楷体_GB2312" pitchFamily="49" charset="-122"/>
                <a:ea typeface="楷体_GB2312" pitchFamily="49" charset="-122"/>
              </a:rPr>
              <a:t>为</a:t>
            </a:r>
            <a:r>
              <a:rPr lang="en-US" altLang="zh-CN" sz="2400" dirty="0" err="1">
                <a:solidFill>
                  <a:srgbClr val="000000"/>
                </a:solidFill>
                <a:latin typeface="楷体_GB2312" pitchFamily="49" charset="-122"/>
                <a:ea typeface="楷体_GB2312" pitchFamily="49" charset="-122"/>
              </a:rPr>
              <a:t>Cl</a:t>
            </a:r>
            <a:r>
              <a:rPr lang="zh-CN" altLang="en-US" sz="2400" dirty="0">
                <a:solidFill>
                  <a:srgbClr val="000000"/>
                </a:solidFill>
                <a:latin typeface="楷体_GB2312" pitchFamily="49" charset="-122"/>
                <a:ea typeface="楷体_GB2312" pitchFamily="49" charset="-122"/>
              </a:rPr>
              <a:t>。同主族自上而下原子半径增大</a:t>
            </a:r>
            <a:r>
              <a:rPr lang="en-US" altLang="zh-CN" sz="2400" dirty="0">
                <a:solidFill>
                  <a:srgbClr val="000000"/>
                </a:solidFill>
                <a:latin typeface="楷体_GB2312" pitchFamily="49" charset="-122"/>
                <a:ea typeface="楷体_GB2312" pitchFamily="49" charset="-122"/>
              </a:rPr>
              <a:t>,</a:t>
            </a:r>
            <a:endParaRPr lang="en-US" altLang="zh-CN" sz="2400" dirty="0">
              <a:solidFill>
                <a:srgbClr val="0000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12725" y="857488"/>
            <a:ext cx="8682038" cy="3329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sz="2400" dirty="0">
                <a:solidFill>
                  <a:srgbClr val="000000"/>
                </a:solidFill>
                <a:latin typeface="楷体_GB2312" pitchFamily="49" charset="-122"/>
                <a:ea typeface="楷体_GB2312" pitchFamily="49" charset="-122"/>
              </a:rPr>
              <a:t>同周期自左而右原子半径减小</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故原子半径</a:t>
            </a:r>
            <a:r>
              <a:rPr lang="en-US" altLang="zh-CN" sz="2400" dirty="0">
                <a:solidFill>
                  <a:srgbClr val="000000"/>
                </a:solidFill>
                <a:latin typeface="楷体_GB2312" pitchFamily="49" charset="-122"/>
                <a:ea typeface="楷体_GB2312" pitchFamily="49" charset="-122"/>
              </a:rPr>
              <a:t>:Z&gt;X&gt;Y,</a:t>
            </a:r>
            <a:r>
              <a:rPr lang="zh-CN" altLang="en-US" sz="2400" dirty="0">
                <a:solidFill>
                  <a:srgbClr val="000000"/>
                </a:solidFill>
                <a:latin typeface="楷体_GB2312" pitchFamily="49" charset="-122"/>
                <a:ea typeface="楷体_GB2312" pitchFamily="49" charset="-122"/>
              </a:rPr>
              <a:t>故</a:t>
            </a:r>
            <a:r>
              <a:rPr lang="en-US" altLang="zh-CN" sz="2400" dirty="0">
                <a:solidFill>
                  <a:srgbClr val="000000"/>
                </a:solidFill>
                <a:latin typeface="楷体_GB2312" pitchFamily="49" charset="-122"/>
                <a:ea typeface="楷体_GB2312" pitchFamily="49" charset="-122"/>
              </a:rPr>
              <a:t>A</a:t>
            </a:r>
            <a:r>
              <a:rPr lang="zh-CN" altLang="en-US" sz="2400" dirty="0">
                <a:solidFill>
                  <a:srgbClr val="000000"/>
                </a:solidFill>
                <a:latin typeface="楷体_GB2312" pitchFamily="49" charset="-122"/>
                <a:ea typeface="楷体_GB2312" pitchFamily="49" charset="-122"/>
              </a:rPr>
              <a:t>正确</a:t>
            </a:r>
            <a:r>
              <a:rPr lang="en-US" altLang="zh-CN" sz="2400" dirty="0">
                <a:solidFill>
                  <a:srgbClr val="000000"/>
                </a:solidFill>
                <a:latin typeface="楷体_GB2312" pitchFamily="49" charset="-122"/>
                <a:ea typeface="楷体_GB2312" pitchFamily="49" charset="-122"/>
              </a:rPr>
              <a:t>;M</a:t>
            </a:r>
            <a:r>
              <a:rPr lang="zh-CN" altLang="en-US" sz="2400" dirty="0">
                <a:solidFill>
                  <a:srgbClr val="000000"/>
                </a:solidFill>
                <a:latin typeface="楷体_GB2312" pitchFamily="49" charset="-122"/>
                <a:ea typeface="楷体_GB2312" pitchFamily="49" charset="-122"/>
              </a:rPr>
              <a:t>、</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的最高价氧化物的水化物分别为硫酸、碳酸</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硫酸的酸性比碳酸的强</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故</a:t>
            </a:r>
            <a:r>
              <a:rPr lang="en-US" altLang="zh-CN" sz="2400" dirty="0">
                <a:solidFill>
                  <a:srgbClr val="000000"/>
                </a:solidFill>
                <a:latin typeface="楷体_GB2312" pitchFamily="49" charset="-122"/>
                <a:ea typeface="楷体_GB2312" pitchFamily="49" charset="-122"/>
              </a:rPr>
              <a:t>B</a:t>
            </a:r>
            <a:r>
              <a:rPr lang="zh-CN" altLang="en-US" sz="2400" dirty="0">
                <a:solidFill>
                  <a:srgbClr val="000000"/>
                </a:solidFill>
                <a:latin typeface="楷体_GB2312" pitchFamily="49" charset="-122"/>
                <a:ea typeface="楷体_GB2312" pitchFamily="49" charset="-122"/>
              </a:rPr>
              <a:t>正确</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的氢化物为水</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常温下为液态</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而</a:t>
            </a:r>
            <a:r>
              <a:rPr lang="en-US" altLang="zh-CN" sz="2400" dirty="0">
                <a:solidFill>
                  <a:srgbClr val="000000"/>
                </a:solidFill>
                <a:latin typeface="楷体_GB2312" pitchFamily="49" charset="-122"/>
                <a:ea typeface="楷体_GB2312" pitchFamily="49" charset="-122"/>
              </a:rPr>
              <a:t>X</a:t>
            </a:r>
            <a:r>
              <a:rPr lang="zh-CN" altLang="en-US" sz="2400" dirty="0">
                <a:solidFill>
                  <a:srgbClr val="000000"/>
                </a:solidFill>
                <a:latin typeface="楷体_GB2312" pitchFamily="49" charset="-122"/>
                <a:ea typeface="楷体_GB2312" pitchFamily="49" charset="-122"/>
              </a:rPr>
              <a:t>和氢元素所形成的化合物为烃类物质</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可能为气态、液态、固态</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若为固态</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其沸点高于</a:t>
            </a:r>
            <a:r>
              <a:rPr lang="en-US" altLang="zh-CN" sz="2400" dirty="0">
                <a:solidFill>
                  <a:srgbClr val="000000"/>
                </a:solidFill>
                <a:latin typeface="楷体_GB2312" pitchFamily="49" charset="-122"/>
                <a:ea typeface="楷体_GB2312" pitchFamily="49" charset="-122"/>
              </a:rPr>
              <a:t>Y</a:t>
            </a:r>
            <a:r>
              <a:rPr lang="zh-CN" altLang="en-US" sz="2400" dirty="0">
                <a:solidFill>
                  <a:srgbClr val="000000"/>
                </a:solidFill>
                <a:latin typeface="楷体_GB2312" pitchFamily="49" charset="-122"/>
                <a:ea typeface="楷体_GB2312" pitchFamily="49" charset="-122"/>
              </a:rPr>
              <a:t>的氢化物</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故</a:t>
            </a:r>
            <a:r>
              <a:rPr lang="en-US" altLang="zh-CN" sz="2400" dirty="0">
                <a:solidFill>
                  <a:srgbClr val="000000"/>
                </a:solidFill>
                <a:latin typeface="楷体_GB2312" pitchFamily="49" charset="-122"/>
                <a:ea typeface="楷体_GB2312" pitchFamily="49" charset="-122"/>
              </a:rPr>
              <a:t>C</a:t>
            </a:r>
            <a:r>
              <a:rPr lang="zh-CN" altLang="en-US" sz="2400" dirty="0">
                <a:solidFill>
                  <a:srgbClr val="000000"/>
                </a:solidFill>
                <a:latin typeface="楷体_GB2312" pitchFamily="49" charset="-122"/>
                <a:ea typeface="楷体_GB2312" pitchFamily="49" charset="-122"/>
              </a:rPr>
              <a:t>正确</a:t>
            </a:r>
            <a:r>
              <a:rPr lang="en-US" altLang="zh-CN" sz="2400" dirty="0">
                <a:solidFill>
                  <a:srgbClr val="000000"/>
                </a:solidFill>
                <a:latin typeface="楷体_GB2312" pitchFamily="49" charset="-122"/>
                <a:ea typeface="楷体_GB2312" pitchFamily="49" charset="-122"/>
              </a:rPr>
              <a:t>;MY</a:t>
            </a:r>
            <a:r>
              <a:rPr lang="en-US" altLang="zh-CN" sz="2400" baseline="-30000" dirty="0">
                <a:solidFill>
                  <a:srgbClr val="000000"/>
                </a:solidFill>
                <a:latin typeface="楷体_GB2312" pitchFamily="49" charset="-122"/>
                <a:ea typeface="楷体_GB2312" pitchFamily="49" charset="-122"/>
              </a:rPr>
              <a:t>2</a:t>
            </a:r>
            <a:r>
              <a:rPr lang="zh-CN" altLang="en-US" sz="2400" dirty="0">
                <a:solidFill>
                  <a:srgbClr val="000000"/>
                </a:solidFill>
                <a:latin typeface="楷体_GB2312" pitchFamily="49" charset="-122"/>
                <a:ea typeface="楷体_GB2312" pitchFamily="49" charset="-122"/>
              </a:rPr>
              <a:t>为</a:t>
            </a:r>
            <a:r>
              <a:rPr lang="en-US" altLang="zh-CN" sz="2400" dirty="0">
                <a:solidFill>
                  <a:srgbClr val="000000"/>
                </a:solidFill>
                <a:latin typeface="楷体_GB2312" pitchFamily="49" charset="-122"/>
                <a:ea typeface="楷体_GB2312" pitchFamily="49" charset="-122"/>
              </a:rPr>
              <a:t>SO</a:t>
            </a:r>
            <a:r>
              <a:rPr lang="en-US" altLang="zh-CN" sz="2400" baseline="-30000" dirty="0">
                <a:solidFill>
                  <a:srgbClr val="000000"/>
                </a:solidFill>
                <a:latin typeface="楷体_GB2312" pitchFamily="49" charset="-122"/>
                <a:ea typeface="楷体_GB2312" pitchFamily="49" charset="-122"/>
              </a:rPr>
              <a:t>2</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不能漂白酸碱指示剂</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使紫色石蕊试液变红</a:t>
            </a:r>
            <a:r>
              <a:rPr lang="en-US" altLang="zh-CN" sz="2400" dirty="0">
                <a:solidFill>
                  <a:srgbClr val="000000"/>
                </a:solidFill>
                <a:latin typeface="楷体_GB2312" pitchFamily="49" charset="-122"/>
                <a:ea typeface="楷体_GB2312" pitchFamily="49" charset="-122"/>
              </a:rPr>
              <a:t>,</a:t>
            </a:r>
            <a:r>
              <a:rPr lang="zh-CN" altLang="en-US" sz="2400" dirty="0">
                <a:solidFill>
                  <a:srgbClr val="000000"/>
                </a:solidFill>
                <a:latin typeface="楷体_GB2312" pitchFamily="49" charset="-122"/>
                <a:ea typeface="楷体_GB2312" pitchFamily="49" charset="-122"/>
              </a:rPr>
              <a:t>故</a:t>
            </a:r>
            <a:r>
              <a:rPr lang="en-US" altLang="zh-CN" sz="2400" dirty="0">
                <a:solidFill>
                  <a:srgbClr val="000000"/>
                </a:solidFill>
                <a:latin typeface="楷体_GB2312" pitchFamily="49" charset="-122"/>
                <a:ea typeface="楷体_GB2312" pitchFamily="49" charset="-122"/>
              </a:rPr>
              <a:t>D</a:t>
            </a:r>
            <a:r>
              <a:rPr lang="zh-CN" altLang="en-US" sz="2400" dirty="0">
                <a:solidFill>
                  <a:srgbClr val="000000"/>
                </a:solidFill>
                <a:latin typeface="楷体_GB2312" pitchFamily="49" charset="-122"/>
                <a:ea typeface="楷体_GB2312" pitchFamily="49" charset="-122"/>
              </a:rPr>
              <a:t>错误。</a:t>
            </a:r>
            <a:endParaRPr lang="zh-CN" altLang="en-US" sz="2400" dirty="0">
              <a:solidFill>
                <a:srgbClr val="0000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212725" y="857488"/>
            <a:ext cx="9837738"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sz="2400" dirty="0">
                <a:solidFill>
                  <a:srgbClr val="FF0000"/>
                </a:solidFill>
              </a:rPr>
              <a:t>【</a:t>
            </a:r>
            <a:r>
              <a:rPr lang="zh-CN" altLang="en-US" sz="2400" dirty="0">
                <a:solidFill>
                  <a:srgbClr val="FF0000"/>
                </a:solidFill>
              </a:rPr>
              <a:t>素养提升</a:t>
            </a:r>
            <a:r>
              <a:rPr lang="en-US" altLang="zh-CN" sz="2400" dirty="0">
                <a:solidFill>
                  <a:srgbClr val="FF0000"/>
                </a:solidFill>
              </a:rPr>
              <a:t>】</a:t>
            </a:r>
            <a:endParaRPr lang="en-US" altLang="zh-CN" sz="2400" dirty="0">
              <a:solidFill>
                <a:srgbClr val="FF0000"/>
              </a:solidFill>
            </a:endParaRPr>
          </a:p>
          <a:p>
            <a:pPr eaLnBrk="1" hangingPunct="1"/>
            <a:r>
              <a:rPr lang="zh-CN" altLang="en-US" sz="2400" dirty="0">
                <a:solidFill>
                  <a:srgbClr val="000000"/>
                </a:solidFill>
              </a:rPr>
              <a:t>古诗云</a:t>
            </a:r>
            <a:r>
              <a:rPr lang="en-US" altLang="zh-CN" sz="2400" dirty="0">
                <a:solidFill>
                  <a:srgbClr val="000000"/>
                </a:solidFill>
              </a:rPr>
              <a:t>:“</a:t>
            </a:r>
            <a:r>
              <a:rPr lang="zh-CN" altLang="en-US" sz="2400" dirty="0">
                <a:solidFill>
                  <a:srgbClr val="000000"/>
                </a:solidFill>
              </a:rPr>
              <a:t>唯有儿时不可忘</a:t>
            </a:r>
            <a:r>
              <a:rPr lang="en-US" altLang="zh-CN" sz="2400" dirty="0">
                <a:solidFill>
                  <a:srgbClr val="000000"/>
                </a:solidFill>
              </a:rPr>
              <a:t>,</a:t>
            </a:r>
            <a:r>
              <a:rPr lang="zh-CN" altLang="en-US" sz="2400" dirty="0">
                <a:solidFill>
                  <a:srgbClr val="000000"/>
                </a:solidFill>
              </a:rPr>
              <a:t>持艾簪蒲额头王。”意思</a:t>
            </a:r>
            <a:endParaRPr lang="zh-CN" altLang="en-US" sz="2400" dirty="0">
              <a:solidFill>
                <a:srgbClr val="000000"/>
              </a:solidFill>
            </a:endParaRPr>
          </a:p>
          <a:p>
            <a:pPr eaLnBrk="1" hangingPunct="1"/>
            <a:r>
              <a:rPr lang="zh-CN" altLang="en-US" sz="2400" dirty="0">
                <a:solidFill>
                  <a:srgbClr val="000000"/>
                </a:solidFill>
              </a:rPr>
              <a:t>是说端午节这天</a:t>
            </a:r>
            <a:r>
              <a:rPr lang="en-US" altLang="zh-CN" sz="2400" dirty="0">
                <a:solidFill>
                  <a:srgbClr val="000000"/>
                </a:solidFill>
              </a:rPr>
              <a:t>,</a:t>
            </a:r>
            <a:r>
              <a:rPr lang="zh-CN" altLang="en-US" sz="2400" dirty="0">
                <a:solidFill>
                  <a:srgbClr val="000000"/>
                </a:solidFill>
              </a:rPr>
              <a:t>孩子们拿了艾叶</a:t>
            </a:r>
            <a:r>
              <a:rPr lang="en-US" altLang="zh-CN" sz="2400" dirty="0">
                <a:solidFill>
                  <a:srgbClr val="000000"/>
                </a:solidFill>
              </a:rPr>
              <a:t>,</a:t>
            </a:r>
            <a:r>
              <a:rPr lang="zh-CN" altLang="en-US" sz="2400" dirty="0">
                <a:solidFill>
                  <a:srgbClr val="000000"/>
                </a:solidFill>
              </a:rPr>
              <a:t>戴上菖蒲</a:t>
            </a:r>
            <a:r>
              <a:rPr lang="en-US" altLang="zh-CN" sz="2400" dirty="0">
                <a:solidFill>
                  <a:srgbClr val="000000"/>
                </a:solidFill>
              </a:rPr>
              <a:t>,</a:t>
            </a:r>
            <a:r>
              <a:rPr lang="zh-CN" altLang="en-US" sz="2400" dirty="0">
                <a:solidFill>
                  <a:srgbClr val="000000"/>
                </a:solidFill>
              </a:rPr>
              <a:t>额头上用</a:t>
            </a:r>
            <a:endParaRPr lang="zh-CN" altLang="en-US" sz="2400" dirty="0">
              <a:solidFill>
                <a:srgbClr val="000000"/>
              </a:solidFill>
            </a:endParaRPr>
          </a:p>
          <a:p>
            <a:pPr eaLnBrk="1" hangingPunct="1"/>
            <a:r>
              <a:rPr lang="zh-CN" altLang="en-US" sz="2400" dirty="0">
                <a:solidFill>
                  <a:srgbClr val="000000"/>
                </a:solidFill>
              </a:rPr>
              <a:t>雄黄酒写了“王”字</a:t>
            </a:r>
            <a:r>
              <a:rPr lang="en-US" altLang="zh-CN" sz="2400" dirty="0">
                <a:solidFill>
                  <a:srgbClr val="000000"/>
                </a:solidFill>
              </a:rPr>
              <a:t>,</a:t>
            </a:r>
            <a:r>
              <a:rPr lang="zh-CN" altLang="en-US" sz="2400" dirty="0">
                <a:solidFill>
                  <a:srgbClr val="000000"/>
                </a:solidFill>
              </a:rPr>
              <a:t>以辟邪防疫。把雄黄酒洒在墙角、</a:t>
            </a:r>
            <a:endParaRPr lang="zh-CN" altLang="en-US" sz="2400" dirty="0">
              <a:solidFill>
                <a:srgbClr val="000000"/>
              </a:solidFill>
            </a:endParaRPr>
          </a:p>
          <a:p>
            <a:pPr eaLnBrk="1" hangingPunct="1"/>
            <a:r>
              <a:rPr lang="zh-CN" altLang="en-US" sz="2400" dirty="0">
                <a:solidFill>
                  <a:srgbClr val="000000"/>
                </a:solidFill>
              </a:rPr>
              <a:t>床底等处</a:t>
            </a:r>
            <a:r>
              <a:rPr lang="en-US" altLang="zh-CN" sz="2400" dirty="0">
                <a:solidFill>
                  <a:srgbClr val="000000"/>
                </a:solidFill>
              </a:rPr>
              <a:t>,</a:t>
            </a:r>
            <a:r>
              <a:rPr lang="zh-CN" altLang="en-US" sz="2400" dirty="0">
                <a:solidFill>
                  <a:srgbClr val="000000"/>
                </a:solidFill>
              </a:rPr>
              <a:t>可以驱虫</a:t>
            </a:r>
            <a:r>
              <a:rPr lang="en-US" altLang="zh-CN" sz="2400" dirty="0">
                <a:solidFill>
                  <a:srgbClr val="000000"/>
                </a:solidFill>
              </a:rPr>
              <a:t>,</a:t>
            </a:r>
            <a:r>
              <a:rPr lang="zh-CN" altLang="en-US" sz="2400" dirty="0">
                <a:solidFill>
                  <a:srgbClr val="000000"/>
                </a:solidFill>
              </a:rPr>
              <a:t>清洁环境。雄黄是一种矿物质</a:t>
            </a:r>
            <a:r>
              <a:rPr lang="en-US" altLang="zh-CN" sz="2400" dirty="0">
                <a:solidFill>
                  <a:srgbClr val="000000"/>
                </a:solidFill>
              </a:rPr>
              <a:t>,</a:t>
            </a:r>
            <a:r>
              <a:rPr lang="zh-CN" altLang="en-US" sz="2400" dirty="0">
                <a:solidFill>
                  <a:srgbClr val="000000"/>
                </a:solidFill>
              </a:rPr>
              <a:t>俗</a:t>
            </a:r>
            <a:endParaRPr lang="zh-CN" altLang="en-US" sz="2400" dirty="0">
              <a:solidFill>
                <a:srgbClr val="000000"/>
              </a:solidFill>
            </a:endParaRPr>
          </a:p>
          <a:p>
            <a:pPr eaLnBrk="1" hangingPunct="1"/>
            <a:r>
              <a:rPr lang="zh-CN" altLang="en-US" sz="2400" dirty="0">
                <a:solidFill>
                  <a:srgbClr val="000000"/>
                </a:solidFill>
              </a:rPr>
              <a:t>称“鸡冠石”</a:t>
            </a:r>
            <a:r>
              <a:rPr lang="en-US" altLang="zh-CN" sz="2400" dirty="0">
                <a:solidFill>
                  <a:srgbClr val="000000"/>
                </a:solidFill>
              </a:rPr>
              <a:t>,</a:t>
            </a:r>
            <a:r>
              <a:rPr lang="zh-CN" altLang="en-US" sz="2400" dirty="0">
                <a:solidFill>
                  <a:srgbClr val="000000"/>
                </a:solidFill>
              </a:rPr>
              <a:t>其主要成分是硫化砷</a:t>
            </a:r>
            <a:r>
              <a:rPr lang="en-US" altLang="zh-CN" sz="2400" dirty="0">
                <a:solidFill>
                  <a:srgbClr val="000000"/>
                </a:solidFill>
              </a:rPr>
              <a:t>,As</a:t>
            </a:r>
            <a:r>
              <a:rPr lang="zh-CN" altLang="en-US" sz="2400" dirty="0">
                <a:solidFill>
                  <a:srgbClr val="000000"/>
                </a:solidFill>
              </a:rPr>
              <a:t>位于元素周期</a:t>
            </a:r>
            <a:endParaRPr lang="zh-CN" altLang="en-US" sz="2400" dirty="0">
              <a:solidFill>
                <a:srgbClr val="000000"/>
              </a:solidFill>
            </a:endParaRPr>
          </a:p>
          <a:p>
            <a:pPr eaLnBrk="1" hangingPunct="1"/>
            <a:r>
              <a:rPr lang="zh-CN" altLang="en-US" sz="2400" dirty="0">
                <a:solidFill>
                  <a:srgbClr val="000000"/>
                </a:solidFill>
              </a:rPr>
              <a:t>表第</a:t>
            </a:r>
            <a:r>
              <a:rPr lang="en-US" altLang="zh-CN" sz="2400" dirty="0" err="1">
                <a:solidFill>
                  <a:srgbClr val="000000"/>
                </a:solidFill>
              </a:rPr>
              <a:t>ⅤA</a:t>
            </a:r>
            <a:r>
              <a:rPr lang="zh-CN" altLang="en-US" sz="2400" dirty="0">
                <a:solidFill>
                  <a:srgbClr val="000000"/>
                </a:solidFill>
              </a:rPr>
              <a:t>族</a:t>
            </a:r>
            <a:r>
              <a:rPr lang="en-US" altLang="zh-CN" sz="2400" dirty="0">
                <a:solidFill>
                  <a:srgbClr val="000000"/>
                </a:solidFill>
              </a:rPr>
              <a:t>,</a:t>
            </a:r>
            <a:r>
              <a:rPr lang="zh-CN" altLang="en-US" sz="2400" dirty="0">
                <a:solidFill>
                  <a:srgbClr val="000000"/>
                </a:solidFill>
              </a:rPr>
              <a:t>另外第</a:t>
            </a:r>
            <a:r>
              <a:rPr lang="en-US" altLang="zh-CN" sz="2400" dirty="0" err="1">
                <a:solidFill>
                  <a:srgbClr val="000000"/>
                </a:solidFill>
              </a:rPr>
              <a:t>ⅥA</a:t>
            </a:r>
            <a:r>
              <a:rPr lang="zh-CN" altLang="en-US" sz="2400" dirty="0">
                <a:solidFill>
                  <a:srgbClr val="000000"/>
                </a:solidFill>
              </a:rPr>
              <a:t>族元素</a:t>
            </a:r>
            <a:r>
              <a:rPr lang="en-US" altLang="zh-CN" sz="2400" dirty="0">
                <a:solidFill>
                  <a:srgbClr val="000000"/>
                </a:solidFill>
              </a:rPr>
              <a:t>Se</a:t>
            </a:r>
            <a:r>
              <a:rPr lang="zh-CN" altLang="en-US" sz="2400" dirty="0">
                <a:solidFill>
                  <a:srgbClr val="000000"/>
                </a:solidFill>
              </a:rPr>
              <a:t>在生活中有广泛应用。</a:t>
            </a:r>
            <a:endParaRPr lang="zh-CN" altLang="en-US" sz="2400" dirty="0">
              <a:solidFill>
                <a:srgbClr val="00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5458" name="Text Box 2"/>
          <p:cNvSpPr txBox="1">
            <a:spLocks noChangeArrowheads="1"/>
          </p:cNvSpPr>
          <p:nvPr/>
        </p:nvSpPr>
        <p:spPr bwMode="auto">
          <a:xfrm>
            <a:off x="187325" y="3029792"/>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000000"/>
                </a:solidFill>
              </a:rPr>
              <a:t>砷元素的最高价态是几价</a:t>
            </a:r>
            <a:r>
              <a:rPr lang="en-US" altLang="zh-CN">
                <a:solidFill>
                  <a:srgbClr val="000000"/>
                </a:solidFill>
              </a:rPr>
              <a:t>?</a:t>
            </a:r>
            <a:r>
              <a:rPr lang="zh-CN" altLang="en-US">
                <a:solidFill>
                  <a:srgbClr val="000000"/>
                </a:solidFill>
              </a:rPr>
              <a:t>试比较</a:t>
            </a:r>
            <a:r>
              <a:rPr lang="en-US" altLang="zh-CN">
                <a:solidFill>
                  <a:srgbClr val="000000"/>
                </a:solidFill>
              </a:rPr>
              <a:t>As</a:t>
            </a:r>
            <a:r>
              <a:rPr lang="zh-CN" altLang="en-US">
                <a:solidFill>
                  <a:srgbClr val="000000"/>
                </a:solidFill>
              </a:rPr>
              <a:t>、</a:t>
            </a:r>
            <a:r>
              <a:rPr lang="en-US" altLang="zh-CN">
                <a:solidFill>
                  <a:srgbClr val="000000"/>
                </a:solidFill>
              </a:rPr>
              <a:t>Se</a:t>
            </a:r>
            <a:r>
              <a:rPr lang="zh-CN" altLang="en-US">
                <a:solidFill>
                  <a:srgbClr val="000000"/>
                </a:solidFill>
              </a:rPr>
              <a:t>的氢化物哪个热稳定性强。</a:t>
            </a:r>
            <a:endParaRPr lang="zh-CN" altLang="en-US">
              <a:solidFill>
                <a:srgbClr val="FF0000"/>
              </a:solidFill>
              <a:ea typeface="楷体_GB2312" pitchFamily="49" charset="-122"/>
            </a:endParaRPr>
          </a:p>
          <a:p>
            <a:pPr eaLnBrk="1" hangingPunct="1"/>
            <a:r>
              <a:rPr lang="zh-CN" altLang="en-US">
                <a:solidFill>
                  <a:srgbClr val="FF0000"/>
                </a:solidFill>
                <a:ea typeface="楷体_GB2312" pitchFamily="49" charset="-122"/>
              </a:rPr>
              <a:t>提示</a:t>
            </a:r>
            <a:r>
              <a:rPr lang="en-US" altLang="zh-CN">
                <a:solidFill>
                  <a:srgbClr val="FF0000"/>
                </a:solidFill>
                <a:ea typeface="楷体_GB2312" pitchFamily="49" charset="-122"/>
              </a:rPr>
              <a:t>:</a:t>
            </a:r>
            <a:r>
              <a:rPr lang="en-US" altLang="zh-CN">
                <a:solidFill>
                  <a:srgbClr val="000000"/>
                </a:solidFill>
                <a:ea typeface="楷体_GB2312" pitchFamily="49" charset="-122"/>
              </a:rPr>
              <a:t>+5</a:t>
            </a:r>
            <a:r>
              <a:rPr lang="zh-CN" altLang="en-US">
                <a:solidFill>
                  <a:srgbClr val="000000"/>
                </a:solidFill>
                <a:ea typeface="楷体_GB2312" pitchFamily="49" charset="-122"/>
              </a:rPr>
              <a:t>价</a:t>
            </a:r>
            <a:r>
              <a:rPr lang="en-US" altLang="zh-CN">
                <a:solidFill>
                  <a:srgbClr val="000000"/>
                </a:solidFill>
                <a:ea typeface="楷体_GB2312" pitchFamily="49" charset="-122"/>
              </a:rPr>
              <a:t>;H</a:t>
            </a:r>
            <a:r>
              <a:rPr lang="en-US" altLang="zh-CN" baseline="-30000">
                <a:solidFill>
                  <a:srgbClr val="000000"/>
                </a:solidFill>
                <a:ea typeface="楷体_GB2312" pitchFamily="49" charset="-122"/>
              </a:rPr>
              <a:t>2</a:t>
            </a:r>
            <a:r>
              <a:rPr lang="en-US" altLang="zh-CN">
                <a:solidFill>
                  <a:srgbClr val="000000"/>
                </a:solidFill>
                <a:ea typeface="楷体_GB2312" pitchFamily="49" charset="-122"/>
              </a:rPr>
              <a:t>Se</a:t>
            </a:r>
            <a:r>
              <a:rPr lang="zh-CN" altLang="en-US">
                <a:solidFill>
                  <a:srgbClr val="000000"/>
                </a:solidFill>
                <a:ea typeface="楷体_GB2312" pitchFamily="49" charset="-122"/>
              </a:rPr>
              <a:t>。</a:t>
            </a:r>
            <a:endParaRPr lang="zh-CN" altLang="en-US">
              <a:solidFill>
                <a:srgbClr val="000000"/>
              </a:solidFill>
              <a:ea typeface="楷体_GB2312" pitchFamily="49" charset="-122"/>
            </a:endParaRPr>
          </a:p>
        </p:txBody>
      </p:sp>
      <p:pic>
        <p:nvPicPr>
          <p:cNvPr id="57347" name="202hxr87.jpg" descr="说明: id:2147515780;FounderCES"/>
          <p:cNvPicPr>
            <a:picLocks noChangeAspect="1" noChangeArrowheads="1"/>
          </p:cNvPicPr>
          <p:nvPr/>
        </p:nvPicPr>
        <p:blipFill>
          <a:blip r:embed="rId1" cstate="email"/>
          <a:srcRect/>
          <a:stretch>
            <a:fillRect/>
          </a:stretch>
        </p:blipFill>
        <p:spPr bwMode="auto">
          <a:xfrm>
            <a:off x="1536701" y="1109019"/>
            <a:ext cx="5527675" cy="1677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5545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212725" y="857489"/>
            <a:ext cx="868203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a:t>
            </a:r>
            <a:r>
              <a:rPr lang="zh-CN" altLang="en-US">
                <a:solidFill>
                  <a:srgbClr val="FF0000"/>
                </a:solidFill>
              </a:rPr>
              <a:t>课堂回眸</a:t>
            </a:r>
            <a:r>
              <a:rPr lang="en-US" altLang="zh-CN">
                <a:solidFill>
                  <a:srgbClr val="FF0000"/>
                </a:solidFill>
              </a:rPr>
              <a:t>】</a:t>
            </a:r>
            <a:endParaRPr lang="en-US" altLang="zh-CN">
              <a:solidFill>
                <a:srgbClr val="FF0000"/>
              </a:solidFill>
            </a:endParaRPr>
          </a:p>
          <a:p>
            <a:pPr eaLnBrk="1" hangingPunct="1"/>
            <a:endParaRPr lang="en-US" altLang="zh-CN">
              <a:solidFill>
                <a:srgbClr val="FF0000"/>
              </a:solidFill>
            </a:endParaRPr>
          </a:p>
        </p:txBody>
      </p:sp>
      <p:pic>
        <p:nvPicPr>
          <p:cNvPr id="58371" name="202hxr89.jpg" descr="说明: id:2147515794;FounderCES"/>
          <p:cNvPicPr>
            <a:picLocks noChangeAspect="1" noChangeArrowheads="1"/>
          </p:cNvPicPr>
          <p:nvPr/>
        </p:nvPicPr>
        <p:blipFill>
          <a:blip r:embed="rId1" cstate="email"/>
          <a:srcRect/>
          <a:stretch>
            <a:fillRect/>
          </a:stretch>
        </p:blipFill>
        <p:spPr bwMode="auto">
          <a:xfrm>
            <a:off x="1054100" y="1932207"/>
            <a:ext cx="6686550" cy="213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276225" y="1349115"/>
            <a:ext cx="868203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核心整合</a:t>
            </a:r>
            <a:r>
              <a:rPr lang="en-US" altLang="zh-CN" dirty="0">
                <a:solidFill>
                  <a:srgbClr val="FF0000"/>
                </a:solidFill>
              </a:rPr>
              <a:t>】</a:t>
            </a:r>
            <a:endParaRPr lang="en-US" altLang="zh-CN" dirty="0">
              <a:solidFill>
                <a:srgbClr val="000000"/>
              </a:solidFill>
            </a:endParaRPr>
          </a:p>
          <a:p>
            <a:pPr eaLnBrk="1" hangingPunct="1"/>
            <a:r>
              <a:rPr lang="en-US" altLang="zh-CN" dirty="0">
                <a:solidFill>
                  <a:srgbClr val="000000"/>
                </a:solidFill>
              </a:rPr>
              <a:t>1.</a:t>
            </a:r>
            <a:r>
              <a:rPr lang="zh-CN" altLang="en-US" dirty="0">
                <a:solidFill>
                  <a:srgbClr val="000000"/>
                </a:solidFill>
              </a:rPr>
              <a:t>元素周期律及其应用</a:t>
            </a:r>
            <a:r>
              <a:rPr lang="zh-CN" altLang="en-US" dirty="0"/>
              <a:t> </a:t>
            </a:r>
            <a:endParaRPr lang="zh-CN" altLang="en-US" dirty="0"/>
          </a:p>
        </p:txBody>
      </p:sp>
      <p:pic>
        <p:nvPicPr>
          <p:cNvPr id="61443" name="Picture 4" descr="知识关联·素养应用"/>
          <p:cNvPicPr>
            <a:picLocks noChangeAspect="1" noChangeArrowheads="1"/>
          </p:cNvPicPr>
          <p:nvPr/>
        </p:nvPicPr>
        <p:blipFill>
          <a:blip r:embed="rId1" cstate="email"/>
          <a:srcRect/>
          <a:stretch>
            <a:fillRect/>
          </a:stretch>
        </p:blipFill>
        <p:spPr bwMode="auto">
          <a:xfrm>
            <a:off x="1854201" y="780314"/>
            <a:ext cx="5394325" cy="49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201xhxr505.jpg" descr="说明: id:2147515878;FounderCES"/>
          <p:cNvPicPr>
            <a:picLocks noChangeAspect="1" noChangeArrowheads="1"/>
          </p:cNvPicPr>
          <p:nvPr/>
        </p:nvPicPr>
        <p:blipFill>
          <a:blip r:embed="rId2" cstate="email"/>
          <a:srcRect/>
          <a:stretch>
            <a:fillRect/>
          </a:stretch>
        </p:blipFill>
        <p:spPr bwMode="auto">
          <a:xfrm>
            <a:off x="2260600" y="2709663"/>
            <a:ext cx="3511550" cy="214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2.</a:t>
            </a:r>
            <a:r>
              <a:rPr lang="zh-CN" altLang="en-US" dirty="0">
                <a:solidFill>
                  <a:srgbClr val="000000"/>
                </a:solidFill>
              </a:rPr>
              <a:t>实例分析</a:t>
            </a:r>
            <a:endParaRPr lang="zh-CN" altLang="en-US" dirty="0">
              <a:solidFill>
                <a:srgbClr val="000000"/>
              </a:solidFill>
            </a:endParaRPr>
          </a:p>
          <a:p>
            <a:pPr eaLnBrk="1" hangingPunct="1"/>
            <a:r>
              <a:rPr lang="zh-CN" altLang="en-US" dirty="0">
                <a:solidFill>
                  <a:srgbClr val="000000"/>
                </a:solidFill>
              </a:rPr>
              <a:t>元素在周期表中的位置</a:t>
            </a:r>
            <a:r>
              <a:rPr lang="en-US" altLang="zh-CN" dirty="0">
                <a:solidFill>
                  <a:srgbClr val="000000"/>
                </a:solidFill>
              </a:rPr>
              <a:t>,</a:t>
            </a:r>
            <a:r>
              <a:rPr lang="zh-CN" altLang="en-US" dirty="0">
                <a:solidFill>
                  <a:srgbClr val="000000"/>
                </a:solidFill>
              </a:rPr>
              <a:t>反映了元素的原子结构和元素的性质</a:t>
            </a:r>
            <a:r>
              <a:rPr lang="en-US" altLang="zh-CN" dirty="0">
                <a:solidFill>
                  <a:srgbClr val="000000"/>
                </a:solidFill>
              </a:rPr>
              <a:t>,</a:t>
            </a:r>
            <a:r>
              <a:rPr lang="zh-CN" altLang="en-US" dirty="0">
                <a:solidFill>
                  <a:srgbClr val="000000"/>
                </a:solidFill>
              </a:rPr>
              <a:t>下图是元素周期表的一部分</a:t>
            </a:r>
            <a:r>
              <a:rPr lang="en-US" altLang="zh-CN" dirty="0">
                <a:solidFill>
                  <a:srgbClr val="000000"/>
                </a:solidFill>
              </a:rPr>
              <a:t>:</a:t>
            </a:r>
            <a:endParaRPr lang="en-US" altLang="zh-CN" dirty="0">
              <a:solidFill>
                <a:srgbClr val="000000"/>
              </a:solidFill>
            </a:endParaRPr>
          </a:p>
        </p:txBody>
      </p:sp>
      <p:pic>
        <p:nvPicPr>
          <p:cNvPr id="62467" name="202hxr96.jpg" descr="说明: id:2147515885;FounderCES"/>
          <p:cNvPicPr>
            <a:picLocks noChangeAspect="1" noChangeArrowheads="1"/>
          </p:cNvPicPr>
          <p:nvPr/>
        </p:nvPicPr>
        <p:blipFill>
          <a:blip r:embed="rId1" cstate="email"/>
          <a:srcRect/>
          <a:stretch>
            <a:fillRect/>
          </a:stretch>
        </p:blipFill>
        <p:spPr bwMode="auto">
          <a:xfrm>
            <a:off x="3492500" y="2801128"/>
            <a:ext cx="2597150" cy="214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12725" y="857488"/>
            <a:ext cx="95456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(1)</a:t>
            </a:r>
            <a:r>
              <a:rPr lang="zh-CN" altLang="en-US" dirty="0">
                <a:solidFill>
                  <a:srgbClr val="000000"/>
                </a:solidFill>
              </a:rPr>
              <a:t>根据元素周期律</a:t>
            </a:r>
            <a:r>
              <a:rPr lang="en-US" altLang="zh-CN" dirty="0">
                <a:solidFill>
                  <a:srgbClr val="000000"/>
                </a:solidFill>
              </a:rPr>
              <a:t>,</a:t>
            </a:r>
            <a:r>
              <a:rPr lang="zh-CN" altLang="en-US" dirty="0">
                <a:solidFill>
                  <a:srgbClr val="000000"/>
                </a:solidFill>
              </a:rPr>
              <a:t>请你预测</a:t>
            </a:r>
            <a:r>
              <a:rPr lang="en-US" altLang="zh-CN" dirty="0">
                <a:solidFill>
                  <a:srgbClr val="000000"/>
                </a:solidFill>
              </a:rPr>
              <a:t>H</a:t>
            </a:r>
            <a:r>
              <a:rPr lang="en-US" altLang="zh-CN" baseline="-30000" dirty="0">
                <a:solidFill>
                  <a:srgbClr val="000000"/>
                </a:solidFill>
              </a:rPr>
              <a:t>3</a:t>
            </a:r>
            <a:r>
              <a:rPr lang="en-US" altLang="zh-CN" dirty="0">
                <a:solidFill>
                  <a:srgbClr val="000000"/>
                </a:solidFill>
              </a:rPr>
              <a:t>AsO</a:t>
            </a:r>
            <a:r>
              <a:rPr lang="en-US" altLang="zh-CN" baseline="-30000" dirty="0">
                <a:solidFill>
                  <a:srgbClr val="000000"/>
                </a:solidFill>
              </a:rPr>
              <a:t>4</a:t>
            </a:r>
            <a:r>
              <a:rPr lang="zh-CN" altLang="en-US" dirty="0">
                <a:solidFill>
                  <a:srgbClr val="000000"/>
                </a:solidFill>
              </a:rPr>
              <a:t>、</a:t>
            </a:r>
            <a:r>
              <a:rPr lang="en-US" altLang="zh-CN" dirty="0">
                <a:solidFill>
                  <a:srgbClr val="000000"/>
                </a:solidFill>
              </a:rPr>
              <a:t>H</a:t>
            </a:r>
            <a:r>
              <a:rPr lang="en-US" altLang="zh-CN" baseline="-30000" dirty="0">
                <a:solidFill>
                  <a:srgbClr val="000000"/>
                </a:solidFill>
              </a:rPr>
              <a:t>3</a:t>
            </a:r>
            <a:r>
              <a:rPr lang="en-US" altLang="zh-CN" dirty="0">
                <a:solidFill>
                  <a:srgbClr val="000000"/>
                </a:solidFill>
              </a:rPr>
              <a:t>PO</a:t>
            </a:r>
            <a:r>
              <a:rPr lang="en-US" altLang="zh-CN" baseline="-30000" dirty="0">
                <a:solidFill>
                  <a:srgbClr val="000000"/>
                </a:solidFill>
              </a:rPr>
              <a:t>4</a:t>
            </a:r>
            <a:r>
              <a:rPr lang="zh-CN" altLang="en-US" dirty="0">
                <a:solidFill>
                  <a:srgbClr val="000000"/>
                </a:solidFill>
              </a:rPr>
              <a:t>的酸性强</a:t>
            </a:r>
            <a:endParaRPr lang="zh-CN" altLang="en-US" dirty="0">
              <a:solidFill>
                <a:srgbClr val="000000"/>
              </a:solidFill>
            </a:endParaRPr>
          </a:p>
          <a:p>
            <a:pPr eaLnBrk="1" hangingPunct="1"/>
            <a:r>
              <a:rPr lang="zh-CN" altLang="en-US" dirty="0">
                <a:solidFill>
                  <a:srgbClr val="000000"/>
                </a:solidFill>
              </a:rPr>
              <a:t>弱</a:t>
            </a:r>
            <a:r>
              <a:rPr lang="en-US" altLang="zh-CN" dirty="0">
                <a:solidFill>
                  <a:srgbClr val="000000"/>
                </a:solidFill>
              </a:rPr>
              <a:t>:</a:t>
            </a:r>
            <a:endParaRPr lang="en-US" altLang="zh-CN" dirty="0">
              <a:solidFill>
                <a:srgbClr val="000000"/>
              </a:solidFill>
            </a:endParaRPr>
          </a:p>
          <a:p>
            <a:pPr eaLnBrk="1" hangingPunct="1"/>
            <a:r>
              <a:rPr lang="en-US" altLang="zh-CN" dirty="0">
                <a:solidFill>
                  <a:srgbClr val="000000"/>
                </a:solidFill>
              </a:rPr>
              <a:t>P</a:t>
            </a:r>
            <a:r>
              <a:rPr lang="zh-CN" altLang="en-US" dirty="0">
                <a:solidFill>
                  <a:srgbClr val="000000"/>
                </a:solidFill>
              </a:rPr>
              <a:t>、</a:t>
            </a:r>
            <a:r>
              <a:rPr lang="en-US" altLang="zh-CN" dirty="0">
                <a:solidFill>
                  <a:srgbClr val="000000"/>
                </a:solidFill>
              </a:rPr>
              <a:t>As</a:t>
            </a:r>
            <a:r>
              <a:rPr lang="zh-CN" altLang="en-US" dirty="0">
                <a:solidFill>
                  <a:srgbClr val="000000"/>
                </a:solidFill>
              </a:rPr>
              <a:t>位置关系</a:t>
            </a:r>
            <a:r>
              <a:rPr lang="en-US" altLang="zh-CN" dirty="0">
                <a:solidFill>
                  <a:srgbClr val="000000"/>
                </a:solidFill>
              </a:rPr>
              <a:t>(_______)→P</a:t>
            </a:r>
            <a:r>
              <a:rPr lang="zh-CN" altLang="en-US" dirty="0">
                <a:solidFill>
                  <a:srgbClr val="000000"/>
                </a:solidFill>
              </a:rPr>
              <a:t>、</a:t>
            </a:r>
            <a:r>
              <a:rPr lang="en-US" altLang="zh-CN" dirty="0">
                <a:solidFill>
                  <a:srgbClr val="000000"/>
                </a:solidFill>
              </a:rPr>
              <a:t>As</a:t>
            </a:r>
            <a:r>
              <a:rPr lang="zh-CN" altLang="en-US" dirty="0">
                <a:solidFill>
                  <a:srgbClr val="000000"/>
                </a:solidFill>
              </a:rPr>
              <a:t>原子结构特点</a:t>
            </a:r>
            <a:r>
              <a:rPr lang="en-US" altLang="zh-CN" dirty="0">
                <a:solidFill>
                  <a:srgbClr val="000000"/>
                </a:solidFill>
              </a:rPr>
              <a:t>(_____</a:t>
            </a:r>
            <a:endParaRPr lang="en-US" altLang="zh-CN" dirty="0">
              <a:solidFill>
                <a:srgbClr val="000000"/>
              </a:solidFill>
            </a:endParaRPr>
          </a:p>
          <a:p>
            <a:pPr eaLnBrk="1" hangingPunct="1"/>
            <a:r>
              <a:rPr lang="en-US" altLang="zh-CN" dirty="0">
                <a:solidFill>
                  <a:srgbClr val="000000"/>
                </a:solidFill>
              </a:rPr>
              <a:t>_________</a:t>
            </a:r>
            <a:r>
              <a:rPr lang="zh-CN" altLang="en-US" dirty="0">
                <a:solidFill>
                  <a:srgbClr val="000000"/>
                </a:solidFill>
              </a:rPr>
              <a:t>相等、</a:t>
            </a:r>
            <a:r>
              <a:rPr lang="en-US" altLang="zh-CN" dirty="0">
                <a:solidFill>
                  <a:srgbClr val="000000"/>
                </a:solidFill>
              </a:rPr>
              <a:t>P</a:t>
            </a:r>
            <a:r>
              <a:rPr lang="zh-CN" altLang="en-US" dirty="0">
                <a:solidFill>
                  <a:srgbClr val="000000"/>
                </a:solidFill>
              </a:rPr>
              <a:t>原子序数比</a:t>
            </a:r>
            <a:r>
              <a:rPr lang="en-US" altLang="zh-CN" dirty="0">
                <a:solidFill>
                  <a:srgbClr val="000000"/>
                </a:solidFill>
              </a:rPr>
              <a:t>As___)→</a:t>
            </a:r>
            <a:r>
              <a:rPr lang="zh-CN" altLang="en-US" dirty="0">
                <a:solidFill>
                  <a:srgbClr val="000000"/>
                </a:solidFill>
              </a:rPr>
              <a:t>性质递变规律</a:t>
            </a:r>
            <a:endParaRPr lang="zh-CN" altLang="en-US" dirty="0">
              <a:solidFill>
                <a:srgbClr val="000000"/>
              </a:solidFill>
            </a:endParaRPr>
          </a:p>
          <a:p>
            <a:pPr eaLnBrk="1" hangingPunct="1"/>
            <a:r>
              <a:rPr lang="en-US" altLang="zh-CN" dirty="0">
                <a:solidFill>
                  <a:srgbClr val="000000"/>
                </a:solidFill>
              </a:rPr>
              <a:t>(</a:t>
            </a:r>
            <a:r>
              <a:rPr lang="zh-CN" altLang="en-US" dirty="0">
                <a:solidFill>
                  <a:srgbClr val="000000"/>
                </a:solidFill>
              </a:rPr>
              <a:t>同主族随原子序数的增大元素非金属性</a:t>
            </a:r>
            <a:r>
              <a:rPr lang="en-US" altLang="zh-CN" dirty="0">
                <a:solidFill>
                  <a:srgbClr val="000000"/>
                </a:solidFill>
              </a:rPr>
              <a:t>_________)→</a:t>
            </a:r>
            <a:endParaRPr lang="en-US" altLang="zh-CN" dirty="0">
              <a:solidFill>
                <a:srgbClr val="000000"/>
              </a:solidFill>
            </a:endParaRPr>
          </a:p>
          <a:p>
            <a:pPr eaLnBrk="1" hangingPunct="1"/>
            <a:r>
              <a:rPr lang="zh-CN" altLang="en-US" dirty="0">
                <a:solidFill>
                  <a:srgbClr val="000000"/>
                </a:solidFill>
              </a:rPr>
              <a:t>预测结果</a:t>
            </a:r>
            <a:r>
              <a:rPr lang="en-US" altLang="zh-CN" dirty="0">
                <a:solidFill>
                  <a:srgbClr val="000000"/>
                </a:solidFill>
              </a:rPr>
              <a:t>:H</a:t>
            </a:r>
            <a:r>
              <a:rPr lang="en-US" altLang="zh-CN" baseline="-30000" dirty="0">
                <a:solidFill>
                  <a:srgbClr val="000000"/>
                </a:solidFill>
              </a:rPr>
              <a:t>3</a:t>
            </a:r>
            <a:r>
              <a:rPr lang="en-US" altLang="zh-CN" dirty="0">
                <a:solidFill>
                  <a:srgbClr val="000000"/>
                </a:solidFill>
              </a:rPr>
              <a:t>AsO</a:t>
            </a:r>
            <a:r>
              <a:rPr lang="en-US" altLang="zh-CN" baseline="-30000" dirty="0">
                <a:solidFill>
                  <a:srgbClr val="000000"/>
                </a:solidFill>
              </a:rPr>
              <a:t>4</a:t>
            </a:r>
            <a:r>
              <a:rPr lang="en-US" altLang="zh-CN" dirty="0">
                <a:solidFill>
                  <a:srgbClr val="000000"/>
                </a:solidFill>
              </a:rPr>
              <a:t>__H</a:t>
            </a:r>
            <a:r>
              <a:rPr lang="en-US" altLang="zh-CN" baseline="-30000" dirty="0">
                <a:solidFill>
                  <a:srgbClr val="000000"/>
                </a:solidFill>
              </a:rPr>
              <a:t>3</a:t>
            </a:r>
            <a:r>
              <a:rPr lang="en-US" altLang="zh-CN" dirty="0">
                <a:solidFill>
                  <a:srgbClr val="000000"/>
                </a:solidFill>
              </a:rPr>
              <a:t>PO</a:t>
            </a:r>
            <a:r>
              <a:rPr lang="en-US" altLang="zh-CN" baseline="-30000" dirty="0">
                <a:solidFill>
                  <a:srgbClr val="000000"/>
                </a:solidFill>
              </a:rPr>
              <a:t>4</a:t>
            </a:r>
            <a:r>
              <a:rPr lang="en-US" altLang="zh-CN" dirty="0">
                <a:solidFill>
                  <a:srgbClr val="000000"/>
                </a:solidFill>
              </a:rPr>
              <a:t>(</a:t>
            </a:r>
            <a:r>
              <a:rPr lang="zh-CN" altLang="en-US" dirty="0">
                <a:solidFill>
                  <a:srgbClr val="000000"/>
                </a:solidFill>
              </a:rPr>
              <a:t>填“</a:t>
            </a:r>
            <a:r>
              <a:rPr lang="en-US" altLang="zh-CN" dirty="0">
                <a:solidFill>
                  <a:srgbClr val="000000"/>
                </a:solidFill>
              </a:rPr>
              <a:t>&gt;”“&lt;”</a:t>
            </a:r>
            <a:r>
              <a:rPr lang="zh-CN" altLang="en-US" dirty="0">
                <a:solidFill>
                  <a:srgbClr val="000000"/>
                </a:solidFill>
              </a:rPr>
              <a:t>或“</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p:txBody>
      </p:sp>
      <p:sp>
        <p:nvSpPr>
          <p:cNvPr id="1530883" name="Text Box 3"/>
          <p:cNvSpPr txBox="1">
            <a:spLocks noChangeArrowheads="1"/>
          </p:cNvSpPr>
          <p:nvPr/>
        </p:nvSpPr>
        <p:spPr bwMode="auto">
          <a:xfrm>
            <a:off x="1095375" y="1890967"/>
            <a:ext cx="467995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同主族</a:t>
            </a:r>
            <a:endParaRPr lang="zh-CN" altLang="en-US">
              <a:solidFill>
                <a:srgbClr val="FF0000"/>
              </a:solidFill>
            </a:endParaRPr>
          </a:p>
        </p:txBody>
      </p:sp>
      <p:sp>
        <p:nvSpPr>
          <p:cNvPr id="1530884" name="Text Box 4"/>
          <p:cNvSpPr txBox="1">
            <a:spLocks noChangeArrowheads="1"/>
          </p:cNvSpPr>
          <p:nvPr/>
        </p:nvSpPr>
        <p:spPr bwMode="auto">
          <a:xfrm>
            <a:off x="6600825" y="1890967"/>
            <a:ext cx="334645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最外</a:t>
            </a:r>
            <a:endParaRPr lang="zh-CN" altLang="en-US">
              <a:solidFill>
                <a:srgbClr val="FF0000"/>
              </a:solidFill>
            </a:endParaRPr>
          </a:p>
        </p:txBody>
      </p:sp>
      <p:sp>
        <p:nvSpPr>
          <p:cNvPr id="1530885" name="Text Box 5"/>
          <p:cNvSpPr txBox="1">
            <a:spLocks noChangeArrowheads="1"/>
          </p:cNvSpPr>
          <p:nvPr/>
        </p:nvSpPr>
        <p:spPr bwMode="auto">
          <a:xfrm>
            <a:off x="-1892300" y="2462625"/>
            <a:ext cx="60071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层电子数</a:t>
            </a:r>
            <a:endParaRPr lang="zh-CN" altLang="en-US">
              <a:solidFill>
                <a:srgbClr val="FF0000"/>
              </a:solidFill>
            </a:endParaRPr>
          </a:p>
        </p:txBody>
      </p:sp>
      <p:sp>
        <p:nvSpPr>
          <p:cNvPr id="1530886" name="Text Box 6"/>
          <p:cNvSpPr txBox="1">
            <a:spLocks noChangeArrowheads="1"/>
          </p:cNvSpPr>
          <p:nvPr/>
        </p:nvSpPr>
        <p:spPr bwMode="auto">
          <a:xfrm>
            <a:off x="4565650" y="2462625"/>
            <a:ext cx="20193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小</a:t>
            </a:r>
            <a:endParaRPr lang="zh-CN" altLang="en-US">
              <a:solidFill>
                <a:srgbClr val="FF0000"/>
              </a:solidFill>
            </a:endParaRPr>
          </a:p>
        </p:txBody>
      </p:sp>
      <p:sp>
        <p:nvSpPr>
          <p:cNvPr id="1530887" name="Text Box 7"/>
          <p:cNvSpPr txBox="1">
            <a:spLocks noChangeArrowheads="1"/>
          </p:cNvSpPr>
          <p:nvPr/>
        </p:nvSpPr>
        <p:spPr bwMode="auto">
          <a:xfrm>
            <a:off x="4356100" y="3045717"/>
            <a:ext cx="60071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逐渐减弱</a:t>
            </a:r>
            <a:endParaRPr lang="zh-CN" altLang="en-US">
              <a:solidFill>
                <a:srgbClr val="FF0000"/>
              </a:solidFill>
            </a:endParaRPr>
          </a:p>
        </p:txBody>
      </p:sp>
      <p:sp>
        <p:nvSpPr>
          <p:cNvPr id="1530888" name="Text Box 8"/>
          <p:cNvSpPr txBox="1">
            <a:spLocks noChangeArrowheads="1"/>
          </p:cNvSpPr>
          <p:nvPr/>
        </p:nvSpPr>
        <p:spPr bwMode="auto">
          <a:xfrm>
            <a:off x="2370138" y="3617376"/>
            <a:ext cx="13557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&lt;</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0883"/>
                                        </p:tgtEl>
                                        <p:attrNameLst>
                                          <p:attrName>style.visibility</p:attrName>
                                        </p:attrNameLst>
                                      </p:cBhvr>
                                      <p:to>
                                        <p:strVal val="visible"/>
                                      </p:to>
                                    </p:set>
                                    <p:animEffect transition="in" filter="blinds(horizontal)">
                                      <p:cBhvr>
                                        <p:cTn id="7" dur="500"/>
                                        <p:tgtEl>
                                          <p:spTgt spid="15308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0884"/>
                                        </p:tgtEl>
                                        <p:attrNameLst>
                                          <p:attrName>style.visibility</p:attrName>
                                        </p:attrNameLst>
                                      </p:cBhvr>
                                      <p:to>
                                        <p:strVal val="visible"/>
                                      </p:to>
                                    </p:set>
                                    <p:animEffect transition="in" filter="blinds(horizontal)">
                                      <p:cBhvr>
                                        <p:cTn id="12" dur="500"/>
                                        <p:tgtEl>
                                          <p:spTgt spid="153088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530885"/>
                                        </p:tgtEl>
                                        <p:attrNameLst>
                                          <p:attrName>style.visibility</p:attrName>
                                        </p:attrNameLst>
                                      </p:cBhvr>
                                      <p:to>
                                        <p:strVal val="visible"/>
                                      </p:to>
                                    </p:set>
                                    <p:animEffect transition="in" filter="blinds(horizontal)">
                                      <p:cBhvr>
                                        <p:cTn id="15" dur="500"/>
                                        <p:tgtEl>
                                          <p:spTgt spid="153088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530886"/>
                                        </p:tgtEl>
                                        <p:attrNameLst>
                                          <p:attrName>style.visibility</p:attrName>
                                        </p:attrNameLst>
                                      </p:cBhvr>
                                      <p:to>
                                        <p:strVal val="visible"/>
                                      </p:to>
                                    </p:set>
                                    <p:animEffect transition="in" filter="blinds(horizontal)">
                                      <p:cBhvr>
                                        <p:cTn id="20" dur="500"/>
                                        <p:tgtEl>
                                          <p:spTgt spid="153088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530887"/>
                                        </p:tgtEl>
                                        <p:attrNameLst>
                                          <p:attrName>style.visibility</p:attrName>
                                        </p:attrNameLst>
                                      </p:cBhvr>
                                      <p:to>
                                        <p:strVal val="visible"/>
                                      </p:to>
                                    </p:set>
                                    <p:animEffect transition="in" filter="blinds(horizontal)">
                                      <p:cBhvr>
                                        <p:cTn id="25" dur="500"/>
                                        <p:tgtEl>
                                          <p:spTgt spid="153088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530888"/>
                                        </p:tgtEl>
                                        <p:attrNameLst>
                                          <p:attrName>style.visibility</p:attrName>
                                        </p:attrNameLst>
                                      </p:cBhvr>
                                      <p:to>
                                        <p:strVal val="visible"/>
                                      </p:to>
                                    </p:set>
                                    <p:animEffect transition="in" filter="blinds(horizontal)">
                                      <p:cBhvr>
                                        <p:cTn id="30" dur="500"/>
                                        <p:tgtEl>
                                          <p:spTgt spid="15308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0883" grpId="0" autoUpdateAnimBg="0"/>
      <p:bldP spid="1530884" grpId="0" autoUpdateAnimBg="0"/>
      <p:bldP spid="1530885" grpId="0" autoUpdateAnimBg="0"/>
      <p:bldP spid="1530886" grpId="0" autoUpdateAnimBg="0"/>
      <p:bldP spid="1530887" grpId="0" autoUpdateAnimBg="0"/>
      <p:bldP spid="1530888"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212725" y="857488"/>
            <a:ext cx="94313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(2)</a:t>
            </a:r>
            <a:r>
              <a:rPr lang="zh-CN" altLang="en-US" dirty="0">
                <a:solidFill>
                  <a:srgbClr val="000000"/>
                </a:solidFill>
              </a:rPr>
              <a:t>根据</a:t>
            </a:r>
            <a:r>
              <a:rPr lang="en-US" altLang="zh-CN" dirty="0" err="1">
                <a:solidFill>
                  <a:srgbClr val="000000"/>
                </a:solidFill>
              </a:rPr>
              <a:t>NaH</a:t>
            </a:r>
            <a:r>
              <a:rPr lang="zh-CN" altLang="en-US" dirty="0">
                <a:solidFill>
                  <a:srgbClr val="000000"/>
                </a:solidFill>
              </a:rPr>
              <a:t>的存在</a:t>
            </a:r>
            <a:r>
              <a:rPr lang="en-US" altLang="zh-CN" dirty="0">
                <a:solidFill>
                  <a:srgbClr val="000000"/>
                </a:solidFill>
              </a:rPr>
              <a:t>,</a:t>
            </a:r>
            <a:r>
              <a:rPr lang="zh-CN" altLang="en-US" dirty="0">
                <a:solidFill>
                  <a:srgbClr val="000000"/>
                </a:solidFill>
              </a:rPr>
              <a:t>有人提议可把氢元素放在第</a:t>
            </a:r>
            <a:r>
              <a:rPr lang="en-US" altLang="zh-CN" dirty="0" err="1">
                <a:solidFill>
                  <a:srgbClr val="000000"/>
                </a:solidFill>
              </a:rPr>
              <a:t>ⅦA</a:t>
            </a:r>
            <a:r>
              <a:rPr lang="zh-CN" altLang="en-US" dirty="0">
                <a:solidFill>
                  <a:srgbClr val="000000"/>
                </a:solidFill>
              </a:rPr>
              <a:t>族</a:t>
            </a:r>
            <a:r>
              <a:rPr lang="en-US" altLang="zh-CN" dirty="0">
                <a:solidFill>
                  <a:srgbClr val="000000"/>
                </a:solidFill>
              </a:rPr>
              <a:t>,</a:t>
            </a:r>
            <a:endParaRPr lang="en-US" altLang="zh-CN" dirty="0">
              <a:solidFill>
                <a:srgbClr val="000000"/>
              </a:solidFill>
            </a:endParaRPr>
          </a:p>
          <a:p>
            <a:pPr eaLnBrk="1" hangingPunct="1"/>
            <a:r>
              <a:rPr lang="zh-CN" altLang="en-US" dirty="0">
                <a:solidFill>
                  <a:srgbClr val="000000"/>
                </a:solidFill>
              </a:rPr>
              <a:t>那么根据其最高正价与最低负价的绝对值相等</a:t>
            </a:r>
            <a:r>
              <a:rPr lang="en-US" altLang="zh-CN" dirty="0">
                <a:solidFill>
                  <a:srgbClr val="000000"/>
                </a:solidFill>
              </a:rPr>
              <a:t>,</a:t>
            </a:r>
            <a:r>
              <a:rPr lang="zh-CN" altLang="en-US" dirty="0">
                <a:solidFill>
                  <a:srgbClr val="000000"/>
                </a:solidFill>
              </a:rPr>
              <a:t>又可把</a:t>
            </a:r>
            <a:endParaRPr lang="zh-CN" altLang="en-US" dirty="0">
              <a:solidFill>
                <a:srgbClr val="000000"/>
              </a:solidFill>
            </a:endParaRPr>
          </a:p>
          <a:p>
            <a:pPr eaLnBrk="1" hangingPunct="1"/>
            <a:r>
              <a:rPr lang="zh-CN" altLang="en-US" dirty="0">
                <a:solidFill>
                  <a:srgbClr val="000000"/>
                </a:solidFill>
              </a:rPr>
              <a:t>氢元素放在周期表中的第</a:t>
            </a:r>
            <a:r>
              <a:rPr lang="en-US" altLang="zh-CN" dirty="0">
                <a:solidFill>
                  <a:srgbClr val="000000"/>
                </a:solidFill>
              </a:rPr>
              <a:t>____</a:t>
            </a:r>
            <a:r>
              <a:rPr lang="zh-CN" altLang="en-US" dirty="0">
                <a:solidFill>
                  <a:srgbClr val="000000"/>
                </a:solidFill>
              </a:rPr>
              <a:t>族。</a:t>
            </a:r>
            <a:endParaRPr lang="zh-CN" altLang="en-US" dirty="0">
              <a:solidFill>
                <a:srgbClr val="000000"/>
              </a:solidFill>
            </a:endParaRPr>
          </a:p>
        </p:txBody>
      </p:sp>
      <p:sp>
        <p:nvSpPr>
          <p:cNvPr id="1531907" name="Text Box 3"/>
          <p:cNvSpPr txBox="1">
            <a:spLocks noChangeArrowheads="1"/>
          </p:cNvSpPr>
          <p:nvPr/>
        </p:nvSpPr>
        <p:spPr bwMode="auto">
          <a:xfrm>
            <a:off x="3754439" y="1890967"/>
            <a:ext cx="16605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FF0000"/>
                </a:solidFill>
              </a:rPr>
              <a:t>ⅣA</a:t>
            </a:r>
            <a:endParaRPr lang="en-US" altLang="zh-C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1907"/>
                                        </p:tgtEl>
                                        <p:attrNameLst>
                                          <p:attrName>style.visibility</p:attrName>
                                        </p:attrNameLst>
                                      </p:cBhvr>
                                      <p:to>
                                        <p:strVal val="visible"/>
                                      </p:to>
                                    </p:set>
                                    <p:animEffect transition="in" filter="blinds(horizontal)">
                                      <p:cBhvr>
                                        <p:cTn id="7" dur="500"/>
                                        <p:tgtEl>
                                          <p:spTgt spid="1531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1907"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(3)</a:t>
            </a:r>
            <a:r>
              <a:rPr lang="zh-CN" altLang="en-US" dirty="0">
                <a:solidFill>
                  <a:srgbClr val="000000"/>
                </a:solidFill>
              </a:rPr>
              <a:t>人体所需的微量元素中有一种被誉为“生命元素”的主族元素</a:t>
            </a:r>
            <a:r>
              <a:rPr lang="en-US" altLang="zh-CN" dirty="0">
                <a:solidFill>
                  <a:srgbClr val="000000"/>
                </a:solidFill>
              </a:rPr>
              <a:t>R,</a:t>
            </a:r>
            <a:r>
              <a:rPr lang="zh-CN" altLang="en-US" dirty="0">
                <a:solidFill>
                  <a:srgbClr val="000000"/>
                </a:solidFill>
              </a:rPr>
              <a:t>对延长人类寿命起着重要作用。已知</a:t>
            </a:r>
            <a:r>
              <a:rPr lang="en-US" altLang="zh-CN" dirty="0">
                <a:solidFill>
                  <a:srgbClr val="000000"/>
                </a:solidFill>
              </a:rPr>
              <a:t>R</a:t>
            </a:r>
            <a:r>
              <a:rPr lang="zh-CN" altLang="en-US" dirty="0">
                <a:solidFill>
                  <a:srgbClr val="000000"/>
                </a:solidFill>
              </a:rPr>
              <a:t>元素的原子有</a:t>
            </a:r>
            <a:r>
              <a:rPr lang="en-US" altLang="zh-CN" dirty="0">
                <a:solidFill>
                  <a:srgbClr val="000000"/>
                </a:solidFill>
              </a:rPr>
              <a:t>4</a:t>
            </a:r>
            <a:r>
              <a:rPr lang="zh-CN" altLang="en-US" dirty="0">
                <a:solidFill>
                  <a:srgbClr val="000000"/>
                </a:solidFill>
              </a:rPr>
              <a:t>个电子层</a:t>
            </a:r>
            <a:r>
              <a:rPr lang="en-US" altLang="zh-CN" dirty="0">
                <a:solidFill>
                  <a:srgbClr val="000000"/>
                </a:solidFill>
              </a:rPr>
              <a:t>,</a:t>
            </a:r>
            <a:r>
              <a:rPr lang="zh-CN" altLang="en-US" dirty="0">
                <a:solidFill>
                  <a:srgbClr val="000000"/>
                </a:solidFill>
              </a:rPr>
              <a:t>其最高价氧化物的分子式为</a:t>
            </a:r>
            <a:r>
              <a:rPr lang="en-US" altLang="zh-CN" dirty="0">
                <a:solidFill>
                  <a:srgbClr val="000000"/>
                </a:solidFill>
              </a:rPr>
              <a:t>RO</a:t>
            </a:r>
            <a:r>
              <a:rPr lang="en-US" altLang="zh-CN" baseline="-30000" dirty="0">
                <a:solidFill>
                  <a:srgbClr val="000000"/>
                </a:solidFill>
              </a:rPr>
              <a:t>3</a:t>
            </a:r>
            <a:r>
              <a:rPr lang="en-US" altLang="zh-CN" dirty="0">
                <a:solidFill>
                  <a:srgbClr val="000000"/>
                </a:solidFill>
              </a:rPr>
              <a:t>,</a:t>
            </a:r>
            <a:r>
              <a:rPr lang="zh-CN" altLang="en-US" dirty="0">
                <a:solidFill>
                  <a:srgbClr val="000000"/>
                </a:solidFill>
              </a:rPr>
              <a:t>请推断</a:t>
            </a:r>
            <a:r>
              <a:rPr lang="en-US" altLang="zh-CN" dirty="0">
                <a:solidFill>
                  <a:srgbClr val="000000"/>
                </a:solidFill>
              </a:rPr>
              <a:t>R</a:t>
            </a:r>
            <a:r>
              <a:rPr lang="zh-CN" altLang="en-US" dirty="0">
                <a:solidFill>
                  <a:srgbClr val="000000"/>
                </a:solidFill>
              </a:rPr>
              <a:t>元素的名称</a:t>
            </a:r>
            <a:r>
              <a:rPr lang="en-US" altLang="zh-CN" dirty="0">
                <a:solidFill>
                  <a:srgbClr val="000000"/>
                </a:solidFill>
              </a:rPr>
              <a:t>,</a:t>
            </a:r>
            <a:r>
              <a:rPr lang="zh-CN" altLang="en-US" dirty="0">
                <a:solidFill>
                  <a:srgbClr val="000000"/>
                </a:solidFill>
              </a:rPr>
              <a:t>并预测其氢化物的稳定性强弱</a:t>
            </a:r>
            <a:r>
              <a:rPr lang="en-US" altLang="zh-CN" dirty="0">
                <a:solidFill>
                  <a:srgbClr val="000000"/>
                </a:solidFill>
              </a:rPr>
              <a:t>(</a:t>
            </a:r>
            <a:r>
              <a:rPr lang="zh-CN" altLang="en-US" dirty="0">
                <a:solidFill>
                  <a:srgbClr val="000000"/>
                </a:solidFill>
              </a:rPr>
              <a:t>与水相比</a:t>
            </a:r>
            <a:r>
              <a:rPr lang="en-US" altLang="zh-CN" dirty="0">
                <a:solidFill>
                  <a:srgbClr val="000000"/>
                </a:solidFill>
              </a:rPr>
              <a:t>)</a:t>
            </a:r>
            <a:r>
              <a:rPr lang="zh-CN" altLang="en-US" dirty="0">
                <a:solidFill>
                  <a:srgbClr val="000000"/>
                </a:solidFill>
              </a:rPr>
              <a:t>。</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12725" y="857488"/>
            <a:ext cx="97869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(3)</a:t>
            </a:r>
            <a:r>
              <a:rPr lang="zh-CN" altLang="en-US" dirty="0">
                <a:solidFill>
                  <a:srgbClr val="000000"/>
                </a:solidFill>
              </a:rPr>
              <a:t>分界线附近的元素</a:t>
            </a:r>
            <a:r>
              <a:rPr lang="en-US" altLang="zh-CN" dirty="0">
                <a:solidFill>
                  <a:srgbClr val="000000"/>
                </a:solidFill>
              </a:rPr>
              <a:t>,</a:t>
            </a:r>
            <a:r>
              <a:rPr lang="zh-CN" altLang="en-US" dirty="0">
                <a:solidFill>
                  <a:srgbClr val="000000"/>
                </a:solidFill>
              </a:rPr>
              <a:t>既能表现出一定的</a:t>
            </a:r>
            <a:r>
              <a:rPr lang="en-US" altLang="zh-CN" dirty="0">
                <a:solidFill>
                  <a:srgbClr val="000000"/>
                </a:solidFill>
              </a:rPr>
              <a:t>_______,</a:t>
            </a:r>
            <a:r>
              <a:rPr lang="zh-CN" altLang="en-US" dirty="0">
                <a:solidFill>
                  <a:srgbClr val="000000"/>
                </a:solidFill>
              </a:rPr>
              <a:t>又</a:t>
            </a:r>
            <a:endParaRPr lang="zh-CN" altLang="en-US" dirty="0">
              <a:solidFill>
                <a:srgbClr val="000000"/>
              </a:solidFill>
            </a:endParaRPr>
          </a:p>
          <a:p>
            <a:pPr eaLnBrk="1" hangingPunct="1"/>
            <a:r>
              <a:rPr lang="zh-CN" altLang="en-US" dirty="0">
                <a:solidFill>
                  <a:srgbClr val="000000"/>
                </a:solidFill>
              </a:rPr>
              <a:t>能表现出一定的</a:t>
            </a:r>
            <a:r>
              <a:rPr lang="en-US" altLang="zh-CN" dirty="0">
                <a:solidFill>
                  <a:srgbClr val="000000"/>
                </a:solidFill>
              </a:rPr>
              <a:t>_________,</a:t>
            </a:r>
            <a:r>
              <a:rPr lang="zh-CN" altLang="en-US" dirty="0">
                <a:solidFill>
                  <a:srgbClr val="000000"/>
                </a:solidFill>
              </a:rPr>
              <a:t>故元素的</a:t>
            </a:r>
            <a:r>
              <a:rPr lang="en-US" altLang="zh-CN" dirty="0">
                <a:solidFill>
                  <a:srgbClr val="000000"/>
                </a:solidFill>
              </a:rPr>
              <a:t>_______</a:t>
            </a:r>
            <a:r>
              <a:rPr lang="zh-CN" altLang="en-US" dirty="0">
                <a:solidFill>
                  <a:srgbClr val="000000"/>
                </a:solidFill>
              </a:rPr>
              <a:t>和</a:t>
            </a:r>
            <a:r>
              <a:rPr lang="en-US" altLang="zh-CN" dirty="0">
                <a:solidFill>
                  <a:srgbClr val="000000"/>
                </a:solidFill>
              </a:rPr>
              <a:t>_____</a:t>
            </a:r>
            <a:endParaRPr lang="en-US" altLang="zh-CN" dirty="0">
              <a:solidFill>
                <a:srgbClr val="000000"/>
              </a:solidFill>
            </a:endParaRPr>
          </a:p>
          <a:p>
            <a:pPr eaLnBrk="1" hangingPunct="1"/>
            <a:r>
              <a:rPr lang="en-US" altLang="zh-CN" dirty="0">
                <a:solidFill>
                  <a:srgbClr val="000000"/>
                </a:solidFill>
              </a:rPr>
              <a:t>_____</a:t>
            </a:r>
            <a:r>
              <a:rPr lang="zh-CN" altLang="en-US" dirty="0">
                <a:solidFill>
                  <a:srgbClr val="000000"/>
                </a:solidFill>
              </a:rPr>
              <a:t>之间没有严格的界线。</a:t>
            </a:r>
            <a:endParaRPr lang="zh-CN" altLang="en-US" dirty="0">
              <a:solidFill>
                <a:srgbClr val="000000"/>
              </a:solidFill>
            </a:endParaRPr>
          </a:p>
          <a:p>
            <a:pPr eaLnBrk="1" hangingPunct="1"/>
            <a:r>
              <a:rPr lang="en-US" altLang="zh-CN" dirty="0">
                <a:solidFill>
                  <a:srgbClr val="000000"/>
                </a:solidFill>
              </a:rPr>
              <a:t>(4)</a:t>
            </a:r>
            <a:r>
              <a:rPr lang="zh-CN" altLang="en-US" dirty="0">
                <a:solidFill>
                  <a:srgbClr val="000000"/>
                </a:solidFill>
              </a:rPr>
              <a:t>周期表的左下方是金属性最强的元素</a:t>
            </a:r>
            <a:r>
              <a:rPr lang="en-US" altLang="zh-CN" dirty="0">
                <a:solidFill>
                  <a:srgbClr val="000000"/>
                </a:solidFill>
              </a:rPr>
              <a:t>,</a:t>
            </a:r>
            <a:r>
              <a:rPr lang="zh-CN" altLang="en-US" dirty="0">
                <a:solidFill>
                  <a:srgbClr val="000000"/>
                </a:solidFill>
              </a:rPr>
              <a:t>是</a:t>
            </a:r>
            <a:r>
              <a:rPr lang="en-US" altLang="zh-CN" dirty="0">
                <a:solidFill>
                  <a:srgbClr val="000000"/>
                </a:solidFill>
              </a:rPr>
              <a:t>___</a:t>
            </a:r>
            <a:r>
              <a:rPr lang="zh-CN" altLang="en-US" dirty="0">
                <a:solidFill>
                  <a:srgbClr val="000000"/>
                </a:solidFill>
              </a:rPr>
              <a:t>元素</a:t>
            </a:r>
            <a:endParaRPr lang="zh-CN" altLang="en-US" dirty="0">
              <a:solidFill>
                <a:srgbClr val="000000"/>
              </a:solidFill>
            </a:endParaRPr>
          </a:p>
          <a:p>
            <a:pPr eaLnBrk="1" hangingPunct="1"/>
            <a:r>
              <a:rPr lang="en-US" altLang="zh-CN" dirty="0">
                <a:solidFill>
                  <a:srgbClr val="000000"/>
                </a:solidFill>
              </a:rPr>
              <a:t>(</a:t>
            </a:r>
            <a:r>
              <a:rPr lang="zh-CN" altLang="en-US" dirty="0">
                <a:solidFill>
                  <a:srgbClr val="000000"/>
                </a:solidFill>
              </a:rPr>
              <a:t>放射性元素除外</a:t>
            </a:r>
            <a:r>
              <a:rPr lang="en-US" altLang="zh-CN" dirty="0">
                <a:solidFill>
                  <a:srgbClr val="000000"/>
                </a:solidFill>
              </a:rPr>
              <a:t>);</a:t>
            </a:r>
            <a:r>
              <a:rPr lang="zh-CN" altLang="en-US" dirty="0">
                <a:solidFill>
                  <a:srgbClr val="000000"/>
                </a:solidFill>
              </a:rPr>
              <a:t>右上方是非金属性最强的元素</a:t>
            </a:r>
            <a:r>
              <a:rPr lang="en-US" altLang="zh-CN" dirty="0">
                <a:solidFill>
                  <a:srgbClr val="000000"/>
                </a:solidFill>
              </a:rPr>
              <a:t>,</a:t>
            </a:r>
            <a:r>
              <a:rPr lang="zh-CN" altLang="en-US" dirty="0">
                <a:solidFill>
                  <a:srgbClr val="000000"/>
                </a:solidFill>
              </a:rPr>
              <a:t>是</a:t>
            </a:r>
            <a:endParaRPr lang="zh-CN" altLang="en-US" dirty="0">
              <a:solidFill>
                <a:srgbClr val="000000"/>
              </a:solidFill>
            </a:endParaRPr>
          </a:p>
          <a:p>
            <a:pPr eaLnBrk="1" hangingPunct="1"/>
            <a:r>
              <a:rPr lang="en-US" altLang="zh-CN" dirty="0">
                <a:solidFill>
                  <a:srgbClr val="000000"/>
                </a:solidFill>
              </a:rPr>
              <a:t>___</a:t>
            </a:r>
            <a:r>
              <a:rPr lang="zh-CN" altLang="en-US" dirty="0">
                <a:solidFill>
                  <a:srgbClr val="000000"/>
                </a:solidFill>
              </a:rPr>
              <a:t>元素</a:t>
            </a:r>
            <a:r>
              <a:rPr lang="en-US" altLang="zh-CN" dirty="0">
                <a:solidFill>
                  <a:srgbClr val="000000"/>
                </a:solidFill>
              </a:rPr>
              <a:t>;</a:t>
            </a:r>
            <a:r>
              <a:rPr lang="zh-CN" altLang="en-US" dirty="0">
                <a:solidFill>
                  <a:srgbClr val="000000"/>
                </a:solidFill>
              </a:rPr>
              <a:t>最后一个纵行是</a:t>
            </a:r>
            <a:r>
              <a:rPr lang="en-US" altLang="zh-CN" dirty="0">
                <a:solidFill>
                  <a:srgbClr val="000000"/>
                </a:solidFill>
              </a:rPr>
              <a:t>0</a:t>
            </a:r>
            <a:r>
              <a:rPr lang="zh-CN" altLang="en-US" dirty="0">
                <a:solidFill>
                  <a:srgbClr val="000000"/>
                </a:solidFill>
              </a:rPr>
              <a:t>族元素。</a:t>
            </a:r>
            <a:r>
              <a:rPr lang="zh-CN" altLang="en-US" dirty="0"/>
              <a:t> </a:t>
            </a:r>
            <a:endParaRPr lang="zh-CN" altLang="en-US" dirty="0"/>
          </a:p>
        </p:txBody>
      </p:sp>
      <p:sp>
        <p:nvSpPr>
          <p:cNvPr id="1474563" name="Text Box 3"/>
          <p:cNvSpPr txBox="1">
            <a:spLocks noChangeArrowheads="1"/>
          </p:cNvSpPr>
          <p:nvPr/>
        </p:nvSpPr>
        <p:spPr bwMode="auto">
          <a:xfrm>
            <a:off x="5405439" y="736216"/>
            <a:ext cx="39084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金属性</a:t>
            </a:r>
            <a:endParaRPr lang="zh-CN" altLang="en-US">
              <a:solidFill>
                <a:srgbClr val="FF0000"/>
              </a:solidFill>
            </a:endParaRPr>
          </a:p>
        </p:txBody>
      </p:sp>
      <p:sp>
        <p:nvSpPr>
          <p:cNvPr id="1474564" name="Text Box 4"/>
          <p:cNvSpPr txBox="1">
            <a:spLocks noChangeArrowheads="1"/>
          </p:cNvSpPr>
          <p:nvPr/>
        </p:nvSpPr>
        <p:spPr bwMode="auto">
          <a:xfrm>
            <a:off x="1103314" y="1307875"/>
            <a:ext cx="50196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非金属性</a:t>
            </a:r>
            <a:endParaRPr lang="zh-CN" altLang="en-US">
              <a:solidFill>
                <a:srgbClr val="FF0000"/>
              </a:solidFill>
            </a:endParaRPr>
          </a:p>
        </p:txBody>
      </p:sp>
      <p:sp>
        <p:nvSpPr>
          <p:cNvPr id="1474565" name="Text Box 5"/>
          <p:cNvSpPr txBox="1">
            <a:spLocks noChangeArrowheads="1"/>
          </p:cNvSpPr>
          <p:nvPr/>
        </p:nvSpPr>
        <p:spPr bwMode="auto">
          <a:xfrm>
            <a:off x="4706939" y="1307875"/>
            <a:ext cx="39084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金属性</a:t>
            </a:r>
            <a:endParaRPr lang="zh-CN" altLang="en-US">
              <a:solidFill>
                <a:srgbClr val="FF0000"/>
              </a:solidFill>
            </a:endParaRPr>
          </a:p>
        </p:txBody>
      </p:sp>
      <p:sp>
        <p:nvSpPr>
          <p:cNvPr id="1474566" name="Text Box 6"/>
          <p:cNvSpPr txBox="1">
            <a:spLocks noChangeArrowheads="1"/>
          </p:cNvSpPr>
          <p:nvPr/>
        </p:nvSpPr>
        <p:spPr bwMode="auto">
          <a:xfrm>
            <a:off x="6697664" y="1307875"/>
            <a:ext cx="27971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非金</a:t>
            </a:r>
            <a:endParaRPr lang="zh-CN" altLang="en-US">
              <a:solidFill>
                <a:srgbClr val="FF0000"/>
              </a:solidFill>
            </a:endParaRPr>
          </a:p>
        </p:txBody>
      </p:sp>
      <p:sp>
        <p:nvSpPr>
          <p:cNvPr id="1474567" name="Text Box 7"/>
          <p:cNvSpPr txBox="1">
            <a:spLocks noChangeArrowheads="1"/>
          </p:cNvSpPr>
          <p:nvPr/>
        </p:nvSpPr>
        <p:spPr bwMode="auto">
          <a:xfrm>
            <a:off x="-642938" y="1890967"/>
            <a:ext cx="279717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属性</a:t>
            </a:r>
            <a:endParaRPr lang="zh-CN" altLang="en-US">
              <a:solidFill>
                <a:srgbClr val="FF0000"/>
              </a:solidFill>
            </a:endParaRPr>
          </a:p>
        </p:txBody>
      </p:sp>
      <p:sp>
        <p:nvSpPr>
          <p:cNvPr id="1474568" name="Text Box 8"/>
          <p:cNvSpPr txBox="1">
            <a:spLocks noChangeArrowheads="1"/>
          </p:cNvSpPr>
          <p:nvPr/>
        </p:nvSpPr>
        <p:spPr bwMode="auto">
          <a:xfrm>
            <a:off x="6523039" y="2462625"/>
            <a:ext cx="168592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铯</a:t>
            </a:r>
            <a:endParaRPr lang="zh-CN" altLang="en-US">
              <a:solidFill>
                <a:srgbClr val="FF0000"/>
              </a:solidFill>
            </a:endParaRPr>
          </a:p>
        </p:txBody>
      </p:sp>
      <p:sp>
        <p:nvSpPr>
          <p:cNvPr id="1474569" name="Text Box 9"/>
          <p:cNvSpPr txBox="1">
            <a:spLocks noChangeArrowheads="1"/>
          </p:cNvSpPr>
          <p:nvPr/>
        </p:nvSpPr>
        <p:spPr bwMode="auto">
          <a:xfrm>
            <a:off x="-271463" y="3617376"/>
            <a:ext cx="168592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nchorCtr="1">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rPr>
              <a:t>氟</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74563"/>
                                        </p:tgtEl>
                                        <p:attrNameLst>
                                          <p:attrName>style.visibility</p:attrName>
                                        </p:attrNameLst>
                                      </p:cBhvr>
                                      <p:to>
                                        <p:strVal val="visible"/>
                                      </p:to>
                                    </p:set>
                                    <p:animEffect transition="in" filter="blinds(horizontal)">
                                      <p:cBhvr>
                                        <p:cTn id="7" dur="500"/>
                                        <p:tgtEl>
                                          <p:spTgt spid="147456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74564"/>
                                        </p:tgtEl>
                                        <p:attrNameLst>
                                          <p:attrName>style.visibility</p:attrName>
                                        </p:attrNameLst>
                                      </p:cBhvr>
                                      <p:to>
                                        <p:strVal val="visible"/>
                                      </p:to>
                                    </p:set>
                                    <p:animEffect transition="in" filter="blinds(horizontal)">
                                      <p:cBhvr>
                                        <p:cTn id="12" dur="500"/>
                                        <p:tgtEl>
                                          <p:spTgt spid="147456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74565"/>
                                        </p:tgtEl>
                                        <p:attrNameLst>
                                          <p:attrName>style.visibility</p:attrName>
                                        </p:attrNameLst>
                                      </p:cBhvr>
                                      <p:to>
                                        <p:strVal val="visible"/>
                                      </p:to>
                                    </p:set>
                                    <p:animEffect transition="in" filter="blinds(horizontal)">
                                      <p:cBhvr>
                                        <p:cTn id="17" dur="500"/>
                                        <p:tgtEl>
                                          <p:spTgt spid="147456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74566"/>
                                        </p:tgtEl>
                                        <p:attrNameLst>
                                          <p:attrName>style.visibility</p:attrName>
                                        </p:attrNameLst>
                                      </p:cBhvr>
                                      <p:to>
                                        <p:strVal val="visible"/>
                                      </p:to>
                                    </p:set>
                                    <p:animEffect transition="in" filter="blinds(horizontal)">
                                      <p:cBhvr>
                                        <p:cTn id="22" dur="500"/>
                                        <p:tgtEl>
                                          <p:spTgt spid="1474566"/>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474567"/>
                                        </p:tgtEl>
                                        <p:attrNameLst>
                                          <p:attrName>style.visibility</p:attrName>
                                        </p:attrNameLst>
                                      </p:cBhvr>
                                      <p:to>
                                        <p:strVal val="visible"/>
                                      </p:to>
                                    </p:set>
                                    <p:animEffect transition="in" filter="blinds(horizontal)">
                                      <p:cBhvr>
                                        <p:cTn id="25" dur="500"/>
                                        <p:tgtEl>
                                          <p:spTgt spid="147456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474568"/>
                                        </p:tgtEl>
                                        <p:attrNameLst>
                                          <p:attrName>style.visibility</p:attrName>
                                        </p:attrNameLst>
                                      </p:cBhvr>
                                      <p:to>
                                        <p:strVal val="visible"/>
                                      </p:to>
                                    </p:set>
                                    <p:animEffect transition="in" filter="blinds(horizontal)">
                                      <p:cBhvr>
                                        <p:cTn id="30" dur="500"/>
                                        <p:tgtEl>
                                          <p:spTgt spid="147456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474569"/>
                                        </p:tgtEl>
                                        <p:attrNameLst>
                                          <p:attrName>style.visibility</p:attrName>
                                        </p:attrNameLst>
                                      </p:cBhvr>
                                      <p:to>
                                        <p:strVal val="visible"/>
                                      </p:to>
                                    </p:set>
                                    <p:animEffect transition="in" filter="blinds(horizontal)">
                                      <p:cBhvr>
                                        <p:cTn id="35" dur="500"/>
                                        <p:tgtEl>
                                          <p:spTgt spid="1474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3" grpId="0" autoUpdateAnimBg="0"/>
      <p:bldP spid="1474564" grpId="0" autoUpdateAnimBg="0"/>
      <p:bldP spid="1474565" grpId="0" autoUpdateAnimBg="0"/>
      <p:bldP spid="1474566" grpId="0" autoUpdateAnimBg="0"/>
      <p:bldP spid="1474567" grpId="0" autoUpdateAnimBg="0"/>
      <p:bldP spid="1474568" grpId="0" autoUpdateAnimBg="0"/>
      <p:bldP spid="1474569" grpId="0"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图片 2436"/>
          <p:cNvPicPr>
            <a:picLocks noChangeAspect="1" noChangeArrowheads="1"/>
          </p:cNvPicPr>
          <p:nvPr/>
        </p:nvPicPr>
        <p:blipFill>
          <a:blip r:embed="rId1" cstate="email"/>
          <a:srcRect/>
          <a:stretch>
            <a:fillRect/>
          </a:stretch>
        </p:blipFill>
        <p:spPr bwMode="auto">
          <a:xfrm>
            <a:off x="596901" y="1886474"/>
            <a:ext cx="7458075" cy="273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3" name="Rectangle 4"/>
          <p:cNvSpPr>
            <a:spLocks noChangeArrowheads="1"/>
          </p:cNvSpPr>
          <p:nvPr/>
        </p:nvSpPr>
        <p:spPr bwMode="auto">
          <a:xfrm>
            <a:off x="312738" y="903221"/>
            <a:ext cx="835501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50000"/>
              </a:lnSpc>
            </a:pPr>
            <a:r>
              <a:rPr lang="zh-CN" altLang="en-US">
                <a:solidFill>
                  <a:srgbClr val="000000"/>
                </a:solidFill>
              </a:rPr>
              <a:t>流程</a:t>
            </a:r>
            <a:r>
              <a:rPr lang="en-US" altLang="zh-CN">
                <a:solidFill>
                  <a:srgbClr val="000000"/>
                </a:solidFill>
              </a:rPr>
              <a:t>:</a:t>
            </a:r>
            <a:endParaRPr lang="en-US" altLang="zh-CN">
              <a:solidFill>
                <a:srgbClr val="000000"/>
              </a:solidFill>
            </a:endParaRPr>
          </a:p>
        </p:txBody>
      </p:sp>
      <p:sp>
        <p:nvSpPr>
          <p:cNvPr id="1532933" name="Rectangle 5"/>
          <p:cNvSpPr>
            <a:spLocks noChangeArrowheads="1"/>
          </p:cNvSpPr>
          <p:nvPr/>
        </p:nvSpPr>
        <p:spPr bwMode="auto">
          <a:xfrm>
            <a:off x="765176" y="2968339"/>
            <a:ext cx="771525" cy="18578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4" name="Rectangle 6"/>
          <p:cNvSpPr>
            <a:spLocks noChangeArrowheads="1"/>
          </p:cNvSpPr>
          <p:nvPr/>
        </p:nvSpPr>
        <p:spPr bwMode="auto">
          <a:xfrm>
            <a:off x="754063" y="3198431"/>
            <a:ext cx="952500" cy="2043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5" name="Rectangle 7"/>
          <p:cNvSpPr>
            <a:spLocks noChangeArrowheads="1"/>
          </p:cNvSpPr>
          <p:nvPr/>
        </p:nvSpPr>
        <p:spPr bwMode="auto">
          <a:xfrm>
            <a:off x="2343151" y="2713950"/>
            <a:ext cx="900113" cy="17721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6" name="Rectangle 8"/>
          <p:cNvSpPr>
            <a:spLocks noChangeArrowheads="1"/>
          </p:cNvSpPr>
          <p:nvPr/>
        </p:nvSpPr>
        <p:spPr bwMode="auto">
          <a:xfrm>
            <a:off x="2346326" y="2952617"/>
            <a:ext cx="841375" cy="2000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7" name="Rectangle 9"/>
          <p:cNvSpPr>
            <a:spLocks noChangeArrowheads="1"/>
          </p:cNvSpPr>
          <p:nvPr/>
        </p:nvSpPr>
        <p:spPr bwMode="auto">
          <a:xfrm>
            <a:off x="4216401" y="3464252"/>
            <a:ext cx="220663" cy="19436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8" name="Rectangle 10"/>
          <p:cNvSpPr>
            <a:spLocks noChangeArrowheads="1"/>
          </p:cNvSpPr>
          <p:nvPr/>
        </p:nvSpPr>
        <p:spPr bwMode="auto">
          <a:xfrm>
            <a:off x="5961064" y="3878705"/>
            <a:ext cx="282575" cy="17721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39" name="Rectangle 11"/>
          <p:cNvSpPr>
            <a:spLocks noChangeArrowheads="1"/>
          </p:cNvSpPr>
          <p:nvPr/>
        </p:nvSpPr>
        <p:spPr bwMode="auto">
          <a:xfrm>
            <a:off x="7269164" y="3874418"/>
            <a:ext cx="261937" cy="17292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
        <p:nvSpPr>
          <p:cNvPr id="1532940" name="Rectangle 12"/>
          <p:cNvSpPr>
            <a:spLocks noChangeArrowheads="1"/>
          </p:cNvSpPr>
          <p:nvPr/>
        </p:nvSpPr>
        <p:spPr bwMode="auto">
          <a:xfrm>
            <a:off x="728663" y="3464253"/>
            <a:ext cx="952500" cy="2043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lnSpc>
                <a:spcPct val="150000"/>
              </a:lnSpc>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53293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53293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153294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532935"/>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53293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153293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153293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15329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2933" grpId="0" animBg="1"/>
      <p:bldP spid="1532934" grpId="0" animBg="1"/>
      <p:bldP spid="1532935" grpId="0" animBg="1"/>
      <p:bldP spid="1532936" grpId="0" animBg="1"/>
      <p:bldP spid="1532937" grpId="0" animBg="1"/>
      <p:bldP spid="1532938" grpId="0" animBg="1"/>
      <p:bldP spid="1532939" grpId="0" animBg="1"/>
      <p:bldP spid="153294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212725" y="857488"/>
            <a:ext cx="86820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sz="2400" dirty="0">
                <a:solidFill>
                  <a:srgbClr val="FF0000"/>
                </a:solidFill>
              </a:rPr>
              <a:t>【</a:t>
            </a:r>
            <a:r>
              <a:rPr lang="zh-CN" altLang="en-US" sz="2400" dirty="0">
                <a:solidFill>
                  <a:srgbClr val="FF0000"/>
                </a:solidFill>
              </a:rPr>
              <a:t>素养迁移</a:t>
            </a:r>
            <a:r>
              <a:rPr lang="en-US" altLang="zh-CN" sz="2400" dirty="0">
                <a:solidFill>
                  <a:srgbClr val="FF0000"/>
                </a:solidFill>
              </a:rPr>
              <a:t>】</a:t>
            </a:r>
            <a:endParaRPr lang="en-US" altLang="zh-CN" sz="2400" dirty="0">
              <a:solidFill>
                <a:srgbClr val="000000"/>
              </a:solidFill>
            </a:endParaRPr>
          </a:p>
          <a:p>
            <a:pPr eaLnBrk="1" hangingPunct="1"/>
            <a:r>
              <a:rPr lang="en-US" altLang="zh-CN" sz="2400" dirty="0">
                <a:solidFill>
                  <a:srgbClr val="000000"/>
                </a:solidFill>
              </a:rPr>
              <a:t>1.1871</a:t>
            </a:r>
            <a:r>
              <a:rPr lang="zh-CN" altLang="en-US" sz="2400" dirty="0">
                <a:solidFill>
                  <a:srgbClr val="000000"/>
                </a:solidFill>
              </a:rPr>
              <a:t>年门捷列夫根据新排出的周期表预言了锗的存在</a:t>
            </a:r>
            <a:r>
              <a:rPr lang="en-US" altLang="zh-CN" sz="2400" dirty="0">
                <a:solidFill>
                  <a:srgbClr val="000000"/>
                </a:solidFill>
              </a:rPr>
              <a:t>,</a:t>
            </a:r>
            <a:r>
              <a:rPr lang="zh-CN" altLang="en-US" sz="2400" dirty="0">
                <a:solidFill>
                  <a:srgbClr val="000000"/>
                </a:solidFill>
              </a:rPr>
              <a:t>把它命名为“类硅”。</a:t>
            </a:r>
            <a:r>
              <a:rPr lang="en-US" altLang="zh-CN" sz="2400" dirty="0">
                <a:solidFill>
                  <a:srgbClr val="000000"/>
                </a:solidFill>
              </a:rPr>
              <a:t>1886</a:t>
            </a:r>
            <a:r>
              <a:rPr lang="zh-CN" altLang="en-US" sz="2400" dirty="0">
                <a:solidFill>
                  <a:srgbClr val="000000"/>
                </a:solidFill>
              </a:rPr>
              <a:t>年</a:t>
            </a:r>
            <a:r>
              <a:rPr lang="en-US" altLang="zh-CN" sz="2400" dirty="0">
                <a:solidFill>
                  <a:srgbClr val="000000"/>
                </a:solidFill>
              </a:rPr>
              <a:t>,</a:t>
            </a:r>
            <a:r>
              <a:rPr lang="zh-CN" altLang="en-US" sz="2400" dirty="0">
                <a:solidFill>
                  <a:srgbClr val="000000"/>
                </a:solidFill>
              </a:rPr>
              <a:t>德国矿业学院分析化学教授</a:t>
            </a:r>
            <a:r>
              <a:rPr lang="en-US" altLang="zh-CN" sz="2400" dirty="0">
                <a:solidFill>
                  <a:srgbClr val="000000"/>
                </a:solidFill>
              </a:rPr>
              <a:t>Clemens </a:t>
            </a:r>
            <a:r>
              <a:rPr lang="en-US" altLang="zh-CN" sz="2400" dirty="0" err="1">
                <a:solidFill>
                  <a:srgbClr val="000000"/>
                </a:solidFill>
              </a:rPr>
              <a:t>A.Winkler</a:t>
            </a:r>
            <a:r>
              <a:rPr lang="zh-CN" altLang="en-US" sz="2400" dirty="0">
                <a:solidFill>
                  <a:srgbClr val="000000"/>
                </a:solidFill>
              </a:rPr>
              <a:t>在研究一种新矿石辉银锗矿</a:t>
            </a:r>
            <a:r>
              <a:rPr lang="en-US" altLang="zh-CN" sz="2400" dirty="0">
                <a:solidFill>
                  <a:srgbClr val="000000"/>
                </a:solidFill>
              </a:rPr>
              <a:t>(4Ag</a:t>
            </a:r>
            <a:r>
              <a:rPr lang="en-US" altLang="zh-CN" sz="2400" baseline="-30000" dirty="0">
                <a:solidFill>
                  <a:srgbClr val="000000"/>
                </a:solidFill>
              </a:rPr>
              <a:t>2</a:t>
            </a:r>
            <a:r>
              <a:rPr lang="en-US" altLang="zh-CN" sz="2400" dirty="0">
                <a:solidFill>
                  <a:srgbClr val="000000"/>
                </a:solidFill>
              </a:rPr>
              <a:t>S·GeS</a:t>
            </a:r>
            <a:r>
              <a:rPr lang="en-US" altLang="zh-CN" sz="2400" baseline="-30000" dirty="0">
                <a:solidFill>
                  <a:srgbClr val="000000"/>
                </a:solidFill>
              </a:rPr>
              <a:t>2</a:t>
            </a:r>
            <a:r>
              <a:rPr lang="en-US" altLang="zh-CN" sz="2400" dirty="0">
                <a:solidFill>
                  <a:srgbClr val="000000"/>
                </a:solidFill>
              </a:rPr>
              <a:t>)</a:t>
            </a:r>
            <a:r>
              <a:rPr lang="zh-CN" altLang="en-US" sz="2400" dirty="0">
                <a:solidFill>
                  <a:srgbClr val="000000"/>
                </a:solidFill>
              </a:rPr>
              <a:t>的时候</a:t>
            </a:r>
            <a:r>
              <a:rPr lang="en-US" altLang="zh-CN" sz="2400" dirty="0">
                <a:solidFill>
                  <a:srgbClr val="000000"/>
                </a:solidFill>
              </a:rPr>
              <a:t>,</a:t>
            </a:r>
            <a:r>
              <a:rPr lang="zh-CN" altLang="en-US" sz="2400" dirty="0">
                <a:solidFill>
                  <a:srgbClr val="000000"/>
                </a:solidFill>
              </a:rPr>
              <a:t>发现有一未知的新元素并通过实验验证了自己的推断</a:t>
            </a:r>
            <a:r>
              <a:rPr lang="en-US" altLang="zh-CN" sz="2400" dirty="0">
                <a:solidFill>
                  <a:srgbClr val="000000"/>
                </a:solidFill>
              </a:rPr>
              <a:t>,</a:t>
            </a:r>
            <a:r>
              <a:rPr lang="zh-CN" altLang="en-US" sz="2400" dirty="0">
                <a:solidFill>
                  <a:srgbClr val="000000"/>
                </a:solidFill>
              </a:rPr>
              <a:t>它就是元素锗。锗继镓和钪后被发现</a:t>
            </a:r>
            <a:r>
              <a:rPr lang="en-US" altLang="zh-CN" sz="2400" dirty="0">
                <a:solidFill>
                  <a:srgbClr val="000000"/>
                </a:solidFill>
              </a:rPr>
              <a:t>,</a:t>
            </a:r>
            <a:r>
              <a:rPr lang="zh-CN" altLang="en-US" sz="2400" dirty="0">
                <a:solidFill>
                  <a:srgbClr val="000000"/>
                </a:solidFill>
              </a:rPr>
              <a:t>巩固了化学元素周期表。</a:t>
            </a:r>
            <a:r>
              <a:rPr lang="zh-CN" altLang="en-US" sz="2400" dirty="0"/>
              <a:t> </a:t>
            </a:r>
            <a:endParaRPr lang="zh-CN" altLang="en-US" sz="24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201xhxr494.jpg" descr="说明: id:2147515899;FounderCES"/>
          <p:cNvPicPr>
            <a:picLocks noChangeAspect="1" noChangeArrowheads="1"/>
          </p:cNvPicPr>
          <p:nvPr/>
        </p:nvPicPr>
        <p:blipFill>
          <a:blip r:embed="rId1" cstate="email"/>
          <a:srcRect/>
          <a:stretch>
            <a:fillRect/>
          </a:stretch>
        </p:blipFill>
        <p:spPr bwMode="auto">
          <a:xfrm>
            <a:off x="2070100" y="1840741"/>
            <a:ext cx="6161088" cy="23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02" name="Text Box 2"/>
          <p:cNvSpPr txBox="1">
            <a:spLocks noChangeArrowheads="1"/>
          </p:cNvSpPr>
          <p:nvPr/>
        </p:nvSpPr>
        <p:spPr bwMode="auto">
          <a:xfrm>
            <a:off x="212725" y="857488"/>
            <a:ext cx="86820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sz="2400" dirty="0">
                <a:solidFill>
                  <a:srgbClr val="000000"/>
                </a:solidFill>
              </a:rPr>
              <a:t>(1)</a:t>
            </a:r>
            <a:r>
              <a:rPr lang="zh-CN" altLang="en-US" sz="2400" dirty="0">
                <a:solidFill>
                  <a:srgbClr val="000000"/>
                </a:solidFill>
              </a:rPr>
              <a:t>在该事例中</a:t>
            </a:r>
            <a:r>
              <a:rPr lang="en-US" altLang="zh-CN" sz="2400" dirty="0">
                <a:solidFill>
                  <a:srgbClr val="000000"/>
                </a:solidFill>
              </a:rPr>
              <a:t>,</a:t>
            </a:r>
            <a:r>
              <a:rPr lang="zh-CN" altLang="en-US" sz="2400" dirty="0">
                <a:solidFill>
                  <a:srgbClr val="000000"/>
                </a:solidFill>
              </a:rPr>
              <a:t>体现了元素周期表的什么用途。</a:t>
            </a:r>
            <a:endParaRPr lang="zh-CN" altLang="en-US" sz="2400" dirty="0">
              <a:solidFill>
                <a:srgbClr val="FF0000"/>
              </a:solidFill>
              <a:ea typeface="楷体_GB2312" pitchFamily="49" charset="-122"/>
            </a:endParaRPr>
          </a:p>
          <a:p>
            <a:pPr eaLnBrk="1" hangingPunct="1"/>
            <a:r>
              <a:rPr lang="zh-CN" altLang="en-US" sz="2400" dirty="0">
                <a:solidFill>
                  <a:srgbClr val="FF0000"/>
                </a:solidFill>
                <a:ea typeface="楷体_GB2312" pitchFamily="49" charset="-122"/>
              </a:rPr>
              <a:t>提示</a:t>
            </a:r>
            <a:r>
              <a:rPr lang="en-US" altLang="zh-CN" sz="2400" dirty="0">
                <a:solidFill>
                  <a:srgbClr val="FF0000"/>
                </a:solidFill>
                <a:ea typeface="楷体_GB2312" pitchFamily="49" charset="-122"/>
              </a:rPr>
              <a:t>:</a:t>
            </a:r>
            <a:r>
              <a:rPr lang="zh-CN" altLang="en-US" sz="2400" dirty="0">
                <a:solidFill>
                  <a:srgbClr val="000000"/>
                </a:solidFill>
                <a:ea typeface="楷体_GB2312" pitchFamily="49" charset="-122"/>
              </a:rPr>
              <a:t>预测、寻找新元素的用途。</a:t>
            </a:r>
            <a:endParaRPr lang="zh-CN" altLang="en-US" sz="2400" dirty="0">
              <a:solidFill>
                <a:srgbClr val="000000"/>
              </a:solidFill>
            </a:endParaRPr>
          </a:p>
          <a:p>
            <a:pPr eaLnBrk="1" hangingPunct="1"/>
            <a:r>
              <a:rPr lang="en-US" altLang="zh-CN" sz="2400" dirty="0">
                <a:solidFill>
                  <a:srgbClr val="000000"/>
                </a:solidFill>
              </a:rPr>
              <a:t>(2)</a:t>
            </a:r>
            <a:r>
              <a:rPr lang="zh-CN" altLang="en-US" sz="2400" dirty="0">
                <a:solidFill>
                  <a:srgbClr val="000000"/>
                </a:solidFill>
              </a:rPr>
              <a:t>门捷列夫把“锗”命名为“类硅”</a:t>
            </a:r>
            <a:r>
              <a:rPr lang="en-US" altLang="zh-CN" sz="2400" dirty="0">
                <a:solidFill>
                  <a:srgbClr val="000000"/>
                </a:solidFill>
              </a:rPr>
              <a:t>,</a:t>
            </a:r>
            <a:r>
              <a:rPr lang="zh-CN" altLang="en-US" sz="2400" dirty="0">
                <a:solidFill>
                  <a:srgbClr val="000000"/>
                </a:solidFill>
              </a:rPr>
              <a:t>硅是一种良好的半导体</a:t>
            </a:r>
            <a:r>
              <a:rPr lang="en-US" altLang="zh-CN" sz="2400" dirty="0">
                <a:solidFill>
                  <a:srgbClr val="000000"/>
                </a:solidFill>
              </a:rPr>
              <a:t>,</a:t>
            </a:r>
            <a:r>
              <a:rPr lang="zh-CN" altLang="en-US" sz="2400" dirty="0">
                <a:solidFill>
                  <a:srgbClr val="000000"/>
                </a:solidFill>
              </a:rPr>
              <a:t>请解释锗也可以作为半导体材料的原因。</a:t>
            </a:r>
            <a:endParaRPr lang="zh-CN" altLang="en-US" sz="2400" dirty="0">
              <a:solidFill>
                <a:srgbClr val="FF0000"/>
              </a:solidFill>
              <a:ea typeface="楷体_GB2312" pitchFamily="49" charset="-122"/>
            </a:endParaRPr>
          </a:p>
          <a:p>
            <a:pPr eaLnBrk="1" hangingPunct="1"/>
            <a:r>
              <a:rPr lang="zh-CN" altLang="en-US" sz="2400" dirty="0">
                <a:solidFill>
                  <a:srgbClr val="FF0000"/>
                </a:solidFill>
                <a:ea typeface="楷体_GB2312" pitchFamily="49" charset="-122"/>
              </a:rPr>
              <a:t>提示</a:t>
            </a:r>
            <a:r>
              <a:rPr lang="en-US" altLang="zh-CN" sz="2400" dirty="0">
                <a:solidFill>
                  <a:srgbClr val="FF0000"/>
                </a:solidFill>
                <a:ea typeface="楷体_GB2312" pitchFamily="49" charset="-122"/>
              </a:rPr>
              <a:t>:</a:t>
            </a:r>
            <a:r>
              <a:rPr lang="zh-CN" altLang="en-US" sz="2400" dirty="0">
                <a:solidFill>
                  <a:srgbClr val="000000"/>
                </a:solidFill>
                <a:ea typeface="楷体_GB2312" pitchFamily="49" charset="-122"/>
              </a:rPr>
              <a:t>锗与硅同主族</a:t>
            </a:r>
            <a:r>
              <a:rPr lang="en-US" altLang="zh-CN" sz="2400" dirty="0">
                <a:solidFill>
                  <a:srgbClr val="000000"/>
                </a:solidFill>
                <a:ea typeface="楷体_GB2312" pitchFamily="49" charset="-122"/>
              </a:rPr>
              <a:t>,</a:t>
            </a:r>
            <a:r>
              <a:rPr lang="zh-CN" altLang="en-US" sz="2400" dirty="0">
                <a:solidFill>
                  <a:srgbClr val="000000"/>
                </a:solidFill>
                <a:ea typeface="楷体_GB2312" pitchFamily="49" charset="-122"/>
              </a:rPr>
              <a:t>且处于元素周期表中金属与非金属的分界线附近</a:t>
            </a:r>
            <a:r>
              <a:rPr lang="en-US" altLang="zh-CN" sz="2400" dirty="0">
                <a:solidFill>
                  <a:srgbClr val="000000"/>
                </a:solidFill>
                <a:ea typeface="楷体_GB2312" pitchFamily="49" charset="-122"/>
              </a:rPr>
              <a:t>,</a:t>
            </a:r>
            <a:r>
              <a:rPr lang="zh-CN" altLang="en-US" sz="2400" dirty="0">
                <a:solidFill>
                  <a:srgbClr val="000000"/>
                </a:solidFill>
                <a:ea typeface="楷体_GB2312" pitchFamily="49" charset="-122"/>
              </a:rPr>
              <a:t>金属元素锗具有一定的非金属性</a:t>
            </a:r>
            <a:r>
              <a:rPr lang="en-US" altLang="zh-CN" sz="2400" dirty="0">
                <a:solidFill>
                  <a:srgbClr val="000000"/>
                </a:solidFill>
                <a:ea typeface="楷体_GB2312" pitchFamily="49" charset="-122"/>
              </a:rPr>
              <a:t>,</a:t>
            </a:r>
            <a:r>
              <a:rPr lang="zh-CN" altLang="en-US" sz="2400" dirty="0">
                <a:solidFill>
                  <a:srgbClr val="000000"/>
                </a:solidFill>
                <a:ea typeface="楷体_GB2312" pitchFamily="49" charset="-122"/>
              </a:rPr>
              <a:t>故可作半导体材料。</a:t>
            </a:r>
            <a:endParaRPr lang="zh-CN" altLang="en-US" sz="2400"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00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00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00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212725" y="857488"/>
            <a:ext cx="8682038" cy="3329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sz="2400" dirty="0">
                <a:solidFill>
                  <a:srgbClr val="000000"/>
                </a:solidFill>
              </a:rPr>
              <a:t>2.</a:t>
            </a:r>
            <a:r>
              <a:rPr lang="zh-CN" altLang="en-US" sz="2400" dirty="0">
                <a:solidFill>
                  <a:srgbClr val="000000"/>
                </a:solidFill>
              </a:rPr>
              <a:t>铊位于第六周期第</a:t>
            </a:r>
            <a:r>
              <a:rPr lang="en-US" altLang="zh-CN" sz="2400" dirty="0" err="1">
                <a:solidFill>
                  <a:srgbClr val="000000"/>
                </a:solidFill>
              </a:rPr>
              <a:t>ⅢA</a:t>
            </a:r>
            <a:r>
              <a:rPr lang="zh-CN" altLang="en-US" sz="2400" dirty="0">
                <a:solidFill>
                  <a:srgbClr val="000000"/>
                </a:solidFill>
              </a:rPr>
              <a:t>族</a:t>
            </a:r>
            <a:r>
              <a:rPr lang="en-US" altLang="zh-CN" sz="2400" dirty="0">
                <a:solidFill>
                  <a:srgbClr val="000000"/>
                </a:solidFill>
              </a:rPr>
              <a:t>,</a:t>
            </a:r>
            <a:r>
              <a:rPr lang="zh-CN" altLang="en-US" sz="2400" dirty="0">
                <a:solidFill>
                  <a:srgbClr val="000000"/>
                </a:solidFill>
              </a:rPr>
              <a:t>铊元素在研究光导纤维、催化剂和超导材料等方面具有重要作用。在第二次世界大战期间</a:t>
            </a:r>
            <a:r>
              <a:rPr lang="en-US" altLang="zh-CN" sz="2400" dirty="0">
                <a:solidFill>
                  <a:srgbClr val="000000"/>
                </a:solidFill>
              </a:rPr>
              <a:t>,</a:t>
            </a:r>
            <a:r>
              <a:rPr lang="zh-CN" altLang="en-US" sz="2400" dirty="0">
                <a:solidFill>
                  <a:srgbClr val="000000"/>
                </a:solidFill>
              </a:rPr>
              <a:t>氯化铊的混合晶体就曾被用来传送紫外线</a:t>
            </a:r>
            <a:r>
              <a:rPr lang="en-US" altLang="zh-CN" sz="2400" dirty="0">
                <a:solidFill>
                  <a:srgbClr val="000000"/>
                </a:solidFill>
              </a:rPr>
              <a:t>,</a:t>
            </a:r>
            <a:r>
              <a:rPr lang="zh-CN" altLang="en-US" sz="2400" dirty="0">
                <a:solidFill>
                  <a:srgbClr val="000000"/>
                </a:solidFill>
              </a:rPr>
              <a:t>深夜进行侦察敌情或自我内部联络</a:t>
            </a:r>
            <a:r>
              <a:rPr lang="en-US" altLang="zh-CN" sz="2400" dirty="0">
                <a:solidFill>
                  <a:srgbClr val="000000"/>
                </a:solidFill>
              </a:rPr>
              <a:t>;</a:t>
            </a:r>
            <a:r>
              <a:rPr lang="zh-CN" altLang="en-US" sz="2400" dirty="0">
                <a:solidFill>
                  <a:srgbClr val="000000"/>
                </a:solidFill>
              </a:rPr>
              <a:t>铊还是一种有剧毒性的物质</a:t>
            </a:r>
            <a:r>
              <a:rPr lang="en-US" altLang="zh-CN" sz="2400" dirty="0">
                <a:solidFill>
                  <a:srgbClr val="000000"/>
                </a:solidFill>
              </a:rPr>
              <a:t>,</a:t>
            </a:r>
            <a:r>
              <a:rPr lang="zh-CN" altLang="en-US" sz="2400" dirty="0">
                <a:solidFill>
                  <a:srgbClr val="000000"/>
                </a:solidFill>
              </a:rPr>
              <a:t>铊对人体的毒性超过了铅和汞</a:t>
            </a:r>
            <a:r>
              <a:rPr lang="en-US" altLang="zh-CN" sz="2400" dirty="0">
                <a:solidFill>
                  <a:srgbClr val="000000"/>
                </a:solidFill>
              </a:rPr>
              <a:t>,</a:t>
            </a:r>
            <a:r>
              <a:rPr lang="zh-CN" altLang="en-US" sz="2400" dirty="0">
                <a:solidFill>
                  <a:srgbClr val="000000"/>
                </a:solidFill>
              </a:rPr>
              <a:t>近似于砷</a:t>
            </a:r>
            <a:r>
              <a:rPr lang="en-US" altLang="zh-CN" sz="2400" dirty="0">
                <a:solidFill>
                  <a:srgbClr val="000000"/>
                </a:solidFill>
              </a:rPr>
              <a:t>,</a:t>
            </a:r>
            <a:r>
              <a:rPr lang="zh-CN" altLang="en-US" sz="2400" dirty="0">
                <a:solidFill>
                  <a:srgbClr val="000000"/>
                </a:solidFill>
              </a:rPr>
              <a:t>近年来铊中毒事件屡有发生。元素铊的相关信息如图所示。根据卡片信息回答下列问题</a:t>
            </a:r>
            <a:r>
              <a:rPr lang="en-US" altLang="zh-CN" sz="2400" dirty="0">
                <a:solidFill>
                  <a:srgbClr val="000000"/>
                </a:solidFill>
              </a:rPr>
              <a:t>:</a:t>
            </a:r>
            <a:endParaRPr lang="en-US" altLang="zh-CN" sz="2400" dirty="0">
              <a:solidFill>
                <a:srgbClr val="00000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201xhxr506.jpg" descr="说明: id:2147515906;FounderCES"/>
          <p:cNvPicPr>
            <a:picLocks noChangeAspect="1" noChangeArrowheads="1"/>
          </p:cNvPicPr>
          <p:nvPr/>
        </p:nvPicPr>
        <p:blipFill>
          <a:blip r:embed="rId1" cstate="email"/>
          <a:srcRect/>
          <a:stretch>
            <a:fillRect/>
          </a:stretch>
        </p:blipFill>
        <p:spPr bwMode="auto">
          <a:xfrm>
            <a:off x="546101" y="1360548"/>
            <a:ext cx="7267575" cy="255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dirty="0">
                <a:solidFill>
                  <a:srgbClr val="000000"/>
                </a:solidFill>
              </a:rPr>
              <a:t>请预测</a:t>
            </a:r>
            <a:r>
              <a:rPr lang="en-US" altLang="zh-CN" dirty="0">
                <a:solidFill>
                  <a:srgbClr val="000000"/>
                </a:solidFill>
              </a:rPr>
              <a:t>:</a:t>
            </a:r>
            <a:endParaRPr lang="en-US" altLang="zh-CN" dirty="0">
              <a:solidFill>
                <a:srgbClr val="000000"/>
              </a:solidFill>
            </a:endParaRPr>
          </a:p>
          <a:p>
            <a:pPr eaLnBrk="1" hangingPunct="1"/>
            <a:r>
              <a:rPr lang="en-US" altLang="zh-CN" dirty="0">
                <a:solidFill>
                  <a:srgbClr val="000000"/>
                </a:solidFill>
              </a:rPr>
              <a:t>(1)</a:t>
            </a:r>
            <a:r>
              <a:rPr lang="zh-CN" altLang="en-US" dirty="0">
                <a:solidFill>
                  <a:srgbClr val="000000"/>
                </a:solidFill>
              </a:rPr>
              <a:t>铊单质的颜色可能是</a:t>
            </a:r>
            <a:r>
              <a:rPr lang="en-US" altLang="zh-CN" dirty="0">
                <a:solidFill>
                  <a:srgbClr val="000000"/>
                </a:solidFill>
              </a:rPr>
              <a:t>:________</a:t>
            </a:r>
            <a:r>
              <a:rPr lang="zh-CN" altLang="en-US" dirty="0">
                <a:solidFill>
                  <a:srgbClr val="000000"/>
                </a:solidFill>
              </a:rPr>
              <a:t>。 </a:t>
            </a:r>
            <a:endParaRPr lang="zh-CN" altLang="en-US" dirty="0">
              <a:solidFill>
                <a:srgbClr val="000000"/>
              </a:solidFill>
            </a:endParaRPr>
          </a:p>
          <a:p>
            <a:pPr eaLnBrk="1" hangingPunct="1"/>
            <a:r>
              <a:rPr lang="en-US" altLang="zh-CN" dirty="0">
                <a:solidFill>
                  <a:srgbClr val="000000"/>
                </a:solidFill>
              </a:rPr>
              <a:t>(2)</a:t>
            </a:r>
            <a:r>
              <a:rPr lang="zh-CN" altLang="en-US" dirty="0">
                <a:solidFill>
                  <a:srgbClr val="000000"/>
                </a:solidFill>
              </a:rPr>
              <a:t>铊单质的熔点比</a:t>
            </a:r>
            <a:r>
              <a:rPr lang="en-US" altLang="zh-CN" dirty="0">
                <a:solidFill>
                  <a:srgbClr val="000000"/>
                </a:solidFill>
              </a:rPr>
              <a:t>Al________</a:t>
            </a:r>
            <a:r>
              <a:rPr lang="zh-CN" altLang="en-US" dirty="0">
                <a:solidFill>
                  <a:srgbClr val="000000"/>
                </a:solidFill>
              </a:rPr>
              <a:t>。 </a:t>
            </a:r>
            <a:endParaRPr lang="zh-CN" altLang="en-US" dirty="0">
              <a:solidFill>
                <a:srgbClr val="000000"/>
              </a:solidFill>
            </a:endParaRPr>
          </a:p>
          <a:p>
            <a:pPr eaLnBrk="1" hangingPunct="1"/>
            <a:r>
              <a:rPr lang="en-US" altLang="zh-CN" dirty="0">
                <a:solidFill>
                  <a:srgbClr val="000000"/>
                </a:solidFill>
              </a:rPr>
              <a:t>(3)</a:t>
            </a:r>
            <a:r>
              <a:rPr lang="zh-CN" altLang="en-US" dirty="0">
                <a:solidFill>
                  <a:srgbClr val="000000"/>
                </a:solidFill>
              </a:rPr>
              <a:t>铊的最高价氧化物对应水化物的碱性比氢氧化铝强还是弱</a:t>
            </a:r>
            <a:r>
              <a:rPr lang="en-US" altLang="zh-CN" dirty="0">
                <a:solidFill>
                  <a:srgbClr val="000000"/>
                </a:solidFill>
              </a:rPr>
              <a:t>?</a:t>
            </a:r>
            <a:r>
              <a:rPr lang="zh-CN" altLang="en-US" dirty="0">
                <a:solidFill>
                  <a:srgbClr val="000000"/>
                </a:solidFill>
              </a:rPr>
              <a:t>请说明理由。</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ea typeface="楷体_GB2312" pitchFamily="49" charset="-122"/>
              </a:rPr>
              <a:t>【</a:t>
            </a:r>
            <a:r>
              <a:rPr lang="zh-CN" altLang="en-US" dirty="0">
                <a:solidFill>
                  <a:srgbClr val="FF0000"/>
                </a:solidFill>
                <a:ea typeface="楷体_GB2312" pitchFamily="49" charset="-122"/>
              </a:rPr>
              <a:t>解析</a:t>
            </a:r>
            <a:r>
              <a:rPr lang="en-US" altLang="zh-CN" dirty="0">
                <a:solidFill>
                  <a:srgbClr val="FF0000"/>
                </a:solidFill>
                <a:ea typeface="楷体_GB2312" pitchFamily="49" charset="-122"/>
              </a:rPr>
              <a:t>】</a:t>
            </a:r>
            <a:r>
              <a:rPr lang="en-US" altLang="zh-CN" dirty="0">
                <a:solidFill>
                  <a:srgbClr val="000000"/>
                </a:solidFill>
                <a:ea typeface="楷体_GB2312" pitchFamily="49" charset="-122"/>
              </a:rPr>
              <a:t>(1)</a:t>
            </a:r>
            <a:r>
              <a:rPr lang="zh-CN" altLang="en-US" dirty="0">
                <a:solidFill>
                  <a:srgbClr val="000000"/>
                </a:solidFill>
                <a:ea typeface="楷体_GB2312" pitchFamily="49" charset="-122"/>
              </a:rPr>
              <a:t>铝单质是银白色的</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故铊的颜色可能是银白色。</a:t>
            </a:r>
            <a:r>
              <a:rPr lang="en-US" altLang="zh-CN" dirty="0">
                <a:solidFill>
                  <a:srgbClr val="000000"/>
                </a:solidFill>
                <a:ea typeface="楷体_GB2312" pitchFamily="49" charset="-122"/>
              </a:rPr>
              <a:t>(2)</a:t>
            </a:r>
            <a:r>
              <a:rPr lang="zh-CN" altLang="en-US" dirty="0">
                <a:solidFill>
                  <a:srgbClr val="000000"/>
                </a:solidFill>
                <a:ea typeface="楷体_GB2312" pitchFamily="49" charset="-122"/>
              </a:rPr>
              <a:t>同主族金属单质的熔点逐渐降低</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故铊单质的熔点比</a:t>
            </a:r>
            <a:r>
              <a:rPr lang="en-US" altLang="zh-CN" dirty="0">
                <a:solidFill>
                  <a:srgbClr val="000000"/>
                </a:solidFill>
                <a:ea typeface="楷体_GB2312" pitchFamily="49" charset="-122"/>
              </a:rPr>
              <a:t>Al</a:t>
            </a:r>
            <a:r>
              <a:rPr lang="zh-CN" altLang="en-US" dirty="0">
                <a:solidFill>
                  <a:srgbClr val="000000"/>
                </a:solidFill>
                <a:ea typeface="楷体_GB2312" pitchFamily="49" charset="-122"/>
              </a:rPr>
              <a:t>低。</a:t>
            </a:r>
            <a:r>
              <a:rPr lang="en-US" altLang="zh-CN" dirty="0">
                <a:solidFill>
                  <a:srgbClr val="000000"/>
                </a:solidFill>
                <a:ea typeface="楷体_GB2312" pitchFamily="49" charset="-122"/>
              </a:rPr>
              <a:t>(3)</a:t>
            </a:r>
            <a:r>
              <a:rPr lang="zh-CN" altLang="en-US" dirty="0">
                <a:solidFill>
                  <a:srgbClr val="000000"/>
                </a:solidFill>
                <a:ea typeface="楷体_GB2312" pitchFamily="49" charset="-122"/>
              </a:rPr>
              <a:t>铊的最高价氧化物对应水化物的碱性比氢氧化铝强</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因为铊的金属性比铝强。</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212725" y="857489"/>
            <a:ext cx="868203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ea typeface="楷体_GB2312" pitchFamily="49" charset="-122"/>
              </a:rPr>
              <a:t>答案</a:t>
            </a:r>
            <a:r>
              <a:rPr lang="en-US" altLang="zh-CN">
                <a:solidFill>
                  <a:srgbClr val="FF0000"/>
                </a:solidFill>
                <a:ea typeface="楷体_GB2312" pitchFamily="49" charset="-122"/>
              </a:rPr>
              <a:t>:</a:t>
            </a:r>
            <a:r>
              <a:rPr lang="en-US" altLang="zh-CN">
                <a:solidFill>
                  <a:srgbClr val="000000"/>
                </a:solidFill>
                <a:ea typeface="楷体_GB2312" pitchFamily="49" charset="-122"/>
              </a:rPr>
              <a:t>(1)</a:t>
            </a:r>
            <a:r>
              <a:rPr lang="zh-CN" altLang="en-US">
                <a:solidFill>
                  <a:srgbClr val="000000"/>
                </a:solidFill>
                <a:ea typeface="楷体_GB2312" pitchFamily="49" charset="-122"/>
              </a:rPr>
              <a:t>银白色　</a:t>
            </a:r>
            <a:r>
              <a:rPr lang="en-US" altLang="zh-CN">
                <a:solidFill>
                  <a:srgbClr val="000000"/>
                </a:solidFill>
                <a:ea typeface="楷体_GB2312" pitchFamily="49" charset="-122"/>
              </a:rPr>
              <a:t>(2)</a:t>
            </a:r>
            <a:r>
              <a:rPr lang="zh-CN" altLang="en-US">
                <a:solidFill>
                  <a:srgbClr val="000000"/>
                </a:solidFill>
                <a:ea typeface="楷体_GB2312" pitchFamily="49" charset="-122"/>
              </a:rPr>
              <a:t>低　</a:t>
            </a:r>
            <a:r>
              <a:rPr lang="en-US" altLang="zh-CN">
                <a:solidFill>
                  <a:srgbClr val="000000"/>
                </a:solidFill>
                <a:ea typeface="楷体_GB2312" pitchFamily="49" charset="-122"/>
              </a:rPr>
              <a:t>(3)</a:t>
            </a:r>
            <a:r>
              <a:rPr lang="zh-CN" altLang="en-US">
                <a:solidFill>
                  <a:srgbClr val="000000"/>
                </a:solidFill>
                <a:ea typeface="楷体_GB2312" pitchFamily="49" charset="-122"/>
              </a:rPr>
              <a:t>铊的最高价氧化物对应水化物的碱性比氢氧化铝强</a:t>
            </a:r>
            <a:r>
              <a:rPr lang="en-US" altLang="zh-CN">
                <a:solidFill>
                  <a:srgbClr val="000000"/>
                </a:solidFill>
                <a:ea typeface="楷体_GB2312" pitchFamily="49" charset="-122"/>
              </a:rPr>
              <a:t>,</a:t>
            </a:r>
            <a:r>
              <a:rPr lang="zh-CN" altLang="en-US">
                <a:solidFill>
                  <a:srgbClr val="000000"/>
                </a:solidFill>
                <a:ea typeface="楷体_GB2312" pitchFamily="49" charset="-122"/>
              </a:rPr>
              <a:t>因为铊的金属性比铝强。</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3.</a:t>
            </a:r>
            <a:r>
              <a:rPr lang="zh-CN" altLang="en-US" dirty="0">
                <a:solidFill>
                  <a:srgbClr val="000000"/>
                </a:solidFill>
              </a:rPr>
              <a:t>制冷剂是一种易被压缩、液化的气体</a:t>
            </a:r>
            <a:r>
              <a:rPr lang="en-US" altLang="zh-CN" dirty="0">
                <a:solidFill>
                  <a:srgbClr val="000000"/>
                </a:solidFill>
              </a:rPr>
              <a:t>,</a:t>
            </a:r>
            <a:r>
              <a:rPr lang="zh-CN" altLang="en-US" dirty="0">
                <a:solidFill>
                  <a:srgbClr val="000000"/>
                </a:solidFill>
              </a:rPr>
              <a:t>液化后在管内循环</a:t>
            </a:r>
            <a:r>
              <a:rPr lang="en-US" altLang="zh-CN" dirty="0">
                <a:solidFill>
                  <a:srgbClr val="000000"/>
                </a:solidFill>
              </a:rPr>
              <a:t>,</a:t>
            </a:r>
            <a:r>
              <a:rPr lang="zh-CN" altLang="en-US" dirty="0">
                <a:solidFill>
                  <a:srgbClr val="000000"/>
                </a:solidFill>
              </a:rPr>
              <a:t>蒸发时吸收热量</a:t>
            </a:r>
            <a:r>
              <a:rPr lang="en-US" altLang="zh-CN" dirty="0">
                <a:solidFill>
                  <a:srgbClr val="000000"/>
                </a:solidFill>
              </a:rPr>
              <a:t>,</a:t>
            </a:r>
            <a:r>
              <a:rPr lang="zh-CN" altLang="en-US" dirty="0">
                <a:solidFill>
                  <a:srgbClr val="000000"/>
                </a:solidFill>
              </a:rPr>
              <a:t>使环境温度降低</a:t>
            </a:r>
            <a:r>
              <a:rPr lang="en-US" altLang="zh-CN" dirty="0">
                <a:solidFill>
                  <a:srgbClr val="000000"/>
                </a:solidFill>
              </a:rPr>
              <a:t>,</a:t>
            </a:r>
            <a:r>
              <a:rPr lang="zh-CN" altLang="en-US" dirty="0">
                <a:solidFill>
                  <a:srgbClr val="000000"/>
                </a:solidFill>
              </a:rPr>
              <a:t>达到制冷的目的。人们曾采用乙醚、</a:t>
            </a:r>
            <a:r>
              <a:rPr lang="en-US" altLang="zh-CN" dirty="0">
                <a:solidFill>
                  <a:srgbClr val="000000"/>
                </a:solidFill>
              </a:rPr>
              <a:t>NH</a:t>
            </a:r>
            <a:r>
              <a:rPr lang="en-US" altLang="zh-CN" baseline="-30000" dirty="0">
                <a:solidFill>
                  <a:srgbClr val="000000"/>
                </a:solidFill>
              </a:rPr>
              <a:t>3</a:t>
            </a:r>
            <a:r>
              <a:rPr lang="zh-CN" altLang="en-US" dirty="0">
                <a:solidFill>
                  <a:srgbClr val="000000"/>
                </a:solidFill>
              </a:rPr>
              <a:t>、</a:t>
            </a:r>
            <a:r>
              <a:rPr lang="en-US" altLang="zh-CN" dirty="0">
                <a:solidFill>
                  <a:srgbClr val="000000"/>
                </a:solidFill>
              </a:rPr>
              <a:t>CH</a:t>
            </a:r>
            <a:r>
              <a:rPr lang="en-US" altLang="zh-CN" baseline="-30000" dirty="0">
                <a:solidFill>
                  <a:srgbClr val="000000"/>
                </a:solidFill>
              </a:rPr>
              <a:t>3</a:t>
            </a:r>
            <a:r>
              <a:rPr lang="en-US" altLang="zh-CN" dirty="0">
                <a:solidFill>
                  <a:srgbClr val="000000"/>
                </a:solidFill>
              </a:rPr>
              <a:t>Cl</a:t>
            </a:r>
            <a:r>
              <a:rPr lang="zh-CN" altLang="en-US" dirty="0">
                <a:solidFill>
                  <a:srgbClr val="000000"/>
                </a:solidFill>
              </a:rPr>
              <a:t>等作制冷剂</a:t>
            </a:r>
            <a:r>
              <a:rPr lang="en-US" altLang="zh-CN" dirty="0">
                <a:solidFill>
                  <a:srgbClr val="000000"/>
                </a:solidFill>
              </a:rPr>
              <a:t>,</a:t>
            </a:r>
            <a:r>
              <a:rPr lang="zh-CN" altLang="en-US" dirty="0">
                <a:solidFill>
                  <a:srgbClr val="000000"/>
                </a:solidFill>
              </a:rPr>
              <a:t>但它们不是有毒就是易燃</a:t>
            </a:r>
            <a:r>
              <a:rPr lang="en-US" altLang="zh-CN" dirty="0">
                <a:solidFill>
                  <a:srgbClr val="000000"/>
                </a:solidFill>
              </a:rPr>
              <a:t>,</a:t>
            </a:r>
            <a:r>
              <a:rPr lang="zh-CN" altLang="en-US" dirty="0">
                <a:solidFill>
                  <a:srgbClr val="000000"/>
                </a:solidFill>
              </a:rPr>
              <a:t>于是科学家根据元素性质的递变规律开发出了新的制冷剂。</a:t>
            </a:r>
            <a:endParaRPr lang="zh-CN" altLang="en-US"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3538"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巧判断</a:t>
            </a:r>
            <a:r>
              <a:rPr lang="en-US" altLang="zh-CN" dirty="0">
                <a:solidFill>
                  <a:srgbClr val="FF0000"/>
                </a:solidFill>
              </a:rPr>
              <a:t>】</a:t>
            </a:r>
            <a:endParaRPr lang="en-US" altLang="zh-CN" dirty="0">
              <a:solidFill>
                <a:srgbClr val="FF0000"/>
              </a:solidFill>
            </a:endParaRPr>
          </a:p>
          <a:p>
            <a:pPr eaLnBrk="1" hangingPunct="1"/>
            <a:r>
              <a:rPr lang="en-US" altLang="zh-CN" dirty="0">
                <a:solidFill>
                  <a:srgbClr val="000000"/>
                </a:solidFill>
              </a:rPr>
              <a:t>(1)</a:t>
            </a:r>
            <a:r>
              <a:rPr lang="zh-CN" altLang="en-US" dirty="0">
                <a:solidFill>
                  <a:srgbClr val="000000"/>
                </a:solidFill>
              </a:rPr>
              <a:t>金属元素不可能具有非金属性</a:t>
            </a:r>
            <a:r>
              <a:rPr lang="en-US" altLang="zh-CN" dirty="0">
                <a:solidFill>
                  <a:srgbClr val="000000"/>
                </a:solidFill>
              </a:rPr>
              <a:t>,</a:t>
            </a:r>
            <a:r>
              <a:rPr lang="zh-CN" altLang="en-US" dirty="0">
                <a:solidFill>
                  <a:srgbClr val="000000"/>
                </a:solidFill>
              </a:rPr>
              <a:t>非金属元素不可能具有金属性。	</a:t>
            </a:r>
            <a:r>
              <a:rPr lang="en-US" altLang="zh-CN" dirty="0">
                <a:solidFill>
                  <a:srgbClr val="000000"/>
                </a:solidFill>
              </a:rPr>
              <a:t>(</a:t>
            </a:r>
            <a:r>
              <a:rPr lang="zh-CN" altLang="en-US" dirty="0">
                <a:solidFill>
                  <a:srgbClr val="000000"/>
                </a:solidFill>
              </a:rPr>
              <a:t>　　</a:t>
            </a:r>
            <a:r>
              <a:rPr lang="en-US" altLang="zh-CN" dirty="0">
                <a:solidFill>
                  <a:srgbClr val="000000"/>
                </a:solidFill>
              </a:rPr>
              <a:t>)</a:t>
            </a:r>
            <a:endParaRPr lang="en-US" altLang="zh-CN" dirty="0">
              <a:solidFill>
                <a:srgbClr val="FF0000"/>
              </a:solidFill>
              <a:ea typeface="楷体_GB2312" pitchFamily="49" charset="-122"/>
            </a:endParaRPr>
          </a:p>
          <a:p>
            <a:pPr eaLnBrk="1" hangingPunct="1"/>
            <a:r>
              <a:rPr lang="zh-CN" altLang="en-US" dirty="0">
                <a:solidFill>
                  <a:srgbClr val="FF0000"/>
                </a:solidFill>
                <a:ea typeface="楷体_GB2312" pitchFamily="49" charset="-122"/>
              </a:rPr>
              <a:t>提示</a:t>
            </a:r>
            <a:r>
              <a:rPr lang="en-US" altLang="zh-CN" dirty="0">
                <a:solidFill>
                  <a:srgbClr val="FF0000"/>
                </a:solidFill>
                <a:ea typeface="楷体_GB2312" pitchFamily="49" charset="-122"/>
              </a:rPr>
              <a:t>:</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。分界线附近的元素</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既能表现出一定的金属性</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又能表现出一定的非金属性。</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35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201xhxr507.jpg" descr="说明: id:2147515913;FounderCES"/>
          <p:cNvPicPr>
            <a:picLocks noChangeAspect="1" noChangeArrowheads="1"/>
          </p:cNvPicPr>
          <p:nvPr/>
        </p:nvPicPr>
        <p:blipFill>
          <a:blip r:embed="rId1" cstate="email"/>
          <a:srcRect/>
          <a:stretch>
            <a:fillRect/>
          </a:stretch>
        </p:blipFill>
        <p:spPr bwMode="auto">
          <a:xfrm>
            <a:off x="1602741" y="1715613"/>
            <a:ext cx="6346825" cy="212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000000"/>
                </a:solidFill>
              </a:rPr>
              <a:t>根据已有知识</a:t>
            </a:r>
            <a:r>
              <a:rPr lang="en-US" altLang="zh-CN">
                <a:solidFill>
                  <a:srgbClr val="000000"/>
                </a:solidFill>
              </a:rPr>
              <a:t>,</a:t>
            </a:r>
            <a:r>
              <a:rPr lang="zh-CN" altLang="en-US">
                <a:solidFill>
                  <a:srgbClr val="000000"/>
                </a:solidFill>
              </a:rPr>
              <a:t>某些元素化合物的易燃性、毒性变化趋势如下</a:t>
            </a:r>
            <a:r>
              <a:rPr lang="en-US" altLang="zh-CN">
                <a:solidFill>
                  <a:srgbClr val="000000"/>
                </a:solidFill>
              </a:rPr>
              <a:t>:</a:t>
            </a:r>
            <a:endParaRPr lang="en-US" altLang="zh-CN">
              <a:solidFill>
                <a:srgbClr val="000000"/>
              </a:solidFill>
            </a:endParaRPr>
          </a:p>
          <a:p>
            <a:pPr eaLnBrk="1" hangingPunct="1"/>
            <a:r>
              <a:rPr lang="en-US" altLang="zh-CN">
                <a:solidFill>
                  <a:srgbClr val="000000"/>
                </a:solidFill>
              </a:rPr>
              <a:t>(1)</a:t>
            </a:r>
            <a:r>
              <a:rPr lang="zh-CN" altLang="en-US">
                <a:solidFill>
                  <a:srgbClr val="000000"/>
                </a:solidFill>
              </a:rPr>
              <a:t>氢化物的易燃性探究</a:t>
            </a:r>
            <a:r>
              <a:rPr lang="en-US" altLang="zh-CN">
                <a:solidFill>
                  <a:srgbClr val="000000"/>
                </a:solidFill>
              </a:rPr>
              <a:t>:</a:t>
            </a:r>
            <a:endParaRPr lang="en-US" altLang="zh-CN">
              <a:solidFill>
                <a:srgbClr val="000000"/>
              </a:solidFill>
            </a:endParaRPr>
          </a:p>
          <a:p>
            <a:pPr eaLnBrk="1" hangingPunct="1"/>
            <a:r>
              <a:rPr lang="zh-CN" altLang="en-US">
                <a:solidFill>
                  <a:srgbClr val="000000"/>
                </a:solidFill>
              </a:rPr>
              <a:t>若易燃性</a:t>
            </a:r>
            <a:r>
              <a:rPr lang="en-US" altLang="zh-CN">
                <a:solidFill>
                  <a:srgbClr val="000000"/>
                </a:solidFill>
              </a:rPr>
              <a:t>:SiH</a:t>
            </a:r>
            <a:r>
              <a:rPr lang="en-US" altLang="zh-CN" baseline="-30000">
                <a:solidFill>
                  <a:srgbClr val="000000"/>
                </a:solidFill>
              </a:rPr>
              <a:t>4</a:t>
            </a:r>
            <a:r>
              <a:rPr lang="en-US" altLang="zh-CN">
                <a:solidFill>
                  <a:srgbClr val="000000"/>
                </a:solidFill>
              </a:rPr>
              <a:t>&gt;PH</a:t>
            </a:r>
            <a:r>
              <a:rPr lang="en-US" altLang="zh-CN" baseline="-30000">
                <a:solidFill>
                  <a:srgbClr val="000000"/>
                </a:solidFill>
              </a:rPr>
              <a:t>3</a:t>
            </a:r>
            <a:r>
              <a:rPr lang="en-US" altLang="zh-CN">
                <a:solidFill>
                  <a:srgbClr val="000000"/>
                </a:solidFill>
              </a:rPr>
              <a:t>&gt;H</a:t>
            </a:r>
            <a:r>
              <a:rPr lang="en-US" altLang="zh-CN" baseline="-30000">
                <a:solidFill>
                  <a:srgbClr val="000000"/>
                </a:solidFill>
              </a:rPr>
              <a:t>2</a:t>
            </a:r>
            <a:r>
              <a:rPr lang="en-US" altLang="zh-CN">
                <a:solidFill>
                  <a:srgbClr val="000000"/>
                </a:solidFill>
              </a:rPr>
              <a:t>S&gt;HCl,</a:t>
            </a:r>
            <a:r>
              <a:rPr lang="zh-CN" altLang="en-US">
                <a:solidFill>
                  <a:srgbClr val="000000"/>
                </a:solidFill>
              </a:rPr>
              <a:t>请分析</a:t>
            </a:r>
            <a:r>
              <a:rPr lang="en-US" altLang="zh-CN">
                <a:solidFill>
                  <a:srgbClr val="000000"/>
                </a:solidFill>
              </a:rPr>
              <a:t>CH</a:t>
            </a:r>
            <a:r>
              <a:rPr lang="en-US" altLang="zh-CN" baseline="-30000">
                <a:solidFill>
                  <a:srgbClr val="000000"/>
                </a:solidFill>
              </a:rPr>
              <a:t>4</a:t>
            </a:r>
            <a:r>
              <a:rPr lang="zh-CN" altLang="en-US">
                <a:solidFill>
                  <a:srgbClr val="000000"/>
                </a:solidFill>
              </a:rPr>
              <a:t>、</a:t>
            </a:r>
            <a:r>
              <a:rPr lang="en-US" altLang="zh-CN">
                <a:solidFill>
                  <a:srgbClr val="000000"/>
                </a:solidFill>
              </a:rPr>
              <a:t>NH</a:t>
            </a:r>
            <a:r>
              <a:rPr lang="en-US" altLang="zh-CN" baseline="-30000">
                <a:solidFill>
                  <a:srgbClr val="000000"/>
                </a:solidFill>
              </a:rPr>
              <a:t>3</a:t>
            </a:r>
            <a:r>
              <a:rPr lang="zh-CN" altLang="en-US">
                <a:solidFill>
                  <a:srgbClr val="000000"/>
                </a:solidFill>
              </a:rPr>
              <a:t>、</a:t>
            </a:r>
            <a:r>
              <a:rPr lang="en-US" altLang="zh-CN">
                <a:solidFill>
                  <a:srgbClr val="000000"/>
                </a:solidFill>
              </a:rPr>
              <a:t>H</a:t>
            </a:r>
            <a:r>
              <a:rPr lang="en-US" altLang="zh-CN" baseline="-30000">
                <a:solidFill>
                  <a:srgbClr val="000000"/>
                </a:solidFill>
              </a:rPr>
              <a:t>2</a:t>
            </a:r>
            <a:r>
              <a:rPr lang="en-US" altLang="zh-CN">
                <a:solidFill>
                  <a:srgbClr val="000000"/>
                </a:solidFill>
              </a:rPr>
              <a:t>O</a:t>
            </a:r>
            <a:r>
              <a:rPr lang="zh-CN" altLang="en-US">
                <a:solidFill>
                  <a:srgbClr val="000000"/>
                </a:solidFill>
              </a:rPr>
              <a:t>、</a:t>
            </a:r>
            <a:r>
              <a:rPr lang="en-US" altLang="zh-CN">
                <a:solidFill>
                  <a:srgbClr val="000000"/>
                </a:solidFill>
              </a:rPr>
              <a:t>HF</a:t>
            </a:r>
            <a:r>
              <a:rPr lang="zh-CN" altLang="en-US">
                <a:solidFill>
                  <a:srgbClr val="000000"/>
                </a:solidFill>
              </a:rPr>
              <a:t>的易燃性。</a:t>
            </a:r>
            <a:endParaRPr lang="zh-CN" altLang="en-US">
              <a:solidFill>
                <a:srgbClr val="FF0000"/>
              </a:solidFill>
              <a:ea typeface="楷体_GB2312" pitchFamily="49"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212725" y="857488"/>
            <a:ext cx="8682038"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zh-CN" altLang="en-US">
                <a:solidFill>
                  <a:srgbClr val="FF0000"/>
                </a:solidFill>
                <a:ea typeface="楷体_GB2312" pitchFamily="49" charset="-122"/>
              </a:rPr>
              <a:t>提示</a:t>
            </a:r>
            <a:r>
              <a:rPr lang="pt-BR" altLang="zh-CN">
                <a:solidFill>
                  <a:srgbClr val="FF0000"/>
                </a:solidFill>
                <a:ea typeface="楷体_GB2312" pitchFamily="49" charset="-122"/>
              </a:rPr>
              <a:t>:</a:t>
            </a:r>
            <a:r>
              <a:rPr lang="pt-BR" altLang="zh-CN">
                <a:solidFill>
                  <a:srgbClr val="000000"/>
                </a:solidFill>
                <a:ea typeface="楷体_GB2312" pitchFamily="49" charset="-122"/>
              </a:rPr>
              <a:t>CH</a:t>
            </a:r>
            <a:r>
              <a:rPr lang="pt-BR" altLang="zh-CN" baseline="-30000">
                <a:solidFill>
                  <a:srgbClr val="000000"/>
                </a:solidFill>
                <a:ea typeface="楷体_GB2312" pitchFamily="49" charset="-122"/>
              </a:rPr>
              <a:t>4</a:t>
            </a:r>
            <a:r>
              <a:rPr lang="pt-BR" altLang="zh-CN">
                <a:solidFill>
                  <a:srgbClr val="000000"/>
                </a:solidFill>
                <a:ea typeface="楷体_GB2312" pitchFamily="49" charset="-122"/>
              </a:rPr>
              <a:t>&gt;NH</a:t>
            </a:r>
            <a:r>
              <a:rPr lang="pt-BR" altLang="zh-CN" baseline="-30000">
                <a:solidFill>
                  <a:srgbClr val="000000"/>
                </a:solidFill>
                <a:ea typeface="楷体_GB2312" pitchFamily="49" charset="-122"/>
              </a:rPr>
              <a:t>3</a:t>
            </a:r>
            <a:r>
              <a:rPr lang="pt-BR" altLang="zh-CN">
                <a:solidFill>
                  <a:srgbClr val="000000"/>
                </a:solidFill>
                <a:ea typeface="楷体_GB2312" pitchFamily="49" charset="-122"/>
              </a:rPr>
              <a:t>&gt;H</a:t>
            </a:r>
            <a:r>
              <a:rPr lang="pt-BR" altLang="zh-CN" baseline="-30000">
                <a:solidFill>
                  <a:srgbClr val="000000"/>
                </a:solidFill>
                <a:ea typeface="楷体_GB2312" pitchFamily="49" charset="-122"/>
              </a:rPr>
              <a:t>2</a:t>
            </a:r>
            <a:r>
              <a:rPr lang="pt-BR" altLang="zh-CN">
                <a:solidFill>
                  <a:srgbClr val="000000"/>
                </a:solidFill>
                <a:ea typeface="楷体_GB2312" pitchFamily="49" charset="-122"/>
              </a:rPr>
              <a:t>O&gt;HF</a:t>
            </a:r>
            <a:r>
              <a:rPr lang="zh-CN" altLang="pt-BR">
                <a:solidFill>
                  <a:srgbClr val="000000"/>
                </a:solidFill>
                <a:ea typeface="楷体_GB2312" pitchFamily="49" charset="-122"/>
              </a:rPr>
              <a:t>。</a:t>
            </a:r>
            <a:r>
              <a:rPr lang="en-US" altLang="zh-CN">
                <a:solidFill>
                  <a:srgbClr val="000000"/>
                </a:solidFill>
                <a:ea typeface="楷体_GB2312" pitchFamily="49" charset="-122"/>
              </a:rPr>
              <a:t>Si</a:t>
            </a:r>
            <a:r>
              <a:rPr lang="zh-CN" altLang="en-US">
                <a:solidFill>
                  <a:srgbClr val="000000"/>
                </a:solidFill>
                <a:ea typeface="楷体_GB2312" pitchFamily="49" charset="-122"/>
              </a:rPr>
              <a:t>、</a:t>
            </a:r>
            <a:r>
              <a:rPr lang="en-US" altLang="zh-CN">
                <a:solidFill>
                  <a:srgbClr val="000000"/>
                </a:solidFill>
                <a:ea typeface="楷体_GB2312" pitchFamily="49" charset="-122"/>
              </a:rPr>
              <a:t>P</a:t>
            </a:r>
            <a:r>
              <a:rPr lang="zh-CN" altLang="en-US">
                <a:solidFill>
                  <a:srgbClr val="000000"/>
                </a:solidFill>
                <a:ea typeface="楷体_GB2312" pitchFamily="49" charset="-122"/>
              </a:rPr>
              <a:t>、</a:t>
            </a:r>
            <a:r>
              <a:rPr lang="en-US" altLang="zh-CN">
                <a:solidFill>
                  <a:srgbClr val="000000"/>
                </a:solidFill>
                <a:ea typeface="楷体_GB2312" pitchFamily="49" charset="-122"/>
              </a:rPr>
              <a:t>S</a:t>
            </a:r>
            <a:r>
              <a:rPr lang="zh-CN" altLang="en-US">
                <a:solidFill>
                  <a:srgbClr val="000000"/>
                </a:solidFill>
                <a:ea typeface="楷体_GB2312" pitchFamily="49" charset="-122"/>
              </a:rPr>
              <a:t>、</a:t>
            </a:r>
            <a:r>
              <a:rPr lang="en-US" altLang="zh-CN">
                <a:solidFill>
                  <a:srgbClr val="000000"/>
                </a:solidFill>
                <a:ea typeface="楷体_GB2312" pitchFamily="49" charset="-122"/>
              </a:rPr>
              <a:t>Cl</a:t>
            </a:r>
            <a:r>
              <a:rPr lang="zh-CN" altLang="en-US">
                <a:solidFill>
                  <a:srgbClr val="000000"/>
                </a:solidFill>
                <a:ea typeface="楷体_GB2312" pitchFamily="49" charset="-122"/>
              </a:rPr>
              <a:t>位于同周期</a:t>
            </a:r>
            <a:r>
              <a:rPr lang="en-US" altLang="zh-CN">
                <a:solidFill>
                  <a:srgbClr val="000000"/>
                </a:solidFill>
                <a:ea typeface="楷体_GB2312" pitchFamily="49" charset="-122"/>
              </a:rPr>
              <a:t>,</a:t>
            </a:r>
            <a:r>
              <a:rPr lang="zh-CN" altLang="en-US">
                <a:solidFill>
                  <a:srgbClr val="000000"/>
                </a:solidFill>
                <a:ea typeface="楷体_GB2312" pitchFamily="49" charset="-122"/>
              </a:rPr>
              <a:t>氢化物易燃性从左到右逐渐减弱</a:t>
            </a:r>
            <a:r>
              <a:rPr lang="en-US" altLang="zh-CN">
                <a:solidFill>
                  <a:srgbClr val="000000"/>
                </a:solidFill>
                <a:ea typeface="楷体_GB2312" pitchFamily="49" charset="-122"/>
              </a:rPr>
              <a:t>,</a:t>
            </a:r>
            <a:r>
              <a:rPr lang="zh-CN" altLang="en-US">
                <a:solidFill>
                  <a:srgbClr val="000000"/>
                </a:solidFill>
                <a:ea typeface="楷体_GB2312" pitchFamily="49" charset="-122"/>
              </a:rPr>
              <a:t>故</a:t>
            </a:r>
            <a:r>
              <a:rPr lang="en-US" altLang="zh-CN">
                <a:solidFill>
                  <a:srgbClr val="000000"/>
                </a:solidFill>
                <a:ea typeface="楷体_GB2312" pitchFamily="49" charset="-122"/>
              </a:rPr>
              <a:t>C</a:t>
            </a:r>
            <a:r>
              <a:rPr lang="zh-CN" altLang="en-US">
                <a:solidFill>
                  <a:srgbClr val="000000"/>
                </a:solidFill>
                <a:ea typeface="楷体_GB2312" pitchFamily="49" charset="-122"/>
              </a:rPr>
              <a:t>、</a:t>
            </a:r>
            <a:r>
              <a:rPr lang="en-US" altLang="zh-CN">
                <a:solidFill>
                  <a:srgbClr val="000000"/>
                </a:solidFill>
                <a:ea typeface="楷体_GB2312" pitchFamily="49" charset="-122"/>
              </a:rPr>
              <a:t>N</a:t>
            </a:r>
            <a:r>
              <a:rPr lang="zh-CN" altLang="en-US">
                <a:solidFill>
                  <a:srgbClr val="000000"/>
                </a:solidFill>
                <a:ea typeface="楷体_GB2312" pitchFamily="49" charset="-122"/>
              </a:rPr>
              <a:t>、</a:t>
            </a:r>
            <a:r>
              <a:rPr lang="en-US" altLang="zh-CN">
                <a:solidFill>
                  <a:srgbClr val="000000"/>
                </a:solidFill>
                <a:ea typeface="楷体_GB2312" pitchFamily="49" charset="-122"/>
              </a:rPr>
              <a:t>O</a:t>
            </a:r>
            <a:r>
              <a:rPr lang="zh-CN" altLang="en-US">
                <a:solidFill>
                  <a:srgbClr val="000000"/>
                </a:solidFill>
                <a:ea typeface="楷体_GB2312" pitchFamily="49" charset="-122"/>
              </a:rPr>
              <a:t>、</a:t>
            </a:r>
            <a:r>
              <a:rPr lang="en-US" altLang="zh-CN">
                <a:solidFill>
                  <a:srgbClr val="000000"/>
                </a:solidFill>
                <a:ea typeface="楷体_GB2312" pitchFamily="49" charset="-122"/>
              </a:rPr>
              <a:t>F</a:t>
            </a:r>
            <a:r>
              <a:rPr lang="zh-CN" altLang="en-US">
                <a:solidFill>
                  <a:srgbClr val="000000"/>
                </a:solidFill>
                <a:ea typeface="楷体_GB2312" pitchFamily="49" charset="-122"/>
              </a:rPr>
              <a:t>的氢化物易燃性逐渐减弱。</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5218" name="Text Box 2"/>
          <p:cNvSpPr txBox="1">
            <a:spLocks noChangeArrowheads="1"/>
          </p:cNvSpPr>
          <p:nvPr/>
        </p:nvSpPr>
        <p:spPr bwMode="auto">
          <a:xfrm>
            <a:off x="212725" y="857488"/>
            <a:ext cx="86820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(2)</a:t>
            </a:r>
            <a:r>
              <a:rPr lang="zh-CN" altLang="en-US" dirty="0">
                <a:solidFill>
                  <a:srgbClr val="000000"/>
                </a:solidFill>
              </a:rPr>
              <a:t>化合物的毒性探究</a:t>
            </a:r>
            <a:r>
              <a:rPr lang="en-US" altLang="zh-CN" dirty="0">
                <a:solidFill>
                  <a:srgbClr val="000000"/>
                </a:solidFill>
              </a:rPr>
              <a:t>:</a:t>
            </a:r>
            <a:endParaRPr lang="en-US" altLang="zh-CN" dirty="0">
              <a:solidFill>
                <a:srgbClr val="000000"/>
              </a:solidFill>
            </a:endParaRPr>
          </a:p>
          <a:p>
            <a:pPr eaLnBrk="1" hangingPunct="1"/>
            <a:r>
              <a:rPr lang="zh-CN" altLang="en-US" dirty="0">
                <a:solidFill>
                  <a:srgbClr val="000000"/>
                </a:solidFill>
              </a:rPr>
              <a:t>若毒性</a:t>
            </a:r>
            <a:r>
              <a:rPr lang="en-US" altLang="zh-CN" dirty="0">
                <a:solidFill>
                  <a:srgbClr val="000000"/>
                </a:solidFill>
              </a:rPr>
              <a:t>:PH</a:t>
            </a:r>
            <a:r>
              <a:rPr lang="en-US" altLang="zh-CN" baseline="-30000" dirty="0">
                <a:solidFill>
                  <a:srgbClr val="000000"/>
                </a:solidFill>
              </a:rPr>
              <a:t>3</a:t>
            </a:r>
            <a:r>
              <a:rPr lang="en-US" altLang="zh-CN" dirty="0">
                <a:solidFill>
                  <a:srgbClr val="000000"/>
                </a:solidFill>
              </a:rPr>
              <a:t>&gt;NH</a:t>
            </a:r>
            <a:r>
              <a:rPr lang="en-US" altLang="zh-CN" baseline="-30000" dirty="0">
                <a:solidFill>
                  <a:srgbClr val="000000"/>
                </a:solidFill>
              </a:rPr>
              <a:t>3</a:t>
            </a:r>
            <a:r>
              <a:rPr lang="en-US" altLang="zh-CN" dirty="0">
                <a:solidFill>
                  <a:srgbClr val="000000"/>
                </a:solidFill>
              </a:rPr>
              <a:t>,CCl</a:t>
            </a:r>
            <a:r>
              <a:rPr lang="en-US" altLang="zh-CN" baseline="-30000" dirty="0">
                <a:solidFill>
                  <a:srgbClr val="000000"/>
                </a:solidFill>
              </a:rPr>
              <a:t>4</a:t>
            </a:r>
            <a:r>
              <a:rPr lang="en-US" altLang="zh-CN" dirty="0">
                <a:solidFill>
                  <a:srgbClr val="000000"/>
                </a:solidFill>
              </a:rPr>
              <a:t>&gt;CF</a:t>
            </a:r>
            <a:r>
              <a:rPr lang="en-US" altLang="zh-CN" baseline="-30000" dirty="0">
                <a:solidFill>
                  <a:srgbClr val="000000"/>
                </a:solidFill>
              </a:rPr>
              <a:t>4</a:t>
            </a:r>
            <a:r>
              <a:rPr lang="en-US" altLang="zh-CN" dirty="0">
                <a:solidFill>
                  <a:srgbClr val="000000"/>
                </a:solidFill>
              </a:rPr>
              <a:t>,</a:t>
            </a:r>
            <a:r>
              <a:rPr lang="zh-CN" altLang="en-US" dirty="0">
                <a:solidFill>
                  <a:srgbClr val="000000"/>
                </a:solidFill>
              </a:rPr>
              <a:t>请预测</a:t>
            </a:r>
            <a:r>
              <a:rPr lang="en-US" altLang="zh-CN" dirty="0">
                <a:solidFill>
                  <a:srgbClr val="000000"/>
                </a:solidFill>
              </a:rPr>
              <a:t>H</a:t>
            </a:r>
            <a:r>
              <a:rPr lang="en-US" altLang="zh-CN" baseline="-30000" dirty="0">
                <a:solidFill>
                  <a:srgbClr val="000000"/>
                </a:solidFill>
              </a:rPr>
              <a:t>2</a:t>
            </a:r>
            <a:r>
              <a:rPr lang="en-US" altLang="zh-CN" dirty="0">
                <a:solidFill>
                  <a:srgbClr val="000000"/>
                </a:solidFill>
              </a:rPr>
              <a:t>S</a:t>
            </a:r>
            <a:r>
              <a:rPr lang="zh-CN" altLang="en-US" dirty="0">
                <a:solidFill>
                  <a:srgbClr val="000000"/>
                </a:solidFill>
              </a:rPr>
              <a:t>与</a:t>
            </a:r>
            <a:r>
              <a:rPr lang="en-US" altLang="zh-CN" dirty="0">
                <a:solidFill>
                  <a:srgbClr val="000000"/>
                </a:solidFill>
              </a:rPr>
              <a:t>H</a:t>
            </a:r>
            <a:r>
              <a:rPr lang="en-US" altLang="zh-CN" baseline="-30000" dirty="0">
                <a:solidFill>
                  <a:srgbClr val="000000"/>
                </a:solidFill>
              </a:rPr>
              <a:t>2</a:t>
            </a:r>
            <a:r>
              <a:rPr lang="en-US" altLang="zh-CN" dirty="0">
                <a:solidFill>
                  <a:srgbClr val="000000"/>
                </a:solidFill>
              </a:rPr>
              <a:t>O</a:t>
            </a:r>
            <a:r>
              <a:rPr lang="zh-CN" altLang="en-US" dirty="0">
                <a:solidFill>
                  <a:srgbClr val="000000"/>
                </a:solidFill>
              </a:rPr>
              <a:t>、</a:t>
            </a:r>
            <a:r>
              <a:rPr lang="en-US" altLang="zh-CN" dirty="0">
                <a:solidFill>
                  <a:srgbClr val="000000"/>
                </a:solidFill>
              </a:rPr>
              <a:t>CS</a:t>
            </a:r>
            <a:r>
              <a:rPr lang="en-US" altLang="zh-CN" baseline="-30000" dirty="0">
                <a:solidFill>
                  <a:srgbClr val="000000"/>
                </a:solidFill>
              </a:rPr>
              <a:t>2</a:t>
            </a:r>
            <a:r>
              <a:rPr lang="zh-CN" altLang="en-US" dirty="0">
                <a:solidFill>
                  <a:srgbClr val="000000"/>
                </a:solidFill>
              </a:rPr>
              <a:t>与</a:t>
            </a:r>
            <a:r>
              <a:rPr lang="en-US" altLang="zh-CN" dirty="0">
                <a:solidFill>
                  <a:srgbClr val="000000"/>
                </a:solidFill>
              </a:rPr>
              <a:t>CO</a:t>
            </a:r>
            <a:r>
              <a:rPr lang="en-US" altLang="zh-CN" baseline="-30000" dirty="0">
                <a:solidFill>
                  <a:srgbClr val="000000"/>
                </a:solidFill>
              </a:rPr>
              <a:t>2</a:t>
            </a:r>
            <a:r>
              <a:rPr lang="zh-CN" altLang="en-US" dirty="0">
                <a:solidFill>
                  <a:srgbClr val="000000"/>
                </a:solidFill>
              </a:rPr>
              <a:t>的毒性强弱。</a:t>
            </a:r>
            <a:endParaRPr lang="zh-CN" altLang="en-US" dirty="0">
              <a:solidFill>
                <a:srgbClr val="FF0000"/>
              </a:solidFill>
              <a:ea typeface="楷体_GB2312" pitchFamily="49" charset="-122"/>
            </a:endParaRPr>
          </a:p>
          <a:p>
            <a:pPr eaLnBrk="1" hangingPunct="1"/>
            <a:r>
              <a:rPr lang="zh-CN" altLang="en-US" dirty="0">
                <a:solidFill>
                  <a:srgbClr val="FF0000"/>
                </a:solidFill>
                <a:ea typeface="楷体_GB2312" pitchFamily="49" charset="-122"/>
              </a:rPr>
              <a:t>提示</a:t>
            </a:r>
            <a:r>
              <a:rPr lang="pt-BR" altLang="zh-CN" dirty="0">
                <a:solidFill>
                  <a:srgbClr val="FF0000"/>
                </a:solidFill>
                <a:ea typeface="楷体_GB2312" pitchFamily="49" charset="-122"/>
              </a:rPr>
              <a:t>:</a:t>
            </a:r>
            <a:r>
              <a:rPr lang="pt-BR" altLang="zh-CN" dirty="0">
                <a:solidFill>
                  <a:srgbClr val="000000"/>
                </a:solidFill>
                <a:ea typeface="楷体_GB2312" pitchFamily="49" charset="-122"/>
              </a:rPr>
              <a:t>H</a:t>
            </a:r>
            <a:r>
              <a:rPr lang="pt-BR" altLang="zh-CN" baseline="-30000" dirty="0">
                <a:solidFill>
                  <a:srgbClr val="000000"/>
                </a:solidFill>
                <a:ea typeface="楷体_GB2312" pitchFamily="49" charset="-122"/>
              </a:rPr>
              <a:t>2</a:t>
            </a:r>
            <a:r>
              <a:rPr lang="pt-BR" altLang="zh-CN" dirty="0">
                <a:solidFill>
                  <a:srgbClr val="000000"/>
                </a:solidFill>
                <a:ea typeface="楷体_GB2312" pitchFamily="49" charset="-122"/>
              </a:rPr>
              <a:t>S&gt;H</a:t>
            </a:r>
            <a:r>
              <a:rPr lang="pt-BR" altLang="zh-CN" baseline="-30000" dirty="0">
                <a:solidFill>
                  <a:srgbClr val="000000"/>
                </a:solidFill>
                <a:ea typeface="楷体_GB2312" pitchFamily="49" charset="-122"/>
              </a:rPr>
              <a:t>2</a:t>
            </a:r>
            <a:r>
              <a:rPr lang="pt-BR" altLang="zh-CN" dirty="0">
                <a:solidFill>
                  <a:srgbClr val="000000"/>
                </a:solidFill>
                <a:ea typeface="楷体_GB2312" pitchFamily="49" charset="-122"/>
              </a:rPr>
              <a:t>O</a:t>
            </a:r>
            <a:r>
              <a:rPr lang="zh-CN" altLang="pt-BR" dirty="0">
                <a:solidFill>
                  <a:srgbClr val="000000"/>
                </a:solidFill>
                <a:ea typeface="楷体_GB2312" pitchFamily="49" charset="-122"/>
              </a:rPr>
              <a:t>、</a:t>
            </a:r>
            <a:r>
              <a:rPr lang="pt-BR" altLang="zh-CN" dirty="0">
                <a:solidFill>
                  <a:srgbClr val="000000"/>
                </a:solidFill>
                <a:ea typeface="楷体_GB2312" pitchFamily="49" charset="-122"/>
              </a:rPr>
              <a:t>CS</a:t>
            </a:r>
            <a:r>
              <a:rPr lang="pt-BR" altLang="zh-CN" baseline="-30000" dirty="0">
                <a:solidFill>
                  <a:srgbClr val="000000"/>
                </a:solidFill>
                <a:ea typeface="楷体_GB2312" pitchFamily="49" charset="-122"/>
              </a:rPr>
              <a:t>2</a:t>
            </a:r>
            <a:r>
              <a:rPr lang="pt-BR" altLang="zh-CN" dirty="0">
                <a:solidFill>
                  <a:srgbClr val="000000"/>
                </a:solidFill>
                <a:ea typeface="楷体_GB2312" pitchFamily="49" charset="-122"/>
              </a:rPr>
              <a:t>&gt;CO</a:t>
            </a:r>
            <a:r>
              <a:rPr lang="pt-BR" altLang="zh-CN" baseline="-30000" dirty="0">
                <a:solidFill>
                  <a:srgbClr val="000000"/>
                </a:solidFill>
                <a:ea typeface="楷体_GB2312" pitchFamily="49" charset="-122"/>
              </a:rPr>
              <a:t>2</a:t>
            </a:r>
            <a:r>
              <a:rPr lang="zh-CN" altLang="pt-BR" dirty="0">
                <a:solidFill>
                  <a:srgbClr val="000000"/>
                </a:solidFill>
                <a:ea typeface="楷体_GB2312" pitchFamily="49" charset="-122"/>
              </a:rPr>
              <a:t>。</a:t>
            </a:r>
            <a:r>
              <a:rPr lang="en-US" altLang="zh-CN" dirty="0">
                <a:solidFill>
                  <a:srgbClr val="000000"/>
                </a:solidFill>
                <a:ea typeface="楷体_GB2312" pitchFamily="49" charset="-122"/>
              </a:rPr>
              <a:t>N</a:t>
            </a:r>
            <a:r>
              <a:rPr lang="zh-CN" altLang="en-US" dirty="0">
                <a:solidFill>
                  <a:srgbClr val="000000"/>
                </a:solidFill>
                <a:ea typeface="楷体_GB2312" pitchFamily="49" charset="-122"/>
              </a:rPr>
              <a:t>与</a:t>
            </a:r>
            <a:r>
              <a:rPr lang="en-US" altLang="zh-CN" dirty="0">
                <a:solidFill>
                  <a:srgbClr val="000000"/>
                </a:solidFill>
                <a:ea typeface="楷体_GB2312" pitchFamily="49" charset="-122"/>
              </a:rPr>
              <a:t>P</a:t>
            </a:r>
            <a:r>
              <a:rPr lang="zh-CN" altLang="en-US" dirty="0">
                <a:solidFill>
                  <a:srgbClr val="000000"/>
                </a:solidFill>
                <a:ea typeface="楷体_GB2312" pitchFamily="49" charset="-122"/>
              </a:rPr>
              <a:t>、</a:t>
            </a:r>
            <a:r>
              <a:rPr lang="en-US" altLang="zh-CN" dirty="0">
                <a:solidFill>
                  <a:srgbClr val="000000"/>
                </a:solidFill>
                <a:ea typeface="楷体_GB2312" pitchFamily="49" charset="-122"/>
              </a:rPr>
              <a:t>F</a:t>
            </a:r>
            <a:r>
              <a:rPr lang="zh-CN" altLang="en-US" dirty="0">
                <a:solidFill>
                  <a:srgbClr val="000000"/>
                </a:solidFill>
                <a:ea typeface="楷体_GB2312" pitchFamily="49" charset="-122"/>
              </a:rPr>
              <a:t>与</a:t>
            </a:r>
            <a:r>
              <a:rPr lang="en-US" altLang="zh-CN" dirty="0" err="1">
                <a:solidFill>
                  <a:srgbClr val="000000"/>
                </a:solidFill>
                <a:ea typeface="楷体_GB2312" pitchFamily="49" charset="-122"/>
              </a:rPr>
              <a:t>Cl</a:t>
            </a:r>
            <a:r>
              <a:rPr lang="zh-CN" altLang="en-US" dirty="0">
                <a:solidFill>
                  <a:srgbClr val="000000"/>
                </a:solidFill>
                <a:ea typeface="楷体_GB2312" pitchFamily="49" charset="-122"/>
              </a:rPr>
              <a:t>同主族</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结合毒性</a:t>
            </a:r>
            <a:r>
              <a:rPr lang="en-US" altLang="zh-CN" dirty="0">
                <a:solidFill>
                  <a:srgbClr val="000000"/>
                </a:solidFill>
                <a:ea typeface="楷体_GB2312" pitchFamily="49" charset="-122"/>
              </a:rPr>
              <a:t>:PH</a:t>
            </a:r>
            <a:r>
              <a:rPr lang="en-US" altLang="zh-CN" baseline="-30000" dirty="0">
                <a:solidFill>
                  <a:srgbClr val="000000"/>
                </a:solidFill>
                <a:ea typeface="楷体_GB2312" pitchFamily="49" charset="-122"/>
              </a:rPr>
              <a:t>3</a:t>
            </a:r>
            <a:r>
              <a:rPr lang="en-US" altLang="zh-CN" dirty="0">
                <a:solidFill>
                  <a:srgbClr val="000000"/>
                </a:solidFill>
                <a:ea typeface="楷体_GB2312" pitchFamily="49" charset="-122"/>
              </a:rPr>
              <a:t>&gt;NH</a:t>
            </a:r>
            <a:r>
              <a:rPr lang="en-US" altLang="zh-CN" baseline="-30000" dirty="0">
                <a:solidFill>
                  <a:srgbClr val="000000"/>
                </a:solidFill>
                <a:ea typeface="楷体_GB2312" pitchFamily="49" charset="-122"/>
              </a:rPr>
              <a:t>3</a:t>
            </a:r>
            <a:r>
              <a:rPr lang="en-US" altLang="zh-CN" dirty="0">
                <a:solidFill>
                  <a:srgbClr val="000000"/>
                </a:solidFill>
                <a:ea typeface="楷体_GB2312" pitchFamily="49" charset="-122"/>
              </a:rPr>
              <a:t>,CCl</a:t>
            </a:r>
            <a:r>
              <a:rPr lang="en-US" altLang="zh-CN" baseline="-30000" dirty="0">
                <a:solidFill>
                  <a:srgbClr val="000000"/>
                </a:solidFill>
                <a:ea typeface="楷体_GB2312" pitchFamily="49" charset="-122"/>
              </a:rPr>
              <a:t>4</a:t>
            </a:r>
            <a:r>
              <a:rPr lang="en-US" altLang="zh-CN" dirty="0">
                <a:solidFill>
                  <a:srgbClr val="000000"/>
                </a:solidFill>
                <a:ea typeface="楷体_GB2312" pitchFamily="49" charset="-122"/>
              </a:rPr>
              <a:t>&gt;CF</a:t>
            </a:r>
            <a:r>
              <a:rPr lang="en-US" altLang="zh-CN" baseline="-30000" dirty="0">
                <a:solidFill>
                  <a:srgbClr val="000000"/>
                </a:solidFill>
                <a:ea typeface="楷体_GB2312" pitchFamily="49" charset="-122"/>
              </a:rPr>
              <a:t>4</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可知同主族元素形成的结构相似的化合物毒性从上到下增强</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故毒性</a:t>
            </a:r>
            <a:r>
              <a:rPr lang="en-US" altLang="zh-CN" dirty="0">
                <a:solidFill>
                  <a:srgbClr val="000000"/>
                </a:solidFill>
                <a:ea typeface="楷体_GB2312" pitchFamily="49" charset="-122"/>
              </a:rPr>
              <a:t>:H</a:t>
            </a:r>
            <a:r>
              <a:rPr lang="en-US" altLang="zh-CN" baseline="-30000" dirty="0">
                <a:solidFill>
                  <a:srgbClr val="000000"/>
                </a:solidFill>
                <a:ea typeface="楷体_GB2312" pitchFamily="49" charset="-122"/>
              </a:rPr>
              <a:t>2</a:t>
            </a:r>
            <a:r>
              <a:rPr lang="en-US" altLang="zh-CN" dirty="0">
                <a:solidFill>
                  <a:srgbClr val="000000"/>
                </a:solidFill>
                <a:ea typeface="楷体_GB2312" pitchFamily="49" charset="-122"/>
              </a:rPr>
              <a:t>S&gt;H</a:t>
            </a:r>
            <a:r>
              <a:rPr lang="en-US" altLang="zh-CN" baseline="-30000" dirty="0">
                <a:solidFill>
                  <a:srgbClr val="000000"/>
                </a:solidFill>
                <a:ea typeface="楷体_GB2312" pitchFamily="49" charset="-122"/>
              </a:rPr>
              <a:t>2</a:t>
            </a:r>
            <a:r>
              <a:rPr lang="en-US" altLang="zh-CN" dirty="0">
                <a:solidFill>
                  <a:srgbClr val="000000"/>
                </a:solidFill>
                <a:ea typeface="楷体_GB2312" pitchFamily="49" charset="-122"/>
              </a:rPr>
              <a:t>O</a:t>
            </a:r>
            <a:r>
              <a:rPr lang="zh-CN" altLang="en-US" dirty="0">
                <a:solidFill>
                  <a:srgbClr val="000000"/>
                </a:solidFill>
                <a:ea typeface="楷体_GB2312" pitchFamily="49" charset="-122"/>
              </a:rPr>
              <a:t>、</a:t>
            </a:r>
            <a:r>
              <a:rPr lang="en-US" altLang="zh-CN" dirty="0">
                <a:solidFill>
                  <a:srgbClr val="000000"/>
                </a:solidFill>
                <a:ea typeface="楷体_GB2312" pitchFamily="49" charset="-122"/>
              </a:rPr>
              <a:t>CS</a:t>
            </a:r>
            <a:r>
              <a:rPr lang="en-US" altLang="zh-CN" baseline="-30000" dirty="0">
                <a:solidFill>
                  <a:srgbClr val="000000"/>
                </a:solidFill>
                <a:ea typeface="楷体_GB2312" pitchFamily="49" charset="-122"/>
              </a:rPr>
              <a:t>2</a:t>
            </a:r>
            <a:r>
              <a:rPr lang="en-US" altLang="zh-CN" dirty="0">
                <a:solidFill>
                  <a:srgbClr val="000000"/>
                </a:solidFill>
                <a:ea typeface="楷体_GB2312" pitchFamily="49" charset="-122"/>
              </a:rPr>
              <a:t>&gt;CO</a:t>
            </a:r>
            <a:r>
              <a:rPr lang="en-US" altLang="zh-CN" baseline="-30000" dirty="0">
                <a:solidFill>
                  <a:srgbClr val="000000"/>
                </a:solidFill>
                <a:ea typeface="楷体_GB2312" pitchFamily="49" charset="-122"/>
              </a:rPr>
              <a:t>2</a:t>
            </a:r>
            <a:r>
              <a:rPr lang="zh-CN" altLang="en-US" dirty="0">
                <a:solidFill>
                  <a:srgbClr val="000000"/>
                </a:solidFill>
                <a:ea typeface="楷体_GB2312" pitchFamily="49" charset="-122"/>
              </a:rPr>
              <a:t>。</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52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42" name="Text Box 2"/>
          <p:cNvSpPr txBox="1">
            <a:spLocks noChangeArrowheads="1"/>
          </p:cNvSpPr>
          <p:nvPr/>
        </p:nvSpPr>
        <p:spPr bwMode="auto">
          <a:xfrm>
            <a:off x="212725" y="857488"/>
            <a:ext cx="8682038"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a:solidFill>
                  <a:srgbClr val="000000"/>
                </a:solidFill>
              </a:rPr>
              <a:t>(3)</a:t>
            </a:r>
            <a:r>
              <a:rPr lang="zh-CN" altLang="en-US">
                <a:solidFill>
                  <a:srgbClr val="000000"/>
                </a:solidFill>
              </a:rPr>
              <a:t>科学家发现结构类似的物质的沸点与相对分子质量的大小有关。已知</a:t>
            </a:r>
            <a:r>
              <a:rPr lang="en-US" altLang="zh-CN">
                <a:solidFill>
                  <a:srgbClr val="000000"/>
                </a:solidFill>
              </a:rPr>
              <a:t>CCl</a:t>
            </a:r>
            <a:r>
              <a:rPr lang="en-US" altLang="zh-CN" baseline="-30000">
                <a:solidFill>
                  <a:srgbClr val="000000"/>
                </a:solidFill>
              </a:rPr>
              <a:t>4</a:t>
            </a:r>
            <a:r>
              <a:rPr lang="zh-CN" altLang="en-US">
                <a:solidFill>
                  <a:srgbClr val="000000"/>
                </a:solidFill>
              </a:rPr>
              <a:t>的沸点为</a:t>
            </a:r>
            <a:r>
              <a:rPr lang="en-US" altLang="zh-CN">
                <a:solidFill>
                  <a:srgbClr val="000000"/>
                </a:solidFill>
              </a:rPr>
              <a:t>76.8 ℃,CF</a:t>
            </a:r>
            <a:r>
              <a:rPr lang="en-US" altLang="zh-CN" baseline="-30000">
                <a:solidFill>
                  <a:srgbClr val="000000"/>
                </a:solidFill>
              </a:rPr>
              <a:t>4</a:t>
            </a:r>
            <a:r>
              <a:rPr lang="zh-CN" altLang="en-US">
                <a:solidFill>
                  <a:srgbClr val="000000"/>
                </a:solidFill>
              </a:rPr>
              <a:t>的沸点为</a:t>
            </a:r>
            <a:r>
              <a:rPr lang="en-US" altLang="zh-CN">
                <a:solidFill>
                  <a:srgbClr val="000000"/>
                </a:solidFill>
              </a:rPr>
              <a:t>-128 ℃,</a:t>
            </a:r>
            <a:r>
              <a:rPr lang="zh-CN" altLang="en-US">
                <a:solidFill>
                  <a:srgbClr val="000000"/>
                </a:solidFill>
              </a:rPr>
              <a:t>新的制冷剂的沸点范围应介于二者之间</a:t>
            </a:r>
            <a:r>
              <a:rPr lang="en-US" altLang="zh-CN">
                <a:solidFill>
                  <a:srgbClr val="000000"/>
                </a:solidFill>
              </a:rPr>
              <a:t>,</a:t>
            </a:r>
            <a:r>
              <a:rPr lang="zh-CN" altLang="en-US">
                <a:solidFill>
                  <a:srgbClr val="000000"/>
                </a:solidFill>
              </a:rPr>
              <a:t>经过较长时间的反复实验</a:t>
            </a:r>
            <a:r>
              <a:rPr lang="en-US" altLang="zh-CN">
                <a:solidFill>
                  <a:srgbClr val="000000"/>
                </a:solidFill>
              </a:rPr>
              <a:t>,</a:t>
            </a:r>
            <a:r>
              <a:rPr lang="zh-CN" altLang="en-US">
                <a:solidFill>
                  <a:srgbClr val="000000"/>
                </a:solidFill>
              </a:rPr>
              <a:t>发现了制冷剂</a:t>
            </a:r>
            <a:r>
              <a:rPr lang="en-US" altLang="zh-CN">
                <a:solidFill>
                  <a:srgbClr val="000000"/>
                </a:solidFill>
              </a:rPr>
              <a:t>CF</a:t>
            </a:r>
            <a:r>
              <a:rPr lang="en-US" altLang="zh-CN" baseline="-30000">
                <a:solidFill>
                  <a:srgbClr val="000000"/>
                </a:solidFill>
              </a:rPr>
              <a:t>2</a:t>
            </a:r>
            <a:r>
              <a:rPr lang="en-US" altLang="zh-CN">
                <a:solidFill>
                  <a:srgbClr val="000000"/>
                </a:solidFill>
              </a:rPr>
              <a:t>Cl</a:t>
            </a:r>
            <a:r>
              <a:rPr lang="en-US" altLang="zh-CN" baseline="-30000">
                <a:solidFill>
                  <a:srgbClr val="000000"/>
                </a:solidFill>
              </a:rPr>
              <a:t>2</a:t>
            </a:r>
            <a:r>
              <a:rPr lang="en-US" altLang="zh-CN">
                <a:solidFill>
                  <a:srgbClr val="000000"/>
                </a:solidFill>
              </a:rPr>
              <a:t>(</a:t>
            </a:r>
            <a:r>
              <a:rPr lang="zh-CN" altLang="en-US">
                <a:solidFill>
                  <a:srgbClr val="000000"/>
                </a:solidFill>
              </a:rPr>
              <a:t>氟利昂</a:t>
            </a:r>
            <a:r>
              <a:rPr lang="en-US" altLang="zh-CN">
                <a:solidFill>
                  <a:srgbClr val="000000"/>
                </a:solidFill>
              </a:rPr>
              <a:t>),</a:t>
            </a:r>
            <a:r>
              <a:rPr lang="zh-CN" altLang="en-US">
                <a:solidFill>
                  <a:srgbClr val="000000"/>
                </a:solidFill>
              </a:rPr>
              <a:t>然而这种制冷剂造成了当今的环境问题。这个环境问题是什么</a:t>
            </a:r>
            <a:r>
              <a:rPr lang="en-US" altLang="zh-CN">
                <a:solidFill>
                  <a:srgbClr val="000000"/>
                </a:solidFill>
              </a:rPr>
              <a:t>?</a:t>
            </a:r>
            <a:endParaRPr lang="en-US" altLang="zh-CN">
              <a:solidFill>
                <a:srgbClr val="FF0000"/>
              </a:solidFill>
              <a:ea typeface="楷体_GB2312" pitchFamily="49" charset="-122"/>
            </a:endParaRPr>
          </a:p>
          <a:p>
            <a:pPr eaLnBrk="1" hangingPunct="1"/>
            <a:r>
              <a:rPr lang="zh-CN" altLang="en-US">
                <a:solidFill>
                  <a:srgbClr val="FF0000"/>
                </a:solidFill>
                <a:ea typeface="楷体_GB2312" pitchFamily="49" charset="-122"/>
              </a:rPr>
              <a:t>提示</a:t>
            </a:r>
            <a:r>
              <a:rPr lang="en-US" altLang="zh-CN">
                <a:solidFill>
                  <a:srgbClr val="FF0000"/>
                </a:solidFill>
                <a:ea typeface="楷体_GB2312" pitchFamily="49" charset="-122"/>
              </a:rPr>
              <a:t>:</a:t>
            </a:r>
            <a:r>
              <a:rPr lang="zh-CN" altLang="en-US">
                <a:solidFill>
                  <a:srgbClr val="000000"/>
                </a:solidFill>
                <a:ea typeface="楷体_GB2312" pitchFamily="49" charset="-122"/>
              </a:rPr>
              <a:t>大气臭氧层出现空洞。</a:t>
            </a:r>
            <a:endParaRPr lang="zh-CN" altLang="en-US">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624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7266"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(4)</a:t>
            </a:r>
            <a:r>
              <a:rPr lang="zh-CN" altLang="en-US" dirty="0">
                <a:solidFill>
                  <a:srgbClr val="000000"/>
                </a:solidFill>
              </a:rPr>
              <a:t>在制冷剂的发现中虽然造成了环境问题</a:t>
            </a:r>
            <a:r>
              <a:rPr lang="en-US" altLang="zh-CN" dirty="0">
                <a:solidFill>
                  <a:srgbClr val="000000"/>
                </a:solidFill>
              </a:rPr>
              <a:t>,</a:t>
            </a:r>
            <a:r>
              <a:rPr lang="zh-CN" altLang="en-US" dirty="0">
                <a:solidFill>
                  <a:srgbClr val="000000"/>
                </a:solidFill>
              </a:rPr>
              <a:t>但求助于周期表中元素及其化合物的性质变化趋势开发制冷剂的科学思维方法是值得借鉴的。在上述探究中主要分析了物质的哪些性质变化规律</a:t>
            </a:r>
            <a:r>
              <a:rPr lang="en-US" altLang="zh-CN" dirty="0">
                <a:solidFill>
                  <a:srgbClr val="000000"/>
                </a:solidFill>
              </a:rPr>
              <a:t>?</a:t>
            </a:r>
            <a:endParaRPr lang="en-US" altLang="zh-CN" dirty="0">
              <a:solidFill>
                <a:srgbClr val="FF0000"/>
              </a:solidFill>
              <a:ea typeface="楷体_GB2312" pitchFamily="49" charset="-122"/>
            </a:endParaRPr>
          </a:p>
          <a:p>
            <a:pPr eaLnBrk="1" hangingPunct="1"/>
            <a:r>
              <a:rPr lang="zh-CN" altLang="en-US" dirty="0">
                <a:solidFill>
                  <a:srgbClr val="FF0000"/>
                </a:solidFill>
                <a:ea typeface="楷体_GB2312" pitchFamily="49" charset="-122"/>
              </a:rPr>
              <a:t>提示</a:t>
            </a:r>
            <a:r>
              <a:rPr lang="en-US" altLang="zh-CN" dirty="0">
                <a:solidFill>
                  <a:srgbClr val="FF0000"/>
                </a:solidFill>
                <a:ea typeface="楷体_GB2312" pitchFamily="49" charset="-122"/>
              </a:rPr>
              <a:t>:</a:t>
            </a:r>
            <a:r>
              <a:rPr lang="zh-CN" altLang="en-US" dirty="0">
                <a:solidFill>
                  <a:srgbClr val="000000"/>
                </a:solidFill>
                <a:ea typeface="楷体_GB2312" pitchFamily="49" charset="-122"/>
              </a:rPr>
              <a:t>易燃性、毒性、沸点</a:t>
            </a:r>
            <a:r>
              <a:rPr lang="zh-CN" altLang="en-US" dirty="0" smtClean="0">
                <a:solidFill>
                  <a:srgbClr val="000000"/>
                </a:solidFill>
                <a:ea typeface="楷体_GB2312" pitchFamily="49" charset="-122"/>
              </a:rPr>
              <a:t>。 </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726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138" name="Text Box 2"/>
          <p:cNvSpPr txBox="1">
            <a:spLocks noChangeArrowheads="1"/>
          </p:cNvSpPr>
          <p:nvPr/>
        </p:nvSpPr>
        <p:spPr bwMode="auto">
          <a:xfrm>
            <a:off x="212725" y="857489"/>
            <a:ext cx="8682038"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000000"/>
                </a:solidFill>
              </a:rPr>
              <a:t>(2)</a:t>
            </a:r>
            <a:r>
              <a:rPr lang="zh-CN" altLang="en-US" dirty="0">
                <a:solidFill>
                  <a:srgbClr val="000000"/>
                </a:solidFill>
              </a:rPr>
              <a:t>同周期从左向右非金属性逐渐增强</a:t>
            </a:r>
            <a:r>
              <a:rPr lang="en-US" altLang="zh-CN" dirty="0">
                <a:solidFill>
                  <a:srgbClr val="000000"/>
                </a:solidFill>
              </a:rPr>
              <a:t>,</a:t>
            </a:r>
            <a:r>
              <a:rPr lang="zh-CN" altLang="en-US" dirty="0">
                <a:solidFill>
                  <a:srgbClr val="000000"/>
                </a:solidFill>
              </a:rPr>
              <a:t>同主族从下到上非金属性逐渐增强</a:t>
            </a:r>
            <a:r>
              <a:rPr lang="en-US" altLang="zh-CN" dirty="0">
                <a:solidFill>
                  <a:srgbClr val="000000"/>
                </a:solidFill>
              </a:rPr>
              <a:t>,</a:t>
            </a:r>
            <a:r>
              <a:rPr lang="zh-CN" altLang="en-US" dirty="0">
                <a:solidFill>
                  <a:srgbClr val="000000"/>
                </a:solidFill>
              </a:rPr>
              <a:t>故周期表中氦元素非金属性最强。</a:t>
            </a:r>
            <a:endParaRPr lang="zh-CN" altLang="en-US" dirty="0">
              <a:solidFill>
                <a:srgbClr val="000000"/>
              </a:solidFill>
            </a:endParaRPr>
          </a:p>
          <a:p>
            <a:pPr eaLnBrk="1" hangingPunct="1"/>
            <a:r>
              <a:rPr lang="zh-CN" altLang="en-US" dirty="0">
                <a:solidFill>
                  <a:srgbClr val="000000"/>
                </a:solidFill>
              </a:rPr>
              <a:t>						        </a:t>
            </a:r>
            <a:r>
              <a:rPr lang="en-US" altLang="zh-CN" dirty="0">
                <a:solidFill>
                  <a:srgbClr val="000000"/>
                </a:solidFill>
              </a:rPr>
              <a:t>(</a:t>
            </a:r>
            <a:r>
              <a:rPr lang="zh-CN" altLang="en-US" dirty="0">
                <a:solidFill>
                  <a:srgbClr val="000000"/>
                </a:solidFill>
              </a:rPr>
              <a:t>　　</a:t>
            </a:r>
            <a:r>
              <a:rPr lang="en-US" altLang="zh-CN" dirty="0">
                <a:solidFill>
                  <a:srgbClr val="000000"/>
                </a:solidFill>
              </a:rPr>
              <a:t>)</a:t>
            </a:r>
            <a:endParaRPr lang="en-US" altLang="zh-CN" dirty="0">
              <a:solidFill>
                <a:srgbClr val="FF0000"/>
              </a:solidFill>
              <a:ea typeface="楷体_GB2312" pitchFamily="49" charset="-122"/>
            </a:endParaRPr>
          </a:p>
          <a:p>
            <a:pPr eaLnBrk="1" hangingPunct="1"/>
            <a:r>
              <a:rPr lang="zh-CN" altLang="en-US" dirty="0">
                <a:solidFill>
                  <a:srgbClr val="FF0000"/>
                </a:solidFill>
                <a:ea typeface="楷体_GB2312" pitchFamily="49" charset="-122"/>
              </a:rPr>
              <a:t>提示</a:t>
            </a:r>
            <a:r>
              <a:rPr lang="en-US" altLang="zh-CN" dirty="0">
                <a:solidFill>
                  <a:srgbClr val="FF0000"/>
                </a:solidFill>
                <a:ea typeface="楷体_GB2312" pitchFamily="49" charset="-122"/>
              </a:rPr>
              <a:t>:</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。氦元素是稀有气体元素</a:t>
            </a:r>
            <a:r>
              <a:rPr lang="en-US" altLang="zh-CN" dirty="0">
                <a:solidFill>
                  <a:srgbClr val="000000"/>
                </a:solidFill>
                <a:ea typeface="楷体_GB2312" pitchFamily="49" charset="-122"/>
              </a:rPr>
              <a:t>,</a:t>
            </a:r>
            <a:r>
              <a:rPr lang="zh-CN" altLang="en-US" dirty="0">
                <a:solidFill>
                  <a:srgbClr val="000000"/>
                </a:solidFill>
                <a:ea typeface="楷体_GB2312" pitchFamily="49" charset="-122"/>
              </a:rPr>
              <a:t>氟元素非金属性最强。</a:t>
            </a:r>
            <a:endParaRPr lang="zh-CN" altLang="en-US" dirty="0">
              <a:solidFill>
                <a:srgbClr val="000000"/>
              </a:solidFill>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991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212725" y="857488"/>
            <a:ext cx="8682038"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50000"/>
              </a:lnSpc>
              <a:defRPr sz="2800" b="1">
                <a:solidFill>
                  <a:schemeClr val="tx1"/>
                </a:solidFill>
                <a:latin typeface="宋体" panose="02010600030101010101" pitchFamily="2" charset="-122"/>
                <a:ea typeface="宋体" panose="02010600030101010101" pitchFamily="2" charset="-122"/>
              </a:defRPr>
            </a:lvl1pPr>
            <a:lvl2pPr marL="742950" indent="-285750">
              <a:lnSpc>
                <a:spcPct val="150000"/>
              </a:lnSpc>
              <a:defRPr sz="2800" b="1">
                <a:solidFill>
                  <a:schemeClr val="tx1"/>
                </a:solidFill>
                <a:latin typeface="宋体" panose="02010600030101010101" pitchFamily="2" charset="-122"/>
                <a:ea typeface="宋体" panose="02010600030101010101" pitchFamily="2" charset="-122"/>
              </a:defRPr>
            </a:lvl2pPr>
            <a:lvl3pPr marL="1143000" indent="-228600">
              <a:lnSpc>
                <a:spcPct val="150000"/>
              </a:lnSpc>
              <a:defRPr sz="2800" b="1">
                <a:solidFill>
                  <a:schemeClr val="tx1"/>
                </a:solidFill>
                <a:latin typeface="宋体" panose="02010600030101010101" pitchFamily="2" charset="-122"/>
                <a:ea typeface="宋体" panose="02010600030101010101" pitchFamily="2" charset="-122"/>
              </a:defRPr>
            </a:lvl3pPr>
            <a:lvl4pPr marL="1600200" indent="-228600">
              <a:lnSpc>
                <a:spcPct val="150000"/>
              </a:lnSpc>
              <a:defRPr sz="2800" b="1">
                <a:solidFill>
                  <a:schemeClr val="tx1"/>
                </a:solidFill>
                <a:latin typeface="宋体" panose="02010600030101010101" pitchFamily="2" charset="-122"/>
                <a:ea typeface="宋体" panose="02010600030101010101" pitchFamily="2" charset="-122"/>
              </a:defRPr>
            </a:lvl4pPr>
            <a:lvl5pPr marL="2057400" indent="-228600">
              <a:lnSpc>
                <a:spcPct val="150000"/>
              </a:lnSpc>
              <a:defRPr sz="2800" b="1">
                <a:solidFill>
                  <a:schemeClr val="tx1"/>
                </a:solidFill>
                <a:latin typeface="宋体" panose="02010600030101010101" pitchFamily="2" charset="-122"/>
                <a:ea typeface="宋体" panose="02010600030101010101" pitchFamily="2" charset="-122"/>
              </a:defRPr>
            </a:lvl5pPr>
            <a:lvl6pPr marL="25146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6pPr>
            <a:lvl7pPr marL="29718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7pPr>
            <a:lvl8pPr marL="34290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8pPr>
            <a:lvl9pPr marL="3886200" indent="-228600" eaLnBrk="0" fontAlgn="base" hangingPunct="0">
              <a:lnSpc>
                <a:spcPct val="150000"/>
              </a:lnSpc>
              <a:spcBef>
                <a:spcPct val="0"/>
              </a:spcBef>
              <a:spcAft>
                <a:spcPct val="0"/>
              </a:spcAft>
              <a:defRPr sz="2800" b="1">
                <a:solidFill>
                  <a:schemeClr val="tx1"/>
                </a:solidFill>
                <a:latin typeface="宋体" panose="02010600030101010101" pitchFamily="2" charset="-122"/>
                <a:ea typeface="宋体" panose="02010600030101010101" pitchFamily="2" charset="-122"/>
              </a:defRPr>
            </a:lvl9pPr>
          </a:lstStyle>
          <a:p>
            <a:pPr eaLnBrk="1" hangingPunct="1"/>
            <a:r>
              <a:rPr lang="en-US" altLang="zh-CN" dirty="0">
                <a:solidFill>
                  <a:srgbClr val="FF0000"/>
                </a:solidFill>
              </a:rPr>
              <a:t>【</a:t>
            </a:r>
            <a:r>
              <a:rPr lang="zh-CN" altLang="en-US" dirty="0">
                <a:solidFill>
                  <a:srgbClr val="FF0000"/>
                </a:solidFill>
              </a:rPr>
              <a:t>情境</a:t>
            </a:r>
            <a:r>
              <a:rPr lang="en-US" altLang="zh-CN" dirty="0">
                <a:solidFill>
                  <a:srgbClr val="FF0000"/>
                </a:solidFill>
              </a:rPr>
              <a:t>·</a:t>
            </a:r>
            <a:r>
              <a:rPr lang="zh-CN" altLang="en-US" dirty="0">
                <a:solidFill>
                  <a:srgbClr val="FF0000"/>
                </a:solidFill>
              </a:rPr>
              <a:t>思考</a:t>
            </a:r>
            <a:r>
              <a:rPr lang="en-US" altLang="zh-CN" dirty="0">
                <a:solidFill>
                  <a:srgbClr val="FF0000"/>
                </a:solidFill>
              </a:rPr>
              <a:t>】</a:t>
            </a:r>
            <a:endParaRPr lang="en-US" altLang="zh-CN" dirty="0">
              <a:solidFill>
                <a:srgbClr val="FF0000"/>
              </a:solidFill>
            </a:endParaRPr>
          </a:p>
          <a:p>
            <a:pPr eaLnBrk="1" hangingPunct="1"/>
            <a:r>
              <a:rPr lang="zh-CN" altLang="en-US" dirty="0">
                <a:solidFill>
                  <a:srgbClr val="000000"/>
                </a:solidFill>
              </a:rPr>
              <a:t>元素周期表在预测新元素、发现新物质方面起着巨大的作用。随着社会的发展</a:t>
            </a:r>
            <a:r>
              <a:rPr lang="en-US" altLang="zh-CN" dirty="0">
                <a:solidFill>
                  <a:srgbClr val="000000"/>
                </a:solidFill>
              </a:rPr>
              <a:t>,</a:t>
            </a:r>
            <a:r>
              <a:rPr lang="zh-CN" altLang="en-US" dirty="0">
                <a:solidFill>
                  <a:srgbClr val="000000"/>
                </a:solidFill>
              </a:rPr>
              <a:t>对新型农药的需求量越来越大。</a:t>
            </a:r>
            <a:endParaRPr lang="zh-CN" altLang="en-US" dirty="0">
              <a:solidFill>
                <a:srgbClr val="000000"/>
              </a:solidFill>
            </a:endParaRPr>
          </a:p>
        </p:txBody>
      </p:sp>
      <p:pic>
        <p:nvPicPr>
          <p:cNvPr id="12291" name="201xhxr491.jpg" descr="说明: id:2147515610;FounderCES"/>
          <p:cNvPicPr>
            <a:picLocks noChangeAspect="1" noChangeArrowheads="1"/>
          </p:cNvPicPr>
          <p:nvPr/>
        </p:nvPicPr>
        <p:blipFill>
          <a:blip r:embed="rId1" cstate="email"/>
          <a:srcRect/>
          <a:stretch>
            <a:fillRect/>
          </a:stretch>
        </p:blipFill>
        <p:spPr bwMode="auto">
          <a:xfrm>
            <a:off x="2895600" y="2915460"/>
            <a:ext cx="3581400" cy="2027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t" anchorCtr="0" compatLnSpc="1">
        <a:spAutoFit/>
      </a:bodyPr>
      <a:lstStyle>
        <a:defPPr marL="0" marR="0" indent="0" algn="l" defTabSz="914400" rtl="0" eaLnBrk="1" fontAlgn="base" latinLnBrk="0" hangingPunct="1">
          <a:lnSpc>
            <a:spcPct val="150000"/>
          </a:lnSpc>
          <a:spcBef>
            <a:spcPct val="0"/>
          </a:spcBef>
          <a:spcAft>
            <a:spcPct val="0"/>
          </a:spcAft>
          <a:buClrTx/>
          <a:buSzTx/>
          <a:buFontTx/>
          <a:buNone/>
          <a:def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t" anchorCtr="0" compatLnSpc="1">
        <a:spAutoFit/>
      </a:bodyPr>
      <a:lstStyle>
        <a:defPPr marL="0" marR="0" indent="0" algn="l" defTabSz="914400" rtl="0" eaLnBrk="1" fontAlgn="base" latinLnBrk="0" hangingPunct="1">
          <a:lnSpc>
            <a:spcPct val="150000"/>
          </a:lnSpc>
          <a:spcBef>
            <a:spcPct val="0"/>
          </a:spcBef>
          <a:spcAft>
            <a:spcPct val="0"/>
          </a:spcAft>
          <a:buClrTx/>
          <a:buSzTx/>
          <a:buFontTx/>
          <a:buNone/>
          <a:def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defRPr>
        </a:defPPr>
      </a:lstStyle>
    </a:lnDef>
  </a:objectDefaults>
  <a:extraClrSchemeLst>
    <a:extraClrScheme>
      <a:clrScheme name="9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默认设计模板">
  <a:themeElements>
    <a:clrScheme name="1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t" anchorCtr="0" compatLnSpc="1">
        <a:spAutoFit/>
      </a:bodyPr>
      <a:lstStyle>
        <a:defPPr marL="0" marR="0" indent="0" algn="l" defTabSz="914400" rtl="0" eaLnBrk="1" fontAlgn="base" latinLnBrk="0" hangingPunct="1">
          <a:lnSpc>
            <a:spcPct val="150000"/>
          </a:lnSpc>
          <a:spcBef>
            <a:spcPct val="0"/>
          </a:spcBef>
          <a:spcAft>
            <a:spcPct val="0"/>
          </a:spcAft>
          <a:buClrTx/>
          <a:buSzTx/>
          <a:buFontTx/>
          <a:buNone/>
          <a:def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t" anchorCtr="0" compatLnSpc="1">
        <a:spAutoFit/>
      </a:bodyPr>
      <a:lstStyle>
        <a:defPPr marL="0" marR="0" indent="0" algn="l" defTabSz="914400" rtl="0" eaLnBrk="1" fontAlgn="base" latinLnBrk="0" hangingPunct="1">
          <a:lnSpc>
            <a:spcPct val="150000"/>
          </a:lnSpc>
          <a:spcBef>
            <a:spcPct val="0"/>
          </a:spcBef>
          <a:spcAft>
            <a:spcPct val="0"/>
          </a:spcAft>
          <a:buClrTx/>
          <a:buSzTx/>
          <a:buFontTx/>
          <a:buNone/>
          <a:defRPr kumimoji="0" lang="zh-CN" altLang="en-US" sz="2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defRPr>
        </a:defPPr>
      </a:lstStyle>
    </a:lnDef>
  </a:objectDefaults>
  <a:extraClrSchemeLst>
    <a:extraClrScheme>
      <a:clrScheme name="1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5952</Words>
  <Application>WPS 演示</Application>
  <PresentationFormat>全屏显示(16:9)</PresentationFormat>
  <Paragraphs>340</Paragraphs>
  <Slides>75</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75</vt:i4>
      </vt:variant>
    </vt:vector>
  </HeadingPairs>
  <TitlesOfParts>
    <vt:vector size="88" baseType="lpstr">
      <vt:lpstr>Arial</vt:lpstr>
      <vt:lpstr>宋体</vt:lpstr>
      <vt:lpstr>Wingdings</vt:lpstr>
      <vt:lpstr>Times New Roman</vt:lpstr>
      <vt:lpstr>Calibri</vt:lpstr>
      <vt:lpstr>黑体</vt:lpstr>
      <vt:lpstr>微软雅黑</vt:lpstr>
      <vt:lpstr>楷体_GB2312</vt:lpstr>
      <vt:lpstr>Arial Unicode MS</vt:lpstr>
      <vt:lpstr>Arial</vt:lpstr>
      <vt:lpstr>新宋体</vt:lpstr>
      <vt:lpstr>第一PPT模板网-WWW.1PPT.COM</vt:lpstr>
      <vt:lpstr>11_默认设计模板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世纪金榜</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涂圣文</cp:lastModifiedBy>
  <cp:revision>749</cp:revision>
  <cp:lastPrinted>2113-01-01T00:00:00Z</cp:lastPrinted>
  <dcterms:created xsi:type="dcterms:W3CDTF">2113-01-01T00:00:00Z</dcterms:created>
  <dcterms:modified xsi:type="dcterms:W3CDTF">2020-05-21T06:23:21Z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2052-11.8.2.8053</vt:lpwstr>
  </property>
</Properties>
</file>