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22" r:id="rId3"/>
    <p:sldId id="302" r:id="rId4"/>
    <p:sldId id="303" r:id="rId5"/>
    <p:sldId id="305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  <p:sldId id="319" r:id="rId21"/>
    <p:sldId id="320" r:id="rId22"/>
    <p:sldId id="321" r:id="rId23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ubeishijiyingcai@126.com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124"/>
    <a:srgbClr val="EF7509"/>
    <a:srgbClr val="8CC5B1"/>
    <a:srgbClr val="202E4A"/>
    <a:srgbClr val="68BC9E"/>
    <a:srgbClr val="FEFEFE"/>
    <a:srgbClr val="009459"/>
    <a:srgbClr val="008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9258" autoAdjust="0"/>
  </p:normalViewPr>
  <p:slideViewPr>
    <p:cSldViewPr snapToGrid="0">
      <p:cViewPr varScale="1">
        <p:scale>
          <a:sx n="106" d="100"/>
          <a:sy n="106" d="100"/>
        </p:scale>
        <p:origin x="-102" y="-702"/>
      </p:cViewPr>
      <p:guideLst>
        <p:guide orient="horz" pos="162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17E01C9A-0CBE-4B01-9FBE-1468F165537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01C9A-0CBE-4B01-9FBE-1468F16553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2062432" y="491444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www.1ppt.com/jianli/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24000"/>
            <a:ext cx="8139178" cy="486000"/>
          </a:xfrm>
        </p:spPr>
        <p:txBody>
          <a:bodyPr rtlCol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972000"/>
            <a:ext cx="8139178" cy="3781016"/>
          </a:xfrm>
        </p:spPr>
        <p:txBody>
          <a:bodyPr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  <a:p>
            <a:pPr lvl="1"/>
            <a:r>
              <a:rPr noProof="1">
                <a:sym typeface="+mn-ea"/>
              </a:rPr>
              <a:t>第二级</a:t>
            </a:r>
            <a:endParaRPr noProof="1">
              <a:sym typeface="+mn-ea"/>
            </a:endParaRPr>
          </a:p>
          <a:p>
            <a:pPr lvl="2"/>
            <a:r>
              <a:rPr noProof="1">
                <a:sym typeface="+mn-ea"/>
              </a:rPr>
              <a:t>第三级</a:t>
            </a:r>
            <a:endParaRPr noProof="1">
              <a:sym typeface="+mn-ea"/>
            </a:endParaRPr>
          </a:p>
          <a:p>
            <a:pPr lvl="3"/>
            <a:r>
              <a:rPr noProof="1">
                <a:sym typeface="+mn-ea"/>
              </a:rPr>
              <a:t>第四级</a:t>
            </a:r>
            <a:endParaRPr noProof="1">
              <a:sym typeface="+mn-ea"/>
            </a:endParaRPr>
          </a:p>
          <a:p>
            <a:pPr lvl="4"/>
            <a:r>
              <a:rPr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9333000-968B-45ED-A318-369DE0C3FEE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一PPT模板网-WWW.1PPT.C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6454283-A748-4DF3-809A-A400DB5600F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tags" Target="../tags/tag12.xml"/><Relationship Id="rId7" Type="http://schemas.openxmlformats.org/officeDocument/2006/relationships/tags" Target="../tags/tag11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3"/>
            </p:custDataLst>
          </p:nvPr>
        </p:nvSpPr>
        <p:spPr bwMode="auto">
          <a:xfrm>
            <a:off x="502444" y="323850"/>
            <a:ext cx="813911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00" tIns="28575" rIns="57150" bIns="28575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9"/>
            <p:custDataLst>
              <p:tags r:id="rId4"/>
            </p:custDataLst>
          </p:nvPr>
        </p:nvSpPr>
        <p:spPr bwMode="auto">
          <a:xfrm>
            <a:off x="502444" y="971550"/>
            <a:ext cx="8139113" cy="378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00" tIns="0" rIns="61913" bIns="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5"/>
            </p:custDataLst>
          </p:nvPr>
        </p:nvSpPr>
        <p:spPr>
          <a:xfrm>
            <a:off x="659606" y="4762500"/>
            <a:ext cx="2025254" cy="23693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6"/>
            </p:custDataLst>
          </p:nvPr>
        </p:nvSpPr>
        <p:spPr>
          <a:xfrm>
            <a:off x="3087291" y="4762500"/>
            <a:ext cx="2969419" cy="23693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 noProof="1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7"/>
            </p:custDataLst>
          </p:nvPr>
        </p:nvSpPr>
        <p:spPr>
          <a:xfrm>
            <a:off x="6457950" y="4762500"/>
            <a:ext cx="2025254" cy="236935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normAutofit/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99B9375D-9FCE-4B78-A5C2-AD9EB4D1B78D}" type="slidenum">
              <a:rPr lang="zh-CN" altLang="en-US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rtl="0" fontAlgn="base">
        <a:spcBef>
          <a:spcPct val="0"/>
        </a:spcBef>
        <a:spcAft>
          <a:spcPct val="0"/>
        </a:spcAft>
        <a:defRPr sz="2100" b="1" kern="1200" spc="15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•"/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•"/>
        <a:tabLst>
          <a:tab pos="1207135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•"/>
        <a:tabLst>
          <a:tab pos="1207135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•"/>
        <a:tabLst>
          <a:tab pos="1207135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•"/>
        <a:tabLst>
          <a:tab pos="1207135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3.jpe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文本框 3"/>
          <p:cNvSpPr txBox="1">
            <a:spLocks noChangeArrowheads="1"/>
          </p:cNvSpPr>
          <p:nvPr/>
        </p:nvSpPr>
        <p:spPr bwMode="auto">
          <a:xfrm>
            <a:off x="1545431" y="298276"/>
            <a:ext cx="6069806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700" dirty="0">
                <a:latin typeface="华文楷体" pitchFamily="2" charset="-122"/>
                <a:ea typeface="华文楷体" pitchFamily="2" charset="-122"/>
              </a:rPr>
              <a:t>人教部编版</a:t>
            </a:r>
            <a:r>
              <a:rPr lang="en-US" altLang="zh-CN" sz="2700" dirty="0">
                <a:latin typeface="华文楷体" pitchFamily="2" charset="-122"/>
                <a:ea typeface="华文楷体" pitchFamily="2" charset="-122"/>
              </a:rPr>
              <a:t>·</a:t>
            </a:r>
            <a:r>
              <a:rPr lang="zh-CN" altLang="en-US" sz="2700" dirty="0">
                <a:latin typeface="华文楷体" pitchFamily="2" charset="-122"/>
                <a:ea typeface="华文楷体" pitchFamily="2" charset="-122"/>
              </a:rPr>
              <a:t>五年级（下册）</a:t>
            </a:r>
            <a:endParaRPr lang="zh-CN" altLang="en-US" sz="2700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419644" y="1313496"/>
            <a:ext cx="4724356" cy="900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21杨氏之子</a:t>
            </a:r>
            <a:endParaRPr lang="zh-CN" altLang="zh-CN" sz="5400" b="1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4429126" y="2791586"/>
            <a:ext cx="4714874" cy="530915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3000" b="1" noProof="1">
                <a:ln w="17780" cmpd="sng">
                  <a:noFill/>
                  <a:prstDash val="solid"/>
                  <a:miter lim="800000"/>
                </a:ln>
                <a:effectLst>
                  <a:glow rad="304800">
                    <a:schemeClr val="bg1">
                      <a:alpha val="6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charset="-122"/>
              </a:rPr>
              <a:t>第</a:t>
            </a:r>
            <a:r>
              <a:rPr lang="en-US" altLang="zh-CN" sz="3000" b="1" noProof="1">
                <a:ln w="17780" cmpd="sng">
                  <a:noFill/>
                  <a:prstDash val="solid"/>
                  <a:miter lim="800000"/>
                </a:ln>
                <a:effectLst>
                  <a:glow rad="304800">
                    <a:schemeClr val="bg1">
                      <a:alpha val="6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charset="-122"/>
              </a:rPr>
              <a:t>1</a:t>
            </a:r>
            <a:r>
              <a:rPr lang="zh-CN" altLang="en-US" sz="3000" b="1" noProof="1">
                <a:ln w="17780" cmpd="sng">
                  <a:noFill/>
                  <a:prstDash val="solid"/>
                  <a:miter lim="800000"/>
                </a:ln>
                <a:effectLst>
                  <a:glow rad="304800">
                    <a:schemeClr val="bg1">
                      <a:alpha val="6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charset="-122"/>
              </a:rPr>
              <a:t>课时</a:t>
            </a:r>
            <a:endParaRPr lang="zh-CN" altLang="en-US" sz="3000" b="1" noProof="1">
              <a:ln w="17780" cmpd="sng">
                <a:noFill/>
                <a:prstDash val="solid"/>
                <a:miter lim="800000"/>
              </a:ln>
              <a:effectLst>
                <a:glow rad="304800">
                  <a:schemeClr val="bg1">
                    <a:alpha val="60000"/>
                  </a:schemeClr>
                </a:glo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仿宋" panose="02010609060101010101" charset="-122"/>
            </a:endParaRPr>
          </a:p>
        </p:txBody>
      </p:sp>
      <p:pic>
        <p:nvPicPr>
          <p:cNvPr id="11" name="Picture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33492" y="1110397"/>
            <a:ext cx="4186152" cy="3139338"/>
          </a:xfrm>
          <a:prstGeom prst="roundRect">
            <a:avLst/>
          </a:prstGeom>
          <a:noFill/>
          <a:ln w="9525">
            <a:noFill/>
          </a:ln>
        </p:spPr>
      </p:pic>
      <p:sp>
        <p:nvSpPr>
          <p:cNvPr id="12" name="矩形 11"/>
          <p:cNvSpPr/>
          <p:nvPr/>
        </p:nvSpPr>
        <p:spPr>
          <a:xfrm>
            <a:off x="0" y="4475334"/>
            <a:ext cx="9144000" cy="4743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>
              <a:lnSpc>
                <a:spcPct val="110000"/>
              </a:lnSpc>
            </a:pPr>
            <a:endParaRPr lang="en-US" altLang="zh-CN" sz="24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132410" y="1985963"/>
            <a:ext cx="6296025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你能说说题目“杨氏之子”的意思吗？ 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思考讨论</a:t>
            </a:r>
            <a:endParaRPr lang="zh-CN" altLang="en-US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935957" y="3273028"/>
            <a:ext cx="6656785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342900"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“杨氏之子”的意思就是姓杨的人家的儿子。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 bwMode="auto">
          <a:xfrm>
            <a:off x="1881187" y="2905125"/>
            <a:ext cx="6967538" cy="1358504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330994" y="1289448"/>
            <a:ext cx="8206979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342900">
              <a:lnSpc>
                <a:spcPct val="150000"/>
              </a:lnSpc>
            </a:pP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氏：姓氏，表示家族的字。</a:t>
            </a:r>
            <a:endParaRPr lang="zh-CN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bldLvl="0" animBg="1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672829" y="2115741"/>
            <a:ext cx="6954440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通读全文，说说文章讲了一件什么事?</a:t>
            </a:r>
            <a:endParaRPr lang="zh-CN" altLang="en-US" sz="1500" dirty="0">
              <a:solidFill>
                <a:srgbClr val="008000"/>
              </a:solidFill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思考讨论</a:t>
            </a:r>
            <a:endParaRPr lang="zh-CN" altLang="en-US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513285" y="3096817"/>
            <a:ext cx="6700838" cy="553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342900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句意：梁国有一户姓杨人家的儿子才九岁，很聪明。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 bwMode="auto">
          <a:xfrm>
            <a:off x="1390650" y="2940844"/>
            <a:ext cx="7377113" cy="964406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30994" y="1062038"/>
            <a:ext cx="8206979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342900">
              <a:lnSpc>
                <a:spcPct val="150000"/>
              </a:lnSpc>
            </a:pP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梁国／杨氏子／九岁， 甚聪惠。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云形标注 4"/>
          <p:cNvSpPr/>
          <p:nvPr/>
        </p:nvSpPr>
        <p:spPr>
          <a:xfrm>
            <a:off x="5868591" y="1615679"/>
            <a:ext cx="2836069" cy="1191815"/>
          </a:xfrm>
          <a:prstGeom prst="cloudCallout">
            <a:avLst>
              <a:gd name="adj1" fmla="val -57409"/>
              <a:gd name="adj2" fmla="val 64967"/>
            </a:avLst>
          </a:prstGeom>
          <a:solidFill>
            <a:schemeClr val="bg1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  <p:sp>
        <p:nvSpPr>
          <p:cNvPr id="8" name="文本框 12"/>
          <p:cNvSpPr txBox="1">
            <a:spLocks noChangeArrowheads="1"/>
          </p:cNvSpPr>
          <p:nvPr/>
        </p:nvSpPr>
        <p:spPr bwMode="auto">
          <a:xfrm>
            <a:off x="6098381" y="1972867"/>
            <a:ext cx="2606279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甚：很，非常，十分。</a:t>
            </a:r>
            <a:endParaRPr lang="zh-CN" altLang="en-US" sz="21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bldLvl="0" animBg="1"/>
      <p:bldP spid="4" grpId="0"/>
      <p:bldP spid="5" grpId="0" bldLvl="0" animBg="1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070498" y="3213497"/>
            <a:ext cx="6525815" cy="1037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342900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句意：孔君平去拜见他的父亲，父亲不在家，于是就叫了他家儿子出来。 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 bwMode="auto">
          <a:xfrm>
            <a:off x="1881187" y="3299223"/>
            <a:ext cx="6967538" cy="964406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88131" y="875110"/>
            <a:ext cx="8206979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342900">
              <a:lnSpc>
                <a:spcPct val="150000"/>
              </a:lnSpc>
            </a:pP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孔君平／诣／其父，父／不在，乃／呼儿出。</a:t>
            </a:r>
            <a:endParaRPr lang="zh-CN" altLang="zh-CN" sz="2400" dirty="0">
              <a:latin typeface="宋体" panose="02010600030101010101" pitchFamily="2" charset="-122"/>
            </a:endParaRPr>
          </a:p>
        </p:txBody>
      </p:sp>
      <p:sp>
        <p:nvSpPr>
          <p:cNvPr id="5" name="云形标注 4"/>
          <p:cNvSpPr/>
          <p:nvPr/>
        </p:nvSpPr>
        <p:spPr>
          <a:xfrm>
            <a:off x="6125766" y="1937147"/>
            <a:ext cx="2470547" cy="908447"/>
          </a:xfrm>
          <a:prstGeom prst="cloudCallout">
            <a:avLst>
              <a:gd name="adj1" fmla="val -57409"/>
              <a:gd name="adj2" fmla="val 64967"/>
            </a:avLst>
          </a:prstGeom>
          <a:solidFill>
            <a:schemeClr val="bg1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  <p:sp>
        <p:nvSpPr>
          <p:cNvPr id="8" name="文本框 12"/>
          <p:cNvSpPr txBox="1">
            <a:spLocks noChangeArrowheads="1"/>
          </p:cNvSpPr>
          <p:nvPr/>
        </p:nvSpPr>
        <p:spPr bwMode="auto">
          <a:xfrm>
            <a:off x="6688931" y="2168129"/>
            <a:ext cx="1657350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乃：于是。</a:t>
            </a:r>
            <a:endParaRPr lang="zh-CN" altLang="en-US" sz="21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bldLvl="0" animBg="1"/>
      <p:bldP spid="4" grpId="0"/>
      <p:bldP spid="5" grpId="0" bldLvl="0" animBg="1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070497" y="3243263"/>
            <a:ext cx="6618684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342900">
              <a:lnSpc>
                <a:spcPct val="150000"/>
              </a:lnSpc>
            </a:pPr>
            <a:r>
              <a:rPr lang="zh-CN" altLang="en-US" sz="2100">
                <a:latin typeface="微软雅黑" panose="020B0503020204020204" pitchFamily="34" charset="-122"/>
                <a:ea typeface="微软雅黑" panose="020B0503020204020204" pitchFamily="34" charset="-122"/>
              </a:rPr>
              <a:t>句意：小男孩为孔君平端来了水果，水果中有新鲜的杨梅。</a:t>
            </a:r>
            <a:endParaRPr lang="zh-CN" altLang="en-US" sz="21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 bwMode="auto">
          <a:xfrm>
            <a:off x="1881187" y="3299223"/>
            <a:ext cx="6967538" cy="964406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88131" y="1171575"/>
            <a:ext cx="8206979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342900">
              <a:lnSpc>
                <a:spcPct val="150000"/>
              </a:lnSpc>
            </a:pPr>
            <a:r>
              <a:rPr lang="zh-CN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为／设果，果／有杨梅。</a:t>
            </a:r>
            <a:endParaRPr lang="zh-CN" altLang="zh-CN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云形标注 4"/>
          <p:cNvSpPr/>
          <p:nvPr/>
        </p:nvSpPr>
        <p:spPr>
          <a:xfrm>
            <a:off x="5805487" y="1825228"/>
            <a:ext cx="2471738" cy="908447"/>
          </a:xfrm>
          <a:prstGeom prst="cloudCallout">
            <a:avLst>
              <a:gd name="adj1" fmla="val -57409"/>
              <a:gd name="adj2" fmla="val 64967"/>
            </a:avLst>
          </a:prstGeom>
          <a:solidFill>
            <a:schemeClr val="bg1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  <p:sp>
        <p:nvSpPr>
          <p:cNvPr id="8" name="文本框 12"/>
          <p:cNvSpPr txBox="1">
            <a:spLocks noChangeArrowheads="1"/>
          </p:cNvSpPr>
          <p:nvPr/>
        </p:nvSpPr>
        <p:spPr bwMode="auto">
          <a:xfrm>
            <a:off x="6369844" y="2083594"/>
            <a:ext cx="2125266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设：摆设。</a:t>
            </a:r>
            <a:endParaRPr lang="zh-CN" altLang="en-US" sz="21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bldLvl="0" animBg="1"/>
      <p:bldP spid="4" grpId="0"/>
      <p:bldP spid="5" grpId="0" bldLvl="0" animBg="1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980010" y="3262313"/>
            <a:ext cx="635317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342900">
              <a:lnSpc>
                <a:spcPct val="150000"/>
              </a:lnSpc>
            </a:pPr>
            <a:r>
              <a:rPr lang="zh-CN" altLang="en-US" sz="2100">
                <a:latin typeface="微软雅黑" panose="020B0503020204020204" pitchFamily="34" charset="-122"/>
                <a:ea typeface="微软雅黑" panose="020B0503020204020204" pitchFamily="34" charset="-122"/>
              </a:rPr>
              <a:t>句意：孔君平指着杨梅对杨家小儿说：“这是你家的水果。”</a:t>
            </a:r>
            <a:endParaRPr lang="zh-CN" altLang="en-US" sz="21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 bwMode="auto">
          <a:xfrm>
            <a:off x="1881187" y="3299223"/>
            <a:ext cx="6967538" cy="964406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88131" y="914400"/>
            <a:ext cx="8206979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342900">
              <a:lnSpc>
                <a:spcPct val="150000"/>
              </a:lnSpc>
            </a:pPr>
            <a:r>
              <a:rPr lang="zh-CN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孔／指以示儿／曰：“此／是君家果</a:t>
            </a:r>
            <a:r>
              <a:rPr lang="zh-CN" altLang="zh-CN" sz="2400">
                <a:latin typeface="宋体" panose="02010600030101010101" pitchFamily="2" charset="-122"/>
              </a:rPr>
              <a:t>。</a:t>
            </a:r>
            <a:r>
              <a:rPr lang="zh-CN" altLang="en-US" sz="2400">
                <a:latin typeface="宋体" panose="02010600030101010101" pitchFamily="2" charset="-122"/>
              </a:rPr>
              <a:t>”</a:t>
            </a:r>
            <a:endParaRPr lang="zh-CN" altLang="zh-CN" sz="2400">
              <a:latin typeface="宋体" panose="02010600030101010101" pitchFamily="2" charset="-122"/>
            </a:endParaRPr>
          </a:p>
        </p:txBody>
      </p:sp>
      <p:sp>
        <p:nvSpPr>
          <p:cNvPr id="5" name="云形标注 4"/>
          <p:cNvSpPr/>
          <p:nvPr/>
        </p:nvSpPr>
        <p:spPr>
          <a:xfrm>
            <a:off x="5769769" y="1690688"/>
            <a:ext cx="2563416" cy="1352550"/>
          </a:xfrm>
          <a:prstGeom prst="cloudCallout">
            <a:avLst>
              <a:gd name="adj1" fmla="val -57409"/>
              <a:gd name="adj2" fmla="val 64967"/>
            </a:avLst>
          </a:prstGeom>
          <a:solidFill>
            <a:schemeClr val="bg1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  <p:sp>
        <p:nvSpPr>
          <p:cNvPr id="8" name="文本框 12"/>
          <p:cNvSpPr txBox="1">
            <a:spLocks noChangeArrowheads="1"/>
          </p:cNvSpPr>
          <p:nvPr/>
        </p:nvSpPr>
        <p:spPr bwMode="auto">
          <a:xfrm>
            <a:off x="6369844" y="1845469"/>
            <a:ext cx="2125266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以：来。</a:t>
            </a:r>
            <a:endParaRPr lang="zh-CN" altLang="en-US" sz="21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示:给······看。</a:t>
            </a:r>
            <a:endParaRPr lang="zh-CN" altLang="en-US" sz="21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曰：说。</a:t>
            </a:r>
            <a:endParaRPr lang="zh-CN" altLang="en-US" sz="21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bldLvl="0" animBg="1"/>
      <p:bldP spid="4" grpId="0"/>
      <p:bldP spid="5" grpId="0" bldLvl="0" animBg="1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995488" y="3224213"/>
            <a:ext cx="6337697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342900">
              <a:lnSpc>
                <a:spcPct val="150000"/>
              </a:lnSpc>
            </a:pPr>
            <a:r>
              <a:rPr lang="zh-CN" altLang="en-US" sz="2100">
                <a:latin typeface="微软雅黑" panose="020B0503020204020204" pitchFamily="34" charset="-122"/>
                <a:ea typeface="微软雅黑" panose="020B0503020204020204" pitchFamily="34" charset="-122"/>
              </a:rPr>
              <a:t>句意：孩子听了以后马上回答：“没有听说孔雀是先生您家的鸟啊。”</a:t>
            </a:r>
            <a:endParaRPr lang="zh-CN" altLang="en-US" sz="21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 bwMode="auto">
          <a:xfrm>
            <a:off x="1881187" y="3299223"/>
            <a:ext cx="6967538" cy="964406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52412" y="1091804"/>
            <a:ext cx="8206979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342900">
              <a:lnSpc>
                <a:spcPct val="150000"/>
              </a:lnSpc>
            </a:pPr>
            <a:r>
              <a:rPr lang="zh-CN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儿／应声答曰：“未闻／孔雀／是夫子家／禽。” </a:t>
            </a:r>
            <a:endParaRPr lang="zh-CN" altLang="zh-CN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云形标注 4"/>
          <p:cNvSpPr/>
          <p:nvPr/>
        </p:nvSpPr>
        <p:spPr>
          <a:xfrm>
            <a:off x="6125766" y="1937147"/>
            <a:ext cx="2470547" cy="908447"/>
          </a:xfrm>
          <a:prstGeom prst="cloudCallout">
            <a:avLst>
              <a:gd name="adj1" fmla="val -57409"/>
              <a:gd name="adj2" fmla="val 64967"/>
            </a:avLst>
          </a:prstGeom>
          <a:solidFill>
            <a:schemeClr val="bg1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  <p:sp>
        <p:nvSpPr>
          <p:cNvPr id="8" name="文本框 12"/>
          <p:cNvSpPr txBox="1">
            <a:spLocks noChangeArrowheads="1"/>
          </p:cNvSpPr>
          <p:nvPr/>
        </p:nvSpPr>
        <p:spPr bwMode="auto">
          <a:xfrm>
            <a:off x="6334125" y="2135981"/>
            <a:ext cx="2125266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夫子：指孔君平</a:t>
            </a:r>
            <a:endParaRPr lang="zh-CN" altLang="en-US" sz="21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bldLvl="0" animBg="1"/>
      <p:bldP spid="4" grpId="0"/>
      <p:bldP spid="5" grpId="0" bldLvl="0" animBg="1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译文</a:t>
            </a:r>
            <a:endParaRPr lang="en-US" altLang="zh-CN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" name="副标题 6"/>
          <p:cNvSpPr>
            <a:spLocks noGrp="1"/>
          </p:cNvSpPr>
          <p:nvPr>
            <p:ph type="subTitle" idx="4294967295"/>
          </p:nvPr>
        </p:nvSpPr>
        <p:spPr>
          <a:xfrm>
            <a:off x="796529" y="1620441"/>
            <a:ext cx="7316390" cy="1491853"/>
          </a:xfrm>
        </p:spPr>
        <p:txBody>
          <a:bodyPr>
            <a:noAutofit/>
          </a:bodyPr>
          <a:lstStyle/>
          <a:p>
            <a:pPr marL="266700" indent="267335" algn="just" defTabSz="342900" eaLnBrk="0" hangingPunct="0">
              <a:lnSpc>
                <a:spcPct val="150000"/>
              </a:lnSpc>
              <a:spcAft>
                <a:spcPct val="0"/>
              </a:spcAft>
              <a:buNone/>
              <a:defRPr/>
            </a:pPr>
            <a:r>
              <a:rPr sz="21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在梁国,有一户姓杨的人家,家里有个九岁的儿子,非常聪明。一天孔君平来拜见他的父亲,恰巧他父亲不在家,孔君平就把这个孩子叫了出来。孩子给孔君平端来水果,其中有杨梅。孔君平指着杨梅给孩子看,并说:“这是你家的水果。”孩子马上答道:“我可没听说孔雀是先生您家的鸟。”</a:t>
            </a:r>
            <a:endParaRPr sz="2100" spc="0" dirty="0"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2"/>
          <p:cNvSpPr txBox="1">
            <a:spLocks noChangeArrowheads="1"/>
          </p:cNvSpPr>
          <p:nvPr/>
        </p:nvSpPr>
        <p:spPr bwMode="auto">
          <a:xfrm>
            <a:off x="1319213" y="736998"/>
            <a:ext cx="5237560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连一连。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54" name="文本占位符 17410"/>
          <p:cNvSpPr>
            <a:spLocks noGrp="1" noChangeArrowheads="1"/>
          </p:cNvSpPr>
          <p:nvPr>
            <p:ph idx="4294967295"/>
          </p:nvPr>
        </p:nvSpPr>
        <p:spPr>
          <a:xfrm>
            <a:off x="276085" y="1563885"/>
            <a:ext cx="5550974" cy="2165747"/>
          </a:xfrm>
        </p:spPr>
        <p:txBody>
          <a:bodyPr lIns="68580" tIns="34290" rIns="68580" bIns="34290"/>
          <a:lstStyle/>
          <a:p>
            <a:pPr marL="0" indent="0">
              <a:buNone/>
            </a:pPr>
            <a:r>
              <a:rPr lang="zh-CN" altLang="en-US" sz="1400" dirty="0" smtClean="0">
                <a:latin typeface="微软雅黑" panose="020B0503020204020204" pitchFamily="34" charset="-122"/>
              </a:rPr>
              <a:t>           甚			于是  </a:t>
            </a:r>
            <a:endParaRPr lang="zh-CN" altLang="en-US" sz="1400" dirty="0" smtClean="0">
              <a:latin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sz="1400" dirty="0" smtClean="0">
                <a:latin typeface="微软雅黑" panose="020B0503020204020204" pitchFamily="34" charset="-122"/>
              </a:rPr>
              <a:t>           乃			很，非常，十分</a:t>
            </a:r>
            <a:endParaRPr lang="zh-CN" altLang="en-US" sz="1400" dirty="0" smtClean="0">
              <a:latin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sz="1400" dirty="0" smtClean="0">
                <a:latin typeface="微软雅黑" panose="020B0503020204020204" pitchFamily="34" charset="-122"/>
              </a:rPr>
              <a:t>           设			来</a:t>
            </a:r>
            <a:endParaRPr lang="zh-CN" altLang="en-US" sz="1400" dirty="0" smtClean="0">
              <a:latin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sz="1400" dirty="0" smtClean="0">
                <a:latin typeface="微软雅黑" panose="020B0503020204020204" pitchFamily="34" charset="-122"/>
              </a:rPr>
              <a:t>           以			摆设</a:t>
            </a:r>
            <a:endParaRPr lang="zh-CN" altLang="en-US" sz="1400" dirty="0" smtClean="0">
              <a:latin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sz="1400" dirty="0" smtClean="0">
                <a:latin typeface="微软雅黑" panose="020B0503020204020204" pitchFamily="34" charset="-122"/>
              </a:rPr>
              <a:t>           示			姓氏</a:t>
            </a:r>
            <a:endParaRPr lang="zh-CN" altLang="en-US" sz="1400" dirty="0" smtClean="0">
              <a:latin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sz="1400" dirty="0" smtClean="0">
                <a:latin typeface="微软雅黑" panose="020B0503020204020204" pitchFamily="34" charset="-122"/>
              </a:rPr>
              <a:t>           曰			给</a:t>
            </a:r>
            <a:r>
              <a:rPr lang="en-US" altLang="zh-CN" sz="1400" dirty="0" smtClean="0">
                <a:latin typeface="宋体" panose="02010600030101010101" pitchFamily="2" charset="-122"/>
              </a:rPr>
              <a:t>……</a:t>
            </a:r>
            <a:r>
              <a:rPr lang="zh-CN" altLang="en-US" sz="1400" dirty="0" smtClean="0">
                <a:latin typeface="微软雅黑" panose="020B0503020204020204" pitchFamily="34" charset="-122"/>
              </a:rPr>
              <a:t>看</a:t>
            </a:r>
            <a:endParaRPr lang="zh-CN" altLang="en-US" sz="1400" dirty="0" smtClean="0">
              <a:latin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sz="1400" dirty="0" smtClean="0">
                <a:latin typeface="微软雅黑" panose="020B0503020204020204" pitchFamily="34" charset="-122"/>
              </a:rPr>
              <a:t>           氏			说</a:t>
            </a:r>
            <a:endParaRPr lang="zh-CN" altLang="en-US" sz="1400" dirty="0" smtClean="0">
              <a:latin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1709737" y="1721644"/>
            <a:ext cx="1566863" cy="376238"/>
          </a:xfrm>
          <a:prstGeom prst="line">
            <a:avLst/>
          </a:prstGeom>
          <a:ln w="28575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1652588" y="1702594"/>
            <a:ext cx="1550194" cy="338138"/>
          </a:xfrm>
          <a:prstGeom prst="line">
            <a:avLst/>
          </a:prstGeom>
          <a:ln w="28575">
            <a:solidFill>
              <a:srgbClr val="E04236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1728788" y="2463403"/>
            <a:ext cx="1464469" cy="366713"/>
          </a:xfrm>
          <a:prstGeom prst="line">
            <a:avLst/>
          </a:prstGeom>
          <a:ln w="28575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1765697" y="2519362"/>
            <a:ext cx="1427559" cy="366713"/>
          </a:xfrm>
          <a:prstGeom prst="line">
            <a:avLst/>
          </a:prstGeom>
          <a:ln w="28575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802607" y="3243263"/>
            <a:ext cx="1427560" cy="384572"/>
          </a:xfrm>
          <a:prstGeom prst="line">
            <a:avLst/>
          </a:prstGeom>
          <a:ln w="28575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709738" y="3683794"/>
            <a:ext cx="1464469" cy="347663"/>
          </a:xfrm>
          <a:prstGeom prst="line">
            <a:avLst/>
          </a:prstGeom>
          <a:ln w="28575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1765697" y="3261123"/>
            <a:ext cx="1427559" cy="816769"/>
          </a:xfrm>
          <a:prstGeom prst="line">
            <a:avLst/>
          </a:prstGeom>
          <a:ln w="28575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1203722" y="1970485"/>
            <a:ext cx="8709422" cy="1493044"/>
          </a:xfrm>
        </p:spPr>
        <p:txBody>
          <a:bodyPr>
            <a:noAutofit/>
          </a:bodyPr>
          <a:lstStyle/>
          <a:p>
            <a:pPr marL="266700" indent="-266700" defTabSz="342900">
              <a:lnSpc>
                <a:spcPct val="150000"/>
              </a:lnSpc>
              <a:spcAft>
                <a:spcPct val="0"/>
              </a:spcAft>
              <a:buNone/>
              <a:defRPr/>
            </a:pPr>
            <a:r>
              <a:rPr sz="2100" b="1" spc="0" dirty="0">
                <a:latin typeface="+mn-ea"/>
                <a:cs typeface="+mn-ea"/>
                <a:sym typeface="+mn-ea"/>
              </a:rPr>
              <a:t>1</a:t>
            </a:r>
            <a:r>
              <a:rPr lang="en-US" sz="2100" b="1" spc="0" dirty="0">
                <a:latin typeface="+mn-ea"/>
                <a:cs typeface="+mn-ea"/>
                <a:sym typeface="+mn-ea"/>
              </a:rPr>
              <a:t>.</a:t>
            </a:r>
            <a:r>
              <a:rPr sz="2100" b="1" spc="0" dirty="0">
                <a:latin typeface="+mn-ea"/>
                <a:cs typeface="+mn-ea"/>
                <a:sym typeface="+mn-ea"/>
              </a:rPr>
              <a:t>学习本课生字、生词。</a:t>
            </a:r>
            <a:r>
              <a:rPr lang="zh-CN" altLang="en-US" sz="2100" b="1" spc="0" dirty="0">
                <a:solidFill>
                  <a:srgbClr val="E04236"/>
                </a:solidFill>
                <a:latin typeface="+mn-ea"/>
                <a:cs typeface="+mn-ea"/>
                <a:sym typeface="+mn-ea"/>
              </a:rPr>
              <a:t>（重点）</a:t>
            </a:r>
            <a:endParaRPr sz="2100" b="1" spc="0" dirty="0">
              <a:solidFill>
                <a:srgbClr val="E04236"/>
              </a:solidFill>
              <a:latin typeface="+mn-ea"/>
              <a:cs typeface="+mn-ea"/>
              <a:sym typeface="+mn-ea"/>
            </a:endParaRPr>
          </a:p>
          <a:p>
            <a:pPr marL="266700" indent="-266700" defTabSz="342900">
              <a:lnSpc>
                <a:spcPct val="150000"/>
              </a:lnSpc>
              <a:spcAft>
                <a:spcPct val="0"/>
              </a:spcAft>
              <a:buNone/>
              <a:defRPr/>
            </a:pPr>
            <a:r>
              <a:rPr lang="en-US" sz="2100" b="1" spc="0" dirty="0">
                <a:latin typeface="+mn-ea"/>
                <a:cs typeface="+mn-ea"/>
                <a:sym typeface="+mn-ea"/>
              </a:rPr>
              <a:t>2.</a:t>
            </a:r>
            <a:r>
              <a:rPr sz="2100" b="1" spc="0" dirty="0">
                <a:latin typeface="+mn-ea"/>
                <a:cs typeface="+mn-ea"/>
                <a:sym typeface="+mn-ea"/>
              </a:rPr>
              <a:t>理解课文内容，体会杨氏之子的聪颖机智。</a:t>
            </a:r>
            <a:r>
              <a:rPr lang="zh-CN" altLang="en-US" sz="2100" b="1" spc="0" dirty="0">
                <a:solidFill>
                  <a:srgbClr val="E04236"/>
                </a:solidFill>
                <a:latin typeface="+mn-ea"/>
                <a:cs typeface="+mn-ea"/>
                <a:sym typeface="+mn-ea"/>
              </a:rPr>
              <a:t>（难点）</a:t>
            </a:r>
            <a:endParaRPr lang="zh-CN" altLang="en-US" sz="2100" b="1" spc="0" dirty="0">
              <a:solidFill>
                <a:srgbClr val="E04236"/>
              </a:solidFill>
              <a:latin typeface="+mn-ea"/>
              <a:cs typeface="+mn-ea"/>
              <a:sym typeface="+mn-ea"/>
            </a:endParaRPr>
          </a:p>
        </p:txBody>
      </p:sp>
      <p:pic>
        <p:nvPicPr>
          <p:cNvPr id="8194" name="Picture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120687" y="3000497"/>
            <a:ext cx="2586589" cy="1939771"/>
          </a:xfrm>
          <a:prstGeom prst="roundRect">
            <a:avLst/>
          </a:prstGeom>
          <a:noFill/>
          <a:ln w="9525">
            <a:noFill/>
          </a:ln>
        </p:spPr>
      </p:pic>
      <p:sp>
        <p:nvSpPr>
          <p:cNvPr id="6" name="圆角矩形 5"/>
          <p:cNvSpPr/>
          <p:nvPr/>
        </p:nvSpPr>
        <p:spPr>
          <a:xfrm>
            <a:off x="3798094" y="772717"/>
            <a:ext cx="1682354" cy="34409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noProof="1">
                <a:solidFill>
                  <a:schemeClr val="tx1"/>
                </a:solidFill>
                <a:latin typeface="微软雅黑" panose="020B0503020204020204" pitchFamily="34" charset="-122"/>
              </a:rPr>
              <a:t>学习目标</a:t>
            </a:r>
            <a:endParaRPr lang="en-US" altLang="zh-CN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8" name="图片 2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7903" y="938212"/>
            <a:ext cx="3028950" cy="2482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图片 2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43813" y="1329929"/>
            <a:ext cx="686991" cy="892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文本框 3"/>
          <p:cNvSpPr txBox="1"/>
          <p:nvPr/>
        </p:nvSpPr>
        <p:spPr>
          <a:xfrm>
            <a:off x="3205605" y="2131370"/>
            <a:ext cx="3546826" cy="899159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5400" b="1" dirty="0">
                <a:blipFill>
                  <a:blip r:embed="rId4"/>
                  <a:stretch>
                    <a:fillRect/>
                  </a:stretch>
                </a:blipFill>
                <a:latin typeface="黑体" panose="02010609060101010101" pitchFamily="49" charset="-122"/>
                <a:ea typeface="黑体" panose="02010609060101010101" pitchFamily="49" charset="-122"/>
              </a:rPr>
              <a:t>感谢观看</a:t>
            </a:r>
            <a:endParaRPr lang="zh-CN" altLang="en-US" sz="5400" b="1" dirty="0">
              <a:blipFill>
                <a:blip r:embed="rId4"/>
                <a:stretch>
                  <a:fillRect/>
                </a:stretch>
              </a:blip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204788" y="419100"/>
            <a:ext cx="8724900" cy="1493044"/>
          </a:xfrm>
        </p:spPr>
        <p:txBody>
          <a:bodyPr>
            <a:noAutofit/>
          </a:bodyPr>
          <a:lstStyle/>
          <a:p>
            <a:pPr marL="266700" indent="267335" defTabSz="342900" eaLnBrk="0" hangingPunct="0">
              <a:lnSpc>
                <a:spcPct val="150000"/>
              </a:lnSpc>
              <a:spcAft>
                <a:spcPct val="0"/>
              </a:spcAft>
              <a:buNone/>
              <a:defRPr/>
            </a:pPr>
            <a:r>
              <a:rPr lang="en-US" altLang="zh-CN" sz="24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</a:t>
            </a:r>
            <a:r>
              <a:rPr lang="zh-CN" altLang="en-US" sz="24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同学们，自古以来出现过许多聪颖机智的少年儿童，关于他们的故事至今流传。那你知道关于机智儿童的哪些故事呢？</a:t>
            </a:r>
            <a:endParaRPr lang="zh-CN" altLang="en-US" sz="2400" spc="0" dirty="0"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66700" indent="267335" defTabSz="342900" eaLnBrk="0" hangingPunct="0">
              <a:lnSpc>
                <a:spcPct val="150000"/>
              </a:lnSpc>
              <a:spcAft>
                <a:spcPct val="0"/>
              </a:spcAft>
              <a:buNone/>
              <a:defRPr/>
            </a:pPr>
            <a:r>
              <a:rPr lang="en-US" altLang="zh-CN" sz="24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</a:t>
            </a:r>
            <a:r>
              <a:rPr lang="zh-CN" altLang="en-US" sz="24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今天，让我们走进刘义庆的</a:t>
            </a:r>
            <a:r>
              <a:rPr lang="en-US" altLang="zh-CN" sz="24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《</a:t>
            </a:r>
            <a:r>
              <a:rPr lang="zh-CN" altLang="en-US" sz="24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世说新语</a:t>
            </a:r>
            <a:r>
              <a:rPr lang="en-US" altLang="zh-CN" sz="24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》</a:t>
            </a:r>
            <a:r>
              <a:rPr lang="zh-CN" altLang="en-US" sz="24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，感受杨氏之子的聪慧吧。</a:t>
            </a:r>
            <a:endParaRPr lang="zh-CN" altLang="en-US" sz="2400" spc="0" dirty="0"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846281" y="2765156"/>
            <a:ext cx="3546621" cy="2430689"/>
          </a:xfrm>
          <a:prstGeom prst="round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5"/>
          <p:cNvSpPr txBox="1">
            <a:spLocks noChangeArrowheads="1"/>
          </p:cNvSpPr>
          <p:nvPr/>
        </p:nvSpPr>
        <p:spPr bwMode="auto">
          <a:xfrm>
            <a:off x="1272779" y="1307306"/>
            <a:ext cx="6391275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认真读，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圈出本课新词语，再思考：课文主要向我们介绍了什么？</a:t>
            </a:r>
            <a:endParaRPr lang="zh-CN" altLang="en-US" sz="2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829051" y="2396729"/>
            <a:ext cx="840581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Pinyin Adjust" pitchFamily="2" charset="0"/>
                <a:ea typeface="微软雅黑" panose="020B0503020204020204" pitchFamily="34" charset="-122"/>
              </a:rPr>
              <a:t>yì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822031" y="2416969"/>
            <a:ext cx="8096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Pinyin Adjust" pitchFamily="2" charset="0"/>
                <a:ea typeface="微软雅黑" panose="020B0503020204020204" pitchFamily="34" charset="-122"/>
                <a:sym typeface="宋体" panose="02010600030101010101" pitchFamily="2" charset="-122"/>
              </a:rPr>
              <a:t>qín</a:t>
            </a:r>
            <a:endParaRPr lang="en-US" altLang="zh-CN" sz="2400">
              <a:latin typeface="Pinyin Adjust" pitchFamily="2" charset="0"/>
              <a:ea typeface="微软雅黑" panose="020B0503020204020204" pitchFamily="34" charset="-122"/>
            </a:endParaRPr>
          </a:p>
        </p:txBody>
      </p:sp>
      <p:sp>
        <p:nvSpPr>
          <p:cNvPr id="9219" name="TextBox 21"/>
          <p:cNvSpPr txBox="1">
            <a:spLocks noChangeArrowheads="1"/>
          </p:cNvSpPr>
          <p:nvPr/>
        </p:nvSpPr>
        <p:spPr bwMode="auto">
          <a:xfrm>
            <a:off x="3756422" y="2926556"/>
            <a:ext cx="484584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700" dirty="0">
                <a:solidFill>
                  <a:srgbClr val="E04236"/>
                </a:solidFill>
                <a:latin typeface="宋体" panose="02010600030101010101" pitchFamily="2" charset="-122"/>
              </a:rPr>
              <a:t>诣</a:t>
            </a:r>
            <a:endParaRPr lang="en-US" altLang="zh-CN" sz="2700" dirty="0">
              <a:solidFill>
                <a:srgbClr val="E04236"/>
              </a:solidFill>
              <a:latin typeface="宋体" panose="02010600030101010101" pitchFamily="2" charset="-122"/>
            </a:endParaRPr>
          </a:p>
        </p:txBody>
      </p:sp>
      <p:sp>
        <p:nvSpPr>
          <p:cNvPr id="9220" name="TextBox 22"/>
          <p:cNvSpPr txBox="1">
            <a:spLocks noChangeArrowheads="1"/>
          </p:cNvSpPr>
          <p:nvPr/>
        </p:nvSpPr>
        <p:spPr bwMode="auto">
          <a:xfrm>
            <a:off x="4822032" y="2912269"/>
            <a:ext cx="484585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700" dirty="0">
                <a:solidFill>
                  <a:srgbClr val="E04236"/>
                </a:solidFill>
                <a:latin typeface="宋体" panose="02010600030101010101" pitchFamily="2" charset="-122"/>
              </a:rPr>
              <a:t>禽</a:t>
            </a:r>
            <a:endParaRPr lang="zh-CN" altLang="zh-CN" sz="2700" dirty="0">
              <a:solidFill>
                <a:srgbClr val="E04236"/>
              </a:solidFill>
              <a:latin typeface="宋体" panose="02010600030101010101" pitchFamily="2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我会认</a:t>
            </a:r>
            <a:endParaRPr lang="en-US" altLang="zh-CN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我会写</a:t>
            </a:r>
            <a:endParaRPr lang="en-US" altLang="zh-CN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10242" name="组合 23"/>
          <p:cNvGrpSpPr/>
          <p:nvPr/>
        </p:nvGrpSpPr>
        <p:grpSpPr bwMode="auto">
          <a:xfrm>
            <a:off x="2087166" y="2284810"/>
            <a:ext cx="881063" cy="862013"/>
            <a:chOff x="379999" y="1753368"/>
            <a:chExt cx="4320000" cy="4320000"/>
          </a:xfrm>
        </p:grpSpPr>
        <p:sp>
          <p:nvSpPr>
            <p:cNvPr id="12" name="矩形 11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13" name="直接连接符 12"/>
            <p:cNvCxnSpPr>
              <a:stCxn id="12" idx="1"/>
              <a:endCxn id="12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>
              <a:stCxn id="12" idx="0"/>
              <a:endCxn id="12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文本框 25"/>
          <p:cNvSpPr txBox="1">
            <a:spLocks noChangeArrowheads="1"/>
          </p:cNvSpPr>
          <p:nvPr/>
        </p:nvSpPr>
        <p:spPr bwMode="auto">
          <a:xfrm>
            <a:off x="2118122" y="2306241"/>
            <a:ext cx="809625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54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梁</a:t>
            </a:r>
            <a:endParaRPr lang="zh-CN" altLang="zh-CN" sz="54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247" name="组合 23"/>
          <p:cNvGrpSpPr/>
          <p:nvPr/>
        </p:nvGrpSpPr>
        <p:grpSpPr bwMode="auto">
          <a:xfrm>
            <a:off x="4158853" y="2249091"/>
            <a:ext cx="881063" cy="862013"/>
            <a:chOff x="379999" y="1753368"/>
            <a:chExt cx="4320000" cy="4320000"/>
          </a:xfrm>
        </p:grpSpPr>
        <p:sp>
          <p:nvSpPr>
            <p:cNvPr id="17" name="矩形 16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18" name="直接连接符 17"/>
            <p:cNvCxnSpPr>
              <a:stCxn id="17" idx="1"/>
              <a:endCxn id="17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>
              <a:stCxn id="17" idx="0"/>
              <a:endCxn id="17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51" name="组合 23"/>
          <p:cNvGrpSpPr/>
          <p:nvPr/>
        </p:nvGrpSpPr>
        <p:grpSpPr bwMode="auto">
          <a:xfrm>
            <a:off x="6243638" y="2230041"/>
            <a:ext cx="879872" cy="862013"/>
            <a:chOff x="379999" y="1753368"/>
            <a:chExt cx="4320000" cy="4320000"/>
          </a:xfrm>
        </p:grpSpPr>
        <p:sp>
          <p:nvSpPr>
            <p:cNvPr id="24" name="矩形 23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25" name="直接连接符 24"/>
            <p:cNvCxnSpPr>
              <a:stCxn id="24" idx="1"/>
              <a:endCxn id="24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stCxn id="24" idx="0"/>
              <a:endCxn id="24" idx="2"/>
            </p:cNvCxnSpPr>
            <p:nvPr/>
          </p:nvCxnSpPr>
          <p:spPr>
            <a:xfrm>
              <a:off x="2542921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4158854" y="2246710"/>
            <a:ext cx="831056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5400" b="1">
                <a:solidFill>
                  <a:srgbClr val="E04236"/>
                </a:solidFill>
                <a:latin typeface="宋体" panose="02010600030101010101" pitchFamily="2" charset="-122"/>
              </a:rPr>
              <a:t>诣</a:t>
            </a:r>
            <a:endParaRPr lang="en-US" altLang="zh-CN" sz="5400" b="1">
              <a:solidFill>
                <a:srgbClr val="E04236"/>
              </a:solidFill>
              <a:latin typeface="宋体" panose="02010600030101010101" pitchFamily="2" charset="-122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6254354" y="2230041"/>
            <a:ext cx="831056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5400" b="1">
                <a:solidFill>
                  <a:srgbClr val="E04236"/>
                </a:solidFill>
                <a:latin typeface="宋体" panose="02010600030101010101" pitchFamily="2" charset="-122"/>
              </a:rPr>
              <a:t>禽</a:t>
            </a:r>
            <a:endParaRPr lang="zh-CN" altLang="zh-CN" sz="5400" b="1">
              <a:solidFill>
                <a:srgbClr val="E04236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>
            <a:spLocks noChangeArrowheads="1"/>
          </p:cNvSpPr>
          <p:nvPr/>
        </p:nvSpPr>
        <p:spPr bwMode="auto">
          <a:xfrm>
            <a:off x="3800475" y="2747962"/>
            <a:ext cx="950119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  <a:endParaRPr lang="zh-CN" altLang="en-US" sz="3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63"/>
          <p:cNvSpPr txBox="1">
            <a:spLocks noChangeArrowheads="1"/>
          </p:cNvSpPr>
          <p:nvPr/>
        </p:nvSpPr>
        <p:spPr bwMode="auto">
          <a:xfrm>
            <a:off x="4942285" y="2764631"/>
            <a:ext cx="3719513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栋梁  桥梁  脊梁</a:t>
            </a:r>
            <a:endParaRPr lang="zh-CN" altLang="en-US" sz="3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20"/>
          <p:cNvSpPr txBox="1">
            <a:spLocks noChangeArrowheads="1"/>
          </p:cNvSpPr>
          <p:nvPr/>
        </p:nvSpPr>
        <p:spPr bwMode="auto">
          <a:xfrm>
            <a:off x="3845719" y="3615929"/>
            <a:ext cx="1781175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造句：</a:t>
            </a:r>
            <a:endParaRPr lang="zh-CN" altLang="en-US" sz="3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21"/>
          <p:cNvSpPr txBox="1">
            <a:spLocks noChangeArrowheads="1"/>
          </p:cNvSpPr>
          <p:nvPr/>
        </p:nvSpPr>
        <p:spPr bwMode="auto">
          <a:xfrm>
            <a:off x="5099448" y="3632598"/>
            <a:ext cx="3764756" cy="991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奶奶鼻梁上架着一副老花镜。</a:t>
            </a:r>
            <a:endParaRPr lang="zh-CN" altLang="en-US" sz="3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269" name="组合 23"/>
          <p:cNvGrpSpPr/>
          <p:nvPr/>
        </p:nvGrpSpPr>
        <p:grpSpPr bwMode="auto">
          <a:xfrm>
            <a:off x="641748" y="1071563"/>
            <a:ext cx="2078831" cy="1969294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9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703660" y="947738"/>
            <a:ext cx="2501503" cy="2065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梁</a:t>
            </a:r>
            <a:endParaRPr lang="zh-CN" altLang="en-US" sz="130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204913" y="476251"/>
            <a:ext cx="1498997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3600">
                <a:solidFill>
                  <a:srgbClr val="000000"/>
                </a:solidFill>
                <a:latin typeface="Pinyin Adjust" pitchFamily="2" charset="0"/>
                <a:ea typeface="微软雅黑" panose="020B0503020204020204" pitchFamily="34" charset="-122"/>
                <a:sym typeface="宋体" panose="02010600030101010101" pitchFamily="2" charset="-122"/>
              </a:rPr>
              <a:t>liáng</a:t>
            </a:r>
            <a:endParaRPr lang="en-US" altLang="zh-CN" sz="3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8" name="文本框 60"/>
          <p:cNvSpPr txBox="1">
            <a:spLocks noChangeArrowheads="1"/>
          </p:cNvSpPr>
          <p:nvPr/>
        </p:nvSpPr>
        <p:spPr bwMode="auto">
          <a:xfrm>
            <a:off x="3786188" y="1501379"/>
            <a:ext cx="950119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我会写</a:t>
            </a:r>
            <a:endParaRPr lang="zh-CN" altLang="en-US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788694" y="1298973"/>
            <a:ext cx="3800475" cy="1058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08644" y="3196590"/>
            <a:ext cx="2145506" cy="1764506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5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>
            <a:spLocks noChangeArrowheads="1"/>
          </p:cNvSpPr>
          <p:nvPr/>
        </p:nvSpPr>
        <p:spPr bwMode="auto">
          <a:xfrm>
            <a:off x="3786188" y="2483644"/>
            <a:ext cx="950119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  <a:endParaRPr lang="zh-CN" altLang="en-US" sz="3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63"/>
          <p:cNvSpPr txBox="1">
            <a:spLocks noChangeArrowheads="1"/>
          </p:cNvSpPr>
          <p:nvPr/>
        </p:nvSpPr>
        <p:spPr bwMode="auto">
          <a:xfrm>
            <a:off x="4886325" y="2508648"/>
            <a:ext cx="3719513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造诣  深诣  孤诣</a:t>
            </a:r>
            <a:endParaRPr lang="zh-CN" altLang="en-US" sz="3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20"/>
          <p:cNvSpPr txBox="1">
            <a:spLocks noChangeArrowheads="1"/>
          </p:cNvSpPr>
          <p:nvPr/>
        </p:nvSpPr>
        <p:spPr bwMode="auto">
          <a:xfrm>
            <a:off x="3823098" y="3429000"/>
            <a:ext cx="1782365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造句：</a:t>
            </a:r>
            <a:endParaRPr lang="zh-CN" altLang="en-US" sz="3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21"/>
          <p:cNvSpPr txBox="1">
            <a:spLocks noChangeArrowheads="1"/>
          </p:cNvSpPr>
          <p:nvPr/>
        </p:nvSpPr>
        <p:spPr bwMode="auto">
          <a:xfrm>
            <a:off x="5042297" y="3457575"/>
            <a:ext cx="3505200" cy="99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李教授在文学方面有很高的造诣。</a:t>
            </a:r>
            <a:endParaRPr lang="zh-CN" altLang="en-US" sz="3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293" name="组合 23"/>
          <p:cNvGrpSpPr/>
          <p:nvPr/>
        </p:nvGrpSpPr>
        <p:grpSpPr bwMode="auto">
          <a:xfrm>
            <a:off x="641748" y="1071563"/>
            <a:ext cx="2078831" cy="1969294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9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703660" y="947738"/>
            <a:ext cx="2501503" cy="2065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诣</a:t>
            </a:r>
            <a:endParaRPr lang="zh-CN" altLang="en-US" sz="130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425178" y="450057"/>
            <a:ext cx="832247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3600">
                <a:solidFill>
                  <a:srgbClr val="000000"/>
                </a:solidFill>
                <a:latin typeface="Pinyin Adjust" pitchFamily="2" charset="0"/>
                <a:ea typeface="微软雅黑" panose="020B0503020204020204" pitchFamily="34" charset="-122"/>
              </a:rPr>
              <a:t>yì</a:t>
            </a:r>
            <a:endParaRPr lang="en-US" altLang="zh-CN" sz="6000" b="1">
              <a:solidFill>
                <a:srgbClr val="000000"/>
              </a:solidFill>
              <a:latin typeface="Pinyin Adjust" pitchFamily="2" charset="0"/>
              <a:ea typeface="GB Pinyinok-B" pitchFamily="2" charset="-122"/>
            </a:endParaRPr>
          </a:p>
        </p:txBody>
      </p:sp>
      <p:sp>
        <p:nvSpPr>
          <p:cNvPr id="18" name="文本框 60"/>
          <p:cNvSpPr txBox="1">
            <a:spLocks noChangeArrowheads="1"/>
          </p:cNvSpPr>
          <p:nvPr/>
        </p:nvSpPr>
        <p:spPr bwMode="auto">
          <a:xfrm>
            <a:off x="3786188" y="1501379"/>
            <a:ext cx="950119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我会写</a:t>
            </a:r>
            <a:endParaRPr lang="zh-CN" altLang="en-US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788694" y="1390650"/>
            <a:ext cx="3386138" cy="750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82968" y="3225165"/>
            <a:ext cx="1631156" cy="1650206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5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>
            <a:spLocks noChangeArrowheads="1"/>
          </p:cNvSpPr>
          <p:nvPr/>
        </p:nvSpPr>
        <p:spPr bwMode="auto">
          <a:xfrm>
            <a:off x="3819525" y="2565798"/>
            <a:ext cx="950119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  <a:endParaRPr lang="zh-CN" altLang="en-US" sz="3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63"/>
          <p:cNvSpPr txBox="1">
            <a:spLocks noChangeArrowheads="1"/>
          </p:cNvSpPr>
          <p:nvPr/>
        </p:nvSpPr>
        <p:spPr bwMode="auto">
          <a:xfrm>
            <a:off x="4968478" y="2588419"/>
            <a:ext cx="3719513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家禽  禽兽  飞禽</a:t>
            </a:r>
            <a:endParaRPr lang="zh-CN" altLang="en-US" sz="3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20"/>
          <p:cNvSpPr txBox="1">
            <a:spLocks noChangeArrowheads="1"/>
          </p:cNvSpPr>
          <p:nvPr/>
        </p:nvSpPr>
        <p:spPr bwMode="auto">
          <a:xfrm>
            <a:off x="3856435" y="3512344"/>
            <a:ext cx="1782365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造句：</a:t>
            </a:r>
            <a:endParaRPr lang="zh-CN" altLang="en-US" sz="3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21"/>
          <p:cNvSpPr txBox="1">
            <a:spLocks noChangeArrowheads="1"/>
          </p:cNvSpPr>
          <p:nvPr/>
        </p:nvSpPr>
        <p:spPr bwMode="auto">
          <a:xfrm>
            <a:off x="4968479" y="3540919"/>
            <a:ext cx="4050506" cy="99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野生和农场的禽类经常感染流感病毒。</a:t>
            </a:r>
            <a:endParaRPr lang="zh-CN" altLang="en-US" sz="3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317" name="组合 23"/>
          <p:cNvGrpSpPr/>
          <p:nvPr/>
        </p:nvGrpSpPr>
        <p:grpSpPr bwMode="auto">
          <a:xfrm>
            <a:off x="641748" y="1071563"/>
            <a:ext cx="2078831" cy="1969294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9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703660" y="947738"/>
            <a:ext cx="2501503" cy="2065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禽</a:t>
            </a:r>
            <a:endParaRPr lang="zh-CN" altLang="en-US" sz="130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426369" y="450057"/>
            <a:ext cx="1294210" cy="621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3600">
                <a:solidFill>
                  <a:srgbClr val="000000"/>
                </a:solidFill>
                <a:latin typeface="Pinyin Adjust" pitchFamily="2" charset="0"/>
                <a:ea typeface="微软雅黑" panose="020B0503020204020204" pitchFamily="34" charset="-122"/>
              </a:rPr>
              <a:t>qín</a:t>
            </a:r>
            <a:endParaRPr lang="en-US" altLang="zh-CN" sz="3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60"/>
          <p:cNvSpPr txBox="1">
            <a:spLocks noChangeArrowheads="1"/>
          </p:cNvSpPr>
          <p:nvPr/>
        </p:nvSpPr>
        <p:spPr bwMode="auto">
          <a:xfrm>
            <a:off x="3786188" y="1501379"/>
            <a:ext cx="950119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我会写</a:t>
            </a:r>
            <a:endParaRPr lang="zh-CN" altLang="en-US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723210" y="1295400"/>
            <a:ext cx="4250531" cy="977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82452" y="3225164"/>
            <a:ext cx="2197419" cy="1628775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5" grpId="0"/>
      <p:bldP spid="18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13.xml><?xml version="1.0" encoding="utf-8"?>
<p:tagLst xmlns:p="http://schemas.openxmlformats.org/presentationml/2006/main">
  <p:tag name="KSO_WM_BEAUTIFY_FLAG" val="#wm#"/>
  <p:tag name="KSO_WM_TEMPLATE_CATEGORY" val="custom"/>
  <p:tag name="KSO_WM_TEMPLATE_INDEX" val="160394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948</Words>
  <Application>WPS 演示</Application>
  <PresentationFormat>全屏显示(16:9)</PresentationFormat>
  <Paragraphs>142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6" baseType="lpstr">
      <vt:lpstr>Arial</vt:lpstr>
      <vt:lpstr>宋体</vt:lpstr>
      <vt:lpstr>Wingdings</vt:lpstr>
      <vt:lpstr>Calibri</vt:lpstr>
      <vt:lpstr>微软雅黑</vt:lpstr>
      <vt:lpstr>Calibri</vt:lpstr>
      <vt:lpstr>华文楷体</vt:lpstr>
      <vt:lpstr>仿宋</vt:lpstr>
      <vt:lpstr>黑体</vt:lpstr>
      <vt:lpstr>Pinyin Adjust</vt:lpstr>
      <vt:lpstr>楷体</vt:lpstr>
      <vt:lpstr>GB Pinyinok-B</vt:lpstr>
      <vt:lpstr>Arial Unicode MS</vt:lpstr>
      <vt:lpstr>Arial</vt:lpstr>
      <vt:lpstr>Courier Prime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涂圣文</cp:lastModifiedBy>
  <cp:revision>245</cp:revision>
  <dcterms:created xsi:type="dcterms:W3CDTF">2017-11-13T08:28:00Z</dcterms:created>
  <dcterms:modified xsi:type="dcterms:W3CDTF">2020-05-26T03:54:54Z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2052-11.8.2.8053</vt:lpwstr>
  </property>
</Properties>
</file>