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0" r:id="rId3"/>
    <p:sldId id="256" r:id="rId4"/>
    <p:sldId id="257" r:id="rId5"/>
    <p:sldId id="259" r:id="rId6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84" y="-6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页眉占位符 19968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199683" name="日期占位符 19968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fld id="{BB962C8B-B14F-4D97-AF65-F5344CB8AC3E}" type="datetimeFigureOut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幻灯片图像占位符 19968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19968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99686" name="页脚占位符 19968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199687" name="灯片编号占位符 19968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979712" y="156363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www.1ppt.com/jianli/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0" cy="438864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71600" y="1436624"/>
            <a:ext cx="3168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孝亲敬老</a:t>
            </a:r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85475" y="0"/>
            <a:ext cx="4258525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60490" y="4053084"/>
            <a:ext cx="309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8775" y="1131590"/>
            <a:ext cx="8461697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kern="1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sz="2400" b="1" kern="1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总结</a:t>
            </a:r>
            <a:endParaRPr lang="zh-CN" altLang="en-US" sz="2400" b="1" kern="1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b="1" kern="1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）活动结束，各小组搜集素材，分别制作一期关于</a:t>
            </a:r>
            <a:r>
              <a:rPr lang="en-US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孝亲敬老</a:t>
            </a:r>
            <a:r>
              <a:rPr lang="en-US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活动的手抄报。</a:t>
            </a:r>
            <a:endParaRPr lang="zh-CN" altLang="en-US" sz="2400" b="1" kern="1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（</a:t>
            </a:r>
            <a:r>
              <a:rPr lang="en-US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）通过</a:t>
            </a:r>
            <a:r>
              <a:rPr lang="zh-CN" altLang="en-US" sz="2400" b="1" kern="100" noProof="0" dirty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活动，你</a:t>
            </a:r>
            <a:r>
              <a:rPr lang="zh-CN" altLang="en-US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</a:t>
            </a:r>
            <a:r>
              <a:rPr lang="en-US" altLang="zh-CN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孝亲敬老</a:t>
            </a:r>
            <a:r>
              <a:rPr lang="en-US" altLang="zh-CN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是不是有了新的理解和</a:t>
            </a:r>
            <a:r>
              <a:rPr lang="zh-CN" altLang="en-US" sz="2400" b="1" kern="100" noProof="0" dirty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认识呢？</a:t>
            </a:r>
            <a:r>
              <a:rPr lang="zh-CN" altLang="en-US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古往今来的孝亲故事是不是也触动了你心底对于父母的感恩之</a:t>
            </a:r>
            <a:r>
              <a:rPr lang="zh-CN" altLang="en-US" sz="2400" b="1" kern="100" noProof="0" dirty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情呢？</a:t>
            </a:r>
            <a:r>
              <a:rPr lang="zh-CN" altLang="en-US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请写一篇文章，谈谈你对</a:t>
            </a:r>
            <a:r>
              <a:rPr lang="zh-CN" altLang="en-US" sz="2400" b="1" kern="100" noProof="0" dirty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这些次</a:t>
            </a:r>
            <a:r>
              <a:rPr lang="en-US" altLang="zh-CN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孝亲敬老</a:t>
            </a:r>
            <a:r>
              <a:rPr lang="en-US" altLang="zh-CN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活动的感受和思考。题目自</a:t>
            </a:r>
            <a:r>
              <a:rPr lang="zh-CN" altLang="en-US" sz="2400" b="1" kern="100" noProof="0" dirty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拟，字数</a:t>
            </a:r>
            <a:r>
              <a:rPr lang="zh-CN" altLang="en-US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</a:t>
            </a:r>
            <a:r>
              <a:rPr lang="zh-CN" altLang="en-US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限。</a:t>
            </a:r>
            <a:endParaRPr lang="zh-CN" altLang="en-US" sz="2400" b="1" kern="1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3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62598" y="1631002"/>
            <a:ext cx="3161531" cy="245291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03866" y="1897980"/>
            <a:ext cx="9918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宣传海报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07014" y="1600996"/>
            <a:ext cx="2481411" cy="2428916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" name="组 1"/>
          <p:cNvGrpSpPr/>
          <p:nvPr/>
        </p:nvGrpSpPr>
        <p:grpSpPr bwMode="auto">
          <a:xfrm>
            <a:off x="395536" y="1145380"/>
            <a:ext cx="1855660" cy="461665"/>
            <a:chOff x="6317605" y="3829427"/>
            <a:chExt cx="1872965" cy="616652"/>
          </a:xfrm>
        </p:grpSpPr>
        <p:sp>
          <p:nvSpPr>
            <p:cNvPr id="12" name="圆角矩形 11"/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13" name="文本框 30"/>
            <p:cNvSpPr txBox="1">
              <a:spLocks noChangeArrowheads="1"/>
            </p:cNvSpPr>
            <p:nvPr/>
          </p:nvSpPr>
          <p:spPr bwMode="auto">
            <a:xfrm>
              <a:off x="6547241" y="3829427"/>
              <a:ext cx="1643329" cy="616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成</a:t>
              </a:r>
              <a:r>
                <a:rPr lang="zh-CN" altLang="en-US" sz="2400" b="1" dirty="0" smtClean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果展示</a:t>
              </a:r>
              <a:endParaRPr lang="en-US" altLang="zh-CN" sz="24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1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菱形 1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图片 11" descr="IMG_25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59633" y="1787917"/>
            <a:ext cx="2220595" cy="229600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5" name="图片 13" descr="IMG_25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46652" y="1654188"/>
            <a:ext cx="3253740" cy="2321719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2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2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菱形 22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4" name="文本框 2"/>
          <p:cNvSpPr txBox="1"/>
          <p:nvPr/>
        </p:nvSpPr>
        <p:spPr>
          <a:xfrm>
            <a:off x="3575695" y="1161061"/>
            <a:ext cx="2432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传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文化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347864" y="1161061"/>
            <a:ext cx="2432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传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文化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 Box 7"/>
          <p:cNvSpPr txBox="1"/>
          <p:nvPr/>
        </p:nvSpPr>
        <p:spPr>
          <a:xfrm>
            <a:off x="467544" y="1707655"/>
            <a:ext cx="8280920" cy="3046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“孝”字的汉字构成，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上为老、下为子，意思是子能承其亲，并能顺其意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。殷商甲骨文中就已出现“孝”字。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汉字的“教”字，就由“孝”和“文”组成，因此教育的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根本是建立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在孝道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人伦基础上的，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一切的教育随之扩展开来，起到化育人民的作用。 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7577" y="1977684"/>
            <a:ext cx="3476625" cy="157067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016" y="1761660"/>
            <a:ext cx="4028440" cy="1782128"/>
          </a:xfrm>
          <a:prstGeom prst="rect">
            <a:avLst/>
          </a:prstGeom>
        </p:spPr>
      </p:pic>
      <p:grpSp>
        <p:nvGrpSpPr>
          <p:cNvPr id="17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1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菱形 2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8" name="文本框 2"/>
          <p:cNvSpPr txBox="1"/>
          <p:nvPr/>
        </p:nvSpPr>
        <p:spPr>
          <a:xfrm>
            <a:off x="3131840" y="1215067"/>
            <a:ext cx="2432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传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统美德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0936" y="1779662"/>
            <a:ext cx="8551545" cy="304410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0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不得乎亲，不可以为人；不顺乎亲，不可以为子。——孟子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0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父母者，人之本也。                    ——司马迁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0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谁言寸草心，报得三春晖。          ——孟郊《游子吟》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0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哀哀父母，生我劬劳。                 ——《诗经》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0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十月胎恩重，三生报答轻。           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《劝孝歌》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0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20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我们体贴老人，要像对待孩子一样。    ——（德）歌德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0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20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在孩子的嘴上和心中，母亲就是上帝。  ——（英）萨克雷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27784" y="1059582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ea"/>
              </a:rPr>
              <a:t>关于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ea"/>
              </a:rPr>
              <a:t>孝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ea"/>
              </a:rPr>
              <a:t>的名言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j-ea"/>
            </a:endParaRPr>
          </a:p>
        </p:txBody>
      </p:sp>
      <p:grpSp>
        <p:nvGrpSpPr>
          <p:cNvPr id="4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83568" y="2895786"/>
            <a:ext cx="3528392" cy="149057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479544" y="1491630"/>
            <a:ext cx="3692857" cy="137570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3568" y="1508437"/>
            <a:ext cx="3528392" cy="133382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rcRect t="-356" r="-1000"/>
          <a:stretch>
            <a:fillRect/>
          </a:stretch>
        </p:blipFill>
        <p:spPr>
          <a:xfrm>
            <a:off x="4466278" y="2897895"/>
            <a:ext cx="3778131" cy="1456054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文本框 2"/>
          <p:cNvSpPr txBox="1"/>
          <p:nvPr/>
        </p:nvSpPr>
        <p:spPr>
          <a:xfrm>
            <a:off x="3436114" y="945037"/>
            <a:ext cx="2432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孝心漫画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06119" y="1299646"/>
            <a:ext cx="3476124" cy="1421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06120" y="2775240"/>
            <a:ext cx="3512017" cy="157870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78528" y="1304486"/>
            <a:ext cx="3693873" cy="14145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478528" y="2809633"/>
            <a:ext cx="3693873" cy="154431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 r="-125"/>
          <a:stretch>
            <a:fillRect/>
          </a:stretch>
        </p:blipFill>
        <p:spPr>
          <a:xfrm>
            <a:off x="923414" y="1188567"/>
            <a:ext cx="3360554" cy="15751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499993" y="1188567"/>
            <a:ext cx="3399601" cy="156617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99592" y="2862753"/>
            <a:ext cx="3432562" cy="14911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499993" y="2862753"/>
            <a:ext cx="3399600" cy="148265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01060" y="1212673"/>
            <a:ext cx="3526924" cy="1416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644010" y="1189045"/>
            <a:ext cx="3384375" cy="14277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99592" y="2670835"/>
            <a:ext cx="3515494" cy="15210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644008" y="2670835"/>
            <a:ext cx="3456385" cy="151216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组合 5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8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菱形 8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6521" y="1181572"/>
            <a:ext cx="2267585" cy="16602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02620" y="1168524"/>
            <a:ext cx="2349500" cy="16192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56176" y="1166143"/>
            <a:ext cx="2324100" cy="162163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57201" y="3042385"/>
            <a:ext cx="8156575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3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从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我们出生到不断地成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长，这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个过程中离不开父母的呵护、关爱和培育。很多时候我们心安理得地接受着父母的付出。你可曾想过，当我们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懂事后应该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为父母做点什么吗？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22648" y="1071970"/>
            <a:ext cx="3431803" cy="161507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620838" y="2728558"/>
            <a:ext cx="3361804" cy="135050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398466" y="1090974"/>
            <a:ext cx="3485902" cy="159606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195737" y="4083918"/>
            <a:ext cx="4586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您陪我长大，我陪您变老！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8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菱形 8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9513" y="1599642"/>
            <a:ext cx="8700135" cy="31947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孝敬父母并不是要求我们轰轰烈烈地去为父母做什么大事，而是要求我们从小事做起，从点滴做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起。我们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可以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把自己的心里话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和父母说说，就是陪父母聊聊天，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母亲节、父亲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节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或是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父母的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生日时，给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父母一朵鲜花，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或者说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一句祝福的话，如当妈妈生日的时候，祝妈妈生日快乐，身体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健康；给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妈妈洗一次脚，给妈妈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盛饭；等等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。就是一个祝福、一句问候、一朵鲜花、一个拥抱，甚至只是一个微笑，都是在孝敬父母。 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" name="组 1"/>
          <p:cNvGrpSpPr/>
          <p:nvPr/>
        </p:nvGrpSpPr>
        <p:grpSpPr bwMode="auto">
          <a:xfrm>
            <a:off x="179512" y="1091374"/>
            <a:ext cx="2880320" cy="461665"/>
            <a:chOff x="6317605" y="3829427"/>
            <a:chExt cx="1810395" cy="616652"/>
          </a:xfrm>
        </p:grpSpPr>
        <p:sp>
          <p:nvSpPr>
            <p:cNvPr id="9" name="圆角矩形 8"/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10" name="文本框 30"/>
            <p:cNvSpPr txBox="1">
              <a:spLocks noChangeArrowheads="1"/>
            </p:cNvSpPr>
            <p:nvPr/>
          </p:nvSpPr>
          <p:spPr bwMode="auto">
            <a:xfrm>
              <a:off x="6498645" y="3829427"/>
              <a:ext cx="1496123" cy="616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分享体会与感悟</a:t>
              </a:r>
              <a:endParaRPr lang="en-US" altLang="zh-CN" sz="24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032000" y="1930004"/>
            <a:ext cx="400050" cy="19288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1" name="文本框 100"/>
          <p:cNvSpPr txBox="1"/>
          <p:nvPr/>
        </p:nvSpPr>
        <p:spPr>
          <a:xfrm>
            <a:off x="271710" y="2211710"/>
            <a:ext cx="8669655" cy="252992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eaLnBrk="1" latinLnBrk="0" hangingPunct="1">
              <a:lnSpc>
                <a:spcPct val="120000"/>
              </a:lnSpc>
            </a:pPr>
            <a:r>
              <a:rPr lang="en-US" sz="22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200" b="1" dirty="0" smtClean="0">
                <a:latin typeface="楷体" panose="02010609060101010101" charset="-122"/>
                <a:ea typeface="楷体" panose="02010609060101010101" charset="-122"/>
              </a:rPr>
              <a:t>家风</a:t>
            </a:r>
            <a:r>
              <a:rPr sz="2200" b="1" dirty="0">
                <a:latin typeface="楷体" panose="02010609060101010101" charset="-122"/>
                <a:ea typeface="楷体" panose="02010609060101010101" charset="-122"/>
              </a:rPr>
              <a:t>,是一种由父母或祖辈提倡并言传身教,用以约束和规范家庭成员言行的风尚和作风,是家庭成员成长的“地基”。请按要求完成综合性学习活动。</a:t>
            </a:r>
            <a:endParaRPr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eaLnBrk="1" latinLnBrk="0" hangingPunct="1">
              <a:lnSpc>
                <a:spcPct val="120000"/>
              </a:lnSpc>
            </a:pPr>
            <a:r>
              <a:rPr sz="2200" b="1" dirty="0">
                <a:latin typeface="宋体" panose="02010600030101010101" pitchFamily="2" charset="-122"/>
              </a:rPr>
              <a:t>    材料一:为深入挖掘和宣传身边的“最美家庭”及感人故事,孝感市政府开展“最美家庭”评选活动,要求推荐或自荐赢得社会赞誉、彰显家庭美德和良好家风的家庭参评</a:t>
            </a:r>
            <a:r>
              <a:rPr sz="2200" b="1" dirty="0" smtClean="0">
                <a:latin typeface="宋体" panose="02010600030101010101" pitchFamily="2" charset="-122"/>
              </a:rPr>
              <a:t>。</a:t>
            </a:r>
            <a:endParaRPr sz="2400" b="1" dirty="0">
              <a:latin typeface="宋体" panose="02010600030101010101" pitchFamily="2" charset="-122"/>
            </a:endParaRPr>
          </a:p>
        </p:txBody>
      </p:sp>
      <p:grpSp>
        <p:nvGrpSpPr>
          <p:cNvPr id="5" name="组合 2"/>
          <p:cNvGrpSpPr/>
          <p:nvPr/>
        </p:nvGrpSpPr>
        <p:grpSpPr bwMode="auto">
          <a:xfrm>
            <a:off x="3260974" y="1009665"/>
            <a:ext cx="1743075" cy="643766"/>
            <a:chOff x="3333750" y="598488"/>
            <a:chExt cx="1743075" cy="857930"/>
          </a:xfrm>
        </p:grpSpPr>
        <p:sp>
          <p:nvSpPr>
            <p:cNvPr id="6" name="圆角矩形 5"/>
            <p:cNvSpPr/>
            <p:nvPr/>
          </p:nvSpPr>
          <p:spPr>
            <a:xfrm rot="555800">
              <a:off x="4602162" y="715905"/>
              <a:ext cx="442913" cy="41889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 rot="20470821">
              <a:off x="4197350" y="722252"/>
              <a:ext cx="442912" cy="42048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rot="319204">
              <a:off x="3778250" y="722252"/>
              <a:ext cx="441325" cy="42048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 rot="21148334">
              <a:off x="3368675" y="730186"/>
              <a:ext cx="441325" cy="42047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10" name="矩形 1"/>
            <p:cNvSpPr>
              <a:spLocks noChangeArrowheads="1"/>
            </p:cNvSpPr>
            <p:nvPr/>
          </p:nvSpPr>
          <p:spPr bwMode="auto">
            <a:xfrm>
              <a:off x="3333750" y="598488"/>
              <a:ext cx="1743075" cy="8579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中考链接</a:t>
              </a:r>
              <a:endParaRPr lang="zh-CN" altLang="en-US" sz="28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1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35252" y="1491631"/>
            <a:ext cx="52966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2018·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湖北孝感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)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综合性学习。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(5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分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)</a:t>
            </a:r>
            <a:endParaRPr lang="zh-CN" altLang="en-US" sz="20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6" name="洗脚.jpg" descr="id:2147509688;FounderCES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60168" y="1167594"/>
            <a:ext cx="4384040" cy="162129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39552" y="1091376"/>
            <a:ext cx="1268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</a:rPr>
              <a:t>材</a:t>
            </a:r>
            <a:r>
              <a:rPr lang="zh-CN" altLang="en-US" sz="2400" b="1" dirty="0">
                <a:latin typeface="宋体" panose="02010600030101010101" pitchFamily="2" charset="-122"/>
              </a:rPr>
              <a:t>料二</a:t>
            </a:r>
            <a:r>
              <a:rPr lang="en-US" altLang="zh-CN" sz="2400" b="1" dirty="0">
                <a:latin typeface="宋体" panose="02010600030101010101" pitchFamily="2" charset="-122"/>
              </a:rPr>
              <a:t>: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323528" y="2870985"/>
            <a:ext cx="8638986" cy="14126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eaLnBrk="1" latinLnBrk="0" hangingPunct="1">
              <a:lnSpc>
                <a:spcPct val="130000"/>
              </a:lnSpc>
            </a:pPr>
            <a:r>
              <a:rPr sz="2200" b="1" dirty="0" smtClean="0">
                <a:latin typeface="宋体" panose="02010600030101010101" pitchFamily="2" charset="-122"/>
                <a:sym typeface="+mn-ea"/>
              </a:rPr>
              <a:t>(</a:t>
            </a:r>
            <a:r>
              <a:rPr sz="2200" b="1" dirty="0">
                <a:latin typeface="宋体" panose="02010600030101010101" pitchFamily="2" charset="-122"/>
                <a:sym typeface="+mn-ea"/>
              </a:rPr>
              <a:t>1)写一下:材料二是孙仁同学在活动中创作的一幅反映家风的漫画,请你根据漫画内容完成下面的仿写。(2分)</a:t>
            </a:r>
            <a:endParaRPr sz="2200" b="1" dirty="0">
              <a:latin typeface="宋体" panose="02010600030101010101" pitchFamily="2" charset="-122"/>
            </a:endParaRPr>
          </a:p>
          <a:p>
            <a:pPr marL="0" eaLnBrk="1" latinLnBrk="0" hangingPunct="1">
              <a:lnSpc>
                <a:spcPct val="130000"/>
              </a:lnSpc>
            </a:pPr>
            <a:r>
              <a:rPr lang="en-US" sz="2200" b="1" dirty="0" smtClean="0">
                <a:latin typeface="宋体" panose="02010600030101010101" pitchFamily="2" charset="-122"/>
                <a:sym typeface="+mn-ea"/>
              </a:rPr>
              <a:t>    </a:t>
            </a:r>
            <a:r>
              <a:rPr sz="2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好家风弘扬家庭美德</a:t>
            </a:r>
            <a:r>
              <a:rPr sz="2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　　孝行为</a:t>
            </a:r>
            <a:r>
              <a:rPr sz="2200" b="1" u="sng" dirty="0">
                <a:latin typeface="楷体" panose="02010609060101010101" charset="-122"/>
                <a:ea typeface="楷体" panose="02010609060101010101" charset="-122"/>
                <a:sym typeface="+mn-ea"/>
              </a:rPr>
              <a:t>　　　　        　　</a:t>
            </a:r>
            <a:r>
              <a:rPr sz="2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2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539552" y="4287279"/>
            <a:ext cx="8064896" cy="4308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影响子孙品行</a:t>
            </a:r>
            <a:r>
              <a:rPr lang="en-US" sz="2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(</a:t>
            </a:r>
            <a:r>
              <a:rPr lang="zh-CN" sz="2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凸显言传身教、共享天伦之乐、践行和谐理念</a:t>
            </a:r>
            <a:r>
              <a:rPr lang="en-US" sz="2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)</a:t>
            </a:r>
            <a:endParaRPr lang="en-US" altLang="en-US" sz="2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方正书宋_GBK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4655" y="2643758"/>
            <a:ext cx="8352928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示</a:t>
            </a:r>
            <a:r>
              <a:rPr 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例</a:t>
            </a:r>
            <a:r>
              <a:rPr 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:</a:t>
            </a:r>
            <a:r>
              <a:rPr 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我家的家风是“诚实经营</a:t>
            </a:r>
            <a:r>
              <a:rPr 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童叟无欺”。家里在社区经营超市十多年</a:t>
            </a:r>
            <a:r>
              <a:rPr 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一直按照工商和物价部门规定</a:t>
            </a:r>
            <a:r>
              <a:rPr 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货真价实</a:t>
            </a:r>
            <a:r>
              <a:rPr 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诚信待人。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56634" y="1419622"/>
            <a:ext cx="834980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prstClr val="black"/>
                </a:solidFill>
                <a:latin typeface="宋体" panose="02010600030101010101" pitchFamily="2" charset="-122"/>
                <a:sym typeface="+mn-ea"/>
              </a:rPr>
              <a:t>(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sym typeface="+mn-ea"/>
              </a:rPr>
              <a:t>2)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sym typeface="+mn-ea"/>
              </a:rPr>
              <a:t>说一说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sym typeface="+mn-ea"/>
              </a:rPr>
              <a:t>: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sym typeface="+mn-ea"/>
              </a:rPr>
              <a:t>假如你家自荐参加“最美家庭”评选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sym typeface="+mn-ea"/>
              </a:rPr>
              <a:t>,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sym typeface="+mn-ea"/>
              </a:rPr>
              <a:t>请用简洁的语言说说你家的家风和践行情况。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sym typeface="+mn-ea"/>
              </a:rPr>
              <a:t>(3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sym typeface="+mn-ea"/>
              </a:rPr>
              <a:t>分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sym typeface="+mn-ea"/>
              </a:rPr>
              <a:t>)</a:t>
            </a:r>
            <a:endParaRPr lang="zh-CN" altLang="en-US" sz="20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 t="-3222" r="-1077"/>
          <a:stretch>
            <a:fillRect/>
          </a:stretch>
        </p:blipFill>
        <p:spPr>
          <a:xfrm>
            <a:off x="5076056" y="1219662"/>
            <a:ext cx="3240360" cy="2324196"/>
          </a:xfrm>
          <a:prstGeom prst="round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75656" y="3646244"/>
            <a:ext cx="1898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乌鸦反哺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41702" y="3651870"/>
            <a:ext cx="1898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羔羊跪乳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2" name="Picture 4" descr="https://timgsa.baidu.com/timg?image&amp;quality=80&amp;size=b9999_10000&amp;sec=1572953560740&amp;di=2004101402a1540c484abf2cb6736fff&amp;imgtype=0&amp;src=http%3A%2F%2Fwww.lingyinsi.org%2Ffiles%2Fimage%2Finfo%2F2015%2F10%2F24%2F1015497249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755576" y="1220320"/>
            <a:ext cx="3672408" cy="2323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组合 11"/>
          <p:cNvGrpSpPr/>
          <p:nvPr/>
        </p:nvGrpSpPr>
        <p:grpSpPr bwMode="auto">
          <a:xfrm>
            <a:off x="0" y="666676"/>
            <a:ext cx="2051050" cy="523081"/>
            <a:chOff x="0" y="-63"/>
            <a:chExt cx="3231" cy="1097"/>
          </a:xfrm>
        </p:grpSpPr>
        <p:sp>
          <p:nvSpPr>
            <p:cNvPr id="3994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学习目标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Heiti SC Medium"/>
              </a:endParaRP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菱形 15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86836" y="1408032"/>
            <a:ext cx="8677652" cy="28623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明白孝敬父母、尊敬老人是中华民族的传统美德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r>
              <a:rPr lang="zh-CN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重点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了解父母之爱,感受父母之情,体验亲情的无私和伟大,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懂得要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感恩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父母的原因。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难点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学会理解、体谅、关心父母,与父母和谐相处,以实际行动回报父母,并将孝敬双亲之心扩大为尊敬所有的长辈。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素养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433901" y="1585269"/>
            <a:ext cx="4152099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ea"/>
                <a:sym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ea"/>
                <a:sym typeface="宋体" panose="02010600030101010101" pitchFamily="2" charset="-122"/>
              </a:rPr>
              <a:t>孝亲敬老月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ea"/>
                <a:sym typeface="宋体" panose="02010600030101010101" pitchFamily="2" charset="-122"/>
              </a:rPr>
              <a:t>”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ea"/>
                <a:sym typeface="宋体" panose="02010600030101010101" pitchFamily="2" charset="-122"/>
              </a:rPr>
              <a:t>活动计划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+mj-ea"/>
              <a:sym typeface="宋体" panose="02010600030101010101" pitchFamily="2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393329" y="1954415"/>
            <a:ext cx="2234456" cy="46166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一、活动目标</a:t>
            </a:r>
            <a:endParaRPr lang="zh-CN" altLang="zh-CN" sz="2400" b="1" dirty="0">
              <a:solidFill>
                <a:srgbClr val="FF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430476" y="2353702"/>
            <a:ext cx="8317989" cy="2308324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0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    </a:t>
            </a:r>
            <a:r>
              <a:rPr lang="en-US" altLang="zh-CN" sz="2400" b="1" kern="1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zh-CN" sz="2400" b="1" kern="1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知恩：</a:t>
            </a:r>
            <a:r>
              <a:rPr lang="zh-CN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了解父母长辈的养育之恩，拥有感恩的心，对有恩于己的人心存感激。</a:t>
            </a:r>
            <a:endParaRPr kumimoji="0" lang="zh-CN" altLang="zh-CN" sz="24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0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en-US" altLang="zh-CN" sz="2400" b="1" kern="1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2.</a:t>
            </a:r>
            <a:r>
              <a:rPr lang="zh-CN" altLang="zh-CN" sz="2400" b="1" kern="1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报恩：</a:t>
            </a:r>
            <a:r>
              <a:rPr lang="zh-CN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学会报恩，增强报答有</a:t>
            </a:r>
            <a:r>
              <a:rPr lang="zh-CN" altLang="zh-CN" sz="2400" b="1" kern="1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恩</a:t>
            </a:r>
            <a:r>
              <a:rPr lang="zh-CN" altLang="en-US" sz="2400" b="1" kern="100" noProof="0" dirty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于</a:t>
            </a:r>
            <a:r>
              <a:rPr lang="zh-CN" altLang="zh-CN" sz="2400" b="1" kern="100" noProof="0" dirty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自</a:t>
            </a:r>
            <a:r>
              <a:rPr lang="zh-CN" altLang="zh-CN" sz="2400" b="1" kern="100" noProof="0" dirty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己的</a:t>
            </a:r>
            <a:r>
              <a:rPr lang="zh-CN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人的意识，做一个知恩图报的人。</a:t>
            </a:r>
            <a:endParaRPr lang="zh-CN" altLang="zh-CN" sz="2400" b="1" kern="1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19" name="组合 6"/>
          <p:cNvGrpSpPr/>
          <p:nvPr/>
        </p:nvGrpSpPr>
        <p:grpSpPr bwMode="auto">
          <a:xfrm>
            <a:off x="28575" y="560975"/>
            <a:ext cx="2007235" cy="523242"/>
            <a:chOff x="70" y="-230"/>
            <a:chExt cx="3161" cy="1098"/>
          </a:xfrm>
        </p:grpSpPr>
        <p:sp>
          <p:nvSpPr>
            <p:cNvPr id="20" name="文本框 6"/>
            <p:cNvSpPr txBox="1">
              <a:spLocks noChangeArrowheads="1"/>
            </p:cNvSpPr>
            <p:nvPr/>
          </p:nvSpPr>
          <p:spPr bwMode="auto">
            <a:xfrm>
              <a:off x="678" y="-230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1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3" name="组 1"/>
          <p:cNvGrpSpPr/>
          <p:nvPr/>
        </p:nvGrpSpPr>
        <p:grpSpPr bwMode="auto">
          <a:xfrm>
            <a:off x="107504" y="1084405"/>
            <a:ext cx="2736304" cy="461665"/>
            <a:chOff x="6317605" y="3829427"/>
            <a:chExt cx="1810395" cy="616652"/>
          </a:xfrm>
        </p:grpSpPr>
        <p:sp>
          <p:nvSpPr>
            <p:cNvPr id="24" name="圆角矩形 23"/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25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616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征</a:t>
              </a:r>
              <a:r>
                <a:rPr lang="zh-CN" altLang="en-US" sz="2400" b="1" dirty="0" smtClean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集活动方案</a:t>
              </a:r>
              <a:endParaRPr lang="en-US" altLang="zh-CN" sz="24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/>
      <p:bldP spid="9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583318" y="1582297"/>
            <a:ext cx="2207577" cy="46166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二、活动主题</a:t>
            </a:r>
            <a:endParaRPr lang="zh-CN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2815566" y="1914142"/>
            <a:ext cx="3556635" cy="52322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孝亲敬老，从我做起。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5326" y="2521644"/>
            <a:ext cx="2135569" cy="46166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三、活动时间</a:t>
            </a:r>
            <a:endParaRPr lang="zh-CN" altLang="zh-CN" sz="2400" b="1" dirty="0">
              <a:solidFill>
                <a:srgbClr val="FF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3031218" y="2899686"/>
            <a:ext cx="2908935" cy="572464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5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14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日至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6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18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日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grpSp>
        <p:nvGrpSpPr>
          <p:cNvPr id="21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2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3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菱形 23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/>
      <p:bldP spid="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1"/>
          <p:cNvSpPr txBox="1"/>
          <p:nvPr/>
        </p:nvSpPr>
        <p:spPr>
          <a:xfrm>
            <a:off x="539552" y="1266306"/>
            <a:ext cx="216024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四、活动步骤</a:t>
            </a:r>
            <a:endParaRPr lang="zh-CN" altLang="zh-CN" sz="2400" b="1" dirty="0">
              <a:solidFill>
                <a:srgbClr val="FF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" name="文本框 12"/>
          <p:cNvSpPr txBox="1"/>
          <p:nvPr/>
        </p:nvSpPr>
        <p:spPr>
          <a:xfrm>
            <a:off x="1763688" y="1812616"/>
            <a:ext cx="5868556" cy="2308324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制作宣传海报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通过国旗下讲话、综合实践活动、班会做好宣传工作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分工合作，实施活动。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5474" y="1661235"/>
            <a:ext cx="862901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1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知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孝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意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en-US" altLang="zh-CN" sz="2400" dirty="0"/>
              <a:t>   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）以小组为单位搜集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孝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文化的知识，找出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孝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的相关事例，明确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孝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是中华民族的传统美德。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）邀请语文老师或校外专家学者、作家名人做有关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中国孝文化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主题的报告。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）搜集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孝亲敬老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的名言事例，进行名言事例大比拼。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endParaRPr kumimoji="0" lang="en-US" altLang="zh-CN" sz="2400" b="1" i="0" u="none" strike="noStrike" kern="1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5" name="组 1"/>
          <p:cNvGrpSpPr/>
          <p:nvPr/>
        </p:nvGrpSpPr>
        <p:grpSpPr bwMode="auto">
          <a:xfrm>
            <a:off x="107504" y="1145380"/>
            <a:ext cx="3672408" cy="461665"/>
            <a:chOff x="6317605" y="3829427"/>
            <a:chExt cx="1810395" cy="616652"/>
          </a:xfrm>
        </p:grpSpPr>
        <p:sp>
          <p:nvSpPr>
            <p:cNvPr id="6" name="圆角矩形 5"/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7" name="文本框 30"/>
            <p:cNvSpPr txBox="1">
              <a:spLocks noChangeArrowheads="1"/>
            </p:cNvSpPr>
            <p:nvPr/>
          </p:nvSpPr>
          <p:spPr bwMode="auto">
            <a:xfrm>
              <a:off x="6416354" y="3829427"/>
              <a:ext cx="1643329" cy="616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分工合</a:t>
              </a:r>
              <a:r>
                <a:rPr lang="zh-CN" altLang="en-US" sz="2400" b="1" dirty="0" smtClean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作，组织活动</a:t>
              </a:r>
              <a:endParaRPr lang="en-US" altLang="zh-CN" sz="2400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6568" y="1191462"/>
            <a:ext cx="8063865" cy="37856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践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孝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行</a:t>
            </a:r>
            <a:endParaRPr lang="zh-CN" altLang="en-US" sz="2400" dirty="0">
              <a:solidFill>
                <a:srgbClr val="0000FF"/>
              </a:solidFill>
              <a:latin typeface="宋体" panose="02010600030101010101" pitchFamily="2" charset="-122"/>
              <a:cs typeface="黑体" panose="02010609060101010101" pitchFamily="49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dirty="0">
                <a:sym typeface="+mn-ea"/>
              </a:rPr>
              <a:t>   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将每个双休日、节假日等定为“孝敬日”，与长辈沟通交流，汇报自己</a:t>
            </a:r>
            <a:r>
              <a:rPr lang="zh-CN" altLang="zh-CN" sz="2400" b="1" kern="1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的思想</a:t>
            </a:r>
            <a:r>
              <a:rPr lang="zh-CN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情况，承担力所能及的家务活。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（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zh-CN" sz="2400" b="1" kern="1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组织志愿者</a:t>
            </a:r>
            <a:r>
              <a:rPr lang="zh-CN" altLang="zh-CN" sz="2400" b="1" kern="1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慰问社区孤老，了解他们的生活情况，给他们送去关心和温暖。帮助老人们打扫卫生、修剪指甲、读报、表演节目、赠送小礼物等。       </a:t>
            </a:r>
            <a:r>
              <a:rPr lang="zh-CN" altLang="zh-CN" sz="2400" kern="1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endParaRPr lang="zh-CN" altLang="en-US" sz="2400" kern="1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3" name="组合 6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1903</Words>
  <Application>WPS 演示</Application>
  <PresentationFormat>全屏显示(16:9)</PresentationFormat>
  <Paragraphs>141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Calibri</vt:lpstr>
      <vt:lpstr>微软雅黑</vt:lpstr>
      <vt:lpstr>楷体</vt:lpstr>
      <vt:lpstr>黑体</vt:lpstr>
      <vt:lpstr>Heiti SC Medium</vt:lpstr>
      <vt:lpstr>Arial Unicode MS</vt:lpstr>
      <vt:lpstr>方正书宋_GBK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59</cp:revision>
  <dcterms:created xsi:type="dcterms:W3CDTF">2017-03-15T04:23:00Z</dcterms:created>
  <dcterms:modified xsi:type="dcterms:W3CDTF">2020-06-03T07:08:29Z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