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6"/>
  </p:notesMasterIdLst>
  <p:sldIdLst>
    <p:sldId id="365" r:id="rId3"/>
    <p:sldId id="317" r:id="rId4"/>
    <p:sldId id="270" r:id="rId5"/>
    <p:sldId id="265" r:id="rId6"/>
    <p:sldId id="336" r:id="rId7"/>
    <p:sldId id="284" r:id="rId8"/>
    <p:sldId id="337" r:id="rId9"/>
    <p:sldId id="316" r:id="rId10"/>
    <p:sldId id="338" r:id="rId11"/>
    <p:sldId id="276" r:id="rId12"/>
    <p:sldId id="342" r:id="rId13"/>
    <p:sldId id="343" r:id="rId14"/>
    <p:sldId id="344" r:id="rId15"/>
    <p:sldId id="345" r:id="rId16"/>
    <p:sldId id="288" r:id="rId17"/>
    <p:sldId id="287" r:id="rId18"/>
    <p:sldId id="267" r:id="rId19"/>
    <p:sldId id="320" r:id="rId20"/>
    <p:sldId id="331" r:id="rId21"/>
    <p:sldId id="322" r:id="rId22"/>
    <p:sldId id="346" r:id="rId23"/>
    <p:sldId id="321" r:id="rId24"/>
    <p:sldId id="323" r:id="rId25"/>
    <p:sldId id="324" r:id="rId26"/>
    <p:sldId id="325" r:id="rId27"/>
    <p:sldId id="347" r:id="rId28"/>
    <p:sldId id="326" r:id="rId29"/>
    <p:sldId id="327" r:id="rId30"/>
    <p:sldId id="328" r:id="rId31"/>
    <p:sldId id="319" r:id="rId32"/>
    <p:sldId id="335" r:id="rId33"/>
    <p:sldId id="329" r:id="rId34"/>
    <p:sldId id="364" r:id="rId35"/>
  </p:sldIdLst>
  <p:sldSz cx="9144000" cy="5143500" type="screen16x9"/>
  <p:notesSz cx="6858000" cy="9144000"/>
  <p:embeddedFontLst>
    <p:embeddedFont>
      <p:font typeface="Calibri" panose="020F0502020204030204"/>
      <p:regular r:id="rId41"/>
      <p:bold r:id="rId42"/>
      <p:italic r:id="rId43"/>
      <p:boldItalic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微软雅黑" panose="020B0503020204020204" charset="-122"/>
      <p:regular r:id="rId49"/>
    </p:embeddedFont>
    <p:embeddedFont>
      <p:font typeface="楷体" panose="02010609060101010101" pitchFamily="49" charset="-122"/>
      <p:regular r:id="rId50"/>
    </p:embeddedFont>
    <p:embeddedFont>
      <p:font typeface="Pinyin Adjust" panose="02000500000000000000" pitchFamily="2" charset="0"/>
      <p:regular r:id="rId51"/>
    </p:embeddedFont>
    <p:embeddedFont>
      <p:font typeface="黑体" panose="02010609060101010101" pitchFamily="49" charset="-122"/>
      <p:regular r:id="rId52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shijiyingcai@126.com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0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2" Type="http://schemas.openxmlformats.org/officeDocument/2006/relationships/font" Target="fonts/font12.fntdata"/><Relationship Id="rId51" Type="http://schemas.openxmlformats.org/officeDocument/2006/relationships/font" Target="fonts/font11.fntdata"/><Relationship Id="rId50" Type="http://schemas.openxmlformats.org/officeDocument/2006/relationships/font" Target="fonts/font10.fntdata"/><Relationship Id="rId5" Type="http://schemas.openxmlformats.org/officeDocument/2006/relationships/slide" Target="slides/slide3.xml"/><Relationship Id="rId49" Type="http://schemas.openxmlformats.org/officeDocument/2006/relationships/font" Target="fonts/font9.fntdata"/><Relationship Id="rId48" Type="http://schemas.openxmlformats.org/officeDocument/2006/relationships/font" Target="fonts/font8.fntdata"/><Relationship Id="rId47" Type="http://schemas.openxmlformats.org/officeDocument/2006/relationships/font" Target="fonts/font7.fntdata"/><Relationship Id="rId46" Type="http://schemas.openxmlformats.org/officeDocument/2006/relationships/font" Target="fonts/font6.fntdata"/><Relationship Id="rId45" Type="http://schemas.openxmlformats.org/officeDocument/2006/relationships/font" Target="fonts/font5.fntdata"/><Relationship Id="rId44" Type="http://schemas.openxmlformats.org/officeDocument/2006/relationships/font" Target="fonts/font4.fntdata"/><Relationship Id="rId43" Type="http://schemas.openxmlformats.org/officeDocument/2006/relationships/font" Target="fonts/font3.fntdata"/><Relationship Id="rId42" Type="http://schemas.openxmlformats.org/officeDocument/2006/relationships/font" Target="fonts/font2.fntdata"/><Relationship Id="rId41" Type="http://schemas.openxmlformats.org/officeDocument/2006/relationships/font" Target="fonts/font1.fntdata"/><Relationship Id="rId40" Type="http://schemas.openxmlformats.org/officeDocument/2006/relationships/commentAuthors" Target="commentAuthors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notesMaster" Target="notesMasters/notesMaster1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7FFF55D-3381-4558-8E88-92CAA78BE95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40ACE1E-335E-403A-93DD-EAC9FD19277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2223798" y="47351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www.1ppt.com/jianli/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1" Type="http://schemas.openxmlformats.org/officeDocument/2006/relationships/theme" Target="../theme/theme1.xml"/><Relationship Id="rId40" Type="http://schemas.openxmlformats.org/officeDocument/2006/relationships/tags" Target="../tags/tag11.xml"/><Relationship Id="rId4" Type="http://schemas.openxmlformats.org/officeDocument/2006/relationships/slideLayout" Target="../slideLayouts/slideLayout4.xml"/><Relationship Id="rId39" Type="http://schemas.openxmlformats.org/officeDocument/2006/relationships/tags" Target="../tags/tag10.xml"/><Relationship Id="rId38" Type="http://schemas.openxmlformats.org/officeDocument/2006/relationships/tags" Target="../tags/tag9.xml"/><Relationship Id="rId37" Type="http://schemas.openxmlformats.org/officeDocument/2006/relationships/tags" Target="../tags/tag8.xml"/><Relationship Id="rId36" Type="http://schemas.openxmlformats.org/officeDocument/2006/relationships/tags" Target="../tags/tag7.xml"/><Relationship Id="rId35" Type="http://schemas.openxmlformats.org/officeDocument/2006/relationships/tags" Target="../tags/tag6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5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6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7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8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9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4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1.pn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.xml"/><Relationship Id="rId1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42.jpe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168588"/>
            <a:ext cx="9144000" cy="97777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208494" y="991155"/>
            <a:ext cx="3935505" cy="55245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>
            <a:lvl1pPr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100" b="1" u="none" strike="noStrike" kern="1200" cap="none" spc="15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12.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古诗二首</a:t>
            </a:r>
            <a:endParaRPr lang="zh-CN" altLang="en-US" sz="3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副标题 2"/>
          <p:cNvSpPr txBox="1"/>
          <p:nvPr/>
        </p:nvSpPr>
        <p:spPr>
          <a:xfrm>
            <a:off x="5282781" y="2019309"/>
            <a:ext cx="2480654" cy="786644"/>
          </a:xfrm>
          <a:prstGeom prst="rect">
            <a:avLst/>
          </a:prstGeom>
        </p:spPr>
        <p:txBody>
          <a:bodyPr vert="horz" lIns="76200" tIns="0" rIns="61913" bIns="0" rtlCol="0">
            <a:noAutofit/>
          </a:bodyPr>
          <a:lstStyle>
            <a:lvl1pPr marL="1714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40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 池</a:t>
            </a:r>
            <a:endParaRPr lang="zh-CN" altLang="en-US" sz="4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Picture 6" descr="https://www.51wendang.com/pic/91cb6b9febf4e656ace888c7/1-810-jpg_6-1080-0-0-1080.jpg"/>
          <p:cNvPicPr>
            <a:picLocks noChangeAspect="1" noChangeArrowheads="1"/>
          </p:cNvPicPr>
          <p:nvPr/>
        </p:nvPicPr>
        <p:blipFill>
          <a:blip r:embed="rId1" cstate="email">
            <a:lum contrast="30000"/>
          </a:blip>
          <a:srcRect/>
          <a:stretch>
            <a:fillRect/>
          </a:stretch>
        </p:blipFill>
        <p:spPr bwMode="auto">
          <a:xfrm>
            <a:off x="155857" y="855092"/>
            <a:ext cx="4468845" cy="2149139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0" y="4422344"/>
            <a:ext cx="9144001" cy="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687764" y="2852738"/>
            <a:ext cx="113188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940301" y="2916238"/>
            <a:ext cx="3719513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无人  无边  有无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706813" y="3707561"/>
            <a:ext cx="178117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933951" y="3762375"/>
            <a:ext cx="3406775" cy="93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他批评你，无非是想帮助你。</a:t>
            </a:r>
            <a:endParaRPr lang="zh-CN" altLang="en-US" sz="27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9702" name="组合 23"/>
          <p:cNvGrpSpPr/>
          <p:nvPr/>
        </p:nvGrpSpPr>
        <p:grpSpPr bwMode="auto">
          <a:xfrm>
            <a:off x="641351" y="1071564"/>
            <a:ext cx="2079625" cy="1968500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909639" y="947739"/>
            <a:ext cx="2501900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68389" y="1393826"/>
            <a:ext cx="1509712" cy="1411288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312864" y="449264"/>
            <a:ext cx="118268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wú</a:t>
            </a:r>
            <a:endParaRPr lang="en-US" altLang="zh-CN" sz="3600" dirty="0">
              <a:solidFill>
                <a:srgbClr val="000000"/>
              </a:solidFill>
              <a:latin typeface="Pinyin Adjust" panose="02000500000000000000" pitchFamily="2" charset="0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06813" y="1822450"/>
            <a:ext cx="107791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9708" name="图片 5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08364" y="392113"/>
            <a:ext cx="777875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线形标注 1 18"/>
          <p:cNvSpPr/>
          <p:nvPr/>
        </p:nvSpPr>
        <p:spPr>
          <a:xfrm>
            <a:off x="431801" y="3913188"/>
            <a:ext cx="2412711" cy="685800"/>
          </a:xfrm>
          <a:prstGeom prst="borderCallout1">
            <a:avLst>
              <a:gd name="adj1" fmla="val 1705"/>
              <a:gd name="adj2" fmla="val 6489"/>
              <a:gd name="adj3" fmla="val -159563"/>
              <a:gd name="adj4" fmla="val 41248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不要写成“天”。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8690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0300" y="1718282"/>
            <a:ext cx="28765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3" grpId="0" animBg="1"/>
      <p:bldP spid="15" grpId="0"/>
      <p:bldP spid="18" grpId="0"/>
      <p:bldP spid="1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 descr="http://pic149.nipic.com/file/20171212/18164520_103258996000_2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47058" y="3396326"/>
            <a:ext cx="1665035" cy="162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3409951" y="2481263"/>
            <a:ext cx="126365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4743451" y="2562225"/>
            <a:ext cx="3719513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树木  树叶  大树</a:t>
            </a:r>
            <a:endParaRPr lang="zh-CN" altLang="en-US" sz="27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3409950" y="3396326"/>
            <a:ext cx="131603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4714875" y="3446463"/>
            <a:ext cx="411480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树林里有好多美丽的小鸟。</a:t>
            </a:r>
            <a:endParaRPr lang="zh-CN" altLang="en-US" sz="27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3412548" y="1327713"/>
            <a:ext cx="10969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0728" name="组合 7"/>
          <p:cNvGrpSpPr/>
          <p:nvPr/>
        </p:nvGrpSpPr>
        <p:grpSpPr bwMode="auto">
          <a:xfrm>
            <a:off x="639764" y="1270000"/>
            <a:ext cx="2079625" cy="1970088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510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792164" y="1073151"/>
            <a:ext cx="2500312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59"/>
          <p:cNvSpPr txBox="1">
            <a:spLocks noChangeArrowheads="1"/>
          </p:cNvSpPr>
          <p:nvPr/>
        </p:nvSpPr>
        <p:spPr bwMode="auto">
          <a:xfrm>
            <a:off x="1294391" y="620383"/>
            <a:ext cx="134461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shù</a:t>
            </a:r>
            <a:r>
              <a:rPr lang="en-US" altLang="zh-CN" sz="3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43451" y="1243630"/>
            <a:ext cx="4229100" cy="64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12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3451225" y="2481263"/>
            <a:ext cx="126365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4743451" y="2496676"/>
            <a:ext cx="3719513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爱国   爱护  热爱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3473451" y="3368675"/>
            <a:ext cx="131603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4743450" y="3384088"/>
            <a:ext cx="411480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我们热爱伟大的祖国。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3469482" y="1290625"/>
            <a:ext cx="10969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1751" name="组合 7"/>
          <p:cNvGrpSpPr/>
          <p:nvPr/>
        </p:nvGrpSpPr>
        <p:grpSpPr bwMode="auto">
          <a:xfrm>
            <a:off x="639764" y="1270000"/>
            <a:ext cx="2079625" cy="1970088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510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792164" y="1073151"/>
            <a:ext cx="2500312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59"/>
          <p:cNvSpPr txBox="1">
            <a:spLocks noChangeArrowheads="1"/>
          </p:cNvSpPr>
          <p:nvPr/>
        </p:nvSpPr>
        <p:spPr bwMode="auto">
          <a:xfrm>
            <a:off x="1420813" y="481014"/>
            <a:ext cx="134461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ài</a:t>
            </a:r>
            <a:r>
              <a:rPr lang="en-US" altLang="zh-CN" sz="3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8864" y="2081214"/>
            <a:ext cx="1509712" cy="928687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7" name="线形标注 1 16"/>
          <p:cNvSpPr/>
          <p:nvPr/>
        </p:nvSpPr>
        <p:spPr>
          <a:xfrm>
            <a:off x="3524901" y="4205054"/>
            <a:ext cx="2437100" cy="685800"/>
          </a:xfrm>
          <a:prstGeom prst="borderCallout1">
            <a:avLst>
              <a:gd name="adj1" fmla="val 18750"/>
              <a:gd name="adj2" fmla="val -8333"/>
              <a:gd name="adj3" fmla="val -204507"/>
              <a:gd name="adj4" fmla="val -38598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不要写成“又”。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60106" y="1265096"/>
            <a:ext cx="4224339" cy="6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7" name="AutoShape 4" descr="http://www.51test.net/uploadfile/2014/2017071838255665.jpg"/>
          <p:cNvSpPr>
            <a:spLocks noChangeAspect="1" noChangeArrowheads="1"/>
          </p:cNvSpPr>
          <p:nvPr/>
        </p:nvSpPr>
        <p:spPr bwMode="auto">
          <a:xfrm>
            <a:off x="14128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90118" name="Picture 6" descr="http://img2.3png.com/c6166e63def1e780a39c883ff7dba7c199c6.pn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66726" y="3317875"/>
            <a:ext cx="2214563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12" grpId="0"/>
      <p:bldP spid="16" grpId="0"/>
      <p:bldP spid="15" grpId="0" animBg="1"/>
      <p:bldP spid="1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3451225" y="2481263"/>
            <a:ext cx="126365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4714876" y="2508148"/>
            <a:ext cx="3719513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尖尖  尖刀  笔尖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3443288" y="3368675"/>
            <a:ext cx="131603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4714875" y="3372615"/>
            <a:ext cx="411480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他用小刀把笔削尖了。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3408363" y="1473200"/>
            <a:ext cx="10969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2775" name="组合 7"/>
          <p:cNvGrpSpPr/>
          <p:nvPr/>
        </p:nvGrpSpPr>
        <p:grpSpPr bwMode="auto">
          <a:xfrm>
            <a:off x="639764" y="1270000"/>
            <a:ext cx="2079625" cy="1970088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510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792164" y="1073151"/>
            <a:ext cx="2500312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尖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59"/>
          <p:cNvSpPr txBox="1">
            <a:spLocks noChangeArrowheads="1"/>
          </p:cNvSpPr>
          <p:nvPr/>
        </p:nvSpPr>
        <p:spPr bwMode="auto">
          <a:xfrm>
            <a:off x="1255713" y="481014"/>
            <a:ext cx="134461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jiān</a:t>
            </a:r>
            <a:r>
              <a:rPr lang="en-US" altLang="zh-CN" sz="3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线形标注 1 14"/>
          <p:cNvSpPr/>
          <p:nvPr/>
        </p:nvSpPr>
        <p:spPr>
          <a:xfrm>
            <a:off x="3408363" y="4256087"/>
            <a:ext cx="2417041" cy="685800"/>
          </a:xfrm>
          <a:prstGeom prst="borderCallout1">
            <a:avLst>
              <a:gd name="adj1" fmla="val 18750"/>
              <a:gd name="adj2" fmla="val -8333"/>
              <a:gd name="adj3" fmla="val -191024"/>
              <a:gd name="adj4" fmla="val -48031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不要写成“土”。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76314" y="2127251"/>
            <a:ext cx="1489075" cy="831850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4616883" y="1254702"/>
            <a:ext cx="4076700" cy="93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2" name="Picture 6" descr="http://ku.90sjimg.com/element_origin_min_pic/18/03/15/5fcc98704c594a9cf4bcdd39bd1e52c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4389" y="3325814"/>
            <a:ext cx="1644650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12" grpId="0"/>
      <p:bldP spid="16" grpId="0"/>
      <p:bldP spid="15" grpId="0" bldLvl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3451225" y="2481263"/>
            <a:ext cx="126365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4743451" y="2562225"/>
            <a:ext cx="3719513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角度  角落  直角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3443288" y="3368675"/>
            <a:ext cx="131603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4714875" y="3446463"/>
            <a:ext cx="411480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我今天攒了一角钱。</a:t>
            </a:r>
            <a:endParaRPr lang="zh-CN" altLang="en-US" sz="27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3408363" y="1473200"/>
            <a:ext cx="10969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3799" name="组合 7"/>
          <p:cNvGrpSpPr/>
          <p:nvPr/>
        </p:nvGrpSpPr>
        <p:grpSpPr bwMode="auto">
          <a:xfrm>
            <a:off x="639764" y="1270000"/>
            <a:ext cx="2079625" cy="1970088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510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792164" y="1073151"/>
            <a:ext cx="2500312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角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59"/>
          <p:cNvSpPr txBox="1">
            <a:spLocks noChangeArrowheads="1"/>
          </p:cNvSpPr>
          <p:nvPr/>
        </p:nvSpPr>
        <p:spPr bwMode="auto">
          <a:xfrm>
            <a:off x="1255713" y="481014"/>
            <a:ext cx="134461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000000"/>
                </a:solidFill>
                <a:latin typeface="Pinyin Adjust" panose="02000500000000000000" pitchFamily="2" charset="0"/>
              </a:rPr>
              <a:t>jiǎo</a:t>
            </a:r>
            <a:r>
              <a:rPr lang="en-US" altLang="zh-CN" sz="3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21213" y="1249574"/>
            <a:ext cx="4318000" cy="84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4" name="Picture 4" descr="http://p2.so.qhmsg.com/t01f033b8360e7fe8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3239" y="3308351"/>
            <a:ext cx="2270125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7" name="Picture 7" descr="http://www.sxy618.com/userfiles/images/20141120092401-1240642260.jpg"/>
          <p:cNvPicPr>
            <a:picLocks noChangeAspect="1" noChangeArrowheads="1"/>
          </p:cNvPicPr>
          <p:nvPr/>
        </p:nvPicPr>
        <p:blipFill>
          <a:blip r:embed="rId1" cstate="email">
            <a:lum contrast="20000"/>
          </a:blip>
          <a:srcRect/>
          <a:stretch>
            <a:fillRect/>
          </a:stretch>
        </p:blipFill>
        <p:spPr bwMode="auto">
          <a:xfrm>
            <a:off x="5226950" y="802698"/>
            <a:ext cx="3756714" cy="2835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900114" y="1425576"/>
            <a:ext cx="429793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惜：爱惜，重视，不随便丢弃。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60414" y="2832100"/>
            <a:ext cx="5794375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佳句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朝起早，夜眠迟，老易至，惜此时。（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弟子规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93713" y="504826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  <a:endParaRPr lang="zh-CN" altLang="en-US"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47689" y="1074738"/>
            <a:ext cx="380841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晴柔：晴天柔和的风。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01650" y="2212975"/>
            <a:ext cx="3762375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立：站立。这里是说蜻蜓飞落在荷叶上。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1750" name="Picture 6" descr="http://pic4.photophoto.cn/20070927/0020033035010511_b.jpg"/>
          <p:cNvPicPr>
            <a:picLocks noChangeAspect="1" noChangeArrowheads="1"/>
          </p:cNvPicPr>
          <p:nvPr/>
        </p:nvPicPr>
        <p:blipFill>
          <a:blip r:embed="rId1" cstate="email">
            <a:lum contrast="30000"/>
          </a:blip>
          <a:srcRect/>
          <a:stretch>
            <a:fillRect/>
          </a:stretch>
        </p:blipFill>
        <p:spPr bwMode="auto">
          <a:xfrm>
            <a:off x="4356100" y="1156701"/>
            <a:ext cx="4189991" cy="272226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www.0577zw.com/UploadFiles/20103421327164.jpg"/>
          <p:cNvPicPr>
            <a:picLocks noChangeAspect="1" noChangeArrowheads="1"/>
          </p:cNvPicPr>
          <p:nvPr/>
        </p:nvPicPr>
        <p:blipFill>
          <a:blip r:embed="rId1" cstate="email">
            <a:lum contrast="30000"/>
          </a:blip>
          <a:srcRect/>
          <a:stretch>
            <a:fillRect/>
          </a:stretch>
        </p:blipFill>
        <p:spPr bwMode="auto">
          <a:xfrm>
            <a:off x="2153524" y="1691699"/>
            <a:ext cx="4636517" cy="2671213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7" name="文本框 12"/>
          <p:cNvSpPr txBox="1">
            <a:spLocks noChangeArrowheads="1"/>
          </p:cNvSpPr>
          <p:nvPr/>
        </p:nvSpPr>
        <p:spPr bwMode="auto">
          <a:xfrm>
            <a:off x="358776" y="446810"/>
            <a:ext cx="801528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初读古诗，你们说说诗中描写了哪个季节，以及什么景物。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19"/>
          <p:cNvSpPr txBox="1"/>
          <p:nvPr/>
        </p:nvSpPr>
        <p:spPr>
          <a:xfrm>
            <a:off x="424016" y="1094454"/>
            <a:ext cx="996950" cy="623248"/>
          </a:xfrm>
          <a:prstGeom prst="rect">
            <a:avLst/>
          </a:prstGeom>
          <a:solidFill>
            <a:srgbClr val="E04236"/>
          </a:solidFill>
          <a:ln w="3175" cmpd="tri">
            <a:solidFill>
              <a:srgbClr val="E04236"/>
            </a:solidFill>
            <a:bevel/>
          </a:ln>
          <a:effectLst/>
        </p:spPr>
        <p:txBody>
          <a:bodyPr lIns="68580" tIns="34290" rIns="68580" bIns="3429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夏季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19"/>
          <p:cNvSpPr txBox="1"/>
          <p:nvPr/>
        </p:nvSpPr>
        <p:spPr>
          <a:xfrm>
            <a:off x="2712244" y="2079124"/>
            <a:ext cx="3719512" cy="6232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mpd="tri">
            <a:solidFill>
              <a:schemeClr val="bg1">
                <a:lumMod val="95000"/>
              </a:schemeClr>
            </a:solidFill>
            <a:bevel/>
          </a:ln>
          <a:effectLst/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泉眼、树荫、小荷和蜻蜓。</a:t>
            </a:r>
            <a:endParaRPr lang="en-US" altLang="zh-CN" sz="2800" b="1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6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17525" y="1809750"/>
            <a:ext cx="772160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泉眼无声惜细流，树阴照水爱晴柔。</a:t>
            </a:r>
            <a:endParaRPr lang="zh-CN" altLang="en-US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39312" y="3668530"/>
            <a:ext cx="5730875" cy="715580"/>
          </a:xfrm>
          <a:prstGeom prst="rect">
            <a:avLst/>
          </a:prstGeom>
          <a:solidFill>
            <a:schemeClr val="accent2"/>
          </a:solidFill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从泉眼中缓缓无声地流出了一道细流，倒映在水面的浓密的树荫喜欢这晴天风光的柔和。</a:t>
            </a:r>
            <a:endParaRPr lang="zh-CN" altLang="en-US" sz="27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2957514" y="498476"/>
            <a:ext cx="5456237" cy="885825"/>
          </a:xfrm>
          <a:prstGeom prst="borderCallout1">
            <a:avLst>
              <a:gd name="adj1" fmla="val 99145"/>
              <a:gd name="adj2" fmla="val 63010"/>
              <a:gd name="adj3" fmla="val 150992"/>
              <a:gd name="adj4" fmla="val 5434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给了绿树以生命，似乎它喜欢这柔和的风光，才以水为镜展现自己。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线形标注 1 13"/>
          <p:cNvSpPr/>
          <p:nvPr/>
        </p:nvSpPr>
        <p:spPr>
          <a:xfrm>
            <a:off x="585789" y="2700338"/>
            <a:ext cx="2311400" cy="752475"/>
          </a:xfrm>
          <a:prstGeom prst="borderCallout1">
            <a:avLst>
              <a:gd name="adj1" fmla="val 2727"/>
              <a:gd name="adj2" fmla="val 50491"/>
              <a:gd name="adj3" fmla="val -49307"/>
              <a:gd name="adj4" fmla="val 9496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描写出泉眼对泉水的珍爱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366111" y="1872456"/>
            <a:ext cx="400050" cy="41751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2" name="圆角矩形 1"/>
          <p:cNvSpPr/>
          <p:nvPr/>
        </p:nvSpPr>
        <p:spPr>
          <a:xfrm>
            <a:off x="434975" y="384175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新知探究</a:t>
            </a:r>
            <a:endParaRPr lang="zh-CN" altLang="en-US"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下箭头 19"/>
          <p:cNvSpPr/>
          <p:nvPr/>
        </p:nvSpPr>
        <p:spPr bwMode="auto">
          <a:xfrm>
            <a:off x="3987801" y="2600325"/>
            <a:ext cx="576263" cy="533400"/>
          </a:xfrm>
          <a:prstGeom prst="downArrow">
            <a:avLst/>
          </a:prstGeom>
          <a:solidFill>
            <a:srgbClr val="E0423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8" name="圆角矩形 17"/>
          <p:cNvSpPr/>
          <p:nvPr/>
        </p:nvSpPr>
        <p:spPr>
          <a:xfrm>
            <a:off x="2593975" y="1892302"/>
            <a:ext cx="421987" cy="417512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3" name="文本框 19"/>
          <p:cNvSpPr txBox="1"/>
          <p:nvPr/>
        </p:nvSpPr>
        <p:spPr>
          <a:xfrm>
            <a:off x="5270501" y="2368550"/>
            <a:ext cx="3452813" cy="909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 cmpd="tri">
            <a:solidFill>
              <a:schemeClr val="accent2">
                <a:lumMod val="40000"/>
                <a:lumOff val="60000"/>
              </a:schemeClr>
            </a:solidFill>
            <a:bevel/>
          </a:ln>
          <a:effectLst/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要读得轻柔、甜美，速度稍慢，饱含不舍之情。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9"/>
          <p:cNvSpPr txBox="1"/>
          <p:nvPr/>
        </p:nvSpPr>
        <p:spPr>
          <a:xfrm>
            <a:off x="434975" y="1035506"/>
            <a:ext cx="997527" cy="7155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 cmpd="tri">
            <a:solidFill>
              <a:schemeClr val="accent1">
                <a:lumMod val="40000"/>
                <a:lumOff val="60000"/>
              </a:schemeClr>
            </a:solidFill>
            <a:bevel/>
          </a:ln>
          <a:effectLst/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联 想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nimBg="1" autoUpdateAnimBg="0"/>
      <p:bldP spid="12" grpId="0" animBg="1" autoUpdateAnimBg="0"/>
      <p:bldP spid="14" grpId="0" animBg="1" autoUpdateAnimBg="0"/>
      <p:bldP spid="16" grpId="0" animBg="1" autoUpdateAnimBg="0"/>
      <p:bldP spid="20" grpId="0" animBg="1" autoUpdateAnimBg="0"/>
      <p:bldP spid="18" grpId="0" animBg="1" autoUpdateAnimBg="0"/>
      <p:bldP spid="13" grpId="0" animBg="1" autoUpdateAnimBg="0"/>
      <p:bldP spid="15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7566026" y="2693714"/>
            <a:ext cx="1204913" cy="181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标注 3"/>
          <p:cNvSpPr/>
          <p:nvPr/>
        </p:nvSpPr>
        <p:spPr>
          <a:xfrm>
            <a:off x="4371975" y="1938339"/>
            <a:ext cx="2951164" cy="1493837"/>
          </a:xfrm>
          <a:prstGeom prst="wedgeRectCallout">
            <a:avLst>
              <a:gd name="adj1" fmla="val 65263"/>
              <a:gd name="adj2" fmla="val 7536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你知道泉眼的水是怎样流的吗？“惜”是什么意思？谁舍不得谁？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8916" name="Picture 2" descr="C:\DOCUME~1\ADMINI~1\LOCALS~1\Temp\360zip$Temp\360$7\女2疑问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04114" y="473076"/>
            <a:ext cx="10302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25478" y="3096490"/>
            <a:ext cx="935274" cy="136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标注 9"/>
          <p:cNvSpPr/>
          <p:nvPr/>
        </p:nvSpPr>
        <p:spPr>
          <a:xfrm>
            <a:off x="463551" y="842964"/>
            <a:ext cx="2463800" cy="903287"/>
          </a:xfrm>
          <a:prstGeom prst="wedgeRectCallout">
            <a:avLst>
              <a:gd name="adj1" fmla="val -14817"/>
              <a:gd name="adj2" fmla="val 17897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泉眼的水缓缓地流出的。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1735139" y="2413001"/>
            <a:ext cx="2168525" cy="1368425"/>
          </a:xfrm>
          <a:prstGeom prst="wedgeRectCallout">
            <a:avLst>
              <a:gd name="adj1" fmla="val -67395"/>
              <a:gd name="adj2" fmla="val 3579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“惜”是爱惜，泉眼舍不得泉水。这是作者的联想。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16297" y="1605354"/>
            <a:ext cx="8367713" cy="200824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lvl1pPr marL="266700" indent="-26670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认识“泉、流”等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个生字，会写“无、树”等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个生字。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能用联系生活实际、图文结合等方式了解“惜、晴柔”等词语的意思，初知古诗大意。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能正确朗读、背诵古诗。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3228976" y="490539"/>
            <a:ext cx="3377407" cy="1186778"/>
            <a:chOff x="1694487" y="591514"/>
            <a:chExt cx="3776714" cy="2095611"/>
          </a:xfrm>
        </p:grpSpPr>
        <p:sp>
          <p:nvSpPr>
            <p:cNvPr id="3" name="云形标注 2"/>
            <p:cNvSpPr/>
            <p:nvPr/>
          </p:nvSpPr>
          <p:spPr>
            <a:xfrm>
              <a:off x="1694487" y="591514"/>
              <a:ext cx="3711920" cy="2095611"/>
            </a:xfrm>
            <a:prstGeom prst="cloudCallout">
              <a:avLst>
                <a:gd name="adj1" fmla="val -44967"/>
                <a:gd name="adj2" fmla="val 64515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sp>
          <p:nvSpPr>
            <p:cNvPr id="39948" name="文本框 12"/>
            <p:cNvSpPr txBox="1">
              <a:spLocks noChangeArrowheads="1"/>
            </p:cNvSpPr>
            <p:nvPr/>
          </p:nvSpPr>
          <p:spPr bwMode="auto">
            <a:xfrm>
              <a:off x="1944614" y="1007533"/>
              <a:ext cx="3526587" cy="1304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这两句诗中， 哪两个词前后照应？</a:t>
              </a:r>
              <a:endPara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59993" y="2097351"/>
            <a:ext cx="593725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小荷才露尖尖角，早有蜻蜓立上头。</a:t>
            </a:r>
            <a:endParaRPr lang="zh-CN" altLang="zh-CN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612901" y="2541588"/>
            <a:ext cx="649288" cy="11112"/>
          </a:xfrm>
          <a:prstGeom prst="line">
            <a:avLst/>
          </a:prstGeom>
          <a:ln w="3175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1" name="Picture 1" descr="C:\DOCUME~1\ADMINI~1\LOCALS~1\Temp\360zip$Temp\360$1\男1站着疑惑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664326" y="660401"/>
            <a:ext cx="63182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线形标注 1 10"/>
          <p:cNvSpPr/>
          <p:nvPr/>
        </p:nvSpPr>
        <p:spPr>
          <a:xfrm>
            <a:off x="723973" y="3809424"/>
            <a:ext cx="1777855" cy="528638"/>
          </a:xfrm>
          <a:prstGeom prst="borderCallout1">
            <a:avLst>
              <a:gd name="adj1" fmla="val -154"/>
              <a:gd name="adj2" fmla="val 31080"/>
              <a:gd name="adj3" fmla="val -232450"/>
              <a:gd name="adj4" fmla="val 10925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前后照应。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9"/>
          <p:cNvSpPr txBox="1"/>
          <p:nvPr/>
        </p:nvSpPr>
        <p:spPr>
          <a:xfrm>
            <a:off x="4593072" y="3902942"/>
            <a:ext cx="2703079" cy="623248"/>
          </a:xfrm>
          <a:prstGeom prst="rect">
            <a:avLst/>
          </a:prstGeom>
          <a:solidFill>
            <a:schemeClr val="accent2"/>
          </a:solidFill>
          <a:ln w="3175" cmpd="tri">
            <a:noFill/>
            <a:bevel/>
          </a:ln>
          <a:effectLst/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读出欣喜的语气。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18680" y="2926654"/>
            <a:ext cx="5301816" cy="3924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逼真地描绘出蜻蜓与荷叶相依相偎的情景。</a:t>
            </a:r>
            <a:endParaRPr lang="zh-CN" altLang="en-US"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3749676" y="2581276"/>
            <a:ext cx="649288" cy="11113"/>
          </a:xfrm>
          <a:prstGeom prst="line">
            <a:avLst/>
          </a:prstGeom>
          <a:ln w="3175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9"/>
          <p:cNvSpPr txBox="1"/>
          <p:nvPr/>
        </p:nvSpPr>
        <p:spPr>
          <a:xfrm>
            <a:off x="800101" y="752475"/>
            <a:ext cx="812800" cy="623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 cmpd="tri">
            <a:solidFill>
              <a:schemeClr val="accent1">
                <a:lumMod val="40000"/>
                <a:lumOff val="60000"/>
              </a:schemeClr>
            </a:solidFill>
            <a:bevel/>
          </a:ln>
          <a:effectLst/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所见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ldLvl="0" animBg="1"/>
      <p:bldP spid="13" grpId="0" animBg="1" autoUpdateAnimBg="0"/>
      <p:bldP spid="14" grpId="0" bldLvl="0" animBg="1"/>
      <p:bldP spid="15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0989" y="3575051"/>
            <a:ext cx="5672137" cy="11772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嫩绿的荷叶那尖尖的小角刚露出水面，早就有蜻蜓飞来落在上头了。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0963" name="Picture 2" descr="https://img.tuguaishou.com/ips_asset_588ku/original_origin_pic/18/10/22/a065515f25ea516778037eb6f48175e9.png!w300_w?auth_key=2191717096-0-0-91d95fb1601e9d839ff1a9547b07fcc9"/>
          <p:cNvPicPr>
            <a:picLocks noChangeAspect="1" noChangeArrowheads="1"/>
          </p:cNvPicPr>
          <p:nvPr/>
        </p:nvPicPr>
        <p:blipFill>
          <a:blip r:embed="rId1">
            <a:lum contrast="20000"/>
          </a:blip>
          <a:srcRect/>
          <a:stretch>
            <a:fillRect/>
          </a:stretch>
        </p:blipFill>
        <p:spPr bwMode="auto">
          <a:xfrm>
            <a:off x="4756151" y="-460375"/>
            <a:ext cx="3040063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 descr="http://pic.90sjimg.com/design/00/79/50/59/590045fdd2f5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5450" y="520701"/>
            <a:ext cx="3017838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标注 6"/>
          <p:cNvSpPr/>
          <p:nvPr/>
        </p:nvSpPr>
        <p:spPr>
          <a:xfrm>
            <a:off x="3306764" y="711200"/>
            <a:ext cx="3413125" cy="866775"/>
          </a:xfrm>
          <a:prstGeom prst="wedgeRectCallout">
            <a:avLst>
              <a:gd name="adj1" fmla="val 74274"/>
              <a:gd name="adj2" fmla="val -2352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“小荷才露尖尖角”中“尖尖角”指的是什么？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1987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7590560" y="3347244"/>
            <a:ext cx="1169988" cy="1221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标注 8"/>
          <p:cNvSpPr/>
          <p:nvPr/>
        </p:nvSpPr>
        <p:spPr>
          <a:xfrm>
            <a:off x="4006851" y="3260725"/>
            <a:ext cx="3452813" cy="571500"/>
          </a:xfrm>
          <a:prstGeom prst="wedgeRectCallout">
            <a:avLst>
              <a:gd name="adj1" fmla="val 59429"/>
              <a:gd name="adj2" fmla="val 21696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指的是新生荷叶的尖角。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897" name="Picture 9" descr="https://bpic.588ku.com/element_origin_min_pic/19/03/06/871d5e6123b3326914146c46fa91b06f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138114" y="1897064"/>
            <a:ext cx="3489325" cy="290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 flipH="1">
            <a:off x="7459664" y="670446"/>
            <a:ext cx="1204912" cy="1815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>
            <a:spLocks noChangeArrowheads="1"/>
          </p:cNvSpPr>
          <p:nvPr/>
        </p:nvSpPr>
        <p:spPr bwMode="auto">
          <a:xfrm>
            <a:off x="511175" y="517525"/>
            <a:ext cx="256704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想一想   说一说：</a:t>
            </a:r>
            <a:endParaRPr lang="zh-CN" altLang="en-US" sz="2400" b="1" dirty="0">
              <a:solidFill>
                <a:srgbClr val="E04236"/>
              </a:solidFill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298451" y="1049338"/>
            <a:ext cx="8307388" cy="110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　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荷叶刚露出尖尖角，蜻蜓就飞来落在上头了，如果它们会说话，会说些什么呢？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Picture 2" descr="https://timgsa.baidu.com/timg?image&amp;quality=80&amp;size=b9999_10000&amp;sec=1524505445829&amp;di=a12c2846cc3e4b6363402b7dd7ca31b0&amp;imgtype=0&amp;src=http%3A%2F%2Fpic.5tu.cn%2Fuploads%2Fallimg%2F1611%2Fpic_5tu_big_2016111701033198910.jpg"/>
          <p:cNvPicPr>
            <a:picLocks noChangeAspect="1" noChangeArrowheads="1"/>
          </p:cNvPicPr>
          <p:nvPr/>
        </p:nvPicPr>
        <p:blipFill>
          <a:blip r:embed="rId1" cstate="email">
            <a:lum contrast="18000"/>
          </a:blip>
          <a:srcRect/>
          <a:stretch>
            <a:fillRect/>
          </a:stretch>
        </p:blipFill>
        <p:spPr bwMode="auto">
          <a:xfrm>
            <a:off x="311150" y="2295525"/>
            <a:ext cx="4313238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线形标注 2 5"/>
          <p:cNvSpPr/>
          <p:nvPr/>
        </p:nvSpPr>
        <p:spPr>
          <a:xfrm>
            <a:off x="5322889" y="2500314"/>
            <a:ext cx="3195637" cy="484187"/>
          </a:xfrm>
          <a:prstGeom prst="borderCallout2">
            <a:avLst>
              <a:gd name="adj1" fmla="val 36643"/>
              <a:gd name="adj2" fmla="val -967"/>
              <a:gd name="adj3" fmla="val -52648"/>
              <a:gd name="adj4" fmla="val -9059"/>
              <a:gd name="adj5" fmla="val -698"/>
              <a:gd name="adj6" fmla="val -10600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多美丽的荷叶啊！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线形标注 2 6"/>
          <p:cNvSpPr/>
          <p:nvPr/>
        </p:nvSpPr>
        <p:spPr>
          <a:xfrm>
            <a:off x="5381626" y="3402014"/>
            <a:ext cx="2762249" cy="954087"/>
          </a:xfrm>
          <a:prstGeom prst="borderCallout2">
            <a:avLst>
              <a:gd name="adj1" fmla="val 138"/>
              <a:gd name="adj2" fmla="val -479"/>
              <a:gd name="adj3" fmla="val -26365"/>
              <a:gd name="adj4" fmla="val -17626"/>
              <a:gd name="adj5" fmla="val -20198"/>
              <a:gd name="adj6" fmla="val -40556"/>
            </a:avLst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我非常喜欢荷叶，夏天每天和它在一起。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  <p:bldP spid="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70837" y="1458914"/>
            <a:ext cx="1304664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0376" y="617539"/>
            <a:ext cx="357453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老师来指导</a:t>
            </a: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背诵古诗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6609" y="1907166"/>
            <a:ext cx="6187064" cy="17312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背诵古诗首先要有感情地反复朗读，然后借助课文中插图和生活经验，通过想象画面感受景色特点，抓住重点词背诵下来。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7" name="Picture 13" descr="http://pic34.nipic.com/20131103/8432519_140950253391_2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186769" y="623102"/>
            <a:ext cx="4330509" cy="387697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30951" y="1828800"/>
            <a:ext cx="363538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 dirty="0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 dirty="0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327776" y="3422650"/>
            <a:ext cx="363538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330951" y="2900363"/>
            <a:ext cx="36512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332539" y="2374900"/>
            <a:ext cx="363537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5063" name="Picture 2" descr="http://ku.90sjimg.com/element_origin_min_pic/17/05/24/5a2869e6302f776352a784103d05c54c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42900" y="1136650"/>
            <a:ext cx="3062288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10" grpId="0" autoUpdateAnimBg="0"/>
      <p:bldP spid="11" grpId="0" autoUpdateAnimBg="0"/>
      <p:bldP spid="1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42409" y="2500040"/>
            <a:ext cx="1141413" cy="167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12788" y="1255713"/>
            <a:ext cx="7632700" cy="43858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latin typeface="微软雅黑" panose="020B0503020204020204" charset="-122"/>
                <a:ea typeface="微软雅黑" panose="020B0503020204020204" charset="-122"/>
              </a:rPr>
              <a:t>    你还喜欢夏天的哪些美丽景色？</a:t>
            </a:r>
            <a:endParaRPr lang="zh-CN" altLang="en-US" sz="2400" dirty="0">
              <a:ln w="0"/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</a:endParaRPr>
          </a:p>
        </p:txBody>
      </p:sp>
      <p:sp>
        <p:nvSpPr>
          <p:cNvPr id="46084" name="矩形 2"/>
          <p:cNvSpPr>
            <a:spLocks noChangeArrowheads="1"/>
          </p:cNvSpPr>
          <p:nvPr/>
        </p:nvSpPr>
        <p:spPr bwMode="auto">
          <a:xfrm>
            <a:off x="511176" y="579439"/>
            <a:ext cx="136960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说一说：</a:t>
            </a:r>
            <a:endParaRPr lang="zh-CN" altLang="en-US" sz="2400" b="1" dirty="0">
              <a:solidFill>
                <a:srgbClr val="E04236"/>
              </a:solidFill>
              <a:latin typeface="GB Pinyinok-B"/>
              <a:ea typeface="楷体" panose="02010609060101010101" pitchFamily="49" charset="-122"/>
            </a:endParaRPr>
          </a:p>
        </p:txBody>
      </p:sp>
      <p:grpSp>
        <p:nvGrpSpPr>
          <p:cNvPr id="3" name="组合 4"/>
          <p:cNvGrpSpPr/>
          <p:nvPr/>
        </p:nvGrpSpPr>
        <p:grpSpPr bwMode="auto">
          <a:xfrm>
            <a:off x="4995865" y="2338388"/>
            <a:ext cx="3665201" cy="1323975"/>
            <a:chOff x="7175326" y="3573016"/>
            <a:chExt cx="4280458" cy="1764776"/>
          </a:xfrm>
        </p:grpSpPr>
        <p:sp>
          <p:nvSpPr>
            <p:cNvPr id="6" name="矩形 5"/>
            <p:cNvSpPr/>
            <p:nvPr/>
          </p:nvSpPr>
          <p:spPr>
            <a:xfrm>
              <a:off x="7356623" y="3948864"/>
              <a:ext cx="4099161" cy="9845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dirty="0">
                  <a:ln w="0"/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</a:rPr>
                <a:t>我特别喜欢盛夏时节的满池荷花。</a:t>
              </a:r>
              <a:endParaRPr lang="zh-CN" altLang="en-US" sz="2100" dirty="0">
                <a:ln w="0"/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椭圆形标注 6"/>
            <p:cNvSpPr/>
            <p:nvPr/>
          </p:nvSpPr>
          <p:spPr>
            <a:xfrm>
              <a:off x="7175326" y="3573016"/>
              <a:ext cx="4199276" cy="1764776"/>
            </a:xfrm>
            <a:prstGeom prst="wedgeEllipseCallout">
              <a:avLst>
                <a:gd name="adj1" fmla="val 28988"/>
                <a:gd name="adj2" fmla="val 56313"/>
              </a:avLst>
            </a:prstGeom>
            <a:grpFill/>
            <a:ln w="28575">
              <a:solidFill>
                <a:srgbClr val="29A6DE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  <p:grpSp>
        <p:nvGrpSpPr>
          <p:cNvPr id="5" name="组合 11"/>
          <p:cNvGrpSpPr/>
          <p:nvPr/>
        </p:nvGrpSpPr>
        <p:grpSpPr bwMode="auto">
          <a:xfrm>
            <a:off x="1697038" y="2235200"/>
            <a:ext cx="3072392" cy="1485900"/>
            <a:chOff x="1764241" y="2223993"/>
            <a:chExt cx="2684022" cy="1485600"/>
          </a:xfrm>
        </p:grpSpPr>
        <p:sp>
          <p:nvSpPr>
            <p:cNvPr id="4" name="椭圆形标注 3"/>
            <p:cNvSpPr/>
            <p:nvPr/>
          </p:nvSpPr>
          <p:spPr>
            <a:xfrm>
              <a:off x="1764241" y="2223993"/>
              <a:ext cx="2684022" cy="1485600"/>
            </a:xfrm>
            <a:prstGeom prst="wedgeEllipseCallout">
              <a:avLst>
                <a:gd name="adj1" fmla="val -44878"/>
                <a:gd name="adj2" fmla="val 32481"/>
              </a:avLst>
            </a:prstGeom>
            <a:grpFill/>
            <a:ln w="28575">
              <a:solidFill>
                <a:srgbClr val="29A6DE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sp>
          <p:nvSpPr>
            <p:cNvPr id="9" name="矩形 8"/>
            <p:cNvSpPr/>
            <p:nvPr/>
          </p:nvSpPr>
          <p:spPr>
            <a:xfrm>
              <a:off x="1924757" y="2609075"/>
              <a:ext cx="2476878" cy="7385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dirty="0">
                  <a:ln w="0"/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</a:rPr>
                <a:t>我喜欢夏天清凉的溪水和满山的绿树。</a:t>
              </a:r>
              <a:endParaRPr lang="zh-CN" altLang="en-US" sz="2100" dirty="0">
                <a:ln w="0"/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46087" name="Picture 3" descr="C:\DOCUME~1\ADMINI~1\LOCALS~1\Temp\360zip$Temp\360$11\女2指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33962" y="3617910"/>
            <a:ext cx="154622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24189" y="1514476"/>
            <a:ext cx="3413125" cy="2138363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47107" name="TextBox 4"/>
          <p:cNvSpPr txBox="1">
            <a:spLocks noChangeArrowheads="1"/>
          </p:cNvSpPr>
          <p:nvPr/>
        </p:nvSpPr>
        <p:spPr bwMode="auto">
          <a:xfrm>
            <a:off x="585789" y="812800"/>
            <a:ext cx="290848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词语积累（反义词）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89301" y="2001839"/>
            <a:ext cx="2841625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细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       ）   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露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       ）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30750" y="2001839"/>
            <a:ext cx="13430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粗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30750" y="2758090"/>
            <a:ext cx="13430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藏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7111" name="Picture 1" descr="C:\DOCUME~1\ADMINI~1\LOCALS~1\Temp\360zip$Temp\360$9\女2骑扫把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384675" y="592138"/>
            <a:ext cx="1017588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873251" y="1514476"/>
            <a:ext cx="5643563" cy="2428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27679" y="871970"/>
            <a:ext cx="6711950" cy="1731243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诗人把大自然中极为平常的细小事物泉、荷和蜻蜓等写得惟妙惟肖、和谐自然，犹如一幅色彩明丽的水墨画，表达了作者对自然景物的热爱之情。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63299" y="2684542"/>
            <a:ext cx="1288370" cy="1887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文本框 26"/>
          <p:cNvSpPr txBox="1">
            <a:spLocks noChangeArrowheads="1"/>
          </p:cNvSpPr>
          <p:nvPr/>
        </p:nvSpPr>
        <p:spPr bwMode="auto">
          <a:xfrm>
            <a:off x="962065" y="2425701"/>
            <a:ext cx="553998" cy="75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小池</a:t>
            </a:r>
            <a:endParaRPr lang="zh-TW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684338" y="1917700"/>
            <a:ext cx="442912" cy="1835150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239964" y="3343276"/>
            <a:ext cx="830997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池内</a:t>
            </a:r>
            <a:endParaRPr lang="zh-TW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232026" y="1839914"/>
            <a:ext cx="830997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latin typeface="微软雅黑" panose="020B0503020204020204" charset="-122"/>
                <a:ea typeface="微软雅黑" panose="020B0503020204020204" charset="-122"/>
              </a:rPr>
              <a:t>池旁</a:t>
            </a:r>
            <a:endParaRPr lang="zh-TW" altLang="en-US" sz="27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773488" y="747714"/>
            <a:ext cx="2208212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159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08364" y="392113"/>
            <a:ext cx="777875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接箭头连接符 23"/>
          <p:cNvCxnSpPr/>
          <p:nvPr/>
        </p:nvCxnSpPr>
        <p:spPr>
          <a:xfrm>
            <a:off x="4508500" y="1831975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3497264" y="1574800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泉眼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0" name="直接箭头连接符 29"/>
          <p:cNvCxnSpPr/>
          <p:nvPr/>
        </p:nvCxnSpPr>
        <p:spPr>
          <a:xfrm>
            <a:off x="4510089" y="3290888"/>
            <a:ext cx="541337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5162551" y="3011488"/>
            <a:ext cx="1471613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露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3179764" y="1617663"/>
            <a:ext cx="261937" cy="1116012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3167064" y="3095626"/>
            <a:ext cx="263525" cy="1114425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142708" y="1565465"/>
            <a:ext cx="72707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700" dirty="0">
                <a:latin typeface="微软雅黑" panose="020B0503020204020204" charset="-122"/>
                <a:ea typeface="微软雅黑" panose="020B0503020204020204" charset="-122"/>
              </a:rPr>
              <a:t>惜</a:t>
            </a:r>
            <a:endParaRPr lang="zh-CN" altLang="en-US" sz="27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3567113" y="2333625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树荫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4486276" y="2703513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4525963" y="4038600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5157789" y="2373313"/>
            <a:ext cx="72707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爱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535364" y="3001963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小荷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3505201" y="3813175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蜻蜓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5159375" y="3833813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立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左大括号 28"/>
          <p:cNvSpPr/>
          <p:nvPr/>
        </p:nvSpPr>
        <p:spPr>
          <a:xfrm flipH="1">
            <a:off x="6151564" y="1808164"/>
            <a:ext cx="444500" cy="2403475"/>
          </a:xfrm>
          <a:prstGeom prst="leftBrace">
            <a:avLst>
              <a:gd name="adj1" fmla="val 8333"/>
              <a:gd name="adj2" fmla="val 4832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33" name="文本框 26"/>
          <p:cNvSpPr txBox="1">
            <a:spLocks noChangeArrowheads="1"/>
          </p:cNvSpPr>
          <p:nvPr/>
        </p:nvSpPr>
        <p:spPr bwMode="auto">
          <a:xfrm>
            <a:off x="6936254" y="2136776"/>
            <a:ext cx="969496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生动有趣生机勃勃</a:t>
            </a:r>
            <a:endParaRPr lang="zh-TW" altLang="en-US" sz="27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8" grpId="0"/>
      <p:bldP spid="27" grpId="0"/>
      <p:bldP spid="32" grpId="0"/>
      <p:bldP spid="15" grpId="0" animBg="1"/>
      <p:bldP spid="16" grpId="0" animBg="1"/>
      <p:bldP spid="17" grpId="0"/>
      <p:bldP spid="19" grpId="0"/>
      <p:bldP spid="22" grpId="0"/>
      <p:bldP spid="23" grpId="0"/>
      <p:bldP spid="25" grpId="0"/>
      <p:bldP spid="28" grpId="0"/>
      <p:bldP spid="29" grpId="0" animBg="1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904876" y="582953"/>
            <a:ext cx="7653338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大自然的美景总是令人陶醉。从古至今，不知多少诗人赞美它，南宋诗人杨万里就被一个美丽的小池塘深深吸引，写下一首古诗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小池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Picture 6" descr="http://www.mianfeiwendang.com/pic/b56a9794344524f07a21289f814c65fb31dfa07a/1-810-jpg_6-1080-0-0-1080.jpg"/>
          <p:cNvPicPr>
            <a:picLocks noChangeAspect="1" noChangeArrowheads="1"/>
          </p:cNvPicPr>
          <p:nvPr/>
        </p:nvPicPr>
        <p:blipFill>
          <a:blip r:embed="rId1" cstate="email">
            <a:lum contrast="30000"/>
          </a:blip>
          <a:srcRect/>
          <a:stretch>
            <a:fillRect/>
          </a:stretch>
        </p:blipFill>
        <p:spPr bwMode="auto">
          <a:xfrm>
            <a:off x="2379004" y="1885951"/>
            <a:ext cx="4705079" cy="298363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3"/>
          <p:cNvSpPr txBox="1">
            <a:spLocks noChangeArrowheads="1"/>
          </p:cNvSpPr>
          <p:nvPr/>
        </p:nvSpPr>
        <p:spPr bwMode="auto">
          <a:xfrm>
            <a:off x="1435246" y="726210"/>
            <a:ext cx="7275512" cy="4408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一、拼一拼，连一连。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hé</a:t>
            </a:r>
            <a:r>
              <a:rPr lang="en-US" altLang="zh-CN" sz="2700" b="1" dirty="0">
                <a:latin typeface="Pinyin Adjust" panose="02000500000000000000" pitchFamily="2" charset="0"/>
                <a:ea typeface="微软雅黑" panose="020B0503020204020204" charset="-122"/>
              </a:rPr>
              <a:t> 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yè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    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泉水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quán</a:t>
            </a:r>
            <a:r>
              <a:rPr lang="en-US" altLang="zh-CN" sz="2700" b="1" dirty="0">
                <a:latin typeface="Pinyin Adjust" panose="02000500000000000000" pitchFamily="2" charset="0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shuǐ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荷叶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shù</a:t>
            </a:r>
            <a:r>
              <a:rPr lang="en-US" altLang="zh-CN" sz="2700" b="1" dirty="0">
                <a:latin typeface="Pinyin Adjust" panose="02000500000000000000" pitchFamily="2" charset="0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yīn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    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才露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cái</a:t>
            </a:r>
            <a:r>
              <a:rPr lang="en-US" altLang="zh-CN" sz="2700" b="1" dirty="0">
                <a:latin typeface="Pinyin Adjust" panose="02000500000000000000" pitchFamily="2" charset="0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lù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树荫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857357" y="2243282"/>
            <a:ext cx="1441450" cy="609600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609706" y="3506933"/>
            <a:ext cx="1781175" cy="64611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953617" y="2349647"/>
            <a:ext cx="1437265" cy="503235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2501612" y="3592658"/>
            <a:ext cx="1859107" cy="560388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6806988" y="2517028"/>
            <a:ext cx="1279234" cy="1927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9"/>
          <p:cNvSpPr txBox="1">
            <a:spLocks noChangeArrowheads="1"/>
          </p:cNvSpPr>
          <p:nvPr/>
        </p:nvSpPr>
        <p:spPr bwMode="auto">
          <a:xfrm>
            <a:off x="1586201" y="713587"/>
            <a:ext cx="437558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二、补充诗句。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203" name="矩形 5"/>
          <p:cNvSpPr>
            <a:spLocks noChangeArrowheads="1"/>
          </p:cNvSpPr>
          <p:nvPr/>
        </p:nvSpPr>
        <p:spPr bwMode="auto">
          <a:xfrm>
            <a:off x="1771218" y="2142521"/>
            <a:ext cx="4572000" cy="222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泉眼无声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树阴照水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小荷才露尖尖角，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早有蜻蜓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___________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30000"/>
              </a:lnSpc>
            </a:pPr>
            <a:endParaRPr lang="en-US" altLang="zh-CN" sz="1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43078" y="2170298"/>
            <a:ext cx="106182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惜细流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43078" y="2673478"/>
            <a:ext cx="106182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爱晴柔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43078" y="3599233"/>
            <a:ext cx="106182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立上头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7110" name="Picture 6" descr="http://pic.gzpinda.com/allimg/20170701/15-1FF1162Z1361.jpg?x-oss-process=style/qr.yuwenmi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29766" y="1747769"/>
            <a:ext cx="3429000" cy="2178711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85814" y="1166813"/>
            <a:ext cx="7567612" cy="265457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描写儿童生活的古诗</a:t>
            </a:r>
            <a:endParaRPr lang="en-US" altLang="zh-CN" sz="2400" b="1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                   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四时田园杂兴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【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范成大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      昼出耘田夜绩麻，村庄儿女各当家。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童孙未解供耕织，也傍桑阴学种瓜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8300" y="938214"/>
            <a:ext cx="3028950" cy="248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2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3813" y="1330326"/>
            <a:ext cx="687387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7" cy="89916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4"/>
                  <a:stretch>
                    <a:fillRect/>
                  </a:stretch>
                </a:blipFill>
                <a:latin typeface="黑体" panose="02010609060101010101" pitchFamily="49" charset="-122"/>
                <a:ea typeface="黑体" panose="02010609060101010101" pitchFamily="49" charset="-122"/>
              </a:rPr>
              <a:t>感谢观看</a:t>
            </a:r>
            <a:endParaRPr lang="zh-CN" altLang="en-US" sz="5400" b="1" dirty="0">
              <a:blipFill>
                <a:blip r:embed="rId4"/>
                <a:stretch>
                  <a:fillRect/>
                </a:stretch>
              </a:blip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94028" y="1344037"/>
            <a:ext cx="4836823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杨万里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杨万里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(1127-1206)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，字廷秀，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南宋著名文学家、爱国诗人。诗歌自成一家， 在当时称为杨诚斋体。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2535" name="Picture 7" descr="http://i.qulishi.com/uploads/news/201610/1476926454598135.jpg"/>
          <p:cNvPicPr>
            <a:picLocks noChangeAspect="1" noChangeArrowheads="1"/>
          </p:cNvPicPr>
          <p:nvPr/>
        </p:nvPicPr>
        <p:blipFill>
          <a:blip r:embed="rId1" cstate="email">
            <a:lum contrast="30000"/>
          </a:blip>
          <a:srcRect/>
          <a:stretch>
            <a:fillRect/>
          </a:stretch>
        </p:blipFill>
        <p:spPr bwMode="auto">
          <a:xfrm>
            <a:off x="5530851" y="960438"/>
            <a:ext cx="2825750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11263" y="1911668"/>
            <a:ext cx="97790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quán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339975" y="1922782"/>
            <a:ext cx="9810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liú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478214" y="1933894"/>
            <a:ext cx="7016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ài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457701" y="1905319"/>
            <a:ext cx="7016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róu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529263" y="1924369"/>
            <a:ext cx="8096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hé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489700" y="1938656"/>
            <a:ext cx="75088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lù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24585" name="TextBox 21"/>
          <p:cNvSpPr txBox="1">
            <a:spLocks noChangeArrowheads="1"/>
          </p:cNvSpPr>
          <p:nvPr/>
        </p:nvSpPr>
        <p:spPr bwMode="auto">
          <a:xfrm>
            <a:off x="1283145" y="2379981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泉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6" name="TextBox 22"/>
          <p:cNvSpPr txBox="1">
            <a:spLocks noChangeArrowheads="1"/>
          </p:cNvSpPr>
          <p:nvPr/>
        </p:nvSpPr>
        <p:spPr bwMode="auto">
          <a:xfrm>
            <a:off x="2366614" y="2387917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流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7" name="TextBox 23"/>
          <p:cNvSpPr txBox="1">
            <a:spLocks noChangeArrowheads="1"/>
          </p:cNvSpPr>
          <p:nvPr/>
        </p:nvSpPr>
        <p:spPr bwMode="auto">
          <a:xfrm>
            <a:off x="3410395" y="2414905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8" name="TextBox 24"/>
          <p:cNvSpPr txBox="1">
            <a:spLocks noChangeArrowheads="1"/>
          </p:cNvSpPr>
          <p:nvPr/>
        </p:nvSpPr>
        <p:spPr bwMode="auto">
          <a:xfrm>
            <a:off x="4481164" y="2389506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柔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9" name="TextBox 25"/>
          <p:cNvSpPr txBox="1">
            <a:spLocks noChangeArrowheads="1"/>
          </p:cNvSpPr>
          <p:nvPr/>
        </p:nvSpPr>
        <p:spPr bwMode="auto">
          <a:xfrm>
            <a:off x="5522564" y="2397442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荷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0" name="TextBox 26"/>
          <p:cNvSpPr txBox="1">
            <a:spLocks noChangeArrowheads="1"/>
          </p:cNvSpPr>
          <p:nvPr/>
        </p:nvSpPr>
        <p:spPr bwMode="auto">
          <a:xfrm>
            <a:off x="6437757" y="2413318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露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1" name="TextBox 37"/>
          <p:cNvSpPr txBox="1">
            <a:spLocks noChangeArrowheads="1"/>
          </p:cNvSpPr>
          <p:nvPr/>
        </p:nvSpPr>
        <p:spPr bwMode="auto">
          <a:xfrm>
            <a:off x="7274370" y="2395855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角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7223126" y="1938656"/>
            <a:ext cx="8731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jiǎo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4594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08364" y="392113"/>
            <a:ext cx="777875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7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57289" y="120491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泉</a:t>
            </a:r>
            <a:endParaRPr lang="zh-CN" altLang="en-US" sz="45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3876" y="1966914"/>
            <a:ext cx="198515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巧记：白水。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57289" y="284956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柔</a:t>
            </a:r>
            <a:endParaRPr lang="zh-CN" altLang="en-US" sz="45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3875" y="3756026"/>
            <a:ext cx="274979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加一加：矛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木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柔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1639" y="2701925"/>
            <a:ext cx="6370637" cy="127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/>
          <p:nvPr/>
        </p:nvSpPr>
        <p:spPr>
          <a:xfrm>
            <a:off x="493713" y="504826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识字方法</a:t>
            </a:r>
            <a:endParaRPr lang="zh-CN" altLang="en-US"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613" name="Picture 13" descr="http://p3.so.qhmsg.com/t01a64433fbec0e671f.jpg"/>
          <p:cNvPicPr>
            <a:picLocks noChangeAspect="1" noChangeArrowheads="1"/>
          </p:cNvPicPr>
          <p:nvPr/>
        </p:nvPicPr>
        <p:blipFill>
          <a:blip r:embed="rId1" cstate="email">
            <a:lum contrast="30000"/>
          </a:blip>
          <a:srcRect/>
          <a:stretch>
            <a:fillRect/>
          </a:stretch>
        </p:blipFill>
        <p:spPr bwMode="auto">
          <a:xfrm>
            <a:off x="3409951" y="746919"/>
            <a:ext cx="3362325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810000" y="3784601"/>
            <a:ext cx="247567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组词：柔和  柔软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1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57289" y="120491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荷</a:t>
            </a:r>
            <a:endParaRPr lang="zh-CN" altLang="en-US" sz="45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3876" y="1966914"/>
            <a:ext cx="290848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字谜：何处草青青。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57289" y="284956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露</a:t>
            </a:r>
            <a:endParaRPr lang="zh-CN" altLang="en-US" sz="45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3875" y="3756026"/>
            <a:ext cx="274979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加一加：雨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路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露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1639" y="2701926"/>
            <a:ext cx="6081712" cy="2063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042" name="Picture 2" descr="http://www.missyuan.com/siyuan/day_060831/03_oZVJJH2QRzI1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175126" y="574676"/>
            <a:ext cx="2297113" cy="210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4" descr="http://p2.so.qhimgs1.com/sdr/400__/t01bc2b394497973ab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6975" y="2209800"/>
            <a:ext cx="30861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599114" y="1628776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爱</a:t>
            </a:r>
            <a:endParaRPr lang="zh-CN" altLang="en-US" sz="45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096964" y="3254375"/>
            <a:ext cx="6753225" cy="8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 字形像一个人双手捧心，张大了嘴在诉说心中的爱。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4805364" y="1789113"/>
            <a:ext cx="417512" cy="393700"/>
          </a:xfrm>
          <a:prstGeom prst="rightArrow">
            <a:avLst/>
          </a:prstGeom>
          <a:solidFill>
            <a:srgbClr val="E04236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srgbClr val="FF0000"/>
              </a:solidFill>
            </a:endParaRPr>
          </a:p>
        </p:txBody>
      </p:sp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60525" y="811214"/>
            <a:ext cx="2838450" cy="208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1" grpId="0" autoUpdateAnimBg="0"/>
      <p:bldP spid="12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77"/>
          <p:cNvGrpSpPr/>
          <p:nvPr/>
        </p:nvGrpSpPr>
        <p:grpSpPr bwMode="auto">
          <a:xfrm>
            <a:off x="3344863" y="2271714"/>
            <a:ext cx="749300" cy="749300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1" y="926947"/>
              <a:ext cx="1000926" cy="423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29067"/>
              <a:ext cx="1000132" cy="212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75" name="组合 81"/>
          <p:cNvGrpSpPr/>
          <p:nvPr/>
        </p:nvGrpSpPr>
        <p:grpSpPr bwMode="auto">
          <a:xfrm>
            <a:off x="4256089" y="2282825"/>
            <a:ext cx="749300" cy="750888"/>
            <a:chOff x="714348" y="428604"/>
            <a:chExt cx="1000132" cy="1000926"/>
          </a:xfrm>
        </p:grpSpPr>
        <p:sp>
          <p:nvSpPr>
            <p:cNvPr id="7" name="矩形 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 rot="16200000" flipH="1">
              <a:off x="713951" y="926947"/>
              <a:ext cx="1000926" cy="423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1"/>
              <a:endCxn id="7" idx="3"/>
            </p:cNvCxnSpPr>
            <p:nvPr/>
          </p:nvCxnSpPr>
          <p:spPr>
            <a:xfrm rot="10800000" flipH="1">
              <a:off x="714348" y="928009"/>
              <a:ext cx="1000132" cy="211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76" name="组合 85"/>
          <p:cNvGrpSpPr/>
          <p:nvPr/>
        </p:nvGrpSpPr>
        <p:grpSpPr bwMode="auto">
          <a:xfrm>
            <a:off x="5154613" y="2289175"/>
            <a:ext cx="749300" cy="750888"/>
            <a:chOff x="714348" y="428604"/>
            <a:chExt cx="1000132" cy="1000926"/>
          </a:xfrm>
        </p:grpSpPr>
        <p:sp>
          <p:nvSpPr>
            <p:cNvPr id="11" name="矩形 10"/>
            <p:cNvSpPr/>
            <p:nvPr/>
          </p:nvSpPr>
          <p:spPr>
            <a:xfrm>
              <a:off x="714348" y="428604"/>
              <a:ext cx="1000132" cy="99880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 rot="16200000" flipH="1">
              <a:off x="715009" y="928006"/>
              <a:ext cx="998809" cy="423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 rot="10800000" flipH="1">
              <a:off x="714348" y="928009"/>
              <a:ext cx="1000132" cy="211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77" name="组合 76"/>
          <p:cNvGrpSpPr/>
          <p:nvPr/>
        </p:nvGrpSpPr>
        <p:grpSpPr bwMode="auto">
          <a:xfrm>
            <a:off x="2433639" y="2271714"/>
            <a:ext cx="750887" cy="749300"/>
            <a:chOff x="714348" y="428604"/>
            <a:chExt cx="1000132" cy="1000926"/>
          </a:xfrm>
        </p:grpSpPr>
        <p:sp>
          <p:nvSpPr>
            <p:cNvPr id="15" name="矩形 1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 rot="16200000" flipH="1">
              <a:off x="713952" y="928009"/>
              <a:ext cx="1000926" cy="2114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714348" y="929067"/>
              <a:ext cx="1000132" cy="212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2457450" y="2233614"/>
            <a:ext cx="457200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</a:t>
            </a:r>
            <a:endParaRPr lang="zh-CN" altLang="en-US" sz="5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3351213" y="2203450"/>
            <a:ext cx="457200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</a:t>
            </a:r>
            <a:endParaRPr lang="zh-CN" altLang="en-US" sz="5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4264025" y="2203450"/>
            <a:ext cx="455613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</a:t>
            </a:r>
            <a:endParaRPr lang="zh-CN" altLang="en-US" sz="5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5172076" y="2225676"/>
            <a:ext cx="455613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尖</a:t>
            </a:r>
            <a:endParaRPr lang="zh-CN" altLang="en-US" sz="5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682" name="组合 89"/>
          <p:cNvGrpSpPr/>
          <p:nvPr/>
        </p:nvGrpSpPr>
        <p:grpSpPr bwMode="auto">
          <a:xfrm>
            <a:off x="6076950" y="2306639"/>
            <a:ext cx="750888" cy="750887"/>
            <a:chOff x="714348" y="428604"/>
            <a:chExt cx="1000132" cy="1000926"/>
          </a:xfrm>
        </p:grpSpPr>
        <p:sp>
          <p:nvSpPr>
            <p:cNvPr id="24" name="矩形 23"/>
            <p:cNvSpPr/>
            <p:nvPr/>
          </p:nvSpPr>
          <p:spPr>
            <a:xfrm>
              <a:off x="714348" y="428604"/>
              <a:ext cx="1000132" cy="998811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25" name="直接连接符 24"/>
            <p:cNvCxnSpPr>
              <a:stCxn id="24" idx="0"/>
              <a:endCxn id="24" idx="2"/>
            </p:cNvCxnSpPr>
            <p:nvPr/>
          </p:nvCxnSpPr>
          <p:spPr>
            <a:xfrm rot="16200000" flipH="1">
              <a:off x="715009" y="929067"/>
              <a:ext cx="998811" cy="211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1"/>
              <a:endCxn id="24" idx="3"/>
            </p:cNvCxnSpPr>
            <p:nvPr/>
          </p:nvCxnSpPr>
          <p:spPr>
            <a:xfrm rot="10800000" flipH="1">
              <a:off x="714348" y="928009"/>
              <a:ext cx="1000132" cy="211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6081714" y="2219326"/>
            <a:ext cx="455612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角</a:t>
            </a:r>
            <a:endParaRPr lang="zh-CN" altLang="en-US" sz="5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8685" name="图片 5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08364" y="392113"/>
            <a:ext cx="777875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1624</Words>
  <Application>WPS 演示</Application>
  <PresentationFormat>全屏显示(16:9)</PresentationFormat>
  <Paragraphs>311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Arial</vt:lpstr>
      <vt:lpstr>宋体</vt:lpstr>
      <vt:lpstr>Wingdings</vt:lpstr>
      <vt:lpstr>Calibri</vt:lpstr>
      <vt:lpstr>Calibri</vt:lpstr>
      <vt:lpstr>微软雅黑</vt:lpstr>
      <vt:lpstr>楷体</vt:lpstr>
      <vt:lpstr>Pinyin Adjust</vt:lpstr>
      <vt:lpstr>Arial Unicode MS</vt:lpstr>
      <vt:lpstr>GB Pinyinok-B</vt:lpstr>
      <vt:lpstr>黑体</vt:lpstr>
      <vt:lpstr>Arial</vt:lpstr>
      <vt:lpstr>Courier Prime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179</cp:revision>
  <dcterms:created xsi:type="dcterms:W3CDTF">2019-01-28T06:44:00Z</dcterms:created>
  <dcterms:modified xsi:type="dcterms:W3CDTF">2020-05-26T03:30:14Z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