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Default Extension="png" ContentType="image/png"/>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 Id="rId5" Type="http://schemas.openxmlformats.org/officeDocument/2006/relationships/custom-properties" Target="docProps/custom.xml" /></Relationships>
</file>

<file path=ppt/presentation.xml><?xml version="1.0" encoding="utf-8"?>
<!--Generated by Aspose.Slides for .NET 20.5-->
<p:presentation xmlns:r="http://schemas.openxmlformats.org/officeDocument/2006/relationships" xmlns:a="http://schemas.openxmlformats.org/drawingml/2006/main" xmlns:p="http://schemas.openxmlformats.org/presentationml/2006/main" saveSubsetFonts="1">
  <p:sldMasterIdLst>
    <p:sldMasterId id="2147483648" r:id="rId1"/>
  </p:sldMasterIdLst>
  <p:notesMasterIdLst>
    <p:notesMasterId r:id="rId2"/>
  </p:notesMasterIdLst>
  <p:sldIdLst>
    <p:sldId id="256" r:id="rId3"/>
    <p:sldId id="266" r:id="rId4"/>
    <p:sldId id="257" r:id="rId5"/>
    <p:sldId id="265" r:id="rId6"/>
    <p:sldId id="264" r:id="rId7"/>
    <p:sldId id="281" r:id="rId8"/>
    <p:sldId id="271" r:id="rId9"/>
    <p:sldId id="313" r:id="rId10"/>
    <p:sldId id="291" r:id="rId11"/>
    <p:sldId id="304" r:id="rId12"/>
    <p:sldId id="290" r:id="rId13"/>
    <p:sldId id="289" r:id="rId14"/>
    <p:sldId id="288" r:id="rId15"/>
    <p:sldId id="286" r:id="rId16"/>
    <p:sldId id="285" r:id="rId17"/>
    <p:sldId id="284" r:id="rId18"/>
    <p:sldId id="314" r:id="rId19"/>
    <p:sldId id="315" r:id="rId20"/>
    <p:sldId id="283" r:id="rId21"/>
    <p:sldId id="319" r:id="rId22"/>
    <p:sldId id="307" r:id="rId23"/>
    <p:sldId id="316" r:id="rId24"/>
    <p:sldId id="294" r:id="rId25"/>
    <p:sldId id="296" r:id="rId26"/>
    <p:sldId id="318" r:id="rId27"/>
    <p:sldId id="308" r:id="rId28"/>
    <p:sldId id="312" r:id="rId29"/>
  </p:sldIdLst>
  <p:sldSz cx="9144000" cy="6858000" type="screen4x3"/>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r="http://schemas.openxmlformats.org/officeDocument/2006/relationships" xmlns:a="http://schemas.openxmlformats.org/drawingml/2006/main"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val="0"/>
    </p:ext>
  </p:extLst>
</p:presentationPr>
</file>

<file path=ppt/tableStyles.xml><?xml version="1.0" encoding="utf-8"?>
<a:tblStyleLst xmlns:r="http://schemas.openxmlformats.org/officeDocument/2006/relationships"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111" autoAdjust="0"/>
    <p:restoredTop sz="94660"/>
  </p:normalViewPr>
  <p:slideViewPr>
    <p:cSldViewPr>
      <p:cViewPr varScale="1">
        <p:scale>
          <a:sx n="70" d="100"/>
          <a:sy n="70" d="100"/>
        </p:scale>
        <p:origin x="-1110" y="-96"/>
      </p:cViewPr>
      <p:guideLst>
        <p:guide orient="horz" pos="2160"/>
        <p:guide pos="2880"/>
      </p:guideLst>
    </p:cSldViewPr>
  </p:slideViewPr>
  <p:notesTextViewPr>
    <p:cViewPr>
      <p:scale>
        <a:sx n="100" d="100"/>
        <a:sy n="100" d="100"/>
      </p:scale>
      <p:origin x="0" y="0"/>
    </p:cViewPr>
  </p:notesTextViewPr>
  <p:notesViewPr>
    <p:cSldViewPr>
      <p:cViewPr>
        <p:scale>
          <a:sx n="1" d="100"/>
          <a:sy n="1" d="100"/>
        </p:scale>
        <p:origin x="0" y="0"/>
      </p:cViewPr>
    </p:cSldViewPr>
  </p:notesViewPr>
  <p:gridSpacing cx="73736200" cy="73736200"/>
</p:viewPr>
</file>

<file path=ppt/_rels/presentation.xml.rels>&#65279;<?xml version="1.0" encoding="utf-8" standalone="yes"?><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 Type="http://schemas.openxmlformats.org/officeDocument/2006/relationships/notesMaster" Target="notesMasters/notesMaster1.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 Type="http://schemas.openxmlformats.org/officeDocument/2006/relationships/slide" Target="slides/slide1.xml" /><Relationship Id="rId30" Type="http://schemas.openxmlformats.org/officeDocument/2006/relationships/tags" Target="tags/tag1.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heme" Target="theme/theme1.xml" /><Relationship Id="rId34" Type="http://schemas.openxmlformats.org/officeDocument/2006/relationships/tableStyles" Target="tableStyles.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s>
</file>

<file path=ppt/notesMasters/_rels/notesMaster1.xml.rels>&#65279;<?xml version="1.0" encoding="utf-8" standalone="yes"?><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p:bgRef idx="1001">
        <a:schemeClr val="bg1"/>
      </p:bgRef>
    </p:bg>
    <p:spTree>
      <p:nvGrpSpPr>
        <p:cNvPr id="1" name=""/>
        <p:cNvGrpSpPr/>
        <p:nvPr/>
      </p:nvGrpSpPr>
      <p:grpSpPr>
        <a:xfrm>
          <a:off x="0" y="0"/>
          <a: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ED4AC99-8F55-4136-9C92-471790721C4D}" type="datetimeFigureOut">
              <a:rPr lang="zh-CN" altLang="en-US" smtClean="0"/>
              <a:t>2020/10/17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58D082-5A98-4E38-AC14-17A8BFB8009C}"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&#65279;<?xml version="1.0" encoding="utf-8" standalone="yes"?><Relationships xmlns="http://schemas.openxmlformats.org/package/2006/relationships"><Relationship Id="rId1" Type="http://schemas.openxmlformats.org/officeDocument/2006/relationships/slide" Target="../slides/slide11.xml" /><Relationship Id="rId2"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spTree>
      <p:nvGrpSpPr>
        <p:cNvPr id="1" name=""/>
        <p:cNvGrpSpPr/>
        <p:nvPr/>
      </p:nvGrpSpPr>
      <p:grpSpPr>
        <a:xfrm>
          <a:off x="0" y="0"/>
          <a: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2858D082-5A98-4E38-AC14-17A8BFB8009C}" type="slidenum">
              <a:rPr lang="zh-CN" altLang="en-US" smtClean="0"/>
              <a:t>11</a:t>
            </a:fld>
            <a:endParaRPr lang="zh-CN" altLang="en-US"/>
          </a:p>
        </p:txBody>
      </p:sp>
    </p:spTree>
  </p:cSld>
  <p:clrMapOvr>
    <a:masterClrMapping/>
  </p:clrMapOvr>
</p:notes>
</file>

<file path=ppt/slideLayouts/_rels/slideLayout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0.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4.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5.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6.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7.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8.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9.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 preserve="1">
  <p:cSld name="标题幻灯片">
    <p:spTree>
      <p:nvGrpSpPr>
        <p:cNvPr id="1" name=""/>
        <p:cNvGrpSpPr/>
        <p:nvPr/>
      </p:nvGrpSpPr>
      <p:grpSpPr>
        <a:xfrm>
          <a:off x="0" y="0"/>
          <a: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60263E3E-BCB9-442C-BCAF-97BE71AFD078}" type="datetimeFigureOut">
              <a:rPr lang="zh-CN" altLang="en-US" smtClean="0"/>
              <a:t>2020/10/17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2ABD40D-5992-41AE-B475-6B1B026983D6}" type="slidenum">
              <a:rPr lang="zh-CN" altLang="en-US" smtClean="0"/>
              <a:t>‹#›</a:t>
            </a:fld>
            <a:endParaRPr lang="zh-CN" altLang="en-US"/>
          </a:p>
        </p:txBody>
      </p:sp>
    </p:spTree>
  </p:cSld>
  <p:clrMapOvr>
    <a:masterClrMapping/>
  </p:clrMapOvr>
  <p:transition/>
  <p:timing/>
</p:sldLayout>
</file>

<file path=ppt/slideLayouts/slideLayout1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x" preserve="1">
  <p:cSld name="标题和竖排文字">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0263E3E-BCB9-442C-BCAF-97BE71AFD078}" type="datetimeFigureOut">
              <a:rPr lang="zh-CN" altLang="en-US" smtClean="0"/>
              <a:t>2020/10/17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2ABD40D-5992-41AE-B475-6B1B026983D6}" type="slidenum">
              <a:rPr lang="zh-CN" altLang="en-US" smtClean="0"/>
              <a:t>‹#›</a:t>
            </a:fld>
            <a:endParaRPr lang="zh-CN" altLang="en-US"/>
          </a:p>
        </p:txBody>
      </p:sp>
    </p:spTree>
  </p:cSld>
  <p:clrMapOvr>
    <a:masterClrMapping/>
  </p:clrMapOvr>
  <p:transition/>
  <p:timing/>
</p:sldLayout>
</file>

<file path=ppt/slideLayouts/slideLayout1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itleAndTx" preserve="1">
  <p:cSld name="垂直排列标题与文本">
    <p:spTree>
      <p:nvGrpSpPr>
        <p:cNvPr id="1" name=""/>
        <p:cNvGrpSpPr/>
        <p:nvPr/>
      </p:nvGrpSpPr>
      <p:grpSpPr>
        <a:xfrm>
          <a:off x="0" y="0"/>
          <a: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0263E3E-BCB9-442C-BCAF-97BE71AFD078}" type="datetimeFigureOut">
              <a:rPr lang="zh-CN" altLang="en-US" smtClean="0"/>
              <a:t>2020/10/17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2ABD40D-5992-41AE-B475-6B1B026983D6}" type="slidenum">
              <a:rPr lang="zh-CN" altLang="en-US" smtClean="0"/>
              <a:t>‹#›</a:t>
            </a:fld>
            <a:endParaRPr lang="zh-CN" altLang="en-US"/>
          </a:p>
        </p:txBody>
      </p:sp>
    </p:spTree>
  </p:cSld>
  <p:clrMapOvr>
    <a:masterClrMapping/>
  </p:clrMapOvr>
  <p:transition/>
  <p:timing/>
</p:sldLayout>
</file>

<file path=ppt/slideLayouts/slideLayout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 preserve="1">
  <p:cSld name="标题和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0263E3E-BCB9-442C-BCAF-97BE71AFD078}" type="datetimeFigureOut">
              <a:rPr lang="zh-CN" altLang="en-US" smtClean="0"/>
              <a:t>2020/10/17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2ABD40D-5992-41AE-B475-6B1B026983D6}" type="slidenum">
              <a:rPr lang="zh-CN" altLang="en-US" smtClean="0"/>
              <a:t>‹#›</a:t>
            </a:fld>
            <a:endParaRPr lang="zh-CN" altLang="en-US"/>
          </a:p>
        </p:txBody>
      </p:sp>
    </p:spTree>
  </p:cSld>
  <p:clrMapOvr>
    <a:masterClrMapping/>
  </p:clrMapOvr>
  <p:transition/>
  <p:timing/>
</p:sldLayout>
</file>

<file path=ppt/slideLayouts/slideLayout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secHead" preserve="1">
  <p:cSld name="节标题">
    <p:spTree>
      <p:nvGrpSpPr>
        <p:cNvPr id="1" name=""/>
        <p:cNvGrpSpPr/>
        <p:nvPr/>
      </p:nvGrpSpPr>
      <p:grpSpPr>
        <a:xfrm>
          <a:off x="0" y="0"/>
          <a: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60263E3E-BCB9-442C-BCAF-97BE71AFD078}" type="datetimeFigureOut">
              <a:rPr lang="zh-CN" altLang="en-US" smtClean="0"/>
              <a:t>2020/10/17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2ABD40D-5992-41AE-B475-6B1B026983D6}" type="slidenum">
              <a:rPr lang="zh-CN" altLang="en-US" smtClean="0"/>
              <a:t>‹#›</a:t>
            </a:fld>
            <a:endParaRPr lang="zh-CN" altLang="en-US"/>
          </a:p>
        </p:txBody>
      </p:sp>
    </p:spTree>
  </p:cSld>
  <p:clrMapOvr>
    <a:masterClrMapping/>
  </p:clrMapOvr>
  <p:transition/>
  <p:timing/>
</p:sldLayout>
</file>

<file path=ppt/slideLayouts/slideLayout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Obj" preserve="1">
  <p:cSld name="两栏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0263E3E-BCB9-442C-BCAF-97BE71AFD078}" type="datetimeFigureOut">
              <a:rPr lang="zh-CN" altLang="en-US" smtClean="0"/>
              <a:t>2020/10/17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2ABD40D-5992-41AE-B475-6B1B026983D6}" type="slidenum">
              <a:rPr lang="zh-CN" altLang="en-US" smtClean="0"/>
              <a:t>‹#›</a:t>
            </a:fld>
            <a:endParaRPr lang="zh-CN" altLang="en-US"/>
          </a:p>
        </p:txBody>
      </p:sp>
    </p:spTree>
  </p:cSld>
  <p:clrMapOvr>
    <a:masterClrMapping/>
  </p:clrMapOvr>
  <p:transition/>
  <p:timing/>
</p:sldLayout>
</file>

<file path=ppt/slideLayouts/slideLayout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TxTwoObj" preserve="1">
  <p:cSld name="比较">
    <p:spTree>
      <p:nvGrpSpPr>
        <p:cNvPr id="1" name=""/>
        <p:cNvGrpSpPr/>
        <p:nvPr/>
      </p:nvGrpSpPr>
      <p:grpSpPr>
        <a:xfrm>
          <a:off x="0" y="0"/>
          <a: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0263E3E-BCB9-442C-BCAF-97BE71AFD078}" type="datetimeFigureOut">
              <a:rPr lang="zh-CN" altLang="en-US" smtClean="0"/>
              <a:t>2020/10/17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2ABD40D-5992-41AE-B475-6B1B026983D6}" type="slidenum">
              <a:rPr lang="zh-CN" altLang="en-US" smtClean="0"/>
              <a:t>‹#›</a:t>
            </a:fld>
            <a:endParaRPr lang="zh-CN" altLang="en-US"/>
          </a:p>
        </p:txBody>
      </p:sp>
    </p:spTree>
  </p:cSld>
  <p:clrMapOvr>
    <a:masterClrMapping/>
  </p:clrMapOvr>
  <p:transition/>
  <p:timing/>
</p:sldLayout>
</file>

<file path=ppt/slideLayouts/slideLayout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Only" preserve="1">
  <p:cSld name="仅标题">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0263E3E-BCB9-442C-BCAF-97BE71AFD078}" type="datetimeFigureOut">
              <a:rPr lang="zh-CN" altLang="en-US" smtClean="0"/>
              <a:t>2020/10/17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2ABD40D-5992-41AE-B475-6B1B026983D6}" type="slidenum">
              <a:rPr lang="zh-CN" altLang="en-US" smtClean="0"/>
              <a:t>‹#›</a:t>
            </a:fld>
            <a:endParaRPr lang="zh-CN" altLang="en-US"/>
          </a:p>
        </p:txBody>
      </p:sp>
    </p:spTree>
  </p:cSld>
  <p:clrMapOvr>
    <a:masterClrMapping/>
  </p:clrMapOvr>
  <p:transition/>
  <p:timing/>
</p:sldLayout>
</file>

<file path=ppt/slideLayouts/slideLayout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reserve="1">
  <p:cSld name="空白">
    <p:spTree>
      <p:nvGrpSpPr>
        <p:cNvPr id="1" name=""/>
        <p:cNvGrpSpPr/>
        <p:nvPr/>
      </p:nvGrpSpPr>
      <p:grpSpPr>
        <a:xfrm>
          <a:off x="0" y="0"/>
          <a:ext cx="0" cy="0"/>
        </a:xfrm>
      </p:grpSpPr>
      <p:sp>
        <p:nvSpPr>
          <p:cNvPr id="2" name="日期占位符 1"/>
          <p:cNvSpPr>
            <a:spLocks noGrp="1"/>
          </p:cNvSpPr>
          <p:nvPr>
            <p:ph type="dt" sz="half" idx="10"/>
          </p:nvPr>
        </p:nvSpPr>
        <p:spPr/>
        <p:txBody>
          <a:bodyPr/>
          <a:lstStyle/>
          <a:p>
            <a:fld id="{60263E3E-BCB9-442C-BCAF-97BE71AFD078}" type="datetimeFigureOut">
              <a:rPr lang="zh-CN" altLang="en-US" smtClean="0"/>
              <a:t>2020/10/17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2ABD40D-5992-41AE-B475-6B1B026983D6}" type="slidenum">
              <a:rPr lang="zh-CN" altLang="en-US" smtClean="0"/>
              <a:t>‹#›</a:t>
            </a:fld>
            <a:endParaRPr lang="zh-CN" altLang="en-US"/>
          </a:p>
        </p:txBody>
      </p:sp>
    </p:spTree>
  </p:cSld>
  <p:clrMapOvr>
    <a:masterClrMapping/>
  </p:clrMapOvr>
  <p:transition/>
  <p:timing/>
</p:sldLayout>
</file>

<file path=ppt/slideLayouts/slideLayout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Tx" preserve="1">
  <p:cSld name="内容与标题">
    <p:spTree>
      <p:nvGrpSpPr>
        <p:cNvPr id="1" name=""/>
        <p:cNvGrpSpPr/>
        <p:nvPr/>
      </p:nvGrpSpPr>
      <p:grpSpPr>
        <a:xfrm>
          <a:off x="0" y="0"/>
          <a: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0263E3E-BCB9-442C-BCAF-97BE71AFD078}" type="datetimeFigureOut">
              <a:rPr lang="zh-CN" altLang="en-US" smtClean="0"/>
              <a:t>2020/10/17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2ABD40D-5992-41AE-B475-6B1B026983D6}" type="slidenum">
              <a:rPr lang="zh-CN" altLang="en-US" smtClean="0"/>
              <a:t>‹#›</a:t>
            </a:fld>
            <a:endParaRPr lang="zh-CN" altLang="en-US"/>
          </a:p>
        </p:txBody>
      </p:sp>
    </p:spTree>
  </p:cSld>
  <p:clrMapOvr>
    <a:masterClrMapping/>
  </p:clrMapOvr>
  <p:transition/>
  <p:timing/>
</p:sldLayout>
</file>

<file path=ppt/slideLayouts/slideLayout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picTx" preserve="1">
  <p:cSld name="图片与标题">
    <p:spTree>
      <p:nvGrpSpPr>
        <p:cNvPr id="1" name=""/>
        <p:cNvGrpSpPr/>
        <p:nvPr/>
      </p:nvGrpSpPr>
      <p:grpSpPr>
        <a:xfrm>
          <a:off x="0" y="0"/>
          <a: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0263E3E-BCB9-442C-BCAF-97BE71AFD078}" type="datetimeFigureOut">
              <a:rPr lang="zh-CN" altLang="en-US" smtClean="0"/>
              <a:t>2020/10/17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2ABD40D-5992-41AE-B475-6B1B026983D6}" type="slidenum">
              <a:rPr lang="zh-CN" altLang="en-US" smtClean="0"/>
              <a:t>‹#›</a:t>
            </a:fld>
            <a:endParaRPr lang="zh-CN" altLang="en-US"/>
          </a:p>
        </p:txBody>
      </p:sp>
    </p:spTree>
  </p:cSld>
  <p:clrMapOvr>
    <a:masterClrMapping/>
  </p:clrMapOvr>
  <p:transition/>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theme" Target="../theme/theme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Ref idx="1001">
        <a:schemeClr val="bg1"/>
      </p:bgRef>
    </p:bg>
    <p:spTree>
      <p:nvGrpSpPr>
        <p:cNvPr id="1" name=""/>
        <p:cNvGrpSpPr/>
        <p:nvPr/>
      </p:nvGrpSpPr>
      <p:grpSpPr>
        <a:xfrm>
          <a:off x="0" y="0"/>
          <a: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263E3E-BCB9-442C-BCAF-97BE71AFD078}" type="datetimeFigureOut">
              <a:rPr lang="zh-CN" altLang="en-US" smtClean="0"/>
              <a:t>2020/10/17</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ABD40D-5992-41AE-B475-6B1B026983D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jpeg" /></Relationships>
</file>

<file path=ppt/slides/_rels/slide10.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11.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notesSlide" Target="../notesSlides/notesSlide1.xml" /><Relationship Id="rId3" Type="http://schemas.openxmlformats.org/officeDocument/2006/relationships/image" Target="../media/image2.jpeg" /></Relationships>
</file>

<file path=ppt/slides/_rels/slide12.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13.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14.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15.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16.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17.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18.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19.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20.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21.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22.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23.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24.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25.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26.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27.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 Id="rId3" Type="http://schemas.openxmlformats.org/officeDocument/2006/relationships/image" Target="../media/image3.png"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8.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_rels/slide9.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2.jpeg" /></Relationships>
</file>

<file path=ppt/slides/slide1.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1026" name="Picture 2" descr="C:\Users\Administrator\Desktop\1-2003292220340-L.jpg"/>
          <p:cNvPicPr>
            <a:picLocks noChangeAspect="1" noChangeArrowheads="1"/>
          </p:cNvPicPr>
          <p:nvPr/>
        </p:nvPicPr>
        <p:blipFill>
          <a:blip r:embed="rId2"/>
          <a:stretch>
            <a:fillRect/>
          </a:stretch>
        </p:blipFill>
        <p:spPr bwMode="auto">
          <a:xfrm>
            <a:off x="-25810" y="0"/>
            <a:ext cx="9169810" cy="6237312"/>
          </a:xfrm>
          <a:prstGeom prst="rect">
            <a:avLst/>
          </a:prstGeom>
          <a:noFill/>
        </p:spPr>
      </p:pic>
      <p:sp>
        <p:nvSpPr>
          <p:cNvPr id="7" name="矩形 6"/>
          <p:cNvSpPr/>
          <p:nvPr/>
        </p:nvSpPr>
        <p:spPr>
          <a:xfrm>
            <a:off x="2627784" y="2348880"/>
            <a:ext cx="3663182" cy="2585323"/>
          </a:xfrm>
          <a:prstGeom prst="rect">
            <a:avLst/>
          </a:prstGeom>
        </p:spPr>
        <p:txBody>
          <a:bodyPr wrap="none">
            <a:spAutoFit/>
          </a:bodyPr>
          <a:lstStyle/>
          <a:p>
            <a:r>
              <a:rPr lang="zh-CN" altLang="zh-CN" sz="5400" b="1" smtClean="0"/>
              <a:t>修辞立其诚</a:t>
            </a:r>
            <a:endParaRPr lang="en-US" altLang="zh-CN" sz="5400" b="1" smtClean="0"/>
          </a:p>
          <a:p>
            <a:r>
              <a:rPr lang="en-US" altLang="zh-CN" sz="5400" b="1" smtClean="0"/>
              <a:t>         </a:t>
            </a:r>
          </a:p>
          <a:p>
            <a:r>
              <a:rPr lang="en-US" altLang="zh-CN" sz="5400" b="1" smtClean="0"/>
              <a:t>        </a:t>
            </a:r>
            <a:endParaRPr lang="zh-CN" altLang="en-US" sz="5400"/>
          </a:p>
        </p:txBody>
      </p:sp>
      <p:sp>
        <p:nvSpPr>
          <p:cNvPr id="8" name="矩形 7"/>
          <p:cNvSpPr/>
          <p:nvPr/>
        </p:nvSpPr>
        <p:spPr>
          <a:xfrm>
            <a:off x="4644008" y="3284984"/>
            <a:ext cx="1723549" cy="707886"/>
          </a:xfrm>
          <a:prstGeom prst="rect">
            <a:avLst/>
          </a:prstGeom>
        </p:spPr>
        <p:txBody>
          <a:bodyPr wrap="none">
            <a:spAutoFit/>
          </a:bodyPr>
          <a:lstStyle/>
          <a:p>
            <a:r>
              <a:rPr lang="zh-CN" altLang="zh-CN" sz="4000" b="1" smtClean="0"/>
              <a:t>张岱年</a:t>
            </a:r>
            <a:endParaRPr lang="zh-CN" altLang="en-US" sz="4000" b="1"/>
          </a:p>
        </p:txBody>
      </p:sp>
    </p:spTree>
  </p:cSld>
  <p:clrMapOvr>
    <a:masterClrMapping/>
  </p:clrMapOvr>
  <p:transition/>
  <p:timing/>
</p:sld>
</file>

<file path=ppt/slides/slide10.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0" y="2492896"/>
            <a:ext cx="9144000" cy="5040560"/>
          </a:xfrm>
          <a:prstGeom prst="rect">
            <a:avLst/>
          </a:prstGeom>
          <a:noFill/>
        </p:spPr>
      </p:pic>
      <p:sp>
        <p:nvSpPr>
          <p:cNvPr id="4" name="流程图: 延期 3"/>
          <p:cNvSpPr/>
          <p:nvPr/>
        </p:nvSpPr>
        <p:spPr>
          <a:xfrm>
            <a:off x="0" y="260648"/>
            <a:ext cx="1008112" cy="57606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11265" name="Rectangle 1"/>
          <p:cNvSpPr>
            <a:spLocks noChangeArrowheads="1"/>
          </p:cNvSpPr>
          <p:nvPr/>
        </p:nvSpPr>
        <p:spPr bwMode="auto">
          <a:xfrm>
            <a:off x="971600" y="332656"/>
            <a:ext cx="7560840" cy="8402300"/>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r>
              <a:rPr lang="zh-CN" altLang="zh-CN" sz="3200" b="1" smtClean="0">
                <a:solidFill>
                  <a:srgbClr val="0070C0"/>
                </a:solidFill>
              </a:rPr>
              <a:t>资料链接</a:t>
            </a:r>
            <a:r>
              <a:rPr lang="en-US" altLang="zh-CN" sz="3200" b="1" smtClean="0">
                <a:solidFill>
                  <a:srgbClr val="0070C0"/>
                </a:solidFill>
              </a:rPr>
              <a:t>2</a:t>
            </a:r>
          </a:p>
          <a:p>
            <a:r>
              <a:rPr lang="en-US" altLang="zh-CN" sz="3200" b="1" smtClean="0">
                <a:solidFill>
                  <a:srgbClr val="0070C0"/>
                </a:solidFill>
              </a:rPr>
              <a:t>                               </a:t>
            </a:r>
            <a:r>
              <a:rPr lang="zh-CN" altLang="zh-CN" sz="3200" b="1" smtClean="0"/>
              <a:t>辕</a:t>
            </a:r>
            <a:r>
              <a:rPr lang="en-US" altLang="zh-CN" sz="3200" b="1" smtClean="0"/>
              <a:t>   </a:t>
            </a:r>
            <a:r>
              <a:rPr lang="zh-CN" altLang="zh-CN" sz="3200" b="1" smtClean="0"/>
              <a:t>固</a:t>
            </a:r>
            <a:endParaRPr lang="zh-CN" altLang="zh-CN" sz="3200" smtClean="0"/>
          </a:p>
          <a:p>
            <a:r>
              <a:rPr lang="en-US" altLang="zh-CN" sz="2800" smtClean="0">
                <a:latin typeface="楷体" pitchFamily="49" charset="-122"/>
                <a:ea typeface="楷体" panose="02010609060101010101" pitchFamily="49" charset="-122"/>
              </a:rPr>
              <a:t>     </a:t>
            </a:r>
            <a:r>
              <a:rPr lang="zh-CN" altLang="zh-CN" sz="2800" b="1" smtClean="0">
                <a:latin typeface="楷体" pitchFamily="49" charset="-122"/>
                <a:ea typeface="楷体" panose="02010609060101010101" pitchFamily="49" charset="-122"/>
              </a:rPr>
              <a:t>辕固</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又名辕固生</a:t>
            </a:r>
            <a:r>
              <a:rPr lang="en-US" altLang="zh-CN" sz="2800" b="1" smtClean="0">
                <a:latin typeface="楷体" pitchFamily="49" charset="-122"/>
                <a:ea typeface="楷体" panose="02010609060101010101" pitchFamily="49" charset="-122"/>
              </a:rPr>
              <a:t>,</a:t>
            </a:r>
            <a:r>
              <a:rPr lang="zh-CN" altLang="zh-CN" sz="2800" b="1" smtClean="0">
                <a:solidFill>
                  <a:srgbClr val="FF0000"/>
                </a:solidFill>
                <a:latin typeface="楷体" pitchFamily="49" charset="-122"/>
                <a:ea typeface="楷体" panose="02010609060101010101" pitchFamily="49" charset="-122"/>
              </a:rPr>
              <a:t>西汉齐</a:t>
            </a:r>
            <a:r>
              <a:rPr lang="en-US" altLang="zh-CN" sz="2800" b="1" smtClean="0">
                <a:solidFill>
                  <a:srgbClr val="FF0000"/>
                </a:solidFill>
                <a:latin typeface="楷体" pitchFamily="49" charset="-122"/>
                <a:ea typeface="楷体" panose="02010609060101010101" pitchFamily="49" charset="-122"/>
              </a:rPr>
              <a:t>(</a:t>
            </a:r>
            <a:r>
              <a:rPr lang="zh-CN" altLang="zh-CN" sz="2800" b="1" smtClean="0">
                <a:solidFill>
                  <a:srgbClr val="FF0000"/>
                </a:solidFill>
                <a:latin typeface="楷体" pitchFamily="49" charset="-122"/>
                <a:ea typeface="楷体" panose="02010609060101010101" pitchFamily="49" charset="-122"/>
              </a:rPr>
              <a:t>治所今山东淄博</a:t>
            </a:r>
            <a:r>
              <a:rPr lang="en-US" altLang="zh-CN" sz="2800" b="1" smtClean="0">
                <a:solidFill>
                  <a:srgbClr val="FF0000"/>
                </a:solidFill>
                <a:latin typeface="楷体" pitchFamily="49" charset="-122"/>
                <a:ea typeface="楷体" panose="02010609060101010101" pitchFamily="49" charset="-122"/>
              </a:rPr>
              <a:t>)</a:t>
            </a:r>
            <a:r>
              <a:rPr lang="zh-CN" altLang="zh-CN" sz="2800" b="1" smtClean="0">
                <a:solidFill>
                  <a:srgbClr val="FF0000"/>
                </a:solidFill>
                <a:latin typeface="楷体" pitchFamily="49" charset="-122"/>
                <a:ea typeface="楷体" panose="02010609060101010101" pitchFamily="49" charset="-122"/>
              </a:rPr>
              <a:t>人</a:t>
            </a:r>
            <a:r>
              <a:rPr lang="en-US" altLang="zh-CN" sz="2800" b="1" smtClean="0">
                <a:solidFill>
                  <a:srgbClr val="FF0000"/>
                </a:solidFill>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早年是清河王刘乘的太傅</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景帝时为《诗经》博士。公元前</a:t>
            </a:r>
            <a:r>
              <a:rPr lang="en-US" altLang="zh-CN" sz="2800" b="1" smtClean="0">
                <a:latin typeface="楷体" pitchFamily="49" charset="-122"/>
                <a:ea typeface="楷体" panose="02010609060101010101" pitchFamily="49" charset="-122"/>
              </a:rPr>
              <a:t>140</a:t>
            </a:r>
            <a:r>
              <a:rPr lang="zh-CN" altLang="zh-CN" sz="2800" b="1" smtClean="0">
                <a:latin typeface="楷体" pitchFamily="49" charset="-122"/>
                <a:ea typeface="楷体" panose="02010609060101010101" pitchFamily="49" charset="-122"/>
              </a:rPr>
              <a:t>年</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汉武帝即位。汉武帝接受董仲舒的建议</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罢黜百家</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独尊儒术</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立五经博士</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向全国各地征召贤良。</a:t>
            </a:r>
            <a:r>
              <a:rPr lang="en-US" altLang="zh-CN" sz="2800" b="1" smtClean="0">
                <a:latin typeface="楷体" pitchFamily="49" charset="-122"/>
                <a:ea typeface="楷体" panose="02010609060101010101" pitchFamily="49" charset="-122"/>
              </a:rPr>
              <a:t>90</a:t>
            </a:r>
            <a:r>
              <a:rPr lang="zh-CN" altLang="zh-CN" sz="2800" b="1" smtClean="0">
                <a:latin typeface="楷体" pitchFamily="49" charset="-122"/>
                <a:ea typeface="楷体" panose="02010609060101010101" pitchFamily="49" charset="-122"/>
              </a:rPr>
              <a:t>多岁高龄的辕固以贤良身份到了都城长安。后来辕固因年龄太大</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诸儒又对他心存嫉妒</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不久他便罢归故乡。</a:t>
            </a:r>
            <a:r>
              <a:rPr lang="zh-CN" altLang="zh-CN" sz="2800" b="1" smtClean="0">
                <a:solidFill>
                  <a:srgbClr val="FF0000"/>
                </a:solidFill>
                <a:latin typeface="楷体" pitchFamily="49" charset="-122"/>
                <a:ea typeface="楷体" panose="02010609060101010101" pitchFamily="49" charset="-122"/>
              </a:rPr>
              <a:t>辕固在儒家学说的发展中发挥了重要作用。他不但精通儒家经典</a:t>
            </a:r>
            <a:r>
              <a:rPr lang="en-US" altLang="zh-CN" sz="2800" b="1" smtClean="0">
                <a:solidFill>
                  <a:srgbClr val="FF0000"/>
                </a:solidFill>
                <a:latin typeface="楷体" pitchFamily="49" charset="-122"/>
                <a:ea typeface="楷体" panose="02010609060101010101" pitchFamily="49" charset="-122"/>
              </a:rPr>
              <a:t>,</a:t>
            </a:r>
            <a:r>
              <a:rPr lang="zh-CN" altLang="zh-CN" sz="2800" b="1" smtClean="0">
                <a:solidFill>
                  <a:srgbClr val="FF0000"/>
                </a:solidFill>
                <a:latin typeface="楷体" pitchFamily="49" charset="-122"/>
                <a:ea typeface="楷体" panose="02010609060101010101" pitchFamily="49" charset="-122"/>
              </a:rPr>
              <a:t>而且师徒繁衍</a:t>
            </a:r>
            <a:r>
              <a:rPr lang="en-US" altLang="zh-CN" sz="2800" b="1" smtClean="0">
                <a:solidFill>
                  <a:srgbClr val="FF0000"/>
                </a:solidFill>
                <a:latin typeface="楷体" pitchFamily="49" charset="-122"/>
                <a:ea typeface="楷体" panose="02010609060101010101" pitchFamily="49" charset="-122"/>
              </a:rPr>
              <a:t>,</a:t>
            </a:r>
            <a:r>
              <a:rPr lang="zh-CN" altLang="zh-CN" sz="2800" b="1" smtClean="0">
                <a:solidFill>
                  <a:srgbClr val="FF0000"/>
                </a:solidFill>
                <a:latin typeface="楷体" pitchFamily="49" charset="-122"/>
                <a:ea typeface="楷体" panose="02010609060101010101" pitchFamily="49" charset="-122"/>
              </a:rPr>
              <a:t>桃李满天下</a:t>
            </a:r>
            <a:r>
              <a:rPr lang="en-US" altLang="zh-CN" sz="2800" b="1" smtClean="0">
                <a:solidFill>
                  <a:srgbClr val="FF0000"/>
                </a:solidFill>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形成了一个庞大的以齐人为主的“齐诗学派”</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史称</a:t>
            </a:r>
            <a:r>
              <a:rPr lang="zh-CN" altLang="zh-CN" sz="2800" b="1" smtClean="0">
                <a:solidFill>
                  <a:srgbClr val="C00000"/>
                </a:solidFill>
                <a:latin typeface="楷体" pitchFamily="49" charset="-122"/>
                <a:ea typeface="楷体" panose="02010609060101010101" pitchFamily="49" charset="-122"/>
              </a:rPr>
              <a:t>“诸齐以《诗》显贵</a:t>
            </a:r>
            <a:r>
              <a:rPr lang="en-US" altLang="zh-CN" sz="2800" b="1" smtClean="0">
                <a:solidFill>
                  <a:srgbClr val="C00000"/>
                </a:solidFill>
                <a:latin typeface="楷体" pitchFamily="49" charset="-122"/>
                <a:ea typeface="楷体" panose="02010609060101010101" pitchFamily="49" charset="-122"/>
              </a:rPr>
              <a:t>,</a:t>
            </a:r>
            <a:r>
              <a:rPr lang="zh-CN" altLang="zh-CN" sz="2800" b="1" smtClean="0">
                <a:solidFill>
                  <a:srgbClr val="C00000"/>
                </a:solidFill>
                <a:latin typeface="楷体" pitchFamily="49" charset="-122"/>
                <a:ea typeface="楷体" panose="02010609060101010101" pitchFamily="49" charset="-122"/>
              </a:rPr>
              <a:t>皆固之弟子也”</a:t>
            </a:r>
            <a:r>
              <a:rPr lang="zh-CN" altLang="zh-CN" sz="2800" b="1" smtClean="0">
                <a:latin typeface="楷体" pitchFamily="49" charset="-122"/>
                <a:ea typeface="楷体" panose="02010609060101010101" pitchFamily="49" charset="-122"/>
              </a:rPr>
              <a:t>。</a:t>
            </a:r>
          </a:p>
          <a:p>
            <a:endParaRPr kumimoji="0" lang="en-US" altLang="zh-CN" sz="2800" b="1" i="0" u="none" strike="noStrike" cap="none" normalizeH="0" baseline="0" smtClean="0">
              <a:ln>
                <a:noFill/>
              </a:ln>
              <a:solidFill>
                <a:srgbClr val="0070C0"/>
              </a:solidFill>
              <a:effectLst/>
              <a:latin typeface="楷体" pitchFamily="49" charset="-122"/>
              <a:ea typeface="楷体" panose="02010609060101010101" pitchFamily="49" charset="-122"/>
              <a:cs typeface="Times New Roman" panose="02020603050405020304" pitchFamily="18" charset="0"/>
            </a:endParaRPr>
          </a:p>
          <a:p>
            <a:endParaRPr lang="zh-CN" altLang="zh-CN" sz="2800" smtClean="0">
              <a:latin typeface="楷体" panose="02010609060101010101" pitchFamily="49" charset="-122"/>
              <a:ea typeface="楷体" panose="02010609060101010101" pitchFamily="49" charset="-122"/>
            </a:endParaRPr>
          </a:p>
          <a:p>
            <a:endParaRPr kumimoji="0" lang="en-US" altLang="zh-CN" sz="2800" b="1" i="0" u="none" strike="noStrike" cap="none" normalizeH="0" baseline="0" smtClean="0">
              <a:ln>
                <a:noFill/>
              </a:ln>
              <a:solidFill>
                <a:srgbClr val="0070C0"/>
              </a:solidFill>
              <a:effectLst/>
              <a:latin typeface="楷体" pitchFamily="49" charset="-122"/>
              <a:ea typeface="楷体" panose="02010609060101010101" pitchFamily="49" charset="-122"/>
              <a:cs typeface="Times New Roman" panose="02020603050405020304" pitchFamily="18" charset="0"/>
            </a:endParaRPr>
          </a:p>
          <a:p>
            <a:r>
              <a:rPr lang="en-US" altLang="zh-CN" sz="2800" b="1" smtClean="0">
                <a:solidFill>
                  <a:srgbClr val="0070C0"/>
                </a:solidFill>
                <a:latin typeface="楷体" pitchFamily="49" charset="-122"/>
                <a:ea typeface="楷体" panose="02010609060101010101" pitchFamily="49" charset="-122"/>
                <a:cs typeface="Times New Roman" panose="02020603050405020304" pitchFamily="18" charset="0"/>
              </a:rPr>
              <a:t>            </a:t>
            </a:r>
            <a:endParaRPr kumimoji="0" lang="zh-CN" sz="2800" b="1" i="0" u="none" strike="noStrike" cap="none" normalizeH="0" baseline="0" smtClean="0">
              <a:ln>
                <a:noFill/>
              </a:ln>
              <a:solidFill>
                <a:srgbClr val="0070C0"/>
              </a:solidFill>
              <a:effectLst/>
              <a:latin typeface="楷体" panose="02010609060101010101" pitchFamily="49" charset="-122"/>
              <a:ea typeface="楷体" panose="02010609060101010101" pitchFamily="49" charset="-122"/>
              <a:cs typeface="宋体" panose="02010600030101010101" pitchFamily="2" charset="-122"/>
            </a:endParaRPr>
          </a:p>
          <a:p>
            <a:pPr marL="0" marR="0" lvl="0" indent="152400" algn="l" defTabSz="914400" rtl="0" eaLnBrk="0" fontAlgn="base" latinLnBrk="0" hangingPunct="0">
              <a:lnSpc>
                <a:spcPct val="100000"/>
              </a:lnSpc>
              <a:spcBef>
                <a:spcPct val="0"/>
              </a:spcBef>
              <a:spcAft>
                <a:spcPct val="0"/>
              </a:spcAft>
              <a:buClrTx/>
              <a:buSzTx/>
              <a:buFontTx/>
              <a:buNone/>
            </a:pPr>
            <a:endParaRPr kumimoji="0" lang="en-US" altLang="zh-CN" sz="2800" b="1" i="0" u="none" strike="noStrike" cap="none" normalizeH="0" baseline="0" smtClean="0">
              <a:ln>
                <a:noFill/>
              </a:ln>
              <a:solidFill>
                <a:srgbClr val="FF0000"/>
              </a:solidFill>
              <a:effectLst/>
              <a:latin typeface="楷体" panose="02010609060101010101" pitchFamily="49" charset="-122"/>
              <a:ea typeface="楷体" panose="02010609060101010101" pitchFamily="49" charset="-122"/>
              <a:cs typeface="Times New Roman" panose="02020603050405020304" pitchFamily="18" charset="0"/>
            </a:endParaRPr>
          </a:p>
          <a:p>
            <a:pPr marL="0" marR="0" lvl="0" indent="152400" algn="l" defTabSz="914400" rtl="0" eaLnBrk="0" fontAlgn="base" latinLnBrk="0" hangingPunct="0">
              <a:lnSpc>
                <a:spcPct val="100000"/>
              </a:lnSpc>
              <a:spcBef>
                <a:spcPct val="0"/>
              </a:spcBef>
              <a:spcAft>
                <a:spcPct val="0"/>
              </a:spcAft>
              <a:buClrTx/>
              <a:buSzTx/>
              <a:buFontTx/>
              <a:buNone/>
            </a:pPr>
            <a:endParaRPr kumimoji="0" lang="zh-CN" altLang="en-US" sz="2800" b="0" i="0" u="none" strike="noStrike" cap="none" normalizeH="0" baseline="0" smtClean="0">
              <a:ln>
                <a:noFill/>
              </a:ln>
              <a:solidFill>
                <a:schemeClr val="tx1"/>
              </a:solidFill>
              <a:effectLst/>
              <a:latin typeface="楷体" pitchFamily="49" charset="-122"/>
              <a:ea typeface="楷体" panose="02010609060101010101" pitchFamily="49" charset="-122"/>
              <a:cs typeface="宋体" pitchFamily="2" charset="-122"/>
            </a:endParaRPr>
          </a:p>
        </p:txBody>
      </p:sp>
    </p:spTree>
  </p:cSld>
  <p:clrMapOvr>
    <a:masterClrMapping/>
  </p:clrMapOvr>
  <p:transition/>
  <p:timing/>
</p:sld>
</file>

<file path=ppt/slides/slide11.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2050" name="Picture 2" descr="C:\Users\Administrator\Desktop\1-2002241616410-L.jpg"/>
          <p:cNvPicPr>
            <a:picLocks noGrp="1" noChangeAspect="1" noChangeArrowheads="1"/>
          </p:cNvPicPr>
          <p:nvPr>
            <p:ph idx="1"/>
          </p:nvPr>
        </p:nvPicPr>
        <p:blipFill>
          <a:blip r:embed="rId3"/>
          <a:stretch>
            <a:fillRect/>
          </a:stretch>
        </p:blipFill>
        <p:spPr bwMode="auto">
          <a:xfrm>
            <a:off x="0" y="692696"/>
            <a:ext cx="9144000" cy="7389440"/>
          </a:xfrm>
          <a:prstGeom prst="rect">
            <a:avLst/>
          </a:prstGeom>
          <a:noFill/>
        </p:spPr>
      </p:pic>
      <p:sp>
        <p:nvSpPr>
          <p:cNvPr id="4" name="流程图: 延期 3"/>
          <p:cNvSpPr/>
          <p:nvPr/>
        </p:nvSpPr>
        <p:spPr>
          <a:xfrm>
            <a:off x="0" y="836712"/>
            <a:ext cx="1008112" cy="57606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6" name="流程图: 可选过程 5"/>
          <p:cNvSpPr/>
          <p:nvPr/>
        </p:nvSpPr>
        <p:spPr>
          <a:xfrm>
            <a:off x="0" y="0"/>
            <a:ext cx="2411760" cy="692696"/>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0" y="0"/>
            <a:ext cx="2664296" cy="769441"/>
          </a:xfrm>
          <a:prstGeom prst="rect">
            <a:avLst/>
          </a:prstGeom>
          <a:noFill/>
        </p:spPr>
        <p:txBody>
          <a:bodyPr wrap="square" rtlCol="0">
            <a:spAutoFit/>
          </a:bodyPr>
          <a:lstStyle/>
          <a:p>
            <a:r>
              <a:rPr lang="zh-CN" altLang="en-US" sz="4400" smtClean="0">
                <a:solidFill>
                  <a:schemeClr val="bg1"/>
                </a:solidFill>
              </a:rPr>
              <a:t>初读感悟</a:t>
            </a:r>
            <a:endParaRPr lang="zh-CN" altLang="en-US" sz="4400">
              <a:solidFill>
                <a:schemeClr val="bg1"/>
              </a:solidFill>
            </a:endParaRPr>
          </a:p>
        </p:txBody>
      </p:sp>
      <p:sp>
        <p:nvSpPr>
          <p:cNvPr id="12289" name="Rectangle 1"/>
          <p:cNvSpPr>
            <a:spLocks noChangeArrowheads="1"/>
          </p:cNvSpPr>
          <p:nvPr/>
        </p:nvSpPr>
        <p:spPr bwMode="auto">
          <a:xfrm>
            <a:off x="899592" y="559133"/>
            <a:ext cx="7920880" cy="2677656"/>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r>
              <a:rPr kumimoji="0" lang="en-US" altLang="zh-CN" sz="3200" b="1" i="0" u="none" strike="noStrike" cap="none" normalizeH="0" baseline="0" smtClean="0">
                <a:ln>
                  <a:noFill/>
                </a:ln>
                <a:solidFill>
                  <a:srgbClr val="FF0000"/>
                </a:solidFill>
                <a:effectLst/>
                <a:latin typeface="宋体" pitchFamily="2" charset="-122"/>
                <a:ea typeface="宋体" pitchFamily="2" charset="-122"/>
                <a:cs typeface="Times New Roman" panose="02020603050405020304" pitchFamily="18" charset="0"/>
              </a:rPr>
              <a:t>  </a:t>
            </a:r>
            <a:r>
              <a:rPr kumimoji="0" lang="en-US" altLang="zh-CN" sz="2400" b="1" i="0" u="none" strike="noStrike" cap="none" normalizeH="0" baseline="0" smtClean="0">
                <a:ln>
                  <a:noFill/>
                </a:ln>
                <a:solidFill>
                  <a:srgbClr val="0070C0"/>
                </a:solidFill>
                <a:effectLst/>
                <a:latin typeface="宋体" pitchFamily="2" charset="-122"/>
                <a:ea typeface="宋体" pitchFamily="2" charset="-122"/>
                <a:cs typeface="Times New Roman" panose="02020603050405020304" pitchFamily="18" charset="0"/>
              </a:rPr>
              <a:t>1.</a:t>
            </a:r>
            <a:r>
              <a:rPr lang="zh-CN" altLang="zh-CN" sz="2400" b="1" smtClean="0">
                <a:solidFill>
                  <a:srgbClr val="0070C0"/>
                </a:solidFill>
              </a:rPr>
              <a:t>快速浏览课文，作者围绕“立其诚”</a:t>
            </a:r>
            <a:r>
              <a:rPr lang="en-US" altLang="zh-CN" sz="2400" b="1" smtClean="0">
                <a:solidFill>
                  <a:srgbClr val="0070C0"/>
                </a:solidFill>
              </a:rPr>
              <a:t>,</a:t>
            </a:r>
            <a:r>
              <a:rPr lang="zh-CN" altLang="zh-CN" sz="2400" b="1" smtClean="0">
                <a:solidFill>
                  <a:srgbClr val="0070C0"/>
                </a:solidFill>
              </a:rPr>
              <a:t>是按照怎样的思路展开思考和阐述的</a:t>
            </a:r>
            <a:r>
              <a:rPr lang="en-US" altLang="zh-CN" sz="2400" b="1" smtClean="0">
                <a:solidFill>
                  <a:srgbClr val="0070C0"/>
                </a:solidFill>
              </a:rPr>
              <a:t>?</a:t>
            </a:r>
            <a:r>
              <a:rPr lang="zh-CN" altLang="zh-CN" sz="2400" b="1" smtClean="0">
                <a:solidFill>
                  <a:srgbClr val="0070C0"/>
                </a:solidFill>
              </a:rPr>
              <a:t>试简要分析。</a:t>
            </a:r>
            <a:endParaRPr lang="zh-CN" altLang="zh-CN" sz="2400" smtClean="0">
              <a:solidFill>
                <a:srgbClr val="0070C0"/>
              </a:solidFill>
            </a:endParaRPr>
          </a:p>
          <a:p>
            <a:r>
              <a:rPr lang="en-US" altLang="zh-CN" sz="2400" smtClean="0">
                <a:latin typeface="楷体" pitchFamily="49" charset="-122"/>
                <a:ea typeface="楷体" panose="02010609060101010101" pitchFamily="49" charset="-122"/>
              </a:rPr>
              <a:t>    </a:t>
            </a:r>
            <a:r>
              <a:rPr lang="zh-CN" altLang="zh-CN" sz="2400" b="1" smtClean="0">
                <a:latin typeface="楷体" pitchFamily="49" charset="-122"/>
                <a:ea typeface="楷体" panose="02010609060101010101" pitchFamily="49" charset="-122"/>
              </a:rPr>
              <a:t>作者是</a:t>
            </a:r>
            <a:r>
              <a:rPr lang="zh-CN" altLang="zh-CN" sz="2400" b="1" smtClean="0">
                <a:solidFill>
                  <a:srgbClr val="FF0000"/>
                </a:solidFill>
                <a:latin typeface="楷体" pitchFamily="49" charset="-122"/>
                <a:ea typeface="楷体" panose="02010609060101010101" pitchFamily="49" charset="-122"/>
              </a:rPr>
              <a:t>按照追本溯源、提出论题、分析含义、阐释作用、提高度、深化主题的思路</a:t>
            </a:r>
            <a:r>
              <a:rPr lang="zh-CN" altLang="zh-CN" sz="2400" b="1" smtClean="0">
                <a:latin typeface="楷体" pitchFamily="49" charset="-122"/>
                <a:ea typeface="楷体" panose="02010609060101010101" pitchFamily="49" charset="-122"/>
              </a:rPr>
              <a:t>展开思考和阐述的。</a:t>
            </a:r>
            <a:r>
              <a:rPr lang="zh-CN" altLang="zh-CN" sz="2800" b="1" smtClean="0">
                <a:latin typeface="楷体" pitchFamily="49" charset="-122"/>
                <a:ea typeface="楷体" panose="02010609060101010101" pitchFamily="49" charset="-122"/>
              </a:rPr>
              <a:t>具体过程如下：</a:t>
            </a:r>
          </a:p>
          <a:p>
            <a:endParaRPr lang="zh-CN" altLang="zh-CN" sz="3200" b="1" smtClean="0">
              <a:solidFill>
                <a:srgbClr val="7030A0"/>
              </a:solidFill>
            </a:endParaRPr>
          </a:p>
        </p:txBody>
      </p:sp>
      <p:sp>
        <p:nvSpPr>
          <p:cNvPr id="8" name="七角星 7"/>
          <p:cNvSpPr/>
          <p:nvPr/>
        </p:nvSpPr>
        <p:spPr>
          <a:xfrm>
            <a:off x="1547664" y="2708920"/>
            <a:ext cx="72008" cy="45719"/>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形标注 8"/>
          <p:cNvSpPr/>
          <p:nvPr/>
        </p:nvSpPr>
        <p:spPr>
          <a:xfrm>
            <a:off x="251520" y="2708920"/>
            <a:ext cx="3528392" cy="4149080"/>
          </a:xfrm>
          <a:prstGeom prst="wedgeEllipseCallout">
            <a:avLst>
              <a:gd name="adj1" fmla="val -13651"/>
              <a:gd name="adj2" fmla="val -546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1259632" y="3212976"/>
            <a:ext cx="1080120" cy="369332"/>
          </a:xfrm>
          <a:prstGeom prst="rect">
            <a:avLst/>
          </a:prstGeom>
          <a:noFill/>
        </p:spPr>
        <p:txBody>
          <a:bodyPr wrap="square" rtlCol="0">
            <a:spAutoFit/>
          </a:bodyPr>
          <a:lstStyle/>
          <a:p>
            <a:endParaRPr lang="zh-CN" altLang="en-US"/>
          </a:p>
        </p:txBody>
      </p:sp>
      <p:sp>
        <p:nvSpPr>
          <p:cNvPr id="23553" name="Rectangle 1"/>
          <p:cNvSpPr>
            <a:spLocks noChangeArrowheads="1"/>
          </p:cNvSpPr>
          <p:nvPr/>
        </p:nvSpPr>
        <p:spPr bwMode="auto">
          <a:xfrm>
            <a:off x="467544" y="2924944"/>
            <a:ext cx="2952328" cy="3416320"/>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pPr marL="0" marR="0" lvl="0" indent="228600" algn="l" defTabSz="914400" rtl="0" eaLnBrk="1" fontAlgn="base" latinLnBrk="0" hangingPunct="1">
              <a:lnSpc>
                <a:spcPct val="100000"/>
              </a:lnSpc>
              <a:spcBef>
                <a:spcPct val="0"/>
              </a:spcBef>
              <a:spcAft>
                <a:spcPct val="0"/>
              </a:spcAft>
              <a:buClrTx/>
              <a:buSzTx/>
              <a:buFontTx/>
              <a:buNone/>
            </a:pPr>
            <a:r>
              <a:rPr kumimoji="0" lang="zh-CN" sz="2400" b="0" i="0" u="none" strike="noStrike" cap="none" normalizeH="0" baseline="0" smtClean="0">
                <a:ln>
                  <a:noFill/>
                </a:ln>
                <a:solidFill>
                  <a:srgbClr val="FF0000"/>
                </a:solidFill>
                <a:effectLst/>
                <a:latin typeface="黑体" pitchFamily="49" charset="-122"/>
                <a:ea typeface="黑体" pitchFamily="49" charset="-122"/>
                <a:cs typeface="Times New Roman" panose="02020603050405020304" pitchFamily="18" charset="0"/>
              </a:rPr>
              <a:t>一开篇</a:t>
            </a:r>
            <a:r>
              <a:rPr kumimoji="0" lang="en-US" altLang="zh-CN" sz="2400" b="0" i="0" u="none" strike="noStrike" cap="none" normalizeH="0" baseline="0" smtClean="0">
                <a:ln>
                  <a:noFill/>
                </a:ln>
                <a:solidFill>
                  <a:schemeClr val="bg1"/>
                </a:solidFill>
                <a:effectLst/>
                <a:latin typeface="黑体" pitchFamily="49" charset="-122"/>
                <a:ea typeface="黑体" pitchFamily="49" charset="-122"/>
                <a:cs typeface="Times New Roman" panose="02020603050405020304" pitchFamily="18" charset="0"/>
              </a:rPr>
              <a:t>,</a:t>
            </a:r>
            <a:r>
              <a:rPr kumimoji="0" lang="zh-CN" altLang="en-US" sz="2400" b="0" i="0" u="none" strike="noStrike" cap="none" normalizeH="0" baseline="0" smtClean="0">
                <a:ln>
                  <a:noFill/>
                </a:ln>
                <a:solidFill>
                  <a:schemeClr val="bg1"/>
                </a:solidFill>
                <a:effectLst/>
                <a:latin typeface="黑体" pitchFamily="49" charset="-122"/>
                <a:ea typeface="黑体" pitchFamily="49" charset="-122"/>
                <a:cs typeface="Times New Roman" panose="02020603050405020304" pitchFamily="18" charset="0"/>
              </a:rPr>
              <a:t>作者追本溯源</a:t>
            </a:r>
            <a:r>
              <a:rPr kumimoji="0" lang="en-US" altLang="zh-CN" sz="2400" b="0" i="0" u="none" strike="noStrike" cap="none" normalizeH="0" baseline="0" smtClean="0">
                <a:ln>
                  <a:noFill/>
                </a:ln>
                <a:solidFill>
                  <a:schemeClr val="bg1"/>
                </a:solidFill>
                <a:effectLst/>
                <a:latin typeface="黑体" pitchFamily="49" charset="-122"/>
                <a:ea typeface="黑体" pitchFamily="49" charset="-122"/>
                <a:cs typeface="Times New Roman" panose="02020603050405020304" pitchFamily="18" charset="0"/>
              </a:rPr>
              <a:t>,</a:t>
            </a:r>
            <a:r>
              <a:rPr kumimoji="0" lang="zh-CN" altLang="en-US" sz="2400" b="0" i="0" u="none" strike="noStrike" cap="none" normalizeH="0" baseline="0" smtClean="0">
                <a:ln>
                  <a:noFill/>
                </a:ln>
                <a:solidFill>
                  <a:schemeClr val="bg1"/>
                </a:solidFill>
                <a:effectLst/>
                <a:latin typeface="黑体" pitchFamily="49" charset="-122"/>
                <a:ea typeface="黑体" pitchFamily="49" charset="-122"/>
                <a:cs typeface="Times New Roman" panose="02020603050405020304" pitchFamily="18" charset="0"/>
              </a:rPr>
              <a:t>先从“修辞立其诚”在文献中的意义说起</a:t>
            </a:r>
            <a:r>
              <a:rPr kumimoji="0" lang="en-US" altLang="zh-CN" sz="2400" b="0" i="0" u="none" strike="noStrike" cap="none" normalizeH="0" baseline="0" smtClean="0">
                <a:ln>
                  <a:noFill/>
                </a:ln>
                <a:solidFill>
                  <a:schemeClr val="bg1"/>
                </a:solidFill>
                <a:effectLst/>
                <a:latin typeface="黑体" pitchFamily="49" charset="-122"/>
                <a:ea typeface="黑体" pitchFamily="49" charset="-122"/>
                <a:cs typeface="Times New Roman" panose="02020603050405020304" pitchFamily="18" charset="0"/>
              </a:rPr>
              <a:t>,</a:t>
            </a:r>
            <a:r>
              <a:rPr kumimoji="0" lang="zh-CN" altLang="en-US" sz="2400" b="0" i="0" u="none" strike="noStrike" cap="none" normalizeH="0" baseline="0" smtClean="0">
                <a:ln>
                  <a:noFill/>
                </a:ln>
                <a:solidFill>
                  <a:schemeClr val="bg1"/>
                </a:solidFill>
                <a:effectLst/>
                <a:latin typeface="黑体" pitchFamily="49" charset="-122"/>
                <a:ea typeface="黑体" pitchFamily="49" charset="-122"/>
                <a:cs typeface="Times New Roman" panose="02020603050405020304" pitchFamily="18" charset="0"/>
              </a:rPr>
              <a:t>提出论题</a:t>
            </a:r>
            <a:r>
              <a:rPr kumimoji="0" lang="en-US" altLang="zh-CN" sz="2400" b="0" i="0" u="none" strike="noStrike" cap="none" normalizeH="0" baseline="0" smtClean="0">
                <a:ln>
                  <a:noFill/>
                </a:ln>
                <a:solidFill>
                  <a:schemeClr val="bg1"/>
                </a:solidFill>
                <a:effectLst/>
                <a:latin typeface="黑体" pitchFamily="49" charset="-122"/>
                <a:ea typeface="黑体" pitchFamily="49" charset="-122"/>
                <a:cs typeface="Times New Roman" panose="02020603050405020304" pitchFamily="18" charset="0"/>
              </a:rPr>
              <a:t>,</a:t>
            </a:r>
            <a:r>
              <a:rPr kumimoji="0" lang="zh-CN" altLang="en-US" sz="2400" b="0" i="0" u="none" strike="noStrike" cap="none" normalizeH="0" baseline="0" smtClean="0">
                <a:ln>
                  <a:noFill/>
                </a:ln>
                <a:solidFill>
                  <a:schemeClr val="bg1"/>
                </a:solidFill>
                <a:effectLst/>
                <a:latin typeface="黑体" pitchFamily="49" charset="-122"/>
                <a:ea typeface="黑体" pitchFamily="49" charset="-122"/>
                <a:cs typeface="Times New Roman" panose="02020603050405020304" pitchFamily="18" charset="0"/>
              </a:rPr>
              <a:t>继而分析了“立其诚”的意义其诚”即坚持真实性</a:t>
            </a:r>
            <a:r>
              <a:rPr kumimoji="0" lang="en-US" altLang="zh-CN" sz="2400" b="0" i="0" u="none" strike="noStrike" cap="none" normalizeH="0" baseline="0" smtClean="0">
                <a:ln>
                  <a:noFill/>
                </a:ln>
                <a:solidFill>
                  <a:schemeClr val="bg1"/>
                </a:solidFill>
                <a:effectLst/>
                <a:latin typeface="黑体" pitchFamily="49" charset="-122"/>
                <a:ea typeface="黑体" pitchFamily="49" charset="-122"/>
                <a:cs typeface="Times New Roman" panose="02020603050405020304" pitchFamily="18" charset="0"/>
              </a:rPr>
              <a:t>,</a:t>
            </a:r>
            <a:r>
              <a:rPr kumimoji="0" lang="zh-CN" altLang="en-US" sz="2400" b="0" i="0" u="none" strike="noStrike" cap="none" normalizeH="0" baseline="0" smtClean="0">
                <a:ln>
                  <a:noFill/>
                </a:ln>
                <a:solidFill>
                  <a:schemeClr val="bg1"/>
                </a:solidFill>
                <a:effectLst/>
                <a:latin typeface="黑体" pitchFamily="49" charset="-122"/>
                <a:ea typeface="黑体" pitchFamily="49" charset="-122"/>
                <a:cs typeface="Times New Roman" panose="02020603050405020304" pitchFamily="18" charset="0"/>
              </a:rPr>
              <a:t>是发言著论写文章的一个原则</a:t>
            </a:r>
            <a:r>
              <a:rPr kumimoji="0" lang="en-US" altLang="zh-CN" sz="2400" b="0" i="0" u="none" strike="noStrike" cap="none" normalizeH="0" baseline="0" smtClean="0">
                <a:ln>
                  <a:noFill/>
                </a:ln>
                <a:solidFill>
                  <a:schemeClr val="bg1"/>
                </a:solidFill>
                <a:effectLst/>
                <a:latin typeface="黑体" pitchFamily="49" charset="-122"/>
                <a:ea typeface="黑体" pitchFamily="49" charset="-122"/>
                <a:cs typeface="Times New Roman" panose="02020603050405020304" pitchFamily="18" charset="0"/>
              </a:rPr>
              <a:t>,</a:t>
            </a:r>
            <a:r>
              <a:rPr kumimoji="0" lang="zh-CN" altLang="en-US" sz="2400" b="0" i="0" u="none" strike="noStrike" cap="none" normalizeH="0" baseline="0" smtClean="0">
                <a:ln>
                  <a:noFill/>
                </a:ln>
                <a:solidFill>
                  <a:schemeClr val="bg1"/>
                </a:solidFill>
                <a:effectLst/>
                <a:latin typeface="黑体" pitchFamily="49" charset="-122"/>
                <a:ea typeface="黑体" pitchFamily="49" charset="-122"/>
                <a:cs typeface="Times New Roman" panose="02020603050405020304" pitchFamily="18" charset="0"/>
              </a:rPr>
              <a:t>阐明了论题的重要性。</a:t>
            </a:r>
            <a:endParaRPr kumimoji="0" lang="zh-CN" altLang="en-US" sz="2400" b="0" i="0" u="none" strike="noStrike" cap="none" normalizeH="0" baseline="0" smtClean="0">
              <a:ln>
                <a:noFill/>
              </a:ln>
              <a:solidFill>
                <a:schemeClr val="bg1"/>
              </a:solidFill>
              <a:effectLst/>
              <a:latin typeface="黑体" panose="02010609060101010101" pitchFamily="49" charset="-122"/>
              <a:ea typeface="黑体" panose="02010609060101010101" pitchFamily="49" charset="-122"/>
              <a:cs typeface="宋体" panose="02010600030101010101" pitchFamily="2" charset="-122"/>
            </a:endParaRPr>
          </a:p>
        </p:txBody>
      </p:sp>
      <p:sp>
        <p:nvSpPr>
          <p:cNvPr id="11" name="椭圆形标注 10"/>
          <p:cNvSpPr/>
          <p:nvPr/>
        </p:nvSpPr>
        <p:spPr>
          <a:xfrm>
            <a:off x="3347864" y="2204864"/>
            <a:ext cx="3744416" cy="4365104"/>
          </a:xfrm>
          <a:prstGeom prst="wedgeEllipseCallout">
            <a:avLst>
              <a:gd name="adj1" fmla="val -57359"/>
              <a:gd name="adj2" fmla="val -4736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形标注 11"/>
          <p:cNvSpPr/>
          <p:nvPr/>
        </p:nvSpPr>
        <p:spPr>
          <a:xfrm>
            <a:off x="6804248" y="2924944"/>
            <a:ext cx="2339752" cy="4149080"/>
          </a:xfrm>
          <a:prstGeom prst="wedgeEllipseCallout">
            <a:avLst>
              <a:gd name="adj1" fmla="val -60579"/>
              <a:gd name="adj2" fmla="val -6414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3995936" y="2636912"/>
            <a:ext cx="2160240" cy="369332"/>
          </a:xfrm>
          <a:prstGeom prst="rect">
            <a:avLst/>
          </a:prstGeom>
          <a:noFill/>
        </p:spPr>
        <p:txBody>
          <a:bodyPr wrap="square" rtlCol="0">
            <a:spAutoFit/>
          </a:bodyPr>
          <a:lstStyle/>
          <a:p>
            <a:endParaRPr lang="zh-CN" altLang="en-US"/>
          </a:p>
        </p:txBody>
      </p:sp>
      <p:sp>
        <p:nvSpPr>
          <p:cNvPr id="23554" name="Rectangle 2"/>
          <p:cNvSpPr>
            <a:spLocks noChangeArrowheads="1"/>
          </p:cNvSpPr>
          <p:nvPr/>
        </p:nvSpPr>
        <p:spPr bwMode="auto">
          <a:xfrm>
            <a:off x="3491880" y="2348880"/>
            <a:ext cx="3456384" cy="4154984"/>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pPr marL="0" marR="0" lvl="0" indent="228600" algn="l" defTabSz="914400" rtl="0" eaLnBrk="1" fontAlgn="base" latinLnBrk="0" hangingPunct="1">
              <a:lnSpc>
                <a:spcPct val="100000"/>
              </a:lnSpc>
              <a:spcBef>
                <a:spcPct val="0"/>
              </a:spcBef>
              <a:spcAft>
                <a:spcPct val="0"/>
              </a:spcAft>
              <a:buClrTx/>
              <a:buSzTx/>
              <a:buFontTx/>
              <a:buNone/>
            </a:pPr>
            <a:r>
              <a:rPr kumimoji="0" lang="zh-CN" sz="2400" b="1" i="0" u="none" strike="noStrike" cap="none" normalizeH="0" baseline="0" smtClean="0">
                <a:ln>
                  <a:noFill/>
                </a:ln>
                <a:solidFill>
                  <a:srgbClr val="FF0000"/>
                </a:solidFill>
                <a:effectLst/>
                <a:latin typeface="宋体" pitchFamily="2" charset="-122"/>
                <a:ea typeface="宋体" pitchFamily="2" charset="-122"/>
                <a:cs typeface="Times New Roman" panose="02020603050405020304" pitchFamily="18" charset="0"/>
              </a:rPr>
              <a:t>接下来</a:t>
            </a:r>
            <a:r>
              <a:rPr kumimoji="0" lang="en-US" altLang="zh-CN" sz="2400" b="1" i="0" u="none" strike="noStrike" cap="none" normalizeH="0" baseline="0" smtClean="0">
                <a:ln>
                  <a:noFill/>
                </a:ln>
                <a:solidFill>
                  <a:srgbClr val="002060"/>
                </a:solidFill>
                <a:effectLst/>
                <a:latin typeface="宋体" pitchFamily="2" charset="-122"/>
                <a:ea typeface="宋体" pitchFamily="2" charset="-122"/>
                <a:cs typeface="Times New Roman" panose="02020603050405020304" pitchFamily="18" charset="0"/>
              </a:rPr>
              <a:t>,</a:t>
            </a:r>
            <a:r>
              <a:rPr kumimoji="0" lang="zh-CN" altLang="en-US" sz="2400" b="1" i="0" u="none" strike="noStrike" cap="none" normalizeH="0" baseline="0" smtClean="0">
                <a:ln>
                  <a:noFill/>
                </a:ln>
                <a:solidFill>
                  <a:srgbClr val="002060"/>
                </a:solidFill>
                <a:effectLst/>
                <a:latin typeface="宋体" pitchFamily="2" charset="-122"/>
                <a:ea typeface="宋体" pitchFamily="2" charset="-122"/>
                <a:cs typeface="Times New Roman" panose="02020603050405020304" pitchFamily="18" charset="0"/>
              </a:rPr>
              <a:t>作者首先分</a:t>
            </a:r>
            <a:endParaRPr kumimoji="0" lang="en-US" altLang="zh-CN" sz="2400" b="1" i="0" u="none" strike="noStrike" cap="none" normalizeH="0" baseline="0" smtClean="0">
              <a:ln>
                <a:noFill/>
              </a:ln>
              <a:solidFill>
                <a:srgbClr val="002060"/>
              </a:solidFill>
              <a:effectLst/>
              <a:latin typeface="宋体" panose="02010600030101010101" pitchFamily="2" charset="-122"/>
              <a:ea typeface="宋体" panose="02010600030101010101" pitchFamily="2" charset="-122"/>
              <a:cs typeface="Times New Roman" panose="02020603050405020304" pitchFamily="18" charset="0"/>
            </a:endParaRPr>
          </a:p>
          <a:p>
            <a:pPr marL="0" marR="0" lvl="0" indent="22860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rgbClr val="002060"/>
                </a:solidFill>
                <a:effectLst/>
                <a:latin typeface="宋体" pitchFamily="2" charset="-122"/>
                <a:ea typeface="宋体" pitchFamily="2" charset="-122"/>
                <a:cs typeface="Times New Roman" panose="02020603050405020304" pitchFamily="18" charset="0"/>
              </a:rPr>
              <a:t>析</a:t>
            </a:r>
            <a:r>
              <a:rPr kumimoji="0" lang="zh-CN" altLang="en-US" sz="2400" b="1" i="0" u="none" strike="noStrike" cap="none" normalizeH="0" baseline="0" smtClean="0">
                <a:ln>
                  <a:noFill/>
                </a:ln>
                <a:solidFill>
                  <a:srgbClr val="002060"/>
                </a:solidFill>
                <a:effectLst/>
                <a:latin typeface="Calibri"/>
                <a:ea typeface="宋体" pitchFamily="2" charset="-122"/>
                <a:cs typeface="Times New Roman" panose="02020603050405020304" pitchFamily="18" charset="0"/>
              </a:rPr>
              <a:t>“</a:t>
            </a:r>
            <a:r>
              <a:rPr kumimoji="0" lang="zh-CN" altLang="en-US" sz="2400" b="1" i="0" u="none" strike="noStrike" cap="none" normalizeH="0" baseline="0" smtClean="0">
                <a:ln>
                  <a:noFill/>
                </a:ln>
                <a:solidFill>
                  <a:srgbClr val="002060"/>
                </a:solidFill>
                <a:effectLst/>
                <a:latin typeface="宋体" pitchFamily="2" charset="-122"/>
                <a:ea typeface="宋体" pitchFamily="2" charset="-122"/>
                <a:cs typeface="Times New Roman" panose="02020603050405020304" pitchFamily="18" charset="0"/>
              </a:rPr>
              <a:t>立其诚</a:t>
            </a:r>
            <a:r>
              <a:rPr kumimoji="0" lang="zh-CN" altLang="en-US" sz="2400" b="1" i="0" u="none" strike="noStrike" cap="none" normalizeH="0" baseline="0" smtClean="0">
                <a:ln>
                  <a:noFill/>
                </a:ln>
                <a:solidFill>
                  <a:srgbClr val="002060"/>
                </a:solidFill>
                <a:effectLst/>
                <a:latin typeface="Calibri"/>
                <a:ea typeface="宋体" pitchFamily="2" charset="-122"/>
                <a:cs typeface="Times New Roman" panose="02020603050405020304" pitchFamily="18" charset="0"/>
              </a:rPr>
              <a:t>”</a:t>
            </a:r>
            <a:r>
              <a:rPr kumimoji="0" lang="zh-CN" altLang="en-US" sz="2400" b="1" i="0" u="none" strike="noStrike" cap="none" normalizeH="0" baseline="0" smtClean="0">
                <a:ln>
                  <a:noFill/>
                </a:ln>
                <a:solidFill>
                  <a:srgbClr val="002060"/>
                </a:solidFill>
                <a:effectLst/>
                <a:latin typeface="宋体" pitchFamily="2" charset="-122"/>
                <a:ea typeface="宋体" pitchFamily="2" charset="-122"/>
                <a:cs typeface="Times New Roman" panose="02020603050405020304" pitchFamily="18" charset="0"/>
              </a:rPr>
              <a:t>包括三层含义</a:t>
            </a:r>
            <a:r>
              <a:rPr kumimoji="0" lang="en-US" altLang="zh-CN" sz="2400" b="1" i="0" u="none" strike="noStrike" cap="none" normalizeH="0" baseline="0" smtClean="0">
                <a:ln>
                  <a:noFill/>
                </a:ln>
                <a:solidFill>
                  <a:srgbClr val="002060"/>
                </a:solidFill>
                <a:effectLst/>
                <a:latin typeface="宋体" pitchFamily="2" charset="-122"/>
                <a:ea typeface="宋体" pitchFamily="2" charset="-122"/>
                <a:cs typeface="Times New Roman" panose="02020603050405020304" pitchFamily="18" charset="0"/>
              </a:rPr>
              <a:t>:</a:t>
            </a:r>
            <a:r>
              <a:rPr kumimoji="0" lang="zh-CN" altLang="en-US" sz="2400" b="1" i="0" u="none" strike="noStrike" cap="none" normalizeH="0" baseline="0" smtClean="0">
                <a:ln>
                  <a:noFill/>
                </a:ln>
                <a:solidFill>
                  <a:srgbClr val="002060"/>
                </a:solidFill>
                <a:effectLst/>
                <a:latin typeface="宋体" pitchFamily="2" charset="-122"/>
                <a:ea typeface="宋体" pitchFamily="2" charset="-122"/>
                <a:cs typeface="Times New Roman" panose="02020603050405020304" pitchFamily="18" charset="0"/>
              </a:rPr>
              <a:t>一是名实一致</a:t>
            </a:r>
            <a:r>
              <a:rPr kumimoji="0" lang="en-US" altLang="zh-CN" sz="2400" b="1" i="0" u="none" strike="noStrike" cap="none" normalizeH="0" baseline="0" smtClean="0">
                <a:ln>
                  <a:noFill/>
                </a:ln>
                <a:solidFill>
                  <a:srgbClr val="002060"/>
                </a:solidFill>
                <a:effectLst/>
                <a:latin typeface="宋体" pitchFamily="2" charset="-122"/>
                <a:ea typeface="宋体" pitchFamily="2" charset="-122"/>
                <a:cs typeface="Times New Roman" panose="02020603050405020304" pitchFamily="18" charset="0"/>
              </a:rPr>
              <a:t>,</a:t>
            </a:r>
            <a:r>
              <a:rPr kumimoji="0" lang="zh-CN" altLang="en-US" sz="2400" b="1" i="0" u="none" strike="noStrike" cap="none" normalizeH="0" baseline="0" smtClean="0">
                <a:ln>
                  <a:noFill/>
                </a:ln>
                <a:solidFill>
                  <a:srgbClr val="002060"/>
                </a:solidFill>
                <a:effectLst/>
                <a:latin typeface="宋体" pitchFamily="2" charset="-122"/>
                <a:ea typeface="宋体" pitchFamily="2" charset="-122"/>
                <a:cs typeface="Times New Roman" panose="02020603050405020304" pitchFamily="18" charset="0"/>
              </a:rPr>
              <a:t>二是言行一致</a:t>
            </a:r>
            <a:r>
              <a:rPr kumimoji="0" lang="en-US" altLang="zh-CN" sz="2400" b="1" i="0" u="none" strike="noStrike" cap="none" normalizeH="0" baseline="0" smtClean="0">
                <a:ln>
                  <a:noFill/>
                </a:ln>
                <a:solidFill>
                  <a:srgbClr val="002060"/>
                </a:solidFill>
                <a:effectLst/>
                <a:latin typeface="宋体" pitchFamily="2" charset="-122"/>
                <a:ea typeface="宋体" pitchFamily="2" charset="-122"/>
                <a:cs typeface="Times New Roman" panose="02020603050405020304" pitchFamily="18" charset="0"/>
              </a:rPr>
              <a:t>,</a:t>
            </a:r>
            <a:r>
              <a:rPr kumimoji="0" lang="zh-CN" altLang="en-US" sz="2400" b="1" i="0" u="none" strike="noStrike" cap="none" normalizeH="0" baseline="0" smtClean="0">
                <a:ln>
                  <a:noFill/>
                </a:ln>
                <a:solidFill>
                  <a:srgbClr val="002060"/>
                </a:solidFill>
                <a:effectLst/>
                <a:latin typeface="宋体" pitchFamily="2" charset="-122"/>
                <a:ea typeface="宋体" pitchFamily="2" charset="-122"/>
                <a:cs typeface="Times New Roman" panose="02020603050405020304" pitchFamily="18" charset="0"/>
              </a:rPr>
              <a:t>三是表里一致。然后在理论论证基础上</a:t>
            </a:r>
            <a:r>
              <a:rPr kumimoji="0" lang="en-US" altLang="zh-CN" sz="2400" b="1" i="0" u="none" strike="noStrike" cap="none" normalizeH="0" baseline="0" smtClean="0">
                <a:ln>
                  <a:noFill/>
                </a:ln>
                <a:solidFill>
                  <a:srgbClr val="002060"/>
                </a:solidFill>
                <a:effectLst/>
                <a:latin typeface="宋体" pitchFamily="2" charset="-122"/>
                <a:ea typeface="宋体" pitchFamily="2" charset="-122"/>
                <a:cs typeface="Times New Roman" panose="02020603050405020304" pitchFamily="18" charset="0"/>
              </a:rPr>
              <a:t>,</a:t>
            </a:r>
            <a:r>
              <a:rPr kumimoji="0" lang="zh-CN" altLang="en-US" sz="2400" b="1" i="0" u="none" strike="noStrike" cap="none" normalizeH="0" baseline="0" smtClean="0">
                <a:ln>
                  <a:noFill/>
                </a:ln>
                <a:solidFill>
                  <a:srgbClr val="002060"/>
                </a:solidFill>
                <a:effectLst/>
                <a:latin typeface="宋体" pitchFamily="2" charset="-122"/>
                <a:ea typeface="宋体" pitchFamily="2" charset="-122"/>
                <a:cs typeface="Times New Roman" panose="02020603050405020304" pitchFamily="18" charset="0"/>
              </a:rPr>
              <a:t>作者将论题与实际问题联系在一起</a:t>
            </a:r>
            <a:r>
              <a:rPr kumimoji="0" lang="en-US" altLang="zh-CN" sz="2400" b="1" i="0" u="none" strike="noStrike" cap="none" normalizeH="0" baseline="0" smtClean="0">
                <a:ln>
                  <a:noFill/>
                </a:ln>
                <a:solidFill>
                  <a:srgbClr val="002060"/>
                </a:solidFill>
                <a:effectLst/>
                <a:latin typeface="宋体" pitchFamily="2" charset="-122"/>
                <a:ea typeface="宋体" pitchFamily="2" charset="-122"/>
                <a:cs typeface="Times New Roman" panose="02020603050405020304" pitchFamily="18" charset="0"/>
              </a:rPr>
              <a:t>,</a:t>
            </a:r>
            <a:r>
              <a:rPr kumimoji="0" lang="zh-CN" altLang="en-US" sz="2400" b="1" i="0" u="none" strike="noStrike" cap="none" normalizeH="0" baseline="0" smtClean="0">
                <a:ln>
                  <a:noFill/>
                </a:ln>
                <a:solidFill>
                  <a:srgbClr val="002060"/>
                </a:solidFill>
                <a:effectLst/>
                <a:latin typeface="宋体" pitchFamily="2" charset="-122"/>
                <a:ea typeface="宋体" pitchFamily="2" charset="-122"/>
                <a:cs typeface="Times New Roman" panose="02020603050405020304" pitchFamily="18" charset="0"/>
              </a:rPr>
              <a:t>分析了学说、言论文章等方面诚伪问题的根源</a:t>
            </a:r>
            <a:r>
              <a:rPr kumimoji="0" lang="en-US" altLang="zh-CN" sz="2400" b="1" i="0" u="none" strike="noStrike" cap="none" normalizeH="0" baseline="0" smtClean="0">
                <a:ln>
                  <a:noFill/>
                </a:ln>
                <a:solidFill>
                  <a:srgbClr val="002060"/>
                </a:solidFill>
                <a:effectLst/>
                <a:latin typeface="宋体" pitchFamily="2" charset="-122"/>
                <a:ea typeface="宋体" pitchFamily="2" charset="-122"/>
                <a:cs typeface="Times New Roman" panose="02020603050405020304" pitchFamily="18" charset="0"/>
              </a:rPr>
              <a:t>,</a:t>
            </a:r>
            <a:r>
              <a:rPr kumimoji="0" lang="zh-CN" altLang="en-US" sz="2400" b="1" i="0" u="none" strike="noStrike" cap="none" normalizeH="0" baseline="0" smtClean="0">
                <a:ln>
                  <a:noFill/>
                </a:ln>
                <a:solidFill>
                  <a:srgbClr val="002060"/>
                </a:solidFill>
                <a:effectLst/>
                <a:latin typeface="宋体" pitchFamily="2" charset="-122"/>
                <a:ea typeface="宋体" pitchFamily="2" charset="-122"/>
                <a:cs typeface="Times New Roman" panose="02020603050405020304" pitchFamily="18" charset="0"/>
              </a:rPr>
              <a:t>并阐述了</a:t>
            </a:r>
            <a:r>
              <a:rPr kumimoji="0" lang="zh-CN" altLang="en-US" sz="2400" b="1" i="0" u="none" strike="noStrike" cap="none" normalizeH="0" baseline="0" smtClean="0">
                <a:ln>
                  <a:noFill/>
                </a:ln>
                <a:solidFill>
                  <a:srgbClr val="002060"/>
                </a:solidFill>
                <a:effectLst/>
                <a:latin typeface="Calibri"/>
                <a:ea typeface="宋体" pitchFamily="2" charset="-122"/>
                <a:cs typeface="Times New Roman" panose="02020603050405020304" pitchFamily="18" charset="0"/>
              </a:rPr>
              <a:t>“</a:t>
            </a:r>
            <a:r>
              <a:rPr kumimoji="0" lang="zh-CN" altLang="en-US" sz="2400" b="1" i="0" u="none" strike="noStrike" cap="none" normalizeH="0" baseline="0" smtClean="0">
                <a:ln>
                  <a:noFill/>
                </a:ln>
                <a:solidFill>
                  <a:srgbClr val="002060"/>
                </a:solidFill>
                <a:effectLst/>
                <a:latin typeface="宋体" pitchFamily="2" charset="-122"/>
                <a:ea typeface="宋体" pitchFamily="2" charset="-122"/>
                <a:cs typeface="Times New Roman" panose="02020603050405020304" pitchFamily="18" charset="0"/>
              </a:rPr>
              <a:t>立共诚</a:t>
            </a:r>
            <a:r>
              <a:rPr kumimoji="0" lang="zh-CN" altLang="en-US" sz="2400" b="1" i="0" u="none" strike="noStrike" cap="none" normalizeH="0" baseline="0" smtClean="0">
                <a:ln>
                  <a:noFill/>
                </a:ln>
                <a:solidFill>
                  <a:srgbClr val="002060"/>
                </a:solidFill>
                <a:effectLst/>
                <a:latin typeface="Calibri"/>
                <a:ea typeface="宋体" pitchFamily="2" charset="-122"/>
                <a:cs typeface="Times New Roman" panose="02020603050405020304" pitchFamily="18" charset="0"/>
              </a:rPr>
              <a:t>”</a:t>
            </a:r>
            <a:r>
              <a:rPr kumimoji="0" lang="zh-CN" altLang="en-US" sz="2400" b="1" i="0" u="none" strike="noStrike" cap="none" normalizeH="0" baseline="0" smtClean="0">
                <a:ln>
                  <a:noFill/>
                </a:ln>
                <a:solidFill>
                  <a:srgbClr val="002060"/>
                </a:solidFill>
                <a:effectLst/>
                <a:latin typeface="宋体" pitchFamily="2" charset="-122"/>
                <a:ea typeface="宋体" pitchFamily="2" charset="-122"/>
                <a:cs typeface="Times New Roman" panose="02020603050405020304" pitchFamily="18" charset="0"/>
              </a:rPr>
              <a:t>对端正学风的重要作用。</a:t>
            </a:r>
            <a:endParaRPr kumimoji="0" lang="zh-CN" altLang="en-US" sz="2400" b="1" i="0" u="none" strike="noStrike" cap="none" normalizeH="0" baseline="0" smtClean="0">
              <a:ln>
                <a:noFill/>
              </a:ln>
              <a:solidFill>
                <a:srgbClr val="002060"/>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15" name="TextBox 14"/>
          <p:cNvSpPr txBox="1"/>
          <p:nvPr/>
        </p:nvSpPr>
        <p:spPr>
          <a:xfrm>
            <a:off x="7638727" y="3140968"/>
            <a:ext cx="461665" cy="2808312"/>
          </a:xfrm>
          <a:prstGeom prst="rect">
            <a:avLst/>
          </a:prstGeom>
          <a:noFill/>
        </p:spPr>
        <p:txBody>
          <a:bodyPr vert="eaVert" wrap="square" rtlCol="0">
            <a:spAutoFit/>
          </a:bodyPr>
          <a:lstStyle/>
          <a:p>
            <a:endParaRPr lang="zh-CN" altLang="en-US"/>
          </a:p>
        </p:txBody>
      </p:sp>
      <p:sp>
        <p:nvSpPr>
          <p:cNvPr id="23555" name="Rectangle 3"/>
          <p:cNvSpPr>
            <a:spLocks noChangeArrowheads="1"/>
          </p:cNvSpPr>
          <p:nvPr/>
        </p:nvSpPr>
        <p:spPr bwMode="auto">
          <a:xfrm>
            <a:off x="6876256" y="3048635"/>
            <a:ext cx="2016224" cy="3416320"/>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pPr marL="0" marR="0" lvl="0" indent="228600" algn="l" defTabSz="914400" rtl="0" eaLnBrk="1" fontAlgn="base" latinLnBrk="0" hangingPunct="1">
              <a:lnSpc>
                <a:spcPct val="100000"/>
              </a:lnSpc>
              <a:spcBef>
                <a:spcPct val="0"/>
              </a:spcBef>
              <a:spcAft>
                <a:spcPct val="0"/>
              </a:spcAft>
              <a:buClrTx/>
              <a:buSzTx/>
              <a:buFontTx/>
              <a:buNone/>
            </a:pPr>
            <a:r>
              <a:rPr kumimoji="0" lang="zh-CN" sz="2400" b="1" i="0" u="none" strike="noStrike" cap="none" normalizeH="0" baseline="0" smtClean="0">
                <a:ln>
                  <a:noFill/>
                </a:ln>
                <a:solidFill>
                  <a:srgbClr val="FF0000"/>
                </a:solidFill>
                <a:effectLst/>
                <a:latin typeface="宋体" pitchFamily="2" charset="-122"/>
                <a:ea typeface="宋体" pitchFamily="2" charset="-122"/>
                <a:cs typeface="Times New Roman" panose="02020603050405020304" pitchFamily="18" charset="0"/>
              </a:rPr>
              <a:t>最后</a:t>
            </a:r>
            <a:r>
              <a:rPr kumimoji="0" lang="en-US" altLang="zh-CN" sz="2400" b="0" i="0" u="none" strike="noStrike" cap="none" normalizeH="0" baseline="0" smtClean="0">
                <a:ln>
                  <a:noFill/>
                </a:ln>
                <a:solidFill>
                  <a:schemeClr val="bg1"/>
                </a:solidFill>
                <a:effectLst/>
                <a:latin typeface="宋体" pitchFamily="2" charset="-122"/>
                <a:ea typeface="宋体" pitchFamily="2" charset="-122"/>
                <a:cs typeface="Times New Roman" panose="02020603050405020304" pitchFamily="18" charset="0"/>
              </a:rPr>
              <a:t>,</a:t>
            </a:r>
            <a:r>
              <a:rPr kumimoji="0" lang="zh-CN" altLang="en-US" sz="2400" b="0" i="0" u="none" strike="noStrike" cap="none" normalizeH="0" baseline="0" smtClean="0">
                <a:ln>
                  <a:noFill/>
                </a:ln>
                <a:solidFill>
                  <a:schemeClr val="bg1"/>
                </a:solidFill>
                <a:effectLst/>
                <a:latin typeface="宋体" pitchFamily="2" charset="-122"/>
                <a:ea typeface="宋体" pitchFamily="2" charset="-122"/>
                <a:cs typeface="Times New Roman" panose="02020603050405020304" pitchFamily="18" charset="0"/>
              </a:rPr>
              <a:t>作者提升了论题的高度</a:t>
            </a:r>
            <a:r>
              <a:rPr kumimoji="0" lang="en-US" altLang="zh-CN" sz="2400" b="0" i="0" u="none" strike="noStrike" cap="none" normalizeH="0" baseline="0" smtClean="0">
                <a:ln>
                  <a:noFill/>
                </a:ln>
                <a:solidFill>
                  <a:schemeClr val="bg1"/>
                </a:solidFill>
                <a:effectLst/>
                <a:latin typeface="宋体" pitchFamily="2" charset="-122"/>
                <a:ea typeface="宋体" pitchFamily="2" charset="-122"/>
                <a:cs typeface="Times New Roman" panose="02020603050405020304" pitchFamily="18" charset="0"/>
              </a:rPr>
              <a:t>,</a:t>
            </a:r>
            <a:r>
              <a:rPr kumimoji="0" lang="zh-CN" altLang="en-US" sz="2400" b="0" i="0" u="none" strike="noStrike" cap="none" normalizeH="0" baseline="0" smtClean="0">
                <a:ln>
                  <a:noFill/>
                </a:ln>
                <a:solidFill>
                  <a:schemeClr val="bg1"/>
                </a:solidFill>
                <a:effectLst/>
                <a:latin typeface="宋体" pitchFamily="2" charset="-122"/>
                <a:ea typeface="宋体" pitchFamily="2" charset="-122"/>
                <a:cs typeface="Times New Roman" panose="02020603050405020304" pitchFamily="18" charset="0"/>
              </a:rPr>
              <a:t>阐述</a:t>
            </a:r>
            <a:r>
              <a:rPr kumimoji="0" lang="zh-CN" altLang="en-US" sz="2400" b="0" i="0" u="none" strike="noStrike" cap="none" normalizeH="0" baseline="0" smtClean="0">
                <a:ln>
                  <a:noFill/>
                </a:ln>
                <a:solidFill>
                  <a:schemeClr val="bg1"/>
                </a:solidFill>
                <a:effectLst/>
                <a:latin typeface="Calibri"/>
                <a:ea typeface="宋体" pitchFamily="2" charset="-122"/>
                <a:cs typeface="Times New Roman" panose="02020603050405020304" pitchFamily="18" charset="0"/>
              </a:rPr>
              <a:t>“</a:t>
            </a:r>
            <a:r>
              <a:rPr kumimoji="0" lang="zh-CN" altLang="en-US" sz="2400" b="0" i="0" u="none" strike="noStrike" cap="none" normalizeH="0" baseline="0" smtClean="0">
                <a:ln>
                  <a:noFill/>
                </a:ln>
                <a:solidFill>
                  <a:schemeClr val="bg1"/>
                </a:solidFill>
                <a:effectLst/>
                <a:latin typeface="宋体" pitchFamily="2" charset="-122"/>
                <a:ea typeface="宋体" pitchFamily="2" charset="-122"/>
                <a:cs typeface="Times New Roman" panose="02020603050405020304" pitchFamily="18" charset="0"/>
              </a:rPr>
              <a:t>修辞立其诚</a:t>
            </a:r>
            <a:r>
              <a:rPr kumimoji="0" lang="zh-CN" altLang="en-US" sz="2400" b="0" i="0" u="none" strike="noStrike" cap="none" normalizeH="0" baseline="0" smtClean="0">
                <a:ln>
                  <a:noFill/>
                </a:ln>
                <a:solidFill>
                  <a:schemeClr val="bg1"/>
                </a:solidFill>
                <a:effectLst/>
                <a:latin typeface="Calibri"/>
                <a:ea typeface="宋体" pitchFamily="2" charset="-122"/>
                <a:cs typeface="Times New Roman" panose="02020603050405020304" pitchFamily="18" charset="0"/>
              </a:rPr>
              <a:t>”</a:t>
            </a:r>
            <a:r>
              <a:rPr kumimoji="0" lang="zh-CN" altLang="en-US" sz="2400" b="0" i="0" u="none" strike="noStrike" cap="none" normalizeH="0" baseline="0" smtClean="0">
                <a:ln>
                  <a:noFill/>
                </a:ln>
                <a:solidFill>
                  <a:schemeClr val="bg1"/>
                </a:solidFill>
                <a:effectLst/>
                <a:latin typeface="宋体" pitchFamily="2" charset="-122"/>
                <a:ea typeface="宋体" pitchFamily="2" charset="-122"/>
                <a:cs typeface="Times New Roman" panose="02020603050405020304" pitchFamily="18" charset="0"/>
              </a:rPr>
              <a:t>是一个唯物主义原则</a:t>
            </a:r>
            <a:r>
              <a:rPr kumimoji="0" lang="en-US" altLang="zh-CN" sz="2400" b="0" i="0" u="none" strike="noStrike" cap="none" normalizeH="0" baseline="0" smtClean="0">
                <a:ln>
                  <a:noFill/>
                </a:ln>
                <a:solidFill>
                  <a:schemeClr val="bg1"/>
                </a:solidFill>
                <a:effectLst/>
                <a:latin typeface="宋体" pitchFamily="2" charset="-122"/>
                <a:ea typeface="宋体" pitchFamily="2" charset="-122"/>
                <a:cs typeface="Times New Roman" panose="02020603050405020304" pitchFamily="18" charset="0"/>
              </a:rPr>
              <a:t>,,</a:t>
            </a:r>
            <a:r>
              <a:rPr kumimoji="0" lang="zh-CN" altLang="en-US" sz="2400" b="0" i="0" u="none" strike="noStrike" cap="none" normalizeH="0" baseline="0" smtClean="0">
                <a:ln>
                  <a:noFill/>
                </a:ln>
                <a:solidFill>
                  <a:schemeClr val="bg1"/>
                </a:solidFill>
                <a:effectLst/>
                <a:latin typeface="宋体" pitchFamily="2" charset="-122"/>
                <a:ea typeface="宋体" pitchFamily="2" charset="-122"/>
                <a:cs typeface="Times New Roman" panose="02020603050405020304" pitchFamily="18" charset="0"/>
              </a:rPr>
              <a:t>深化主题</a:t>
            </a:r>
            <a:r>
              <a:rPr kumimoji="0" lang="en-US" altLang="zh-CN" sz="2400" b="0" i="0" u="none" strike="noStrike" cap="none" normalizeH="0" baseline="0" smtClean="0">
                <a:ln>
                  <a:noFill/>
                </a:ln>
                <a:solidFill>
                  <a:schemeClr val="bg1"/>
                </a:solidFill>
                <a:effectLst/>
                <a:latin typeface="宋体" pitchFamily="2" charset="-122"/>
                <a:ea typeface="宋体" pitchFamily="2" charset="-122"/>
                <a:cs typeface="Times New Roman" panose="02020603050405020304" pitchFamily="18" charset="0"/>
              </a:rPr>
              <a:t>,</a:t>
            </a:r>
            <a:r>
              <a:rPr kumimoji="0" lang="zh-CN" altLang="en-US" sz="2400" b="0" i="0" u="none" strike="noStrike" cap="none" normalizeH="0" baseline="0" smtClean="0">
                <a:ln>
                  <a:noFill/>
                </a:ln>
                <a:solidFill>
                  <a:schemeClr val="bg1"/>
                </a:solidFill>
                <a:effectLst/>
                <a:latin typeface="宋体" pitchFamily="2" charset="-122"/>
                <a:ea typeface="宋体" pitchFamily="2" charset="-122"/>
                <a:cs typeface="Times New Roman" panose="02020603050405020304" pitchFamily="18" charset="0"/>
              </a:rPr>
              <a:t>明确</a:t>
            </a:r>
            <a:r>
              <a:rPr kumimoji="0" lang="zh-CN" altLang="en-US" sz="2400" b="0" i="0" u="none" strike="noStrike" cap="none" normalizeH="0" baseline="0" smtClean="0">
                <a:ln>
                  <a:noFill/>
                </a:ln>
                <a:solidFill>
                  <a:schemeClr val="bg1"/>
                </a:solidFill>
                <a:effectLst/>
                <a:latin typeface="Calibri"/>
                <a:ea typeface="宋体" pitchFamily="2" charset="-122"/>
                <a:cs typeface="Times New Roman" panose="02020603050405020304" pitchFamily="18" charset="0"/>
              </a:rPr>
              <a:t>“</a:t>
            </a:r>
            <a:r>
              <a:rPr kumimoji="0" lang="zh-CN" altLang="en-US" sz="2400" b="0" i="0" u="none" strike="noStrike" cap="none" normalizeH="0" baseline="0" smtClean="0">
                <a:ln>
                  <a:noFill/>
                </a:ln>
                <a:solidFill>
                  <a:schemeClr val="bg1"/>
                </a:solidFill>
                <a:effectLst/>
                <a:latin typeface="宋体" pitchFamily="2" charset="-122"/>
                <a:ea typeface="宋体" pitchFamily="2" charset="-122"/>
                <a:cs typeface="Times New Roman" panose="02020603050405020304" pitchFamily="18" charset="0"/>
              </a:rPr>
              <a:t>立其诚</a:t>
            </a:r>
            <a:r>
              <a:rPr kumimoji="0" lang="zh-CN" altLang="en-US" sz="2400" b="0" i="0" u="none" strike="noStrike" cap="none" normalizeH="0" baseline="0" smtClean="0">
                <a:ln>
                  <a:noFill/>
                </a:ln>
                <a:solidFill>
                  <a:schemeClr val="bg1"/>
                </a:solidFill>
                <a:effectLst/>
                <a:latin typeface="Calibri"/>
                <a:ea typeface="宋体" pitchFamily="2" charset="-122"/>
                <a:cs typeface="Times New Roman" panose="02020603050405020304" pitchFamily="18" charset="0"/>
              </a:rPr>
              <a:t>”</a:t>
            </a:r>
            <a:r>
              <a:rPr kumimoji="0" lang="zh-CN" altLang="en-US" sz="2400" b="0" i="0" u="none" strike="noStrike" cap="none" normalizeH="0" baseline="0" smtClean="0">
                <a:ln>
                  <a:noFill/>
                </a:ln>
                <a:solidFill>
                  <a:schemeClr val="bg1"/>
                </a:solidFill>
                <a:effectLst/>
                <a:latin typeface="宋体" pitchFamily="2" charset="-122"/>
                <a:ea typeface="宋体" pitchFamily="2" charset="-122"/>
                <a:cs typeface="Times New Roman" panose="02020603050405020304" pitchFamily="18" charset="0"/>
              </a:rPr>
              <a:t>的现实意义。</a:t>
            </a:r>
            <a:endParaRPr kumimoji="0" lang="zh-CN" altLang="en-US" sz="2400" b="0" i="0" u="none" strike="noStrike" cap="none" normalizeH="0" baseline="0" smtClean="0">
              <a:ln>
                <a:noFill/>
              </a:ln>
              <a:solidFill>
                <a:schemeClr val="bg1"/>
              </a:solidFill>
              <a:effectLst/>
              <a:latin typeface="Arial" panose="020b0604020202020204" pitchFamily="34" charset="0"/>
              <a:ea typeface="宋体" panose="02010600030101010101" pitchFamily="2" charset="-122"/>
              <a:cs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nodeType="clickEffect">
                                  <p:stCondLst>
                                    <p:cond delay="0"/>
                                  </p:stCondLst>
                                  <p:childTnLst>
                                    <p:set>
                                      <p:cBhvr>
                                        <p:cTn id="6" dur="1" fill="hold">
                                          <p:stCondLst>
                                            <p:cond delay="0"/>
                                          </p:stCondLst>
                                        </p:cTn>
                                        <p:tgtEl>
                                          <p:spTgt spid="12289">
                                            <p:txEl>
                                              <p:pRg st="1" end="1"/>
                                            </p:txEl>
                                          </p:spTgt>
                                        </p:tgtEl>
                                        <p:attrNameLst>
                                          <p:attrName>style.visibility</p:attrName>
                                        </p:attrNameLst>
                                      </p:cBhvr>
                                      <p:to>
                                        <p:strVal val="visible"/>
                                      </p:to>
                                    </p:set>
                                    <p:anim calcmode="lin" valueType="num">
                                      <p:cBhvr additive="base">
                                        <p:cTn id="7" dur="500" fill="hold"/>
                                        <p:tgtEl>
                                          <p:spTgt spid="12289">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28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afterGroup">
                            <p:stCondLst>
                              <p:cond delay="0"/>
                            </p:stCondLst>
                            <p:childTnLst>
                              <p:par>
                                <p:cTn id="17" presetID="2" presetClass="entr" presetSubtype="4" fill="hold" grpId="1" nodeType="clickEffect">
                                  <p:stCondLst>
                                    <p:cond delay="0"/>
                                  </p:stCondLst>
                                  <p:childTnLst>
                                    <p:set>
                                      <p:cBhvr>
                                        <p:cTn id="18" dur="1" fill="hold">
                                          <p:stCondLst>
                                            <p:cond delay="0"/>
                                          </p:stCondLst>
                                        </p:cTn>
                                        <p:tgtEl>
                                          <p:spTgt spid="23553"/>
                                        </p:tgtEl>
                                        <p:attrNameLst>
                                          <p:attrName>style.visibility</p:attrName>
                                        </p:attrNameLst>
                                      </p:cBhvr>
                                      <p:to>
                                        <p:strVal val="visible"/>
                                      </p:to>
                                    </p:set>
                                    <p:anim calcmode="lin" valueType="num">
                                      <p:cBhvr additive="base">
                                        <p:cTn id="19" dur="500" fill="hold"/>
                                        <p:tgtEl>
                                          <p:spTgt spid="23553"/>
                                        </p:tgtEl>
                                        <p:attrNameLst>
                                          <p:attrName>ppt_x</p:attrName>
                                        </p:attrNameLst>
                                      </p:cBhvr>
                                      <p:tavLst>
                                        <p:tav tm="0">
                                          <p:val>
                                            <p:strVal val="#ppt_x"/>
                                          </p:val>
                                        </p:tav>
                                        <p:tav tm="100000">
                                          <p:val>
                                            <p:strVal val="#ppt_x"/>
                                          </p:val>
                                        </p:tav>
                                      </p:tavLst>
                                    </p:anim>
                                    <p:anim calcmode="lin" valueType="num">
                                      <p:cBhvr additive="base">
                                        <p:cTn id="20" dur="500" fill="hold"/>
                                        <p:tgtEl>
                                          <p:spTgt spid="23553"/>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afterGroup">
                            <p:stCondLst>
                              <p:cond delay="0"/>
                            </p:stCondLst>
                            <p:childTnLst>
                              <p:par>
                                <p:cTn id="23" presetID="2" presetClass="entr" presetSubtype="4" fill="hold" grpId="2"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afterGroup">
                            <p:stCondLst>
                              <p:cond delay="0"/>
                            </p:stCondLst>
                            <p:childTnLst>
                              <p:par>
                                <p:cTn id="29" presetID="2" presetClass="entr" presetSubtype="4" fill="hold" grpId="3"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afterGroup">
                            <p:stCondLst>
                              <p:cond delay="0"/>
                            </p:stCondLst>
                            <p:childTnLst>
                              <p:par>
                                <p:cTn id="35" presetID="2" presetClass="entr" presetSubtype="4" fill="hold" grpId="4" nodeType="clickEffect">
                                  <p:stCondLst>
                                    <p:cond delay="0"/>
                                  </p:stCondLst>
                                  <p:childTnLst>
                                    <p:set>
                                      <p:cBhvr>
                                        <p:cTn id="36" dur="1" fill="hold">
                                          <p:stCondLst>
                                            <p:cond delay="0"/>
                                          </p:stCondLst>
                                        </p:cTn>
                                        <p:tgtEl>
                                          <p:spTgt spid="23554"/>
                                        </p:tgtEl>
                                        <p:attrNameLst>
                                          <p:attrName>style.visibility</p:attrName>
                                        </p:attrNameLst>
                                      </p:cBhvr>
                                      <p:to>
                                        <p:strVal val="visible"/>
                                      </p:to>
                                    </p:set>
                                    <p:anim calcmode="lin" valueType="num">
                                      <p:cBhvr additive="base">
                                        <p:cTn id="37" dur="500" fill="hold"/>
                                        <p:tgtEl>
                                          <p:spTgt spid="23554"/>
                                        </p:tgtEl>
                                        <p:attrNameLst>
                                          <p:attrName>ppt_x</p:attrName>
                                        </p:attrNameLst>
                                      </p:cBhvr>
                                      <p:tavLst>
                                        <p:tav tm="0">
                                          <p:val>
                                            <p:strVal val="#ppt_x"/>
                                          </p:val>
                                        </p:tav>
                                        <p:tav tm="100000">
                                          <p:val>
                                            <p:strVal val="#ppt_x"/>
                                          </p:val>
                                        </p:tav>
                                      </p:tavLst>
                                    </p:anim>
                                    <p:anim calcmode="lin" valueType="num">
                                      <p:cBhvr additive="base">
                                        <p:cTn id="38" dur="500" fill="hold"/>
                                        <p:tgtEl>
                                          <p:spTgt spid="23554"/>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afterGroup">
                            <p:stCondLst>
                              <p:cond delay="0"/>
                            </p:stCondLst>
                            <p:childTnLst>
                              <p:par>
                                <p:cTn id="41" presetID="2" presetClass="entr" presetSubtype="4" fill="hold" grpId="5" nodeType="clickEffect">
                                  <p:stCondLst>
                                    <p:cond delay="0"/>
                                  </p:stCondLst>
                                  <p:childTnLst>
                                    <p:set>
                                      <p:cBhvr>
                                        <p:cTn id="42" dur="1" fill="hold">
                                          <p:stCondLst>
                                            <p:cond delay="0"/>
                                          </p:stCondLst>
                                        </p:cTn>
                                        <p:tgtEl>
                                          <p:spTgt spid="23555"/>
                                        </p:tgtEl>
                                        <p:attrNameLst>
                                          <p:attrName>style.visibility</p:attrName>
                                        </p:attrNameLst>
                                      </p:cBhvr>
                                      <p:to>
                                        <p:strVal val="visible"/>
                                      </p:to>
                                    </p:set>
                                    <p:anim calcmode="lin" valueType="num">
                                      <p:cBhvr additive="base">
                                        <p:cTn id="43" dur="500" fill="hold"/>
                                        <p:tgtEl>
                                          <p:spTgt spid="23555"/>
                                        </p:tgtEl>
                                        <p:attrNameLst>
                                          <p:attrName>ppt_x</p:attrName>
                                        </p:attrNameLst>
                                      </p:cBhvr>
                                      <p:tavLst>
                                        <p:tav tm="0">
                                          <p:val>
                                            <p:strVal val="#ppt_x"/>
                                          </p:val>
                                        </p:tav>
                                        <p:tav tm="100000">
                                          <p:val>
                                            <p:strVal val="#ppt_x"/>
                                          </p:val>
                                        </p:tav>
                                      </p:tavLst>
                                    </p:anim>
                                    <p:anim calcmode="lin" valueType="num">
                                      <p:cBhvr additive="base">
                                        <p:cTn id="44" dur="500" fill="hold"/>
                                        <p:tgtEl>
                                          <p:spTgt spid="235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3553" grpId="1"/>
      <p:bldP spid="11" grpId="2"/>
      <p:bldP spid="12" grpId="3"/>
      <p:bldP spid="23554" grpId="4"/>
      <p:bldP spid="23555" grpId="5"/>
    </p:bldLst>
  </p:timing>
</p:sld>
</file>

<file path=ppt/slides/slide12.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0" y="764704"/>
            <a:ext cx="9143999" cy="6984776"/>
          </a:xfrm>
          <a:prstGeom prst="rect">
            <a:avLst/>
          </a:prstGeom>
          <a:noFill/>
        </p:spPr>
      </p:pic>
      <p:sp>
        <p:nvSpPr>
          <p:cNvPr id="4" name="流程图: 延期 3"/>
          <p:cNvSpPr/>
          <p:nvPr/>
        </p:nvSpPr>
        <p:spPr>
          <a:xfrm>
            <a:off x="0" y="620688"/>
            <a:ext cx="1008112" cy="57606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13313" name="Rectangle 1"/>
          <p:cNvSpPr>
            <a:spLocks noChangeArrowheads="1"/>
          </p:cNvSpPr>
          <p:nvPr/>
        </p:nvSpPr>
        <p:spPr bwMode="auto">
          <a:xfrm>
            <a:off x="1115616" y="662499"/>
            <a:ext cx="7200800" cy="3539430"/>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r>
              <a:rPr lang="zh-CN" altLang="zh-CN" sz="3200" b="1" smtClean="0">
                <a:solidFill>
                  <a:srgbClr val="0070C0"/>
                </a:solidFill>
              </a:rPr>
              <a:t>诵读课文第一段，解释“立其诚”的含义</a:t>
            </a:r>
            <a:r>
              <a:rPr lang="en-US" altLang="zh-CN" sz="3200" b="1" smtClean="0">
                <a:solidFill>
                  <a:srgbClr val="0070C0"/>
                </a:solidFill>
              </a:rPr>
              <a:t>,</a:t>
            </a:r>
            <a:r>
              <a:rPr lang="zh-CN" altLang="zh-CN" sz="3200" b="1" smtClean="0">
                <a:solidFill>
                  <a:srgbClr val="0070C0"/>
                </a:solidFill>
              </a:rPr>
              <a:t>括号中的内是不是多余</a:t>
            </a:r>
            <a:r>
              <a:rPr lang="en-US" altLang="zh-CN" sz="3200" b="1" smtClean="0">
                <a:solidFill>
                  <a:srgbClr val="0070C0"/>
                </a:solidFill>
              </a:rPr>
              <a:t>?</a:t>
            </a:r>
            <a:endParaRPr lang="zh-CN" altLang="zh-CN" sz="3200" smtClean="0">
              <a:solidFill>
                <a:srgbClr val="0070C0"/>
              </a:solidFill>
            </a:endParaRPr>
          </a:p>
          <a:p>
            <a:endParaRPr lang="en-US" altLang="zh-CN" sz="3200" smtClean="0"/>
          </a:p>
          <a:p>
            <a:r>
              <a:rPr lang="zh-CN" altLang="zh-CN" sz="3200" smtClean="0">
                <a:solidFill>
                  <a:srgbClr val="FF0000"/>
                </a:solidFill>
                <a:latin typeface="楷体" pitchFamily="49" charset="-122"/>
                <a:ea typeface="楷体" panose="02010609060101010101" pitchFamily="49" charset="-122"/>
              </a:rPr>
              <a:t>不多余</a:t>
            </a:r>
            <a:r>
              <a:rPr lang="zh-CN" altLang="zh-CN" sz="3200" b="1" smtClean="0">
                <a:solidFill>
                  <a:srgbClr val="FF0000"/>
                </a:solidFill>
                <a:latin typeface="楷体" pitchFamily="49" charset="-122"/>
                <a:ea typeface="楷体" panose="02010609060101010101" pitchFamily="49" charset="-122"/>
              </a:rPr>
              <a:t>。</a:t>
            </a:r>
            <a:endParaRPr lang="en-US" altLang="zh-CN" sz="3200" b="1" smtClean="0">
              <a:solidFill>
                <a:srgbClr val="FF0000"/>
              </a:solidFill>
              <a:latin typeface="楷体" panose="02010609060101010101" pitchFamily="49" charset="-122"/>
              <a:ea typeface="楷体" panose="02010609060101010101" pitchFamily="49" charset="-122"/>
            </a:endParaRPr>
          </a:p>
          <a:p>
            <a:r>
              <a:rPr lang="zh-CN" altLang="zh-CN" sz="3200" smtClean="0">
                <a:latin typeface="楷体" pitchFamily="49" charset="-122"/>
                <a:ea typeface="楷体" panose="02010609060101010101" pitchFamily="49" charset="-122"/>
              </a:rPr>
              <a:t>“立其诚”的关键是“诚”</a:t>
            </a:r>
            <a:r>
              <a:rPr lang="en-US" altLang="zh-CN" sz="3200" smtClean="0">
                <a:latin typeface="楷体" pitchFamily="49" charset="-122"/>
                <a:ea typeface="楷体" panose="02010609060101010101" pitchFamily="49" charset="-122"/>
              </a:rPr>
              <a:t>,</a:t>
            </a:r>
            <a:r>
              <a:rPr lang="zh-CN" altLang="zh-CN" sz="3200" smtClean="0">
                <a:latin typeface="楷体" pitchFamily="49" charset="-122"/>
                <a:ea typeface="楷体" panose="02010609060101010101" pitchFamily="49" charset="-122"/>
              </a:rPr>
              <a:t>解释“诚”的含义必然涉及其渊源</a:t>
            </a:r>
            <a:r>
              <a:rPr lang="en-US" altLang="zh-CN" sz="3200" smtClean="0">
                <a:latin typeface="楷体" pitchFamily="49" charset="-122"/>
                <a:ea typeface="楷体" panose="02010609060101010101" pitchFamily="49" charset="-122"/>
              </a:rPr>
              <a:t>,</a:t>
            </a:r>
            <a:r>
              <a:rPr lang="zh-CN" altLang="zh-CN" sz="3200" smtClean="0">
                <a:latin typeface="楷体" pitchFamily="49" charset="-122"/>
                <a:ea typeface="楷体" panose="02010609060101010101" pitchFamily="49" charset="-122"/>
              </a:rPr>
              <a:t>这也</a:t>
            </a:r>
            <a:r>
              <a:rPr lang="zh-CN" altLang="zh-CN" sz="3200" b="1" smtClean="0">
                <a:solidFill>
                  <a:srgbClr val="002060"/>
                </a:solidFill>
                <a:latin typeface="楷体" pitchFamily="49" charset="-122"/>
                <a:ea typeface="楷体" panose="02010609060101010101" pitchFamily="49" charset="-122"/>
              </a:rPr>
              <a:t>体现作者治学的严谨。</a:t>
            </a:r>
            <a:endParaRPr lang="zh-CN" altLang="zh-CN" sz="3200" b="1">
              <a:solidFill>
                <a:srgbClr val="002060"/>
              </a:solidFill>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nodeType="clickEffect">
                                  <p:stCondLst>
                                    <p:cond delay="0"/>
                                  </p:stCondLst>
                                  <p:childTnLst>
                                    <p:set>
                                      <p:cBhvr>
                                        <p:cTn id="6" dur="1" fill="hold">
                                          <p:stCondLst>
                                            <p:cond delay="0"/>
                                          </p:stCondLst>
                                        </p:cTn>
                                        <p:tgtEl>
                                          <p:spTgt spid="13313">
                                            <p:txEl>
                                              <p:pRg st="0" end="0"/>
                                            </p:txEl>
                                          </p:spTgt>
                                        </p:tgtEl>
                                        <p:attrNameLst>
                                          <p:attrName>style.visibility</p:attrName>
                                        </p:attrNameLst>
                                      </p:cBhvr>
                                      <p:to>
                                        <p:strVal val="visible"/>
                                      </p:to>
                                    </p:set>
                                    <p:anim calcmode="lin" valueType="num">
                                      <p:cBhvr additive="base">
                                        <p:cTn id="7" dur="500" fill="hold"/>
                                        <p:tgtEl>
                                          <p:spTgt spid="1331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3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3313">
                                            <p:txEl>
                                              <p:pRg st="2" end="2"/>
                                            </p:txEl>
                                          </p:spTgt>
                                        </p:tgtEl>
                                        <p:attrNameLst>
                                          <p:attrName>style.visibility</p:attrName>
                                        </p:attrNameLst>
                                      </p:cBhvr>
                                      <p:to>
                                        <p:strVal val="visible"/>
                                      </p:to>
                                    </p:set>
                                    <p:anim calcmode="lin" valueType="num">
                                      <p:cBhvr additive="base">
                                        <p:cTn id="13" dur="500" fill="hold"/>
                                        <p:tgtEl>
                                          <p:spTgt spid="1331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331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afterGroup">
                            <p:stCondLst>
                              <p:cond delay="0"/>
                            </p:stCondLst>
                            <p:childTnLst>
                              <p:par>
                                <p:cTn id="17" presetID="2" presetClass="entr" presetSubtype="4" fill="hold" nodeType="clickEffect">
                                  <p:stCondLst>
                                    <p:cond delay="0"/>
                                  </p:stCondLst>
                                  <p:childTnLst>
                                    <p:set>
                                      <p:cBhvr>
                                        <p:cTn id="18" dur="1" fill="hold">
                                          <p:stCondLst>
                                            <p:cond delay="0"/>
                                          </p:stCondLst>
                                        </p:cTn>
                                        <p:tgtEl>
                                          <p:spTgt spid="13313">
                                            <p:txEl>
                                              <p:pRg st="3" end="3"/>
                                            </p:txEl>
                                          </p:spTgt>
                                        </p:tgtEl>
                                        <p:attrNameLst>
                                          <p:attrName>style.visibility</p:attrName>
                                        </p:attrNameLst>
                                      </p:cBhvr>
                                      <p:to>
                                        <p:strVal val="visible"/>
                                      </p:to>
                                    </p:set>
                                    <p:anim calcmode="lin" valueType="num">
                                      <p:cBhvr additive="base">
                                        <p:cTn id="19" dur="500" fill="hold"/>
                                        <p:tgtEl>
                                          <p:spTgt spid="1331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331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0" y="836712"/>
            <a:ext cx="9144000" cy="7272808"/>
          </a:xfrm>
          <a:prstGeom prst="rect">
            <a:avLst/>
          </a:prstGeom>
          <a:noFill/>
        </p:spPr>
      </p:pic>
      <p:sp>
        <p:nvSpPr>
          <p:cNvPr id="4" name="流程图: 延期 3"/>
          <p:cNvSpPr/>
          <p:nvPr/>
        </p:nvSpPr>
        <p:spPr>
          <a:xfrm>
            <a:off x="0" y="332656"/>
            <a:ext cx="1008112" cy="57606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14337" name="Rectangle 1"/>
          <p:cNvSpPr>
            <a:spLocks noChangeArrowheads="1"/>
          </p:cNvSpPr>
          <p:nvPr/>
        </p:nvSpPr>
        <p:spPr bwMode="auto">
          <a:xfrm>
            <a:off x="827584" y="610136"/>
            <a:ext cx="7920880" cy="6001643"/>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r>
              <a:rPr lang="zh-CN" altLang="zh-CN" sz="3200" b="1" smtClean="0">
                <a:solidFill>
                  <a:srgbClr val="0070C0"/>
                </a:solidFill>
              </a:rPr>
              <a:t>作者解释“立其诚”的三段文字（</a:t>
            </a:r>
            <a:r>
              <a:rPr lang="en-US" altLang="zh-CN" sz="3200" b="1" smtClean="0">
                <a:solidFill>
                  <a:srgbClr val="0070C0"/>
                </a:solidFill>
              </a:rPr>
              <a:t>2</a:t>
            </a:r>
            <a:r>
              <a:rPr lang="zh-CN" altLang="zh-CN" sz="3200" b="1" smtClean="0">
                <a:solidFill>
                  <a:srgbClr val="0070C0"/>
                </a:solidFill>
              </a:rPr>
              <a:t>、</a:t>
            </a:r>
            <a:r>
              <a:rPr lang="en-US" altLang="zh-CN" sz="3200" b="1" smtClean="0">
                <a:solidFill>
                  <a:srgbClr val="0070C0"/>
                </a:solidFill>
              </a:rPr>
              <a:t>3</a:t>
            </a:r>
            <a:r>
              <a:rPr lang="zh-CN" altLang="zh-CN" sz="3200" b="1" smtClean="0">
                <a:solidFill>
                  <a:srgbClr val="0070C0"/>
                </a:solidFill>
              </a:rPr>
              <a:t>、</a:t>
            </a:r>
            <a:r>
              <a:rPr lang="en-US" altLang="zh-CN" sz="3200" b="1" smtClean="0">
                <a:solidFill>
                  <a:srgbClr val="0070C0"/>
                </a:solidFill>
              </a:rPr>
              <a:t>4</a:t>
            </a:r>
            <a:r>
              <a:rPr lang="zh-CN" altLang="zh-CN" sz="3200" b="1" smtClean="0">
                <a:solidFill>
                  <a:srgbClr val="0070C0"/>
                </a:solidFill>
              </a:rPr>
              <a:t>段）</a:t>
            </a:r>
            <a:r>
              <a:rPr lang="en-US" altLang="zh-CN" sz="3200" b="1" smtClean="0">
                <a:solidFill>
                  <a:srgbClr val="0070C0"/>
                </a:solidFill>
              </a:rPr>
              <a:t>,</a:t>
            </a:r>
            <a:r>
              <a:rPr lang="zh-CN" altLang="zh-CN" sz="3200" b="1" smtClean="0">
                <a:solidFill>
                  <a:srgbClr val="0070C0"/>
                </a:solidFill>
              </a:rPr>
              <a:t>在论述方法上有何相同点</a:t>
            </a:r>
            <a:r>
              <a:rPr lang="en-US" altLang="zh-CN" sz="3200" b="1" smtClean="0">
                <a:solidFill>
                  <a:srgbClr val="0070C0"/>
                </a:solidFill>
              </a:rPr>
              <a:t>?</a:t>
            </a:r>
            <a:r>
              <a:rPr lang="zh-CN" altLang="zh-CN" sz="3200" b="1" smtClean="0">
                <a:solidFill>
                  <a:srgbClr val="0070C0"/>
                </a:solidFill>
              </a:rPr>
              <a:t>论述效果有何不同</a:t>
            </a:r>
            <a:r>
              <a:rPr lang="en-US" altLang="zh-CN" sz="3200" b="1" smtClean="0">
                <a:solidFill>
                  <a:srgbClr val="0070C0"/>
                </a:solidFill>
              </a:rPr>
              <a:t>?</a:t>
            </a:r>
            <a:endParaRPr lang="zh-CN" altLang="zh-CN" sz="3200" smtClean="0">
              <a:solidFill>
                <a:srgbClr val="0070C0"/>
              </a:solidFill>
            </a:endParaRPr>
          </a:p>
          <a:p>
            <a:r>
              <a:rPr lang="en-US" altLang="zh-CN" sz="3200" smtClean="0">
                <a:latin typeface="楷体" pitchFamily="49" charset="-122"/>
                <a:ea typeface="楷体" panose="02010609060101010101" pitchFamily="49" charset="-122"/>
              </a:rPr>
              <a:t>   </a:t>
            </a:r>
            <a:r>
              <a:rPr lang="zh-CN" altLang="en-US" sz="3200" b="1" smtClean="0">
                <a:solidFill>
                  <a:srgbClr val="FF0000"/>
                </a:solidFill>
                <a:latin typeface="楷体" pitchFamily="49" charset="-122"/>
                <a:ea typeface="楷体" panose="02010609060101010101" pitchFamily="49" charset="-122"/>
              </a:rPr>
              <a:t>相同点：</a:t>
            </a:r>
            <a:r>
              <a:rPr lang="zh-CN" altLang="zh-CN" sz="3200" b="1" smtClean="0">
                <a:latin typeface="楷体" pitchFamily="49" charset="-122"/>
                <a:ea typeface="楷体" panose="02010609060101010101" pitchFamily="49" charset="-122"/>
              </a:rPr>
              <a:t>都运用了首先提出观点</a:t>
            </a:r>
            <a:r>
              <a:rPr lang="en-US" altLang="zh-CN" sz="3200" b="1" smtClean="0">
                <a:latin typeface="楷体" pitchFamily="49" charset="-122"/>
                <a:ea typeface="楷体" panose="02010609060101010101" pitchFamily="49" charset="-122"/>
              </a:rPr>
              <a:t>,</a:t>
            </a:r>
            <a:r>
              <a:rPr lang="zh-CN" altLang="zh-CN" sz="3200" b="1" smtClean="0">
                <a:latin typeface="楷体" pitchFamily="49" charset="-122"/>
                <a:ea typeface="楷体" panose="02010609060101010101" pitchFamily="49" charset="-122"/>
              </a:rPr>
              <a:t>然后展开具体论述的方法。</a:t>
            </a:r>
          </a:p>
          <a:p>
            <a:r>
              <a:rPr lang="en-US" altLang="zh-CN" sz="3200" b="1" smtClean="0">
                <a:latin typeface="楷体" pitchFamily="49" charset="-122"/>
                <a:ea typeface="楷体" panose="02010609060101010101" pitchFamily="49" charset="-122"/>
              </a:rPr>
              <a:t>   </a:t>
            </a:r>
            <a:r>
              <a:rPr lang="zh-CN" altLang="zh-CN" sz="3200" b="1" smtClean="0">
                <a:solidFill>
                  <a:srgbClr val="FF0000"/>
                </a:solidFill>
                <a:latin typeface="楷体" pitchFamily="49" charset="-122"/>
                <a:ea typeface="楷体" panose="02010609060101010101" pitchFamily="49" charset="-122"/>
              </a:rPr>
              <a:t>效果上</a:t>
            </a:r>
            <a:r>
              <a:rPr lang="zh-CN" altLang="en-US" sz="3200" b="1" smtClean="0">
                <a:solidFill>
                  <a:srgbClr val="FF0000"/>
                </a:solidFill>
                <a:latin typeface="楷体" pitchFamily="49" charset="-122"/>
                <a:ea typeface="楷体" panose="02010609060101010101" pitchFamily="49" charset="-122"/>
              </a:rPr>
              <a:t>：</a:t>
            </a:r>
            <a:r>
              <a:rPr lang="zh-CN" altLang="zh-CN" sz="3200" b="1" smtClean="0">
                <a:latin typeface="楷体" pitchFamily="49" charset="-122"/>
                <a:ea typeface="楷体" panose="02010609060101010101" pitchFamily="49" charset="-122"/>
              </a:rPr>
              <a:t>第一段从“表示客观事实或客观规律”的“哲学命题与科学命题论及属性相异的“文学”</a:t>
            </a:r>
            <a:r>
              <a:rPr lang="en-US" altLang="zh-CN" sz="3200" b="1" smtClean="0">
                <a:latin typeface="楷体" pitchFamily="49" charset="-122"/>
                <a:ea typeface="楷体" panose="02010609060101010101" pitchFamily="49" charset="-122"/>
              </a:rPr>
              <a:t>,</a:t>
            </a:r>
            <a:r>
              <a:rPr lang="zh-CN" altLang="zh-CN" sz="3200" b="1" smtClean="0">
                <a:latin typeface="楷体" pitchFamily="49" charset="-122"/>
                <a:ea typeface="楷体" panose="02010609060101010101" pitchFamily="49" charset="-122"/>
              </a:rPr>
              <a:t>体现了作者论证的严密性。第二段从浅、深两个层次展开分析</a:t>
            </a:r>
            <a:r>
              <a:rPr lang="en-US" altLang="zh-CN" sz="3200" b="1" smtClean="0">
                <a:latin typeface="楷体" pitchFamily="49" charset="-122"/>
                <a:ea typeface="楷体" panose="02010609060101010101" pitchFamily="49" charset="-122"/>
              </a:rPr>
              <a:t>,</a:t>
            </a:r>
            <a:r>
              <a:rPr lang="zh-CN" altLang="zh-CN" sz="3200" b="1" smtClean="0">
                <a:latin typeface="楷体" pitchFamily="49" charset="-122"/>
                <a:ea typeface="楷体" panose="02010609060101010101" pitchFamily="49" charset="-122"/>
              </a:rPr>
              <a:t>并引用古语印证</a:t>
            </a:r>
            <a:r>
              <a:rPr lang="en-US" altLang="zh-CN" sz="3200" b="1" smtClean="0">
                <a:latin typeface="楷体" pitchFamily="49" charset="-122"/>
                <a:ea typeface="楷体" panose="02010609060101010101" pitchFamily="49" charset="-122"/>
              </a:rPr>
              <a:t>,</a:t>
            </a:r>
            <a:r>
              <a:rPr lang="zh-CN" altLang="zh-CN" sz="3200" b="1" smtClean="0">
                <a:latin typeface="楷体" pitchFamily="49" charset="-122"/>
                <a:ea typeface="楷体" panose="02010609060101010101" pitchFamily="49" charset="-122"/>
              </a:rPr>
              <a:t>最后得出结论</a:t>
            </a:r>
            <a:r>
              <a:rPr lang="en-US" altLang="zh-CN" sz="3200" b="1" smtClean="0">
                <a:latin typeface="楷体" pitchFamily="49" charset="-122"/>
                <a:ea typeface="楷体" panose="02010609060101010101" pitchFamily="49" charset="-122"/>
              </a:rPr>
              <a:t>,</a:t>
            </a:r>
            <a:r>
              <a:rPr lang="zh-CN" altLang="zh-CN" sz="3200" b="1" smtClean="0">
                <a:latin typeface="楷体" pitchFamily="49" charset="-122"/>
                <a:ea typeface="楷体" panose="02010609060101010101" pitchFamily="49" charset="-122"/>
              </a:rPr>
              <a:t>逻辑感强</a:t>
            </a:r>
            <a:r>
              <a:rPr lang="en-US" altLang="zh-CN" sz="3200" b="1" smtClean="0">
                <a:latin typeface="楷体" pitchFamily="49" charset="-122"/>
                <a:ea typeface="楷体" panose="02010609060101010101" pitchFamily="49" charset="-122"/>
              </a:rPr>
              <a:t>,</a:t>
            </a:r>
            <a:r>
              <a:rPr lang="zh-CN" altLang="zh-CN" sz="3200" b="1" smtClean="0">
                <a:latin typeface="楷体" pitchFamily="49" charset="-122"/>
                <a:ea typeface="楷体" panose="02010609060101010101" pitchFamily="49" charset="-122"/>
              </a:rPr>
              <a:t>有说服力。第三段深入浅出</a:t>
            </a:r>
            <a:r>
              <a:rPr lang="en-US" altLang="zh-CN" sz="3200" b="1" smtClean="0">
                <a:latin typeface="楷体" pitchFamily="49" charset="-122"/>
                <a:ea typeface="楷体" panose="02010609060101010101" pitchFamily="49" charset="-122"/>
              </a:rPr>
              <a:t>,</a:t>
            </a:r>
            <a:r>
              <a:rPr lang="zh-CN" altLang="zh-CN" sz="3200" b="1" smtClean="0">
                <a:latin typeface="楷体" pitchFamily="49" charset="-122"/>
                <a:ea typeface="楷体" panose="02010609060101010101" pitchFamily="49" charset="-122"/>
              </a:rPr>
              <a:t>通俗易懂</a:t>
            </a:r>
          </a:p>
          <a:p>
            <a:endParaRPr kumimoji="0" lang="zh-CN" altLang="en-US" sz="32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nodeType="clickEffect">
                                  <p:stCondLst>
                                    <p:cond delay="0"/>
                                  </p:stCondLst>
                                  <p:childTnLst>
                                    <p:set>
                                      <p:cBhvr>
                                        <p:cTn id="6" dur="1" fill="hold">
                                          <p:stCondLst>
                                            <p:cond delay="0"/>
                                          </p:stCondLst>
                                        </p:cTn>
                                        <p:tgtEl>
                                          <p:spTgt spid="14337">
                                            <p:txEl>
                                              <p:pRg st="0" end="0"/>
                                            </p:txEl>
                                          </p:spTgt>
                                        </p:tgtEl>
                                        <p:attrNameLst>
                                          <p:attrName>style.visibility</p:attrName>
                                        </p:attrNameLst>
                                      </p:cBhvr>
                                      <p:to>
                                        <p:strVal val="visible"/>
                                      </p:to>
                                    </p:set>
                                    <p:anim calcmode="lin" valueType="num">
                                      <p:cBhvr additive="base">
                                        <p:cTn id="7" dur="500" fill="hold"/>
                                        <p:tgtEl>
                                          <p:spTgt spid="1433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33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4337">
                                            <p:txEl>
                                              <p:pRg st="1" end="1"/>
                                            </p:txEl>
                                          </p:spTgt>
                                        </p:tgtEl>
                                        <p:attrNameLst>
                                          <p:attrName>style.visibility</p:attrName>
                                        </p:attrNameLst>
                                      </p:cBhvr>
                                      <p:to>
                                        <p:strVal val="visible"/>
                                      </p:to>
                                    </p:set>
                                    <p:anim calcmode="lin" valueType="num">
                                      <p:cBhvr additive="base">
                                        <p:cTn id="13" dur="500" fill="hold"/>
                                        <p:tgtEl>
                                          <p:spTgt spid="1433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33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afterGroup">
                            <p:stCondLst>
                              <p:cond delay="0"/>
                            </p:stCondLst>
                            <p:childTnLst>
                              <p:par>
                                <p:cTn id="17" presetID="2" presetClass="entr" presetSubtype="4" fill="hold" nodeType="clickEffect">
                                  <p:stCondLst>
                                    <p:cond delay="0"/>
                                  </p:stCondLst>
                                  <p:childTnLst>
                                    <p:set>
                                      <p:cBhvr>
                                        <p:cTn id="18" dur="1" fill="hold">
                                          <p:stCondLst>
                                            <p:cond delay="0"/>
                                          </p:stCondLst>
                                        </p:cTn>
                                        <p:tgtEl>
                                          <p:spTgt spid="14337">
                                            <p:txEl>
                                              <p:pRg st="2" end="2"/>
                                            </p:txEl>
                                          </p:spTgt>
                                        </p:tgtEl>
                                        <p:attrNameLst>
                                          <p:attrName>style.visibility</p:attrName>
                                        </p:attrNameLst>
                                      </p:cBhvr>
                                      <p:to>
                                        <p:strVal val="visible"/>
                                      </p:to>
                                    </p:set>
                                    <p:anim calcmode="lin" valueType="num">
                                      <p:cBhvr additive="base">
                                        <p:cTn id="19" dur="500" fill="hold"/>
                                        <p:tgtEl>
                                          <p:spTgt spid="1433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433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p:txBody>
          <a:bodyPr/>
          <a:lstStyle/>
          <a:p>
            <a:endParaRPr lang="zh-CN" altLang="en-US"/>
          </a:p>
        </p:txBody>
      </p:sp>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327388" y="-387424"/>
            <a:ext cx="9471388" cy="8352928"/>
          </a:xfrm>
          <a:prstGeom prst="rect">
            <a:avLst/>
          </a:prstGeom>
          <a:noFill/>
        </p:spPr>
      </p:pic>
      <p:sp>
        <p:nvSpPr>
          <p:cNvPr id="4" name="流程图: 延期 3"/>
          <p:cNvSpPr/>
          <p:nvPr/>
        </p:nvSpPr>
        <p:spPr>
          <a:xfrm>
            <a:off x="-324544" y="836712"/>
            <a:ext cx="1008112" cy="57606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5" name="流程图: 可选过程 4"/>
          <p:cNvSpPr/>
          <p:nvPr/>
        </p:nvSpPr>
        <p:spPr>
          <a:xfrm>
            <a:off x="2483768" y="0"/>
            <a:ext cx="3312368" cy="79208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2411760" y="0"/>
            <a:ext cx="3600400" cy="646331"/>
          </a:xfrm>
          <a:prstGeom prst="rect">
            <a:avLst/>
          </a:prstGeom>
          <a:noFill/>
        </p:spPr>
        <p:txBody>
          <a:bodyPr wrap="square" rtlCol="0">
            <a:spAutoFit/>
          </a:bodyPr>
          <a:lstStyle/>
          <a:p>
            <a:r>
              <a:rPr lang="zh-CN" altLang="en-US" sz="3600" b="1" smtClean="0">
                <a:solidFill>
                  <a:schemeClr val="bg1"/>
                </a:solidFill>
              </a:rPr>
              <a:t>      品读探 究</a:t>
            </a:r>
            <a:endParaRPr lang="zh-CN" altLang="en-US" sz="3600" b="1">
              <a:solidFill>
                <a:schemeClr val="bg1"/>
              </a:solidFill>
            </a:endParaRPr>
          </a:p>
        </p:txBody>
      </p:sp>
      <p:sp>
        <p:nvSpPr>
          <p:cNvPr id="16385" name="Rectangle 1"/>
          <p:cNvSpPr>
            <a:spLocks noChangeArrowheads="1"/>
          </p:cNvSpPr>
          <p:nvPr/>
        </p:nvSpPr>
        <p:spPr bwMode="auto">
          <a:xfrm>
            <a:off x="683568" y="908720"/>
            <a:ext cx="8136904" cy="3970318"/>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r>
              <a:rPr lang="en-US" altLang="zh-CN" sz="2800" b="1" smtClean="0">
                <a:solidFill>
                  <a:srgbClr val="0070C0"/>
                </a:solidFill>
              </a:rPr>
              <a:t>     </a:t>
            </a:r>
            <a:r>
              <a:rPr lang="en-US" altLang="zh-CN" sz="2800" b="1" smtClean="0">
                <a:solidFill>
                  <a:srgbClr val="00B0F0"/>
                </a:solidFill>
              </a:rPr>
              <a:t>  </a:t>
            </a:r>
            <a:r>
              <a:rPr lang="zh-CN" altLang="zh-CN" sz="2800" b="1" smtClean="0">
                <a:solidFill>
                  <a:srgbClr val="00B0F0"/>
                </a:solidFill>
              </a:rPr>
              <a:t>课文第</a:t>
            </a:r>
            <a:r>
              <a:rPr lang="en-US" altLang="zh-CN" sz="2800" b="1" smtClean="0">
                <a:solidFill>
                  <a:srgbClr val="00B0F0"/>
                </a:solidFill>
              </a:rPr>
              <a:t>7</a:t>
            </a:r>
            <a:r>
              <a:rPr lang="zh-CN" altLang="zh-CN" sz="2800" b="1" smtClean="0">
                <a:solidFill>
                  <a:srgbClr val="00B0F0"/>
                </a:solidFill>
              </a:rPr>
              <a:t>、</a:t>
            </a:r>
            <a:r>
              <a:rPr lang="en-US" altLang="zh-CN" sz="2800" b="1" smtClean="0">
                <a:solidFill>
                  <a:srgbClr val="00B0F0"/>
                </a:solidFill>
              </a:rPr>
              <a:t>8</a:t>
            </a:r>
            <a:r>
              <a:rPr lang="zh-CN" altLang="zh-CN" sz="2800" b="1" smtClean="0">
                <a:solidFill>
                  <a:srgbClr val="00B0F0"/>
                </a:solidFill>
              </a:rPr>
              <a:t>两段</a:t>
            </a:r>
            <a:r>
              <a:rPr lang="en-US" altLang="zh-CN" sz="2800" b="1" smtClean="0">
                <a:solidFill>
                  <a:srgbClr val="00B0F0"/>
                </a:solidFill>
              </a:rPr>
              <a:t>,</a:t>
            </a:r>
            <a:r>
              <a:rPr lang="zh-CN" altLang="zh-CN" sz="2800" b="1" smtClean="0">
                <a:solidFill>
                  <a:srgbClr val="00B0F0"/>
                </a:solidFill>
              </a:rPr>
              <a:t>阐述“学说、言论、文章”诚伪问题</a:t>
            </a:r>
            <a:r>
              <a:rPr lang="en-US" altLang="zh-CN" sz="2800" b="1" smtClean="0">
                <a:solidFill>
                  <a:srgbClr val="00B0F0"/>
                </a:solidFill>
              </a:rPr>
              <a:t>,</a:t>
            </a:r>
            <a:r>
              <a:rPr lang="zh-CN" altLang="zh-CN" sz="2800" b="1" smtClean="0">
                <a:solidFill>
                  <a:srgbClr val="00B0F0"/>
                </a:solidFill>
              </a:rPr>
              <a:t>但文中却没有提到“诚伪”</a:t>
            </a:r>
            <a:r>
              <a:rPr lang="en-US" altLang="zh-CN" sz="2800" b="1" smtClean="0">
                <a:solidFill>
                  <a:srgbClr val="00B0F0"/>
                </a:solidFill>
              </a:rPr>
              <a:t>,</a:t>
            </a:r>
            <a:r>
              <a:rPr lang="zh-CN" altLang="zh-CN" sz="2800" b="1" smtClean="0">
                <a:solidFill>
                  <a:srgbClr val="00B0F0"/>
                </a:solidFill>
              </a:rPr>
              <a:t>作者这样写是不是偏题了</a:t>
            </a:r>
            <a:r>
              <a:rPr lang="en-US" altLang="zh-CN" sz="2800" b="1" smtClean="0">
                <a:solidFill>
                  <a:srgbClr val="00B0F0"/>
                </a:solidFill>
              </a:rPr>
              <a:t>?</a:t>
            </a:r>
            <a:r>
              <a:rPr lang="zh-CN" altLang="zh-CN" sz="2800" b="1" smtClean="0">
                <a:solidFill>
                  <a:srgbClr val="00B0F0"/>
                </a:solidFill>
              </a:rPr>
              <a:t>请结合文章进行分析。</a:t>
            </a:r>
            <a:endParaRPr lang="zh-CN" altLang="zh-CN" sz="2800" smtClean="0">
              <a:solidFill>
                <a:srgbClr val="00B0F0"/>
              </a:solidFill>
            </a:endParaRPr>
          </a:p>
          <a:p>
            <a:r>
              <a:rPr lang="en-US" altLang="zh-CN" sz="2800" b="1" smtClean="0"/>
              <a:t>                        </a:t>
            </a:r>
          </a:p>
          <a:p>
            <a:r>
              <a:rPr lang="en-US" altLang="zh-CN" sz="2800" b="1" smtClean="0">
                <a:latin typeface="楷体" pitchFamily="49" charset="-122"/>
                <a:ea typeface="楷体" panose="02010609060101010101" pitchFamily="49" charset="-122"/>
              </a:rPr>
              <a:t>              </a:t>
            </a:r>
            <a:r>
              <a:rPr lang="zh-CN" altLang="zh-CN" sz="2800" b="1" smtClean="0">
                <a:latin typeface="楷体" pitchFamily="49" charset="-122"/>
                <a:ea typeface="楷体" panose="02010609060101010101" pitchFamily="49" charset="-122"/>
              </a:rPr>
              <a:t>答题思路</a:t>
            </a:r>
            <a:endParaRPr lang="zh-CN" altLang="zh-CN" sz="2800" smtClean="0">
              <a:latin typeface="楷体" pitchFamily="49" charset="-122"/>
              <a:ea typeface="楷体" panose="02010609060101010101" pitchFamily="49" charset="-122"/>
            </a:endParaRPr>
          </a:p>
          <a:p>
            <a:r>
              <a:rPr lang="zh-CN" altLang="zh-CN" sz="2800" smtClean="0">
                <a:latin typeface="楷体" pitchFamily="49" charset="-122"/>
                <a:ea typeface="楷体" panose="02010609060101010101" pitchFamily="49" charset="-122"/>
              </a:rPr>
              <a:t>解答此题</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需将第</a:t>
            </a:r>
            <a:r>
              <a:rPr lang="en-US" altLang="zh-CN" sz="2800" smtClean="0">
                <a:latin typeface="楷体" pitchFamily="49" charset="-122"/>
                <a:ea typeface="楷体" panose="02010609060101010101" pitchFamily="49" charset="-122"/>
              </a:rPr>
              <a:t>7</a:t>
            </a:r>
            <a:r>
              <a:rPr lang="zh-CN" altLang="zh-CN" sz="2800" smtClean="0">
                <a:latin typeface="楷体" pitchFamily="49" charset="-122"/>
                <a:ea typeface="楷体" panose="02010609060101010101" pitchFamily="49" charset="-122"/>
              </a:rPr>
              <a:t>、</a:t>
            </a:r>
            <a:r>
              <a:rPr lang="en-US" altLang="zh-CN" sz="2800" smtClean="0">
                <a:latin typeface="楷体" pitchFamily="49" charset="-122"/>
                <a:ea typeface="楷体" panose="02010609060101010101" pitchFamily="49" charset="-122"/>
              </a:rPr>
              <a:t>8</a:t>
            </a:r>
            <a:r>
              <a:rPr lang="zh-CN" altLang="zh-CN" sz="2800" smtClean="0">
                <a:latin typeface="楷体" pitchFamily="49" charset="-122"/>
                <a:ea typeface="楷体" panose="02010609060101010101" pitchFamily="49" charset="-122"/>
              </a:rPr>
              <a:t>两段</a:t>
            </a:r>
            <a:r>
              <a:rPr lang="zh-CN" altLang="zh-CN" sz="2800" smtClean="0">
                <a:solidFill>
                  <a:srgbClr val="FF0000"/>
                </a:solidFill>
                <a:latin typeface="楷体" pitchFamily="49" charset="-122"/>
                <a:ea typeface="楷体" panose="02010609060101010101" pitchFamily="49" charset="-122"/>
              </a:rPr>
              <a:t>放在全文背景下</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思考其内容与上下文内容的联系</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并深入理解这两段内容是如何阐述“诚伪”问题的。</a:t>
            </a:r>
          </a:p>
          <a:p>
            <a:endParaRPr lang="zh-CN" altLang="zh-CN" sz="2800"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nodeType="clickEffect">
                                  <p:stCondLst>
                                    <p:cond delay="0"/>
                                  </p:stCondLst>
                                  <p:childTnLst>
                                    <p:set>
                                      <p:cBhvr>
                                        <p:cTn id="6" dur="1" fill="hold">
                                          <p:stCondLst>
                                            <p:cond delay="0"/>
                                          </p:stCondLst>
                                        </p:cTn>
                                        <p:tgtEl>
                                          <p:spTgt spid="16385">
                                            <p:txEl>
                                              <p:pRg st="2" end="2"/>
                                            </p:txEl>
                                          </p:spTgt>
                                        </p:tgtEl>
                                        <p:attrNameLst>
                                          <p:attrName>style.visibility</p:attrName>
                                        </p:attrNameLst>
                                      </p:cBhvr>
                                      <p:to>
                                        <p:strVal val="visible"/>
                                      </p:to>
                                    </p:set>
                                    <p:anim calcmode="lin" valueType="num">
                                      <p:cBhvr additive="base">
                                        <p:cTn id="7" dur="500" fill="hold"/>
                                        <p:tgtEl>
                                          <p:spTgt spid="16385">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6385">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6385">
                                            <p:txEl>
                                              <p:pRg st="3" end="3"/>
                                            </p:txEl>
                                          </p:spTgt>
                                        </p:tgtEl>
                                        <p:attrNameLst>
                                          <p:attrName>style.visibility</p:attrName>
                                        </p:attrNameLst>
                                      </p:cBhvr>
                                      <p:to>
                                        <p:strVal val="visible"/>
                                      </p:to>
                                    </p:set>
                                    <p:anim calcmode="lin" valueType="num">
                                      <p:cBhvr additive="base">
                                        <p:cTn id="11" dur="500" fill="hold"/>
                                        <p:tgtEl>
                                          <p:spTgt spid="16385">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638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p:txBody>
          <a:bodyPr/>
          <a:lstStyle/>
          <a:p>
            <a:endParaRPr lang="zh-CN" altLang="en-US"/>
          </a:p>
        </p:txBody>
      </p:sp>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0" y="-243408"/>
            <a:ext cx="9471388" cy="7389440"/>
          </a:xfrm>
          <a:prstGeom prst="rect">
            <a:avLst/>
          </a:prstGeom>
          <a:noFill/>
        </p:spPr>
      </p:pic>
      <p:sp>
        <p:nvSpPr>
          <p:cNvPr id="5" name="流程图: 可选过程 4"/>
          <p:cNvSpPr/>
          <p:nvPr/>
        </p:nvSpPr>
        <p:spPr>
          <a:xfrm>
            <a:off x="0" y="0"/>
            <a:ext cx="2051720" cy="692696"/>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180528" y="0"/>
            <a:ext cx="4464496" cy="707886"/>
          </a:xfrm>
          <a:prstGeom prst="rect">
            <a:avLst/>
          </a:prstGeom>
          <a:noFill/>
        </p:spPr>
        <p:txBody>
          <a:bodyPr wrap="square" rtlCol="0">
            <a:spAutoFit/>
          </a:bodyPr>
          <a:lstStyle/>
          <a:p>
            <a:r>
              <a:rPr lang="zh-CN" altLang="en-US" sz="4000" smtClean="0">
                <a:solidFill>
                  <a:schemeClr val="bg1"/>
                </a:solidFill>
              </a:rPr>
              <a:t>品读探究</a:t>
            </a:r>
            <a:endParaRPr lang="zh-CN" altLang="en-US" sz="4000">
              <a:solidFill>
                <a:schemeClr val="bg1"/>
              </a:solidFill>
            </a:endParaRPr>
          </a:p>
        </p:txBody>
      </p:sp>
      <p:sp>
        <p:nvSpPr>
          <p:cNvPr id="10" name="TextBox 9"/>
          <p:cNvSpPr txBox="1"/>
          <p:nvPr/>
        </p:nvSpPr>
        <p:spPr>
          <a:xfrm>
            <a:off x="323528" y="1196752"/>
            <a:ext cx="8820472" cy="6001643"/>
          </a:xfrm>
          <a:prstGeom prst="rect">
            <a:avLst/>
          </a:prstGeom>
          <a:noFill/>
        </p:spPr>
        <p:txBody>
          <a:bodyPr wrap="square" rtlCol="0">
            <a:spAutoFit/>
          </a:bodyPr>
          <a:lstStyle/>
          <a:p>
            <a:r>
              <a:rPr lang="en-US" altLang="zh-CN" sz="2400" b="1" smtClean="0">
                <a:solidFill>
                  <a:srgbClr val="FF0000"/>
                </a:solidFill>
                <a:latin typeface="楷体" pitchFamily="49" charset="-122"/>
                <a:ea typeface="楷体" panose="02010609060101010101" pitchFamily="49" charset="-122"/>
              </a:rPr>
              <a:t>   </a:t>
            </a:r>
            <a:r>
              <a:rPr lang="zh-CN" altLang="zh-CN" sz="2400" b="1" smtClean="0">
                <a:solidFill>
                  <a:srgbClr val="FF0000"/>
                </a:solidFill>
                <a:latin typeface="楷体" pitchFamily="49" charset="-122"/>
                <a:ea typeface="楷体" panose="02010609060101010101" pitchFamily="49" charset="-122"/>
              </a:rPr>
              <a:t>没有偏题</a:t>
            </a:r>
            <a:r>
              <a:rPr lang="zh-CN" altLang="zh-CN" sz="2400" smtClean="0">
                <a:latin typeface="楷体" pitchFamily="49" charset="-122"/>
                <a:ea typeface="楷体" panose="02010609060101010101" pitchFamily="49" charset="-122"/>
              </a:rPr>
              <a:t>。</a:t>
            </a:r>
          </a:p>
          <a:p>
            <a:r>
              <a:rPr lang="en-US" altLang="zh-CN" sz="2400" smtClean="0">
                <a:latin typeface="楷体" pitchFamily="49" charset="-122"/>
                <a:ea typeface="楷体" panose="02010609060101010101" pitchFamily="49" charset="-122"/>
              </a:rPr>
              <a:t>   </a:t>
            </a:r>
            <a:r>
              <a:rPr lang="zh-CN" altLang="zh-CN" sz="2400" b="1" smtClean="0">
                <a:latin typeface="楷体" pitchFamily="49" charset="-122"/>
                <a:ea typeface="楷体" panose="02010609060101010101" pitchFamily="49" charset="-122"/>
              </a:rPr>
              <a:t>第</a:t>
            </a:r>
            <a:r>
              <a:rPr lang="en-US" altLang="zh-CN" sz="2400" b="1" smtClean="0">
                <a:latin typeface="楷体" pitchFamily="49" charset="-122"/>
                <a:ea typeface="楷体" panose="02010609060101010101" pitchFamily="49" charset="-122"/>
              </a:rPr>
              <a:t>7</a:t>
            </a:r>
            <a:r>
              <a:rPr lang="zh-CN" altLang="zh-CN" sz="2400" b="1" smtClean="0">
                <a:latin typeface="楷体" pitchFamily="49" charset="-122"/>
                <a:ea typeface="楷体" panose="02010609060101010101" pitchFamily="49" charset="-122"/>
              </a:rPr>
              <a:t>、</a:t>
            </a:r>
            <a:r>
              <a:rPr lang="en-US" altLang="zh-CN" sz="2400" b="1" smtClean="0">
                <a:latin typeface="楷体" pitchFamily="49" charset="-122"/>
                <a:ea typeface="楷体" panose="02010609060101010101" pitchFamily="49" charset="-122"/>
              </a:rPr>
              <a:t>8</a:t>
            </a:r>
            <a:r>
              <a:rPr lang="zh-CN" altLang="zh-CN" sz="2400" b="1" smtClean="0">
                <a:latin typeface="楷体" pitchFamily="49" charset="-122"/>
                <a:ea typeface="楷体" panose="02010609060101010101" pitchFamily="49" charset="-122"/>
              </a:rPr>
              <a:t>两段承接上文对“立其诚”三层含义的论述</a:t>
            </a:r>
            <a:r>
              <a:rPr lang="en-US" altLang="zh-CN" sz="2400" b="1" smtClean="0">
                <a:latin typeface="楷体" pitchFamily="49" charset="-122"/>
                <a:ea typeface="楷体" panose="02010609060101010101" pitchFamily="49" charset="-122"/>
              </a:rPr>
              <a:t>,</a:t>
            </a:r>
            <a:r>
              <a:rPr lang="zh-CN" altLang="zh-CN" sz="2400" b="1" smtClean="0">
                <a:solidFill>
                  <a:srgbClr val="FF0000"/>
                </a:solidFill>
                <a:latin typeface="楷体" pitchFamily="49" charset="-122"/>
                <a:ea typeface="楷体" panose="02010609060101010101" pitchFamily="49" charset="-122"/>
              </a:rPr>
              <a:t>为第</a:t>
            </a:r>
            <a:r>
              <a:rPr lang="en-US" altLang="zh-CN" sz="2400" b="1" smtClean="0">
                <a:solidFill>
                  <a:srgbClr val="FF0000"/>
                </a:solidFill>
                <a:latin typeface="楷体" pitchFamily="49" charset="-122"/>
                <a:ea typeface="楷体" panose="02010609060101010101" pitchFamily="49" charset="-122"/>
              </a:rPr>
              <a:t>6</a:t>
            </a:r>
            <a:r>
              <a:rPr lang="zh-CN" altLang="zh-CN" sz="2400" b="1" smtClean="0">
                <a:solidFill>
                  <a:srgbClr val="FF0000"/>
                </a:solidFill>
                <a:latin typeface="楷体" pitchFamily="49" charset="-122"/>
                <a:ea typeface="楷体" panose="02010609060101010101" pitchFamily="49" charset="-122"/>
              </a:rPr>
              <a:t>段“学说、言论、文章</a:t>
            </a:r>
            <a:r>
              <a:rPr lang="en-US" altLang="zh-CN" sz="2400" b="1" smtClean="0">
                <a:solidFill>
                  <a:srgbClr val="FF0000"/>
                </a:solidFill>
                <a:latin typeface="楷体" pitchFamily="49" charset="-122"/>
                <a:ea typeface="楷体" panose="02010609060101010101" pitchFamily="49" charset="-122"/>
              </a:rPr>
              <a:t>,</a:t>
            </a:r>
            <a:r>
              <a:rPr lang="zh-CN" altLang="zh-CN" sz="2400" b="1" smtClean="0">
                <a:solidFill>
                  <a:srgbClr val="FF0000"/>
                </a:solidFill>
                <a:latin typeface="楷体" pitchFamily="49" charset="-122"/>
                <a:ea typeface="楷体" panose="02010609060101010101" pitchFamily="49" charset="-122"/>
              </a:rPr>
              <a:t>都有一个诚伪问题”所领起。“</a:t>
            </a:r>
            <a:r>
              <a:rPr lang="zh-CN" altLang="zh-CN" sz="2400" b="1" smtClean="0">
                <a:latin typeface="楷体" pitchFamily="49" charset="-122"/>
                <a:ea typeface="楷体" panose="02010609060101010101" pitchFamily="49" charset="-122"/>
              </a:rPr>
              <a:t>诚伪”中的“诚”对应“立其诚”的三个“一致”</a:t>
            </a:r>
            <a:r>
              <a:rPr lang="en-US" altLang="zh-CN" sz="2400" b="1" smtClean="0">
                <a:latin typeface="楷体" pitchFamily="49" charset="-122"/>
                <a:ea typeface="楷体" panose="02010609060101010101" pitchFamily="49" charset="-122"/>
              </a:rPr>
              <a:t>,</a:t>
            </a:r>
            <a:r>
              <a:rPr lang="zh-CN" altLang="zh-CN" sz="2400" b="1" smtClean="0">
                <a:latin typeface="楷体" pitchFamily="49" charset="-122"/>
                <a:ea typeface="楷体" panose="02010609060101010101" pitchFamily="49" charset="-122"/>
              </a:rPr>
              <a:t>“伪”则对应其中的不一致。</a:t>
            </a:r>
          </a:p>
          <a:p>
            <a:r>
              <a:rPr lang="en-US" altLang="zh-CN" sz="2400" b="1" smtClean="0">
                <a:latin typeface="楷体" pitchFamily="49" charset="-122"/>
                <a:ea typeface="楷体" panose="02010609060101010101" pitchFamily="49" charset="-122"/>
              </a:rPr>
              <a:t>    </a:t>
            </a:r>
            <a:r>
              <a:rPr lang="zh-CN" altLang="zh-CN" sz="2400" b="1" smtClean="0">
                <a:latin typeface="楷体" pitchFamily="49" charset="-122"/>
                <a:ea typeface="楷体" panose="02010609060101010101" pitchFamily="49" charset="-122"/>
              </a:rPr>
              <a:t>作者在“名实一致”中强调言辞或命题与客观实际的一致。第</a:t>
            </a:r>
            <a:r>
              <a:rPr lang="en-US" altLang="zh-CN" sz="2400" b="1" smtClean="0">
                <a:latin typeface="楷体" pitchFamily="49" charset="-122"/>
                <a:ea typeface="楷体" panose="02010609060101010101" pitchFamily="49" charset="-122"/>
              </a:rPr>
              <a:t>7</a:t>
            </a:r>
            <a:r>
              <a:rPr lang="zh-CN" altLang="zh-CN" sz="2400" b="1" smtClean="0">
                <a:latin typeface="楷体" pitchFamily="49" charset="-122"/>
                <a:ea typeface="楷体" panose="02010609060101010101" pitchFamily="49" charset="-122"/>
              </a:rPr>
              <a:t>段主要谈如何克服主观因素的干扰</a:t>
            </a:r>
            <a:r>
              <a:rPr lang="en-US" altLang="zh-CN" sz="2400" b="1" smtClean="0">
                <a:latin typeface="楷体" pitchFamily="49" charset="-122"/>
                <a:ea typeface="楷体" panose="02010609060101010101" pitchFamily="49" charset="-122"/>
              </a:rPr>
              <a:t>,</a:t>
            </a:r>
            <a:r>
              <a:rPr lang="zh-CN" altLang="zh-CN" sz="2400" b="1" smtClean="0">
                <a:latin typeface="楷体" pitchFamily="49" charset="-122"/>
                <a:ea typeface="楷体" panose="02010609060101010101" pitchFamily="49" charset="-122"/>
              </a:rPr>
              <a:t>保持“观察的客观性”</a:t>
            </a:r>
            <a:r>
              <a:rPr lang="en-US" altLang="zh-CN" sz="2400" b="1" smtClean="0">
                <a:latin typeface="楷体" pitchFamily="49" charset="-122"/>
                <a:ea typeface="楷体" panose="02010609060101010101" pitchFamily="49" charset="-122"/>
              </a:rPr>
              <a:t>,</a:t>
            </a:r>
            <a:r>
              <a:rPr lang="zh-CN" altLang="zh-CN" sz="2400" b="1" smtClean="0">
                <a:latin typeface="楷体" pitchFamily="49" charset="-122"/>
                <a:ea typeface="楷体" panose="02010609060101010101" pitchFamily="49" charset="-122"/>
              </a:rPr>
              <a:t>从而使人能够正确地认识世界、追求真理</a:t>
            </a:r>
            <a:r>
              <a:rPr lang="en-US" altLang="zh-CN" sz="2400" b="1" smtClean="0">
                <a:latin typeface="楷体" pitchFamily="49" charset="-122"/>
                <a:ea typeface="楷体" panose="02010609060101010101" pitchFamily="49" charset="-122"/>
              </a:rPr>
              <a:t>,</a:t>
            </a:r>
            <a:r>
              <a:rPr lang="zh-CN" altLang="zh-CN" sz="2400" b="1" smtClean="0">
                <a:latin typeface="楷体" pitchFamily="49" charset="-122"/>
                <a:ea typeface="楷体" panose="02010609060101010101" pitchFamily="49" charset="-122"/>
              </a:rPr>
              <a:t>在“学说、言论、文章”中做到“诚”。第</a:t>
            </a:r>
            <a:r>
              <a:rPr lang="en-US" altLang="zh-CN" sz="2400" b="1" smtClean="0">
                <a:latin typeface="楷体" pitchFamily="49" charset="-122"/>
                <a:ea typeface="楷体" panose="02010609060101010101" pitchFamily="49" charset="-122"/>
              </a:rPr>
              <a:t>8</a:t>
            </a:r>
            <a:r>
              <a:rPr lang="zh-CN" altLang="zh-CN" sz="2400" b="1" smtClean="0">
                <a:latin typeface="楷体" pitchFamily="49" charset="-122"/>
                <a:ea typeface="楷体" panose="02010609060101010101" pitchFamily="49" charset="-122"/>
              </a:rPr>
              <a:t>段则从主体性与客观性的关系角度</a:t>
            </a:r>
            <a:r>
              <a:rPr lang="en-US" altLang="zh-CN" sz="2400" b="1" smtClean="0">
                <a:latin typeface="楷体" pitchFamily="49" charset="-122"/>
                <a:ea typeface="楷体" panose="02010609060101010101" pitchFamily="49" charset="-122"/>
              </a:rPr>
              <a:t>,</a:t>
            </a:r>
            <a:r>
              <a:rPr lang="zh-CN" altLang="zh-CN" sz="2400" b="1" smtClean="0">
                <a:latin typeface="楷体" pitchFamily="49" charset="-122"/>
                <a:ea typeface="楷体" panose="02010609060101010101" pitchFamily="49" charset="-122"/>
              </a:rPr>
              <a:t>阐述了如何正确地处理二者的关系</a:t>
            </a:r>
            <a:r>
              <a:rPr lang="en-US" altLang="zh-CN" sz="2400" b="1" smtClean="0">
                <a:latin typeface="楷体" pitchFamily="49" charset="-122"/>
                <a:ea typeface="楷体" panose="02010609060101010101" pitchFamily="49" charset="-122"/>
              </a:rPr>
              <a:t>,</a:t>
            </a:r>
            <a:r>
              <a:rPr lang="zh-CN" altLang="zh-CN" sz="2400" b="1" smtClean="0">
                <a:latin typeface="楷体" pitchFamily="49" charset="-122"/>
                <a:ea typeface="楷体" panose="02010609060101010101" pitchFamily="49" charset="-122"/>
              </a:rPr>
              <a:t>使人拥有“对于世界的正确认识”</a:t>
            </a:r>
            <a:r>
              <a:rPr lang="en-US" altLang="zh-CN" sz="2400" b="1" smtClean="0">
                <a:latin typeface="楷体" pitchFamily="49" charset="-122"/>
                <a:ea typeface="楷体" panose="02010609060101010101" pitchFamily="49" charset="-122"/>
              </a:rPr>
              <a:t>,</a:t>
            </a:r>
            <a:r>
              <a:rPr lang="zh-CN" altLang="zh-CN" sz="2400" b="1" smtClean="0">
                <a:latin typeface="楷体" pitchFamily="49" charset="-122"/>
                <a:ea typeface="楷体" panose="02010609060101010101" pitchFamily="49" charset="-122"/>
              </a:rPr>
              <a:t>并进而正确地改造世界和加深对于世界的认识。这也是在谈“学说、言论、文章”中的“诚”。</a:t>
            </a:r>
            <a:r>
              <a:rPr lang="zh-CN" altLang="zh-CN" sz="2400" b="1" smtClean="0">
                <a:solidFill>
                  <a:srgbClr val="FF0000"/>
                </a:solidFill>
                <a:latin typeface="楷体" pitchFamily="49" charset="-122"/>
                <a:ea typeface="楷体" panose="02010609060101010101" pitchFamily="49" charset="-122"/>
              </a:rPr>
              <a:t>虽然作者没有提及“伪”的问题</a:t>
            </a:r>
            <a:r>
              <a:rPr lang="en-US" altLang="zh-CN" sz="2400" b="1" smtClean="0">
                <a:solidFill>
                  <a:srgbClr val="FF0000"/>
                </a:solidFill>
                <a:latin typeface="楷体" pitchFamily="49" charset="-122"/>
                <a:ea typeface="楷体" panose="02010609060101010101" pitchFamily="49" charset="-122"/>
              </a:rPr>
              <a:t>,</a:t>
            </a:r>
            <a:r>
              <a:rPr lang="zh-CN" altLang="zh-CN" sz="2400" b="1" smtClean="0">
                <a:solidFill>
                  <a:srgbClr val="FF0000"/>
                </a:solidFill>
                <a:latin typeface="楷体" pitchFamily="49" charset="-122"/>
                <a:ea typeface="楷体" panose="02010609060101010101" pitchFamily="49" charset="-122"/>
              </a:rPr>
              <a:t>但作者阐述做到“诚”的必要条件</a:t>
            </a:r>
            <a:r>
              <a:rPr lang="en-US" altLang="zh-CN" sz="2400" b="1" smtClean="0">
                <a:solidFill>
                  <a:srgbClr val="FF0000"/>
                </a:solidFill>
                <a:latin typeface="楷体" pitchFamily="49" charset="-122"/>
                <a:ea typeface="楷体" panose="02010609060101010101" pitchFamily="49" charset="-122"/>
              </a:rPr>
              <a:t>,</a:t>
            </a:r>
            <a:r>
              <a:rPr lang="zh-CN" altLang="zh-CN" sz="2400" b="1" smtClean="0">
                <a:solidFill>
                  <a:srgbClr val="FF0000"/>
                </a:solidFill>
                <a:latin typeface="楷体" pitchFamily="49" charset="-122"/>
                <a:ea typeface="楷体" panose="02010609060101010101" pitchFamily="49" charset="-122"/>
              </a:rPr>
              <a:t>从反面理解</a:t>
            </a:r>
            <a:r>
              <a:rPr lang="en-US" altLang="zh-CN" sz="2400" b="1" smtClean="0">
                <a:solidFill>
                  <a:srgbClr val="FF0000"/>
                </a:solidFill>
                <a:latin typeface="楷体" pitchFamily="49" charset="-122"/>
                <a:ea typeface="楷体" panose="02010609060101010101" pitchFamily="49" charset="-122"/>
              </a:rPr>
              <a:t>,</a:t>
            </a:r>
            <a:r>
              <a:rPr lang="zh-CN" altLang="zh-CN" sz="2400" b="1" smtClean="0">
                <a:solidFill>
                  <a:srgbClr val="FF0000"/>
                </a:solidFill>
                <a:latin typeface="楷体" pitchFamily="49" charset="-122"/>
                <a:ea typeface="楷体" panose="02010609060101010101" pitchFamily="49" charset="-122"/>
              </a:rPr>
              <a:t>也就是阐述了克服或避免“伪”的必要条件。</a:t>
            </a:r>
            <a:r>
              <a:rPr lang="zh-CN" altLang="zh-CN" sz="2400" b="1" smtClean="0">
                <a:latin typeface="楷体" pitchFamily="49" charset="-122"/>
                <a:ea typeface="楷体" panose="02010609060101010101" pitchFamily="49" charset="-122"/>
              </a:rPr>
              <a:t>因此</a:t>
            </a:r>
            <a:r>
              <a:rPr lang="en-US" altLang="zh-CN" sz="2400" b="1" smtClean="0">
                <a:latin typeface="楷体" pitchFamily="49" charset="-122"/>
                <a:ea typeface="楷体" panose="02010609060101010101" pitchFamily="49" charset="-122"/>
              </a:rPr>
              <a:t>,</a:t>
            </a:r>
            <a:r>
              <a:rPr lang="zh-CN" altLang="zh-CN" sz="2400" b="1" smtClean="0">
                <a:latin typeface="楷体" pitchFamily="49" charset="-122"/>
                <a:ea typeface="楷体" panose="02010609060101010101" pitchFamily="49" charset="-122"/>
              </a:rPr>
              <a:t> 不存在偏题之说。</a:t>
            </a:r>
          </a:p>
          <a:p>
            <a:endParaRPr lang="zh-CN" altLang="zh-CN" sz="2400" b="1" smtClean="0">
              <a:latin typeface="楷体" panose="02010609060101010101" pitchFamily="49" charset="-122"/>
              <a:ea typeface="楷体" panose="02010609060101010101" pitchFamily="49" charset="-122"/>
            </a:endParaRPr>
          </a:p>
          <a:p>
            <a:endParaRPr lang="zh-CN" altLang="en-US" sz="2400">
              <a:latin typeface="楷体" panose="02010609060101010101" pitchFamily="49" charset="-122"/>
              <a:ea typeface="楷体" panose="02010609060101010101" pitchFamily="49" charset="-122"/>
            </a:endParaRPr>
          </a:p>
        </p:txBody>
      </p:sp>
      <p:sp>
        <p:nvSpPr>
          <p:cNvPr id="7" name="TextBox 6"/>
          <p:cNvSpPr txBox="1"/>
          <p:nvPr/>
        </p:nvSpPr>
        <p:spPr>
          <a:xfrm>
            <a:off x="2051720" y="0"/>
            <a:ext cx="7452320" cy="2246769"/>
          </a:xfrm>
          <a:prstGeom prst="rect">
            <a:avLst/>
          </a:prstGeom>
          <a:noFill/>
        </p:spPr>
        <p:txBody>
          <a:bodyPr wrap="square" rtlCol="0">
            <a:spAutoFit/>
          </a:bodyPr>
          <a:lstStyle/>
          <a:p>
            <a:r>
              <a:rPr lang="zh-CN" altLang="zh-CN" sz="2800" b="1" smtClean="0">
                <a:solidFill>
                  <a:srgbClr val="00B0F0"/>
                </a:solidFill>
              </a:rPr>
              <a:t>课文第</a:t>
            </a:r>
            <a:r>
              <a:rPr lang="en-US" altLang="zh-CN" sz="2800" b="1" smtClean="0">
                <a:solidFill>
                  <a:srgbClr val="00B0F0"/>
                </a:solidFill>
              </a:rPr>
              <a:t>7</a:t>
            </a:r>
            <a:r>
              <a:rPr lang="zh-CN" altLang="zh-CN" sz="2800" b="1" smtClean="0">
                <a:solidFill>
                  <a:srgbClr val="00B0F0"/>
                </a:solidFill>
              </a:rPr>
              <a:t>、</a:t>
            </a:r>
            <a:r>
              <a:rPr lang="en-US" altLang="zh-CN" sz="2800" b="1" smtClean="0">
                <a:solidFill>
                  <a:srgbClr val="00B0F0"/>
                </a:solidFill>
              </a:rPr>
              <a:t>8</a:t>
            </a:r>
            <a:r>
              <a:rPr lang="zh-CN" altLang="zh-CN" sz="2800" b="1" smtClean="0">
                <a:solidFill>
                  <a:srgbClr val="00B0F0"/>
                </a:solidFill>
              </a:rPr>
              <a:t>两段</a:t>
            </a:r>
            <a:r>
              <a:rPr lang="en-US" altLang="zh-CN" sz="2800" b="1" smtClean="0">
                <a:solidFill>
                  <a:srgbClr val="00B0F0"/>
                </a:solidFill>
              </a:rPr>
              <a:t>,</a:t>
            </a:r>
            <a:r>
              <a:rPr lang="zh-CN" altLang="zh-CN" sz="2800" b="1" smtClean="0">
                <a:solidFill>
                  <a:srgbClr val="00B0F0"/>
                </a:solidFill>
              </a:rPr>
              <a:t>阐述“学说、言论、文章”诚伪问题</a:t>
            </a:r>
            <a:r>
              <a:rPr lang="en-US" altLang="zh-CN" sz="2800" b="1" smtClean="0">
                <a:solidFill>
                  <a:srgbClr val="00B0F0"/>
                </a:solidFill>
              </a:rPr>
              <a:t>,</a:t>
            </a:r>
            <a:r>
              <a:rPr lang="zh-CN" altLang="zh-CN" sz="2800" b="1" smtClean="0">
                <a:solidFill>
                  <a:srgbClr val="00B0F0"/>
                </a:solidFill>
              </a:rPr>
              <a:t>但文中却没有提到“诚伪”</a:t>
            </a:r>
            <a:r>
              <a:rPr lang="en-US" altLang="zh-CN" sz="2800" b="1" smtClean="0">
                <a:solidFill>
                  <a:srgbClr val="00B0F0"/>
                </a:solidFill>
              </a:rPr>
              <a:t>,</a:t>
            </a:r>
            <a:r>
              <a:rPr lang="zh-CN" altLang="zh-CN" sz="2800" b="1" smtClean="0">
                <a:solidFill>
                  <a:srgbClr val="00B0F0"/>
                </a:solidFill>
              </a:rPr>
              <a:t>作者这样写是不是偏题了</a:t>
            </a:r>
            <a:r>
              <a:rPr lang="en-US" altLang="zh-CN" sz="2800" b="1" smtClean="0">
                <a:solidFill>
                  <a:srgbClr val="00B0F0"/>
                </a:solidFill>
              </a:rPr>
              <a:t>?</a:t>
            </a:r>
            <a:r>
              <a:rPr lang="zh-CN" altLang="zh-CN" sz="2800" b="1" smtClean="0">
                <a:solidFill>
                  <a:srgbClr val="00B0F0"/>
                </a:solidFill>
              </a:rPr>
              <a:t>请结合文章进行分析。</a:t>
            </a:r>
            <a:endParaRPr lang="zh-CN" altLang="zh-CN" sz="2800" smtClean="0">
              <a:solidFill>
                <a:srgbClr val="00B0F0"/>
              </a:solidFill>
            </a:endParaRPr>
          </a:p>
          <a:p>
            <a:r>
              <a:rPr lang="en-US" altLang="zh-CN" sz="2800" b="1" smtClean="0"/>
              <a:t>                        </a:t>
            </a:r>
          </a:p>
          <a:p>
            <a:endParaRPr lang="zh-CN" altLang="zh-CN" sz="2800" smtClean="0">
              <a:solidFill>
                <a:srgbClr val="0070C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 calcmode="lin" valueType="num">
                                      <p:cBhvr additive="base">
                                        <p:cTn id="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0">
                                            <p:txEl>
                                              <p:pRg st="1" end="1"/>
                                            </p:txEl>
                                          </p:spTgt>
                                        </p:tgtEl>
                                        <p:attrNameLst>
                                          <p:attrName>style.visibility</p:attrName>
                                        </p:attrNameLst>
                                      </p:cBhvr>
                                      <p:to>
                                        <p:strVal val="visible"/>
                                      </p:to>
                                    </p:set>
                                    <p:anim calcmode="lin" valueType="num">
                                      <p:cBhvr additive="base">
                                        <p:cTn id="13"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afterGroup">
                            <p:stCondLst>
                              <p:cond delay="0"/>
                            </p:stCondLst>
                            <p:childTnLst>
                              <p:par>
                                <p:cTn id="17" presetID="2" presetClass="entr" presetSubtype="4" fill="hold" nodeType="clickEffect">
                                  <p:stCondLst>
                                    <p:cond delay="0"/>
                                  </p:stCondLst>
                                  <p:childTnLst>
                                    <p:set>
                                      <p:cBhvr>
                                        <p:cTn id="18" dur="1" fill="hold">
                                          <p:stCondLst>
                                            <p:cond delay="0"/>
                                          </p:stCondLst>
                                        </p:cTn>
                                        <p:tgtEl>
                                          <p:spTgt spid="10">
                                            <p:txEl>
                                              <p:pRg st="2" end="2"/>
                                            </p:txEl>
                                          </p:spTgt>
                                        </p:tgtEl>
                                        <p:attrNameLst>
                                          <p:attrName>style.visibility</p:attrName>
                                        </p:attrNameLst>
                                      </p:cBhvr>
                                      <p:to>
                                        <p:strVal val="visible"/>
                                      </p:to>
                                    </p:set>
                                    <p:anim calcmode="lin" valueType="num">
                                      <p:cBhvr additive="base">
                                        <p:cTn id="19"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p:txBody>
          <a:bodyPr/>
          <a:lstStyle/>
          <a:p>
            <a:endParaRPr lang="zh-CN" altLang="en-US"/>
          </a:p>
        </p:txBody>
      </p:sp>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327388" y="-531440"/>
            <a:ext cx="9471388" cy="7389440"/>
          </a:xfrm>
          <a:prstGeom prst="rect">
            <a:avLst/>
          </a:prstGeom>
          <a:noFill/>
        </p:spPr>
      </p:pic>
      <p:sp>
        <p:nvSpPr>
          <p:cNvPr id="14337" name="Rectangle 1"/>
          <p:cNvSpPr>
            <a:spLocks noChangeArrowheads="1"/>
          </p:cNvSpPr>
          <p:nvPr/>
        </p:nvSpPr>
        <p:spPr bwMode="auto">
          <a:xfrm>
            <a:off x="467544" y="0"/>
            <a:ext cx="8064896" cy="5324535"/>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r>
              <a:rPr lang="en-US" altLang="zh-CN" sz="2800" b="1" smtClean="0">
                <a:solidFill>
                  <a:srgbClr val="0070C0"/>
                </a:solidFill>
              </a:rPr>
              <a:t>    </a:t>
            </a:r>
            <a:r>
              <a:rPr lang="zh-CN" altLang="zh-CN" sz="2800" b="1" smtClean="0">
                <a:solidFill>
                  <a:srgbClr val="0070C0"/>
                </a:solidFill>
              </a:rPr>
              <a:t>作者谈论的又是一个比较抽象的理论问题</a:t>
            </a:r>
            <a:r>
              <a:rPr lang="en-US" altLang="zh-CN" sz="2800" b="1" smtClean="0">
                <a:solidFill>
                  <a:srgbClr val="0070C0"/>
                </a:solidFill>
              </a:rPr>
              <a:t>,</a:t>
            </a:r>
            <a:r>
              <a:rPr lang="zh-CN" altLang="zh-CN" sz="2800" b="1" smtClean="0">
                <a:solidFill>
                  <a:srgbClr val="0070C0"/>
                </a:solidFill>
              </a:rPr>
              <a:t>文中又引用了大量的古代典籍文献</a:t>
            </a:r>
            <a:r>
              <a:rPr lang="en-US" altLang="zh-CN" sz="2800" b="1" smtClean="0">
                <a:solidFill>
                  <a:srgbClr val="0070C0"/>
                </a:solidFill>
              </a:rPr>
              <a:t>,</a:t>
            </a:r>
            <a:r>
              <a:rPr lang="zh-CN" altLang="zh-CN" sz="2800" b="1" smtClean="0">
                <a:solidFill>
                  <a:srgbClr val="0070C0"/>
                </a:solidFill>
              </a:rPr>
              <a:t>为什么文章没有给人艰涩难懂的感觉</a:t>
            </a:r>
            <a:r>
              <a:rPr lang="en-US" altLang="zh-CN" sz="2800" b="1" smtClean="0">
                <a:solidFill>
                  <a:srgbClr val="0070C0"/>
                </a:solidFill>
              </a:rPr>
              <a:t>?</a:t>
            </a:r>
            <a:r>
              <a:rPr lang="zh-CN" altLang="zh-CN" sz="2800" b="1" smtClean="0">
                <a:solidFill>
                  <a:srgbClr val="0070C0"/>
                </a:solidFill>
              </a:rPr>
              <a:t>（</a:t>
            </a:r>
            <a:r>
              <a:rPr lang="zh-CN" altLang="zh-CN" sz="2800" b="1" smtClean="0">
                <a:solidFill>
                  <a:srgbClr val="00B050"/>
                </a:solidFill>
              </a:rPr>
              <a:t>试从文章结构、论证方法、语言风格等角度分析</a:t>
            </a:r>
            <a:r>
              <a:rPr lang="zh-CN" altLang="zh-CN" sz="2800" b="1" smtClean="0">
                <a:solidFill>
                  <a:srgbClr val="0070C0"/>
                </a:solidFill>
              </a:rPr>
              <a:t>）</a:t>
            </a:r>
            <a:endParaRPr lang="zh-CN" altLang="zh-CN" sz="2800" smtClean="0">
              <a:solidFill>
                <a:srgbClr val="0070C0"/>
              </a:solidFill>
            </a:endParaRPr>
          </a:p>
          <a:p>
            <a:r>
              <a:rPr lang="zh-CN" altLang="zh-CN" sz="2800" b="1" smtClean="0">
                <a:latin typeface="楷体" pitchFamily="49" charset="-122"/>
                <a:ea typeface="楷体" panose="02010609060101010101" pitchFamily="49" charset="-122"/>
              </a:rPr>
              <a:t>①文章结构形式给人以平实感。</a:t>
            </a:r>
            <a:endParaRPr lang="zh-CN" altLang="zh-CN" sz="2800" smtClean="0">
              <a:latin typeface="楷体" pitchFamily="49" charset="-122"/>
              <a:ea typeface="楷体" panose="02010609060101010101" pitchFamily="49" charset="-122"/>
            </a:endParaRPr>
          </a:p>
          <a:p>
            <a:r>
              <a:rPr lang="en-US" altLang="zh-CN" sz="2800" smtClean="0">
                <a:latin typeface="楷体" pitchFamily="49" charset="-122"/>
                <a:ea typeface="楷体" panose="02010609060101010101" pitchFamily="49" charset="-122"/>
              </a:rPr>
              <a:t>   </a:t>
            </a:r>
            <a:r>
              <a:rPr lang="zh-CN" altLang="zh-CN" sz="2800" b="1" smtClean="0">
                <a:latin typeface="楷体" pitchFamily="49" charset="-122"/>
                <a:ea typeface="楷体" panose="02010609060101010101" pitchFamily="49" charset="-122"/>
              </a:rPr>
              <a:t>作者思路清晰</a:t>
            </a:r>
            <a:r>
              <a:rPr lang="en-US" altLang="zh-CN" sz="2800" b="1" smtClean="0">
                <a:latin typeface="楷体" pitchFamily="49" charset="-122"/>
                <a:ea typeface="楷体" panose="02010609060101010101" pitchFamily="49" charset="-122"/>
              </a:rPr>
              <a:t>,</a:t>
            </a:r>
            <a:r>
              <a:rPr lang="zh-CN" altLang="zh-CN" sz="2800" b="1" smtClean="0">
                <a:solidFill>
                  <a:srgbClr val="FF0000"/>
                </a:solidFill>
                <a:latin typeface="楷体" pitchFamily="49" charset="-122"/>
                <a:ea typeface="楷体" panose="02010609060101010101" pitchFamily="49" charset="-122"/>
              </a:rPr>
              <a:t>按照提出论题和观点、分析阐释论题和观点、总结观点并指出论题重要意义这一议论文常见的思路</a:t>
            </a:r>
            <a:r>
              <a:rPr lang="zh-CN" altLang="zh-CN" sz="2800" b="1" smtClean="0">
                <a:latin typeface="楷体" pitchFamily="49" charset="-122"/>
                <a:ea typeface="楷体" panose="02010609060101010101" pitchFamily="49" charset="-122"/>
              </a:rPr>
              <a:t>结构文章</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在写作方法和结构安排上符合大众的阅读和认知习惯</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从而使文章在形式上给人以平实感</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而不是给人以拒人千里之外的高深莫测之感。</a:t>
            </a:r>
          </a:p>
          <a:p>
            <a:endParaRPr lang="zh-CN" altLang="zh-CN" sz="3200" b="1" smtClean="0"/>
          </a:p>
        </p:txBody>
      </p:sp>
      <p:sp>
        <p:nvSpPr>
          <p:cNvPr id="7" name="流程图: 延期 6"/>
          <p:cNvSpPr/>
          <p:nvPr/>
        </p:nvSpPr>
        <p:spPr>
          <a:xfrm>
            <a:off x="-324544" y="0"/>
            <a:ext cx="1008112" cy="692696"/>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nodeType="clickEffect">
                                  <p:stCondLst>
                                    <p:cond delay="0"/>
                                  </p:stCondLst>
                                  <p:childTnLst>
                                    <p:set>
                                      <p:cBhvr>
                                        <p:cTn id="6" dur="1" fill="hold">
                                          <p:stCondLst>
                                            <p:cond delay="0"/>
                                          </p:stCondLst>
                                        </p:cTn>
                                        <p:tgtEl>
                                          <p:spTgt spid="14337">
                                            <p:txEl>
                                              <p:pRg st="1" end="1"/>
                                            </p:txEl>
                                          </p:spTgt>
                                        </p:tgtEl>
                                        <p:attrNameLst>
                                          <p:attrName>style.visibility</p:attrName>
                                        </p:attrNameLst>
                                      </p:cBhvr>
                                      <p:to>
                                        <p:strVal val="visible"/>
                                      </p:to>
                                    </p:set>
                                    <p:anim calcmode="lin" valueType="num">
                                      <p:cBhvr additive="base">
                                        <p:cTn id="7" dur="500" fill="hold"/>
                                        <p:tgtEl>
                                          <p:spTgt spid="1433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33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4337">
                                            <p:txEl>
                                              <p:pRg st="2" end="2"/>
                                            </p:txEl>
                                          </p:spTgt>
                                        </p:tgtEl>
                                        <p:attrNameLst>
                                          <p:attrName>style.visibility</p:attrName>
                                        </p:attrNameLst>
                                      </p:cBhvr>
                                      <p:to>
                                        <p:strVal val="visible"/>
                                      </p:to>
                                    </p:set>
                                    <p:anim calcmode="lin" valueType="num">
                                      <p:cBhvr additive="base">
                                        <p:cTn id="13" dur="500" fill="hold"/>
                                        <p:tgtEl>
                                          <p:spTgt spid="1433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33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p:txBody>
          <a:bodyPr/>
          <a:lstStyle/>
          <a:p>
            <a:endParaRPr lang="zh-CN" altLang="en-US"/>
          </a:p>
        </p:txBody>
      </p:sp>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327388" y="-531440"/>
            <a:ext cx="9471388" cy="7389440"/>
          </a:xfrm>
          <a:prstGeom prst="rect">
            <a:avLst/>
          </a:prstGeom>
          <a:noFill/>
        </p:spPr>
      </p:pic>
      <p:sp>
        <p:nvSpPr>
          <p:cNvPr id="14337" name="Rectangle 1"/>
          <p:cNvSpPr>
            <a:spLocks noChangeArrowheads="1"/>
          </p:cNvSpPr>
          <p:nvPr/>
        </p:nvSpPr>
        <p:spPr bwMode="auto">
          <a:xfrm>
            <a:off x="467544" y="-190083"/>
            <a:ext cx="8064896" cy="7048083"/>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r>
              <a:rPr lang="en-US" altLang="zh-CN" sz="2800" b="1" smtClean="0">
                <a:solidFill>
                  <a:srgbClr val="0070C0"/>
                </a:solidFill>
              </a:rPr>
              <a:t>    </a:t>
            </a:r>
            <a:r>
              <a:rPr lang="zh-CN" altLang="zh-CN" sz="2800" b="1" smtClean="0">
                <a:solidFill>
                  <a:srgbClr val="0070C0"/>
                </a:solidFill>
              </a:rPr>
              <a:t>作者谈论的又是一个比较抽象的理论问题</a:t>
            </a:r>
            <a:r>
              <a:rPr lang="en-US" altLang="zh-CN" sz="2800" b="1" smtClean="0">
                <a:solidFill>
                  <a:srgbClr val="0070C0"/>
                </a:solidFill>
              </a:rPr>
              <a:t>,</a:t>
            </a:r>
            <a:r>
              <a:rPr lang="zh-CN" altLang="zh-CN" sz="2800" b="1" smtClean="0">
                <a:solidFill>
                  <a:srgbClr val="0070C0"/>
                </a:solidFill>
              </a:rPr>
              <a:t>文中又引用了大量的古代典籍文献</a:t>
            </a:r>
            <a:r>
              <a:rPr lang="en-US" altLang="zh-CN" sz="2800" b="1" smtClean="0">
                <a:solidFill>
                  <a:srgbClr val="0070C0"/>
                </a:solidFill>
              </a:rPr>
              <a:t>,</a:t>
            </a:r>
            <a:r>
              <a:rPr lang="zh-CN" altLang="zh-CN" sz="2800" b="1" smtClean="0">
                <a:solidFill>
                  <a:srgbClr val="0070C0"/>
                </a:solidFill>
              </a:rPr>
              <a:t>为什么文章没有给人艰涩难懂的感觉</a:t>
            </a:r>
            <a:r>
              <a:rPr lang="en-US" altLang="zh-CN" sz="2800" b="1" smtClean="0">
                <a:solidFill>
                  <a:srgbClr val="0070C0"/>
                </a:solidFill>
              </a:rPr>
              <a:t>?</a:t>
            </a:r>
            <a:r>
              <a:rPr lang="zh-CN" altLang="zh-CN" sz="2800" b="1" smtClean="0">
                <a:solidFill>
                  <a:srgbClr val="0070C0"/>
                </a:solidFill>
              </a:rPr>
              <a:t>（</a:t>
            </a:r>
            <a:r>
              <a:rPr lang="zh-CN" altLang="zh-CN" sz="2800" b="1" smtClean="0">
                <a:solidFill>
                  <a:srgbClr val="00B050"/>
                </a:solidFill>
              </a:rPr>
              <a:t>试从文章结构、论证方法、语言风格等角度分析</a:t>
            </a:r>
            <a:r>
              <a:rPr lang="zh-CN" altLang="zh-CN" sz="2800" b="1" smtClean="0">
                <a:solidFill>
                  <a:srgbClr val="0070C0"/>
                </a:solidFill>
              </a:rPr>
              <a:t>）</a:t>
            </a:r>
            <a:endParaRPr lang="en-US" altLang="zh-CN" sz="2800" b="1" smtClean="0">
              <a:solidFill>
                <a:srgbClr val="0070C0"/>
              </a:solidFill>
            </a:endParaRPr>
          </a:p>
          <a:p>
            <a:r>
              <a:rPr lang="zh-CN" altLang="zh-CN" sz="2800" b="1" smtClean="0">
                <a:latin typeface="楷体" pitchFamily="49" charset="-122"/>
                <a:ea typeface="楷体" panose="02010609060101010101" pitchFamily="49" charset="-122"/>
              </a:rPr>
              <a:t>②注重对引用的典籍文献的解释。</a:t>
            </a:r>
            <a:endParaRPr lang="zh-CN" altLang="zh-CN" sz="2800" smtClean="0">
              <a:latin typeface="楷体" pitchFamily="49" charset="-122"/>
              <a:ea typeface="楷体" panose="02010609060101010101" pitchFamily="49" charset="-122"/>
            </a:endParaRPr>
          </a:p>
          <a:p>
            <a:r>
              <a:rPr lang="en-US" altLang="zh-CN" sz="2800" smtClean="0">
                <a:solidFill>
                  <a:srgbClr val="FF0000"/>
                </a:solidFill>
                <a:latin typeface="楷体" pitchFamily="49" charset="-122"/>
                <a:ea typeface="楷体" panose="02010609060101010101" pitchFamily="49" charset="-122"/>
              </a:rPr>
              <a:t>   </a:t>
            </a:r>
            <a:r>
              <a:rPr lang="zh-CN" altLang="zh-CN" sz="2800" b="1" smtClean="0">
                <a:solidFill>
                  <a:srgbClr val="FF0000"/>
                </a:solidFill>
                <a:latin typeface="楷体" pitchFamily="49" charset="-122"/>
                <a:ea typeface="楷体" panose="02010609060101010101" pitchFamily="49" charset="-122"/>
              </a:rPr>
              <a:t>引证法</a:t>
            </a:r>
            <a:r>
              <a:rPr lang="zh-CN" altLang="zh-CN" sz="2800" b="1" smtClean="0">
                <a:latin typeface="楷体" pitchFamily="49" charset="-122"/>
                <a:ea typeface="楷体" panose="02010609060101010101" pitchFamily="49" charset="-122"/>
              </a:rPr>
              <a:t>是本文的一个写作特点</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显示了作者广博的学识。但作者在</a:t>
            </a:r>
            <a:r>
              <a:rPr lang="zh-CN" altLang="zh-CN" sz="2800" b="1" smtClean="0">
                <a:solidFill>
                  <a:srgbClr val="FF0000"/>
                </a:solidFill>
                <a:latin typeface="楷体" pitchFamily="49" charset="-122"/>
                <a:ea typeface="楷体" panose="02010609060101010101" pitchFamily="49" charset="-122"/>
              </a:rPr>
              <a:t>引用古文献之后</a:t>
            </a:r>
            <a:r>
              <a:rPr lang="en-US" altLang="zh-CN" sz="2800" b="1" smtClean="0">
                <a:solidFill>
                  <a:srgbClr val="FF0000"/>
                </a:solidFill>
                <a:latin typeface="楷体" pitchFamily="49" charset="-122"/>
                <a:ea typeface="楷体" panose="02010609060101010101" pitchFamily="49" charset="-122"/>
              </a:rPr>
              <a:t>,</a:t>
            </a:r>
            <a:r>
              <a:rPr lang="zh-CN" altLang="zh-CN" sz="2800" b="1" smtClean="0">
                <a:solidFill>
                  <a:srgbClr val="FF0000"/>
                </a:solidFill>
                <a:latin typeface="楷体" pitchFamily="49" charset="-122"/>
                <a:ea typeface="楷体" panose="02010609060101010101" pitchFamily="49" charset="-122"/>
              </a:rPr>
              <a:t>往往紧跟着就对文献进行通俗易懂的解释说明</a:t>
            </a:r>
            <a:r>
              <a:rPr lang="zh-CN" altLang="zh-CN" sz="2800" b="1" smtClean="0">
                <a:latin typeface="楷体" pitchFamily="49" charset="-122"/>
                <a:ea typeface="楷体" panose="02010609060101010101" pitchFamily="49" charset="-122"/>
              </a:rPr>
              <a:t>。</a:t>
            </a:r>
            <a:endParaRPr lang="en-US" altLang="zh-CN" sz="2800" b="1" smtClean="0">
              <a:latin typeface="楷体" pitchFamily="49" charset="-122"/>
              <a:ea typeface="楷体" panose="02010609060101010101" pitchFamily="49" charset="-122"/>
            </a:endParaRPr>
          </a:p>
          <a:p>
            <a:r>
              <a:rPr lang="en-US" altLang="zh-CN" sz="2800" b="1" smtClean="0">
                <a:latin typeface="楷体" pitchFamily="49" charset="-122"/>
                <a:ea typeface="楷体" panose="02010609060101010101" pitchFamily="49" charset="-122"/>
              </a:rPr>
              <a:t>   </a:t>
            </a:r>
            <a:r>
              <a:rPr lang="zh-CN" altLang="zh-CN" sz="2800" b="1" smtClean="0">
                <a:latin typeface="楷体" pitchFamily="49" charset="-122"/>
                <a:ea typeface="楷体" panose="02010609060101010101" pitchFamily="49" charset="-122"/>
              </a:rPr>
              <a:t>如文章第</a:t>
            </a:r>
            <a:r>
              <a:rPr lang="en-US" altLang="zh-CN" sz="2800" b="1" smtClean="0">
                <a:latin typeface="楷体" pitchFamily="49" charset="-122"/>
                <a:ea typeface="楷体" panose="02010609060101010101" pitchFamily="49" charset="-122"/>
              </a:rPr>
              <a:t>7</a:t>
            </a:r>
            <a:r>
              <a:rPr lang="zh-CN" altLang="zh-CN" sz="2800" b="1" smtClean="0">
                <a:latin typeface="楷体" pitchFamily="49" charset="-122"/>
                <a:ea typeface="楷体" panose="02010609060101010101" pitchFamily="49" charset="-122"/>
              </a:rPr>
              <a:t>段引用了《心术上》的一段话</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“因也者</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无益无损也。……因也者</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舍已而以物为法者也。”</a:t>
            </a:r>
            <a:r>
              <a:rPr lang="zh-CN" altLang="zh-CN" sz="2800" b="1" smtClean="0">
                <a:solidFill>
                  <a:srgbClr val="00B050"/>
                </a:solidFill>
                <a:latin typeface="楷体" pitchFamily="49" charset="-122"/>
                <a:ea typeface="楷体" panose="02010609060101010101" pitchFamily="49" charset="-122"/>
              </a:rPr>
              <a:t>这段话确实比较难以理解</a:t>
            </a:r>
            <a:r>
              <a:rPr lang="en-US" altLang="zh-CN" sz="2800" b="1" smtClean="0">
                <a:solidFill>
                  <a:srgbClr val="00B050"/>
                </a:solidFill>
                <a:latin typeface="楷体" pitchFamily="49" charset="-122"/>
                <a:ea typeface="楷体" panose="02010609060101010101" pitchFamily="49" charset="-122"/>
              </a:rPr>
              <a:t>,</a:t>
            </a:r>
            <a:r>
              <a:rPr lang="zh-CN" altLang="zh-CN" sz="2800" b="1" smtClean="0">
                <a:solidFill>
                  <a:srgbClr val="00B050"/>
                </a:solidFill>
                <a:latin typeface="楷体" pitchFamily="49" charset="-122"/>
                <a:ea typeface="楷体" panose="02010609060101010101" pitchFamily="49" charset="-122"/>
              </a:rPr>
              <a:t>但紧跟着引文</a:t>
            </a:r>
            <a:r>
              <a:rPr lang="en-US" altLang="zh-CN" sz="2800" b="1" smtClean="0">
                <a:solidFill>
                  <a:srgbClr val="00B050"/>
                </a:solidFill>
                <a:latin typeface="楷体" pitchFamily="49" charset="-122"/>
                <a:ea typeface="楷体" panose="02010609060101010101" pitchFamily="49" charset="-122"/>
              </a:rPr>
              <a:t>,</a:t>
            </a:r>
            <a:r>
              <a:rPr lang="zh-CN" altLang="zh-CN" sz="2800" b="1" smtClean="0">
                <a:solidFill>
                  <a:srgbClr val="00B050"/>
                </a:solidFill>
                <a:latin typeface="楷体" pitchFamily="49" charset="-122"/>
                <a:ea typeface="楷体" panose="02010609060101010101" pitchFamily="49" charset="-122"/>
              </a:rPr>
              <a:t>作者解释说</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“这是说</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在认识外物的时候不要对于外物有所损益</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力求认识外物的本来面目。”这就让读者很容易理解了。</a:t>
            </a:r>
          </a:p>
          <a:p>
            <a:endParaRPr lang="zh-CN" altLang="zh-CN" sz="2800" b="1" smtClean="0">
              <a:solidFill>
                <a:srgbClr val="0070C0"/>
              </a:solidFill>
              <a:latin typeface="楷体" panose="02010609060101010101" pitchFamily="49" charset="-122"/>
              <a:ea typeface="楷体" panose="02010609060101010101" pitchFamily="49" charset="-122"/>
            </a:endParaRPr>
          </a:p>
          <a:p>
            <a:endParaRPr lang="zh-CN" altLang="zh-CN" sz="3200" b="1" smtClean="0">
              <a:latin typeface="楷体" panose="02010609060101010101" pitchFamily="49" charset="-122"/>
              <a:ea typeface="楷体" panose="02010609060101010101" pitchFamily="49" charset="-122"/>
            </a:endParaRPr>
          </a:p>
        </p:txBody>
      </p:sp>
      <p:sp>
        <p:nvSpPr>
          <p:cNvPr id="7" name="流程图: 延期 6"/>
          <p:cNvSpPr/>
          <p:nvPr/>
        </p:nvSpPr>
        <p:spPr>
          <a:xfrm>
            <a:off x="-324544" y="0"/>
            <a:ext cx="1008112" cy="692696"/>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nodeType="clickEffect">
                                  <p:stCondLst>
                                    <p:cond delay="0"/>
                                  </p:stCondLst>
                                  <p:childTnLst>
                                    <p:set>
                                      <p:cBhvr>
                                        <p:cTn id="6" dur="1" fill="hold">
                                          <p:stCondLst>
                                            <p:cond delay="0"/>
                                          </p:stCondLst>
                                        </p:cTn>
                                        <p:tgtEl>
                                          <p:spTgt spid="14337">
                                            <p:txEl>
                                              <p:pRg st="1" end="1"/>
                                            </p:txEl>
                                          </p:spTgt>
                                        </p:tgtEl>
                                        <p:attrNameLst>
                                          <p:attrName>style.visibility</p:attrName>
                                        </p:attrNameLst>
                                      </p:cBhvr>
                                      <p:to>
                                        <p:strVal val="visible"/>
                                      </p:to>
                                    </p:set>
                                    <p:anim calcmode="lin" valueType="num">
                                      <p:cBhvr additive="base">
                                        <p:cTn id="7" dur="500" fill="hold"/>
                                        <p:tgtEl>
                                          <p:spTgt spid="1433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33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4337">
                                            <p:txEl>
                                              <p:pRg st="2" end="2"/>
                                            </p:txEl>
                                          </p:spTgt>
                                        </p:tgtEl>
                                        <p:attrNameLst>
                                          <p:attrName>style.visibility</p:attrName>
                                        </p:attrNameLst>
                                      </p:cBhvr>
                                      <p:to>
                                        <p:strVal val="visible"/>
                                      </p:to>
                                    </p:set>
                                    <p:anim calcmode="lin" valueType="num">
                                      <p:cBhvr additive="base">
                                        <p:cTn id="13" dur="500" fill="hold"/>
                                        <p:tgtEl>
                                          <p:spTgt spid="1433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33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afterGroup">
                            <p:stCondLst>
                              <p:cond delay="0"/>
                            </p:stCondLst>
                            <p:childTnLst>
                              <p:par>
                                <p:cTn id="17" presetID="2" presetClass="entr" presetSubtype="4" fill="hold" nodeType="clickEffect">
                                  <p:stCondLst>
                                    <p:cond delay="0"/>
                                  </p:stCondLst>
                                  <p:childTnLst>
                                    <p:set>
                                      <p:cBhvr>
                                        <p:cTn id="18" dur="1" fill="hold">
                                          <p:stCondLst>
                                            <p:cond delay="0"/>
                                          </p:stCondLst>
                                        </p:cTn>
                                        <p:tgtEl>
                                          <p:spTgt spid="14337">
                                            <p:txEl>
                                              <p:pRg st="3" end="3"/>
                                            </p:txEl>
                                          </p:spTgt>
                                        </p:tgtEl>
                                        <p:attrNameLst>
                                          <p:attrName>style.visibility</p:attrName>
                                        </p:attrNameLst>
                                      </p:cBhvr>
                                      <p:to>
                                        <p:strVal val="visible"/>
                                      </p:to>
                                    </p:set>
                                    <p:anim calcmode="lin" valueType="num">
                                      <p:cBhvr additive="base">
                                        <p:cTn id="19" dur="500" fill="hold"/>
                                        <p:tgtEl>
                                          <p:spTgt spid="1433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433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p:txBody>
          <a:bodyPr/>
          <a:lstStyle/>
          <a:p>
            <a:endParaRPr lang="zh-CN" altLang="en-US"/>
          </a:p>
        </p:txBody>
      </p:sp>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327388" y="-243408"/>
            <a:ext cx="9471388" cy="7389440"/>
          </a:xfrm>
          <a:prstGeom prst="rect">
            <a:avLst/>
          </a:prstGeom>
          <a:noFill/>
        </p:spPr>
      </p:pic>
      <p:sp>
        <p:nvSpPr>
          <p:cNvPr id="14337" name="Rectangle 1"/>
          <p:cNvSpPr>
            <a:spLocks noChangeArrowheads="1"/>
          </p:cNvSpPr>
          <p:nvPr/>
        </p:nvSpPr>
        <p:spPr bwMode="auto">
          <a:xfrm>
            <a:off x="683568" y="240804"/>
            <a:ext cx="8064896" cy="6617196"/>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r>
              <a:rPr lang="en-US" altLang="zh-CN" sz="2800" b="1" smtClean="0">
                <a:solidFill>
                  <a:srgbClr val="0070C0"/>
                </a:solidFill>
              </a:rPr>
              <a:t>    </a:t>
            </a:r>
            <a:r>
              <a:rPr lang="zh-CN" altLang="zh-CN" sz="2800" b="1" smtClean="0">
                <a:solidFill>
                  <a:srgbClr val="0070C0"/>
                </a:solidFill>
              </a:rPr>
              <a:t>作者谈论的又是一个比较抽象的理论问题</a:t>
            </a:r>
            <a:r>
              <a:rPr lang="en-US" altLang="zh-CN" sz="2800" b="1" smtClean="0">
                <a:solidFill>
                  <a:srgbClr val="0070C0"/>
                </a:solidFill>
              </a:rPr>
              <a:t>,</a:t>
            </a:r>
            <a:r>
              <a:rPr lang="zh-CN" altLang="zh-CN" sz="2800" b="1" smtClean="0">
                <a:solidFill>
                  <a:srgbClr val="0070C0"/>
                </a:solidFill>
              </a:rPr>
              <a:t>文中又引用了大量的古代典籍文献</a:t>
            </a:r>
            <a:r>
              <a:rPr lang="en-US" altLang="zh-CN" sz="2800" b="1" smtClean="0">
                <a:solidFill>
                  <a:srgbClr val="0070C0"/>
                </a:solidFill>
              </a:rPr>
              <a:t>,</a:t>
            </a:r>
            <a:r>
              <a:rPr lang="zh-CN" altLang="zh-CN" sz="2800" b="1" smtClean="0">
                <a:solidFill>
                  <a:srgbClr val="0070C0"/>
                </a:solidFill>
              </a:rPr>
              <a:t>为什么文章没有给人艰涩难懂的感觉</a:t>
            </a:r>
            <a:r>
              <a:rPr lang="en-US" altLang="zh-CN" sz="2800" b="1" smtClean="0">
                <a:solidFill>
                  <a:srgbClr val="0070C0"/>
                </a:solidFill>
              </a:rPr>
              <a:t>?</a:t>
            </a:r>
            <a:r>
              <a:rPr lang="zh-CN" altLang="zh-CN" sz="2800" b="1" smtClean="0">
                <a:solidFill>
                  <a:srgbClr val="0070C0"/>
                </a:solidFill>
              </a:rPr>
              <a:t>（</a:t>
            </a:r>
            <a:r>
              <a:rPr lang="zh-CN" altLang="zh-CN" sz="2800" b="1" smtClean="0">
                <a:solidFill>
                  <a:srgbClr val="00B050"/>
                </a:solidFill>
              </a:rPr>
              <a:t>试从文章结构、论证方法、语言风格等角度分析</a:t>
            </a:r>
            <a:r>
              <a:rPr lang="zh-CN" altLang="zh-CN" sz="2800" b="1" smtClean="0">
                <a:solidFill>
                  <a:srgbClr val="0070C0"/>
                </a:solidFill>
              </a:rPr>
              <a:t>）</a:t>
            </a:r>
            <a:endParaRPr lang="en-US" altLang="zh-CN" sz="2800" b="1" smtClean="0">
              <a:solidFill>
                <a:srgbClr val="0070C0"/>
              </a:solidFill>
            </a:endParaRPr>
          </a:p>
          <a:p>
            <a:r>
              <a:rPr lang="en-US" altLang="zh-CN" sz="2800" smtClean="0">
                <a:latin typeface="楷体" pitchFamily="49" charset="-122"/>
                <a:ea typeface="楷体" panose="02010609060101010101" pitchFamily="49" charset="-122"/>
              </a:rPr>
              <a:t>     </a:t>
            </a:r>
            <a:r>
              <a:rPr lang="zh-CN" altLang="zh-CN" sz="2800" smtClean="0">
                <a:latin typeface="楷体" pitchFamily="49" charset="-122"/>
                <a:ea typeface="楷体" panose="02010609060101010101" pitchFamily="49" charset="-122"/>
              </a:rPr>
              <a:t>③语言平实</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文风质朴。</a:t>
            </a:r>
          </a:p>
          <a:p>
            <a:r>
              <a:rPr lang="en-US" altLang="zh-CN" sz="2800" smtClean="0">
                <a:solidFill>
                  <a:srgbClr val="FF0000"/>
                </a:solidFill>
                <a:latin typeface="楷体" pitchFamily="49" charset="-122"/>
                <a:ea typeface="楷体" panose="02010609060101010101" pitchFamily="49" charset="-122"/>
              </a:rPr>
              <a:t>     </a:t>
            </a:r>
            <a:r>
              <a:rPr lang="zh-CN" altLang="zh-CN" sz="2800" smtClean="0">
                <a:solidFill>
                  <a:srgbClr val="FF0000"/>
                </a:solidFill>
                <a:latin typeface="楷体" pitchFamily="49" charset="-122"/>
                <a:ea typeface="楷体" panose="02010609060101010101" pitchFamily="49" charset="-122"/>
              </a:rPr>
              <a:t>语言十分平实</a:t>
            </a:r>
            <a:r>
              <a:rPr lang="en-US" altLang="zh-CN" sz="2800" smtClean="0">
                <a:solidFill>
                  <a:srgbClr val="FF0000"/>
                </a:solidFill>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如作者在阐述表里一致时说</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“表里一致即心口一致</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口中所说的与心中所想的应该一致。如果口说的是一套</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心里所想的却是另一套</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是谓说假话</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是最明显的不诚。”</a:t>
            </a:r>
            <a:endParaRPr lang="en-US" altLang="zh-CN" sz="2800" smtClean="0">
              <a:latin typeface="楷体" pitchFamily="49" charset="-122"/>
              <a:ea typeface="楷体" panose="02010609060101010101" pitchFamily="49" charset="-122"/>
            </a:endParaRPr>
          </a:p>
          <a:p>
            <a:r>
              <a:rPr lang="en-US" altLang="zh-CN" sz="2800" smtClean="0">
                <a:latin typeface="楷体" pitchFamily="49" charset="-122"/>
                <a:ea typeface="楷体" panose="02010609060101010101" pitchFamily="49" charset="-122"/>
              </a:rPr>
              <a:t>     </a:t>
            </a:r>
            <a:r>
              <a:rPr lang="zh-CN" altLang="zh-CN" sz="2800" smtClean="0">
                <a:solidFill>
                  <a:srgbClr val="FF0000"/>
                </a:solidFill>
                <a:latin typeface="楷体" pitchFamily="49" charset="-122"/>
                <a:ea typeface="楷体" panose="02010609060101010101" pitchFamily="49" charset="-122"/>
              </a:rPr>
              <a:t>语言朴素</a:t>
            </a:r>
            <a:r>
              <a:rPr lang="en-US" altLang="zh-CN" sz="2800" smtClean="0">
                <a:solidFill>
                  <a:srgbClr val="FF0000"/>
                </a:solidFill>
                <a:latin typeface="楷体" pitchFamily="49" charset="-122"/>
                <a:ea typeface="楷体" panose="02010609060101010101" pitchFamily="49" charset="-122"/>
              </a:rPr>
              <a:t>,</a:t>
            </a:r>
            <a:r>
              <a:rPr lang="zh-CN" altLang="zh-CN" sz="2800" smtClean="0">
                <a:solidFill>
                  <a:srgbClr val="FF0000"/>
                </a:solidFill>
                <a:latin typeface="楷体" pitchFamily="49" charset="-122"/>
                <a:ea typeface="楷体" panose="02010609060101010101" pitchFamily="49" charset="-122"/>
              </a:rPr>
              <a:t>通俗易懂</a:t>
            </a:r>
            <a:r>
              <a:rPr lang="en-US" altLang="zh-CN" sz="2800" smtClean="0">
                <a:solidFill>
                  <a:srgbClr val="FF0000"/>
                </a:solidFill>
                <a:latin typeface="楷体" pitchFamily="49" charset="-122"/>
                <a:ea typeface="楷体" panose="02010609060101010101" pitchFamily="49" charset="-122"/>
              </a:rPr>
              <a:t>,</a:t>
            </a:r>
            <a:r>
              <a:rPr lang="zh-CN" altLang="zh-CN" sz="2800" smtClean="0">
                <a:solidFill>
                  <a:srgbClr val="FF0000"/>
                </a:solidFill>
                <a:latin typeface="楷体" pitchFamily="49" charset="-122"/>
                <a:ea typeface="楷体" panose="02010609060101010101" pitchFamily="49" charset="-122"/>
              </a:rPr>
              <a:t>丝毫没有艰涩之感</a:t>
            </a:r>
            <a:r>
              <a:rPr lang="zh-CN" altLang="zh-CN" sz="2800" smtClean="0">
                <a:latin typeface="楷体" pitchFamily="49" charset="-122"/>
                <a:ea typeface="楷体" panose="02010609060101010101" pitchFamily="49" charset="-122"/>
              </a:rPr>
              <a:t>。再比如“千百年来</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由于世事的错综纷繁</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说真话、讲实话</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却不是容易做到的”</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几乎就接近口语了。</a:t>
            </a:r>
          </a:p>
          <a:p>
            <a:endParaRPr lang="en-US" altLang="zh-CN" sz="2800" b="1" smtClean="0">
              <a:solidFill>
                <a:srgbClr val="0070C0"/>
              </a:solidFill>
            </a:endParaRPr>
          </a:p>
          <a:p>
            <a:endParaRPr lang="zh-CN" altLang="zh-CN" sz="2800" b="1" smtClean="0">
              <a:solidFill>
                <a:srgbClr val="0070C0"/>
              </a:solidFill>
              <a:latin typeface="楷体" pitchFamily="49" charset="-122"/>
              <a:ea typeface="楷体" panose="02010609060101010101" pitchFamily="49" charset="-122"/>
            </a:endParaRPr>
          </a:p>
          <a:p>
            <a:endParaRPr lang="zh-CN" altLang="zh-CN" sz="3200" b="1" smtClean="0">
              <a:latin typeface="楷体" pitchFamily="49" charset="-122"/>
              <a:ea typeface="楷体" panose="02010609060101010101" pitchFamily="49" charset="-122"/>
            </a:endParaRPr>
          </a:p>
        </p:txBody>
      </p:sp>
      <p:sp>
        <p:nvSpPr>
          <p:cNvPr id="7" name="流程图: 延期 6"/>
          <p:cNvSpPr/>
          <p:nvPr/>
        </p:nvSpPr>
        <p:spPr>
          <a:xfrm>
            <a:off x="-324544" y="0"/>
            <a:ext cx="1008112" cy="692696"/>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nodeType="clickEffect">
                                  <p:stCondLst>
                                    <p:cond delay="0"/>
                                  </p:stCondLst>
                                  <p:childTnLst>
                                    <p:set>
                                      <p:cBhvr>
                                        <p:cTn id="6" dur="1" fill="hold">
                                          <p:stCondLst>
                                            <p:cond delay="0"/>
                                          </p:stCondLst>
                                        </p:cTn>
                                        <p:tgtEl>
                                          <p:spTgt spid="14337">
                                            <p:txEl>
                                              <p:pRg st="1" end="1"/>
                                            </p:txEl>
                                          </p:spTgt>
                                        </p:tgtEl>
                                        <p:attrNameLst>
                                          <p:attrName>style.visibility</p:attrName>
                                        </p:attrNameLst>
                                      </p:cBhvr>
                                      <p:to>
                                        <p:strVal val="visible"/>
                                      </p:to>
                                    </p:set>
                                    <p:anim calcmode="lin" valueType="num">
                                      <p:cBhvr additive="base">
                                        <p:cTn id="7" dur="500" fill="hold"/>
                                        <p:tgtEl>
                                          <p:spTgt spid="1433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33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4337">
                                            <p:txEl>
                                              <p:pRg st="2" end="2"/>
                                            </p:txEl>
                                          </p:spTgt>
                                        </p:tgtEl>
                                        <p:attrNameLst>
                                          <p:attrName>style.visibility</p:attrName>
                                        </p:attrNameLst>
                                      </p:cBhvr>
                                      <p:to>
                                        <p:strVal val="visible"/>
                                      </p:to>
                                    </p:set>
                                    <p:anim calcmode="lin" valueType="num">
                                      <p:cBhvr additive="base">
                                        <p:cTn id="13" dur="500" fill="hold"/>
                                        <p:tgtEl>
                                          <p:spTgt spid="1433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33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afterGroup">
                            <p:stCondLst>
                              <p:cond delay="0"/>
                            </p:stCondLst>
                            <p:childTnLst>
                              <p:par>
                                <p:cTn id="17" presetID="2" presetClass="entr" presetSubtype="4" fill="hold" nodeType="clickEffect">
                                  <p:stCondLst>
                                    <p:cond delay="0"/>
                                  </p:stCondLst>
                                  <p:childTnLst>
                                    <p:set>
                                      <p:cBhvr>
                                        <p:cTn id="18" dur="1" fill="hold">
                                          <p:stCondLst>
                                            <p:cond delay="0"/>
                                          </p:stCondLst>
                                        </p:cTn>
                                        <p:tgtEl>
                                          <p:spTgt spid="14337">
                                            <p:txEl>
                                              <p:pRg st="3" end="3"/>
                                            </p:txEl>
                                          </p:spTgt>
                                        </p:tgtEl>
                                        <p:attrNameLst>
                                          <p:attrName>style.visibility</p:attrName>
                                        </p:attrNameLst>
                                      </p:cBhvr>
                                      <p:to>
                                        <p:strVal val="visible"/>
                                      </p:to>
                                    </p:set>
                                    <p:anim calcmode="lin" valueType="num">
                                      <p:cBhvr additive="base">
                                        <p:cTn id="19" dur="500" fill="hold"/>
                                        <p:tgtEl>
                                          <p:spTgt spid="1433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433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p:txBody>
          <a:bodyPr/>
          <a:lstStyle/>
          <a:p>
            <a:endParaRPr lang="zh-CN" altLang="en-US"/>
          </a:p>
        </p:txBody>
      </p:sp>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327388" y="-531440"/>
            <a:ext cx="9471388" cy="7389440"/>
          </a:xfrm>
          <a:prstGeom prst="rect">
            <a:avLst/>
          </a:prstGeom>
          <a:noFill/>
        </p:spPr>
      </p:pic>
      <p:sp>
        <p:nvSpPr>
          <p:cNvPr id="8" name="流程图: 可选过程 7"/>
          <p:cNvSpPr/>
          <p:nvPr/>
        </p:nvSpPr>
        <p:spPr>
          <a:xfrm>
            <a:off x="-396552" y="0"/>
            <a:ext cx="1296144" cy="72008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324544" y="0"/>
            <a:ext cx="1512168" cy="584775"/>
          </a:xfrm>
          <a:prstGeom prst="rect">
            <a:avLst/>
          </a:prstGeom>
          <a:noFill/>
        </p:spPr>
        <p:txBody>
          <a:bodyPr wrap="square" rtlCol="0">
            <a:spAutoFit/>
          </a:bodyPr>
          <a:lstStyle/>
          <a:p>
            <a:r>
              <a:rPr lang="zh-CN" altLang="en-US" sz="3200" b="1" smtClean="0">
                <a:solidFill>
                  <a:schemeClr val="bg1"/>
                </a:solidFill>
              </a:rPr>
              <a:t>探究</a:t>
            </a:r>
            <a:endParaRPr lang="zh-CN" altLang="en-US" sz="3200">
              <a:solidFill>
                <a:schemeClr val="bg1"/>
              </a:solidFill>
            </a:endParaRPr>
          </a:p>
        </p:txBody>
      </p:sp>
      <p:sp>
        <p:nvSpPr>
          <p:cNvPr id="10" name="TextBox 9"/>
          <p:cNvSpPr txBox="1"/>
          <p:nvPr/>
        </p:nvSpPr>
        <p:spPr>
          <a:xfrm>
            <a:off x="539552" y="0"/>
            <a:ext cx="7992888" cy="7171194"/>
          </a:xfrm>
          <a:prstGeom prst="rect">
            <a:avLst/>
          </a:prstGeom>
          <a:noFill/>
        </p:spPr>
        <p:txBody>
          <a:bodyPr wrap="square" rtlCol="0">
            <a:spAutoFit/>
          </a:bodyPr>
          <a:lstStyle/>
          <a:p>
            <a:r>
              <a:rPr lang="en-US" altLang="zh-CN" sz="3200" b="1" smtClean="0"/>
              <a:t>      </a:t>
            </a:r>
            <a:r>
              <a:rPr lang="zh-CN" altLang="zh-CN" sz="3200" b="1" smtClean="0">
                <a:solidFill>
                  <a:srgbClr val="0070C0"/>
                </a:solidFill>
              </a:rPr>
              <a:t>探究本文的写作特色，简要结合文本分析。</a:t>
            </a:r>
            <a:endParaRPr lang="zh-CN" altLang="zh-CN" sz="3200" smtClean="0">
              <a:solidFill>
                <a:srgbClr val="0070C0"/>
              </a:solidFill>
            </a:endParaRPr>
          </a:p>
          <a:p>
            <a:r>
              <a:rPr lang="en-US" altLang="zh-CN" sz="3200" b="1" smtClean="0">
                <a:latin typeface="楷体" pitchFamily="49" charset="-122"/>
                <a:ea typeface="楷体" panose="02010609060101010101" pitchFamily="49" charset="-122"/>
              </a:rPr>
              <a:t>  </a:t>
            </a:r>
            <a:r>
              <a:rPr lang="zh-CN" altLang="zh-CN" sz="2800" b="1" smtClean="0">
                <a:solidFill>
                  <a:srgbClr val="FF0000"/>
                </a:solidFill>
                <a:latin typeface="楷体" pitchFamily="49" charset="-122"/>
                <a:ea typeface="楷体" panose="02010609060101010101" pitchFamily="49" charset="-122"/>
              </a:rPr>
              <a:t>①旁征博引，深入浅出。</a:t>
            </a:r>
          </a:p>
          <a:p>
            <a:r>
              <a:rPr lang="en-US" altLang="zh-CN" sz="2800" b="1" smtClean="0">
                <a:latin typeface="楷体" pitchFamily="49" charset="-122"/>
                <a:ea typeface="楷体" panose="02010609060101010101" pitchFamily="49" charset="-122"/>
              </a:rPr>
              <a:t>    </a:t>
            </a:r>
            <a:r>
              <a:rPr lang="zh-CN" altLang="zh-CN" sz="2800" b="1" smtClean="0">
                <a:solidFill>
                  <a:srgbClr val="00B0F0"/>
                </a:solidFill>
                <a:latin typeface="楷体" pitchFamily="49" charset="-122"/>
                <a:ea typeface="楷体" panose="02010609060101010101" pitchFamily="49" charset="-122"/>
              </a:rPr>
              <a:t>在文章中</a:t>
            </a:r>
            <a:r>
              <a:rPr lang="en-US" altLang="zh-CN" sz="2800" b="1" smtClean="0">
                <a:solidFill>
                  <a:srgbClr val="00B0F0"/>
                </a:solidFill>
                <a:latin typeface="楷体" pitchFamily="49" charset="-122"/>
                <a:ea typeface="楷体" panose="02010609060101010101" pitchFamily="49" charset="-122"/>
              </a:rPr>
              <a:t>,</a:t>
            </a:r>
            <a:r>
              <a:rPr lang="zh-CN" altLang="zh-CN" sz="2800" b="1" smtClean="0">
                <a:solidFill>
                  <a:srgbClr val="00B0F0"/>
                </a:solidFill>
                <a:latin typeface="楷体" pitchFamily="49" charset="-122"/>
                <a:ea typeface="楷体" panose="02010609060101010101" pitchFamily="49" charset="-122"/>
              </a:rPr>
              <a:t>为了证明自己的观点</a:t>
            </a:r>
            <a:r>
              <a:rPr lang="en-US" altLang="zh-CN" sz="2800" b="1" smtClean="0">
                <a:solidFill>
                  <a:srgbClr val="00B0F0"/>
                </a:solidFill>
                <a:latin typeface="楷体" pitchFamily="49" charset="-122"/>
                <a:ea typeface="楷体" panose="02010609060101010101" pitchFamily="49" charset="-122"/>
              </a:rPr>
              <a:t>,</a:t>
            </a:r>
            <a:r>
              <a:rPr lang="zh-CN" altLang="zh-CN" sz="2800" b="1" smtClean="0">
                <a:solidFill>
                  <a:srgbClr val="00B0F0"/>
                </a:solidFill>
                <a:latin typeface="楷体" pitchFamily="49" charset="-122"/>
                <a:ea typeface="楷体" panose="02010609060101010101" pitchFamily="49" charset="-122"/>
              </a:rPr>
              <a:t>作者运用了大量的典</a:t>
            </a:r>
            <a:r>
              <a:rPr lang="zh-CN" altLang="en-US" sz="2800" b="1" smtClean="0">
                <a:solidFill>
                  <a:srgbClr val="00B0F0"/>
                </a:solidFill>
                <a:latin typeface="楷体" pitchFamily="49" charset="-122"/>
                <a:ea typeface="楷体" panose="02010609060101010101" pitchFamily="49" charset="-122"/>
              </a:rPr>
              <a:t>籍</a:t>
            </a:r>
            <a:r>
              <a:rPr lang="zh-CN" altLang="zh-CN" sz="2800" b="1" smtClean="0">
                <a:solidFill>
                  <a:srgbClr val="00B0F0"/>
                </a:solidFill>
                <a:latin typeface="楷体" pitchFamily="49" charset="-122"/>
                <a:ea typeface="楷体" panose="02010609060101010101" pitchFamily="49" charset="-122"/>
              </a:rPr>
              <a:t>内容。但在引用之后</a:t>
            </a:r>
            <a:r>
              <a:rPr lang="en-US" altLang="zh-CN" sz="2800" b="1" smtClean="0">
                <a:solidFill>
                  <a:srgbClr val="00B0F0"/>
                </a:solidFill>
                <a:latin typeface="楷体" pitchFamily="49" charset="-122"/>
                <a:ea typeface="楷体" panose="02010609060101010101" pitchFamily="49" charset="-122"/>
              </a:rPr>
              <a:t>,</a:t>
            </a:r>
            <a:r>
              <a:rPr lang="zh-CN" altLang="zh-CN" sz="2800" b="1" smtClean="0">
                <a:solidFill>
                  <a:srgbClr val="00B0F0"/>
                </a:solidFill>
                <a:latin typeface="楷体" pitchFamily="49" charset="-122"/>
                <a:ea typeface="楷体" panose="02010609060101010101" pitchFamily="49" charset="-122"/>
              </a:rPr>
              <a:t>又用浅显的文字加以说明分析</a:t>
            </a:r>
            <a:r>
              <a:rPr lang="en-US" altLang="zh-CN" sz="2800" b="1" smtClean="0">
                <a:solidFill>
                  <a:srgbClr val="00B0F0"/>
                </a:solidFill>
                <a:latin typeface="楷体" pitchFamily="49" charset="-122"/>
                <a:ea typeface="楷体" panose="02010609060101010101" pitchFamily="49" charset="-122"/>
              </a:rPr>
              <a:t>,</a:t>
            </a:r>
            <a:r>
              <a:rPr lang="zh-CN" altLang="zh-CN" sz="2800" b="1" smtClean="0">
                <a:solidFill>
                  <a:srgbClr val="00B0F0"/>
                </a:solidFill>
                <a:latin typeface="楷体" pitchFamily="49" charset="-122"/>
                <a:ea typeface="楷体" panose="02010609060101010101" pitchFamily="49" charset="-122"/>
              </a:rPr>
              <a:t>让人感受到经典的力量</a:t>
            </a:r>
            <a:r>
              <a:rPr lang="en-US" altLang="zh-CN" sz="2800" b="1" smtClean="0">
                <a:solidFill>
                  <a:srgbClr val="00B0F0"/>
                </a:solidFill>
                <a:latin typeface="楷体" pitchFamily="49" charset="-122"/>
                <a:ea typeface="楷体" panose="02010609060101010101" pitchFamily="49" charset="-122"/>
              </a:rPr>
              <a:t>,</a:t>
            </a:r>
            <a:r>
              <a:rPr lang="zh-CN" altLang="zh-CN" sz="2800" b="1" smtClean="0">
                <a:solidFill>
                  <a:srgbClr val="00B0F0"/>
                </a:solidFill>
                <a:latin typeface="楷体" pitchFamily="49" charset="-122"/>
                <a:ea typeface="楷体" panose="02010609060101010101" pitchFamily="49" charset="-122"/>
              </a:rPr>
              <a:t>又深刻地理解了内涵。</a:t>
            </a:r>
            <a:endParaRPr lang="en-US" altLang="zh-CN" sz="2800" b="1" smtClean="0">
              <a:solidFill>
                <a:srgbClr val="00B0F0"/>
              </a:solidFill>
              <a:latin typeface="楷体" panose="02010609060101010101" pitchFamily="49" charset="-122"/>
              <a:ea typeface="楷体" panose="02010609060101010101" pitchFamily="49" charset="-122"/>
            </a:endParaRPr>
          </a:p>
          <a:p>
            <a:r>
              <a:rPr lang="en-US" altLang="zh-CN" sz="2800" b="1" smtClean="0">
                <a:solidFill>
                  <a:srgbClr val="00B0F0"/>
                </a:solidFill>
                <a:latin typeface="楷体" pitchFamily="49" charset="-122"/>
                <a:ea typeface="楷体" panose="02010609060101010101" pitchFamily="49" charset="-122"/>
              </a:rPr>
              <a:t>   </a:t>
            </a:r>
            <a:r>
              <a:rPr lang="zh-CN" altLang="zh-CN" sz="2800" b="1" smtClean="0">
                <a:latin typeface="楷体" pitchFamily="49" charset="-122"/>
                <a:ea typeface="楷体" panose="02010609060101010101" pitchFamily="49" charset="-122"/>
              </a:rPr>
              <a:t>如为了证明“追粮真理就应力求避免主观的干扰”这一观点</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作者引用了《管子》中的说法</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《管子》书的《心术上》提出所谓‘静因之道’。《术上》说</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‘因也者</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无益无损也。……因也者</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舍己而以物法者也。” 作者接着说“这是说</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在认识外物的时候不要对外物有所损益</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力求认识外物的本来面目”</a:t>
            </a:r>
            <a:r>
              <a:rPr lang="en-US" altLang="zh-CN" sz="2800" b="1" smtClean="0">
                <a:latin typeface="楷体" pitchFamily="49" charset="-122"/>
                <a:ea typeface="楷体" panose="02010609060101010101" pitchFamily="49" charset="-122"/>
              </a:rPr>
              <a:t>,</a:t>
            </a:r>
            <a:r>
              <a:rPr lang="zh-CN" altLang="zh-CN" sz="2800" b="1" smtClean="0">
                <a:solidFill>
                  <a:srgbClr val="00B0F0"/>
                </a:solidFill>
                <a:latin typeface="楷体" pitchFamily="49" charset="-122"/>
                <a:ea typeface="楷体" panose="02010609060101010101" pitchFamily="49" charset="-122"/>
              </a:rPr>
              <a:t>以简洁平实的语进行解释</a:t>
            </a:r>
            <a:r>
              <a:rPr lang="en-US" altLang="zh-CN" sz="2800" b="1" smtClean="0">
                <a:solidFill>
                  <a:srgbClr val="00B0F0"/>
                </a:solidFill>
                <a:latin typeface="楷体" pitchFamily="49" charset="-122"/>
                <a:ea typeface="楷体" panose="02010609060101010101" pitchFamily="49" charset="-122"/>
              </a:rPr>
              <a:t>,</a:t>
            </a:r>
            <a:r>
              <a:rPr lang="zh-CN" altLang="zh-CN" sz="2800" b="1" smtClean="0">
                <a:solidFill>
                  <a:srgbClr val="00B0F0"/>
                </a:solidFill>
                <a:latin typeface="楷体" pitchFamily="49" charset="-122"/>
                <a:ea typeface="楷体" panose="02010609060101010101" pitchFamily="49" charset="-122"/>
              </a:rPr>
              <a:t>易于读者理解和接受。</a:t>
            </a:r>
          </a:p>
          <a:p>
            <a:endParaRPr lang="zh-CN" altLang="zh-CN" sz="2800"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nodeType="click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anim calcmode="lin" valueType="num">
                                      <p:cBhvr additive="base">
                                        <p:cTn id="7"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0">
                                            <p:txEl>
                                              <p:pRg st="2" end="2"/>
                                            </p:txEl>
                                          </p:spTgt>
                                        </p:tgtEl>
                                        <p:attrNameLst>
                                          <p:attrName>style.visibility</p:attrName>
                                        </p:attrNameLst>
                                      </p:cBhvr>
                                      <p:to>
                                        <p:strVal val="visible"/>
                                      </p:to>
                                    </p:set>
                                    <p:anim calcmode="lin" valueType="num">
                                      <p:cBhvr additive="base">
                                        <p:cTn id="13"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afterGroup">
                            <p:stCondLst>
                              <p:cond delay="0"/>
                            </p:stCondLst>
                            <p:childTnLst>
                              <p:par>
                                <p:cTn id="17" presetID="2" presetClass="entr" presetSubtype="4" fill="hold" nodeType="click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anim calcmode="lin" valueType="num">
                                      <p:cBhvr additive="base">
                                        <p:cTn id="19"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p:txBody>
          <a:bodyPr/>
          <a:lstStyle/>
          <a:p>
            <a:endParaRPr lang="zh-CN" altLang="en-US"/>
          </a:p>
        </p:txBody>
      </p:sp>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327388" y="-531440"/>
            <a:ext cx="9471388" cy="7389440"/>
          </a:xfrm>
          <a:prstGeom prst="rect">
            <a:avLst/>
          </a:prstGeom>
          <a:noFill/>
        </p:spPr>
      </p:pic>
      <p:sp>
        <p:nvSpPr>
          <p:cNvPr id="34817" name="Rectangle 1"/>
          <p:cNvSpPr>
            <a:spLocks noChangeArrowheads="1"/>
          </p:cNvSpPr>
          <p:nvPr/>
        </p:nvSpPr>
        <p:spPr bwMode="auto">
          <a:xfrm>
            <a:off x="683568" y="127085"/>
            <a:ext cx="7632848" cy="6247864"/>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pPr indent="152400" fontAlgn="base">
              <a:spcBef>
                <a:spcPct val="0"/>
              </a:spcBef>
              <a:spcAft>
                <a:spcPct val="0"/>
              </a:spcAft>
            </a:pPr>
            <a:r>
              <a:rPr kumimoji="0" lang="en-US" altLang="zh-CN" sz="2800" b="1" i="0" u="none" strike="noStrike" cap="none" normalizeH="0" baseline="0" smtClean="0">
                <a:ln>
                  <a:noFill/>
                </a:ln>
                <a:solidFill>
                  <a:srgbClr val="0070C0"/>
                </a:solidFill>
                <a:effectLst/>
                <a:latin typeface="宋体" pitchFamily="2" charset="-122"/>
                <a:ea typeface="宋体" pitchFamily="2" charset="-122"/>
                <a:cs typeface="Times New Roman" panose="02020603050405020304" pitchFamily="18" charset="0"/>
              </a:rPr>
              <a:t> </a:t>
            </a:r>
            <a:r>
              <a:rPr kumimoji="0" lang="zh-CN" sz="3600" b="1" i="0" u="none" strike="noStrike" cap="none" normalizeH="0" baseline="0" smtClean="0">
                <a:ln>
                  <a:noFill/>
                </a:ln>
                <a:solidFill>
                  <a:srgbClr val="0070C0"/>
                </a:solidFill>
                <a:effectLst/>
                <a:latin typeface="楷体" pitchFamily="49" charset="-122"/>
                <a:ea typeface="楷体" panose="02010609060101010101" pitchFamily="49" charset="-122"/>
                <a:cs typeface="Times New Roman" panose="02020603050405020304" pitchFamily="18" charset="0"/>
              </a:rPr>
              <a:t>导</a:t>
            </a:r>
            <a:r>
              <a:rPr kumimoji="0" lang="zh-CN" altLang="en-US" sz="3600" b="1" i="0" u="none" strike="noStrike" cap="none" normalizeH="0" baseline="0" smtClean="0">
                <a:ln>
                  <a:noFill/>
                </a:ln>
                <a:solidFill>
                  <a:srgbClr val="0070C0"/>
                </a:solidFill>
                <a:effectLst/>
                <a:latin typeface="楷体" pitchFamily="49" charset="-122"/>
                <a:ea typeface="楷体" panose="02010609060101010101" pitchFamily="49" charset="-122"/>
                <a:cs typeface="Times New Roman" panose="02020603050405020304" pitchFamily="18" charset="0"/>
              </a:rPr>
              <a:t>  入</a:t>
            </a:r>
            <a:endParaRPr kumimoji="0" lang="en-US" altLang="zh-CN" sz="3600" b="1" i="0" u="none" strike="noStrike" cap="none" normalizeH="0" baseline="0" smtClean="0">
              <a:ln>
                <a:noFill/>
              </a:ln>
              <a:solidFill>
                <a:srgbClr val="0070C0"/>
              </a:solidFill>
              <a:effectLst/>
              <a:latin typeface="楷体" panose="02010609060101010101" pitchFamily="49" charset="-122"/>
              <a:ea typeface="楷体" panose="02010609060101010101" pitchFamily="49" charset="-122"/>
              <a:cs typeface="Times New Roman" panose="02020603050405020304" pitchFamily="18" charset="0"/>
            </a:endParaRPr>
          </a:p>
          <a:p>
            <a:pPr indent="152400" fontAlgn="base">
              <a:spcBef>
                <a:spcPct val="0"/>
              </a:spcBef>
              <a:spcAft>
                <a:spcPct val="0"/>
              </a:spcAft>
            </a:pPr>
            <a:r>
              <a:rPr lang="en-US" altLang="zh-CN" sz="2800" smtClean="0">
                <a:latin typeface="楷体" pitchFamily="49" charset="-122"/>
                <a:ea typeface="楷体" panose="02010609060101010101" pitchFamily="49" charset="-122"/>
              </a:rPr>
              <a:t>     </a:t>
            </a:r>
            <a:r>
              <a:rPr lang="zh-CN" altLang="zh-CN" sz="2800" smtClean="0">
                <a:latin typeface="楷体" pitchFamily="49" charset="-122"/>
                <a:ea typeface="楷体" panose="02010609060101010101" pitchFamily="49" charset="-122"/>
              </a:rPr>
              <a:t>现在很多学生写出的文章总感觉不能打动人，其中一个重要原因就是</a:t>
            </a:r>
            <a:r>
              <a:rPr lang="zh-CN" altLang="zh-CN" sz="2800" b="1" smtClean="0">
                <a:solidFill>
                  <a:srgbClr val="FF0000"/>
                </a:solidFill>
                <a:latin typeface="楷体" pitchFamily="49" charset="-122"/>
                <a:ea typeface="楷体" panose="02010609060101010101" pitchFamily="49" charset="-122"/>
              </a:rPr>
              <a:t>没有真情实感</a:t>
            </a:r>
            <a:r>
              <a:rPr lang="zh-CN" altLang="zh-CN" sz="2800" smtClean="0">
                <a:latin typeface="楷体" pitchFamily="49" charset="-122"/>
                <a:ea typeface="楷体" panose="02010609060101010101" pitchFamily="49" charset="-122"/>
              </a:rPr>
              <a:t>。写文章时常常东拼西凑，生编硬造，千篇一律，给人似曾相识之感。</a:t>
            </a:r>
            <a:endParaRPr lang="en-US" altLang="zh-CN" sz="2800" smtClean="0">
              <a:latin typeface="楷体" panose="02010609060101010101" pitchFamily="49" charset="-122"/>
              <a:ea typeface="楷体" panose="02010609060101010101" pitchFamily="49" charset="-122"/>
            </a:endParaRPr>
          </a:p>
          <a:p>
            <a:pPr indent="152400" fontAlgn="base">
              <a:spcBef>
                <a:spcPct val="0"/>
              </a:spcBef>
              <a:spcAft>
                <a:spcPct val="0"/>
              </a:spcAft>
            </a:pPr>
            <a:r>
              <a:rPr lang="en-US" altLang="zh-CN" sz="2800" smtClean="0">
                <a:latin typeface="楷体" pitchFamily="49" charset="-122"/>
                <a:ea typeface="楷体" panose="02010609060101010101" pitchFamily="49" charset="-122"/>
              </a:rPr>
              <a:t>    </a:t>
            </a:r>
            <a:r>
              <a:rPr lang="zh-CN" altLang="zh-CN" sz="2800" smtClean="0">
                <a:latin typeface="楷体" pitchFamily="49" charset="-122"/>
                <a:ea typeface="楷体" panose="02010609060101010101" pitchFamily="49" charset="-122"/>
              </a:rPr>
              <a:t>那么，如何才能改变这种现状呢？</a:t>
            </a:r>
            <a:r>
              <a:rPr lang="zh-CN" altLang="zh-CN" sz="2800" b="1" smtClean="0">
                <a:solidFill>
                  <a:srgbClr val="FF0000"/>
                </a:solidFill>
                <a:latin typeface="楷体" pitchFamily="49" charset="-122"/>
                <a:ea typeface="楷体" panose="02010609060101010101" pitchFamily="49" charset="-122"/>
              </a:rPr>
              <a:t>孔子说：“修辞立其诚。” “修辞”就是修饰词句，是写作。“立其诚”就是写文章要实在、诚实，写真话，抒真情。</a:t>
            </a:r>
            <a:r>
              <a:rPr lang="zh-CN" altLang="zh-CN" sz="2800" smtClean="0">
                <a:latin typeface="楷体" pitchFamily="49" charset="-122"/>
                <a:ea typeface="楷体" panose="02010609060101010101" pitchFamily="49" charset="-122"/>
              </a:rPr>
              <a:t>由此看来，文章能打动人的第一要务就是要有真情实感，要采撷生活中足以令人感动的事，用朴实率真的文字加以表现</a:t>
            </a:r>
            <a:endParaRPr kumimoji="0" lang="en-US" altLang="zh-CN" sz="2800" b="1" i="0" u="none" strike="noStrike" cap="none" normalizeH="0" baseline="0" smtClean="0">
              <a:ln>
                <a:noFill/>
              </a:ln>
              <a:solidFill>
                <a:srgbClr val="0070C0"/>
              </a:solidFill>
              <a:effectLst/>
              <a:latin typeface="楷体" panose="02010609060101010101" pitchFamily="49" charset="-122"/>
              <a:ea typeface="楷体" panose="02010609060101010101" pitchFamily="49" charset="-122"/>
              <a:cs typeface="Times New Roman" panose="02020603050405020304" pitchFamily="18" charset="0"/>
            </a:endParaRPr>
          </a:p>
          <a:p>
            <a:pPr indent="152400" fontAlgn="base">
              <a:spcBef>
                <a:spcPct val="0"/>
              </a:spcBef>
              <a:spcAft>
                <a:spcPct val="0"/>
              </a:spcAft>
            </a:pPr>
            <a:r>
              <a:rPr lang="en-US" altLang="zh-CN" sz="2800" smtClean="0"/>
              <a:t>   </a:t>
            </a:r>
            <a:endParaRPr kumimoji="0" lang="en-US" altLang="zh-CN" sz="2800" b="1" i="0" u="none" strike="noStrike" cap="none" normalizeH="0" baseline="0" smtClean="0">
              <a:ln>
                <a:noFill/>
              </a:ln>
              <a:solidFill>
                <a:srgbClr val="0070C0"/>
              </a:solidFill>
              <a:effectLst/>
              <a:latin typeface="宋体" panose="02010600030101010101" pitchFamily="2" charset="-122"/>
              <a:ea typeface="宋体" panose="02010600030101010101" pitchFamily="2" charset="-122"/>
              <a:cs typeface="Times New Roman" panose="02020603050405020304" pitchFamily="18" charset="0"/>
            </a:endParaRPr>
          </a:p>
          <a:p>
            <a:pPr marL="0" marR="0" lvl="0" indent="15240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smtClean="0">
              <a:ln>
                <a:noFill/>
              </a:ln>
              <a:solidFill>
                <a:srgbClr val="0070C0"/>
              </a:solidFill>
              <a:effectLst/>
              <a:latin typeface="Arial" panose="020b0604020202020204" pitchFamily="34" charset="0"/>
              <a:ea typeface="宋体" panose="02010600030101010101" pitchFamily="2" charset="-122"/>
              <a:cs typeface="宋体" panose="02010600030101010101" pitchFamily="2" charset="-122"/>
            </a:endParaRPr>
          </a:p>
          <a:p>
            <a:pPr marL="0" marR="0" lvl="0" indent="152400" algn="l" defTabSz="914400" rtl="0" eaLnBrk="0" fontAlgn="base" latinLnBrk="0" hangingPunct="0">
              <a:lnSpc>
                <a:spcPct val="100000"/>
              </a:lnSpc>
              <a:spcBef>
                <a:spcPct val="0"/>
              </a:spcBef>
              <a:spcAft>
                <a:spcPct val="0"/>
              </a:spcAft>
              <a:buClrTx/>
              <a:buSzTx/>
              <a:buFontTx/>
              <a:buNone/>
            </a:pPr>
            <a:endParaRPr kumimoji="0" lang="zh-CN" altLang="en-US" sz="2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5" name="流程图: 延期 4"/>
          <p:cNvSpPr/>
          <p:nvPr/>
        </p:nvSpPr>
        <p:spPr>
          <a:xfrm>
            <a:off x="-324544" y="260648"/>
            <a:ext cx="1008112" cy="57606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Tree>
  </p:cSld>
  <p:clrMapOvr>
    <a:masterClrMapping/>
  </p:clrMapOvr>
  <p:transition/>
  <p:timing/>
</p:sld>
</file>

<file path=ppt/slides/slide20.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p:txBody>
          <a:bodyPr/>
          <a:lstStyle/>
          <a:p>
            <a:endParaRPr lang="zh-CN" altLang="en-US"/>
          </a:p>
        </p:txBody>
      </p:sp>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327388" y="-531440"/>
            <a:ext cx="9471388" cy="7389440"/>
          </a:xfrm>
          <a:prstGeom prst="rect">
            <a:avLst/>
          </a:prstGeom>
          <a:noFill/>
        </p:spPr>
      </p:pic>
      <p:sp>
        <p:nvSpPr>
          <p:cNvPr id="8" name="流程图: 可选过程 7"/>
          <p:cNvSpPr/>
          <p:nvPr/>
        </p:nvSpPr>
        <p:spPr>
          <a:xfrm>
            <a:off x="-396552" y="0"/>
            <a:ext cx="1296144" cy="72008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324544" y="0"/>
            <a:ext cx="1512168" cy="584775"/>
          </a:xfrm>
          <a:prstGeom prst="rect">
            <a:avLst/>
          </a:prstGeom>
          <a:noFill/>
        </p:spPr>
        <p:txBody>
          <a:bodyPr wrap="square" rtlCol="0">
            <a:spAutoFit/>
          </a:bodyPr>
          <a:lstStyle/>
          <a:p>
            <a:r>
              <a:rPr lang="zh-CN" altLang="en-US" sz="3200" b="1" smtClean="0">
                <a:solidFill>
                  <a:schemeClr val="bg1"/>
                </a:solidFill>
              </a:rPr>
              <a:t>探究</a:t>
            </a:r>
            <a:endParaRPr lang="zh-CN" altLang="en-US" sz="3200">
              <a:solidFill>
                <a:schemeClr val="bg1"/>
              </a:solidFill>
            </a:endParaRPr>
          </a:p>
        </p:txBody>
      </p:sp>
      <p:sp>
        <p:nvSpPr>
          <p:cNvPr id="10" name="TextBox 9"/>
          <p:cNvSpPr txBox="1"/>
          <p:nvPr/>
        </p:nvSpPr>
        <p:spPr>
          <a:xfrm>
            <a:off x="539552" y="332656"/>
            <a:ext cx="8208912" cy="4955203"/>
          </a:xfrm>
          <a:prstGeom prst="rect">
            <a:avLst/>
          </a:prstGeom>
          <a:noFill/>
        </p:spPr>
        <p:txBody>
          <a:bodyPr wrap="square" rtlCol="0">
            <a:spAutoFit/>
          </a:bodyPr>
          <a:lstStyle/>
          <a:p>
            <a:r>
              <a:rPr lang="en-US" altLang="zh-CN" sz="3200" b="1" smtClean="0"/>
              <a:t>      </a:t>
            </a:r>
            <a:r>
              <a:rPr lang="zh-CN" altLang="zh-CN" sz="3200" b="1" smtClean="0">
                <a:solidFill>
                  <a:srgbClr val="0070C0"/>
                </a:solidFill>
              </a:rPr>
              <a:t>探究本文的写作特色，简要结合文本分析。</a:t>
            </a:r>
            <a:endParaRPr lang="zh-CN" altLang="zh-CN" sz="3200" smtClean="0">
              <a:solidFill>
                <a:srgbClr val="0070C0"/>
              </a:solidFill>
            </a:endParaRPr>
          </a:p>
          <a:p>
            <a:r>
              <a:rPr lang="en-US" altLang="zh-CN" sz="3200" b="1" smtClean="0">
                <a:latin typeface="楷体" pitchFamily="49" charset="-122"/>
                <a:ea typeface="楷体" panose="02010609060101010101" pitchFamily="49" charset="-122"/>
              </a:rPr>
              <a:t> </a:t>
            </a:r>
            <a:r>
              <a:rPr lang="zh-CN" altLang="zh-CN" sz="3200" b="1" smtClean="0">
                <a:solidFill>
                  <a:srgbClr val="FF0000"/>
                </a:solidFill>
                <a:latin typeface="楷体" pitchFamily="49" charset="-122"/>
                <a:ea typeface="楷体" panose="02010609060101010101" pitchFamily="49" charset="-122"/>
              </a:rPr>
              <a:t>②简易平实</a:t>
            </a:r>
            <a:r>
              <a:rPr lang="en-US" altLang="zh-CN" sz="3200" b="1" smtClean="0">
                <a:solidFill>
                  <a:srgbClr val="FF0000"/>
                </a:solidFill>
                <a:latin typeface="楷体" pitchFamily="49" charset="-122"/>
                <a:ea typeface="楷体" panose="02010609060101010101" pitchFamily="49" charset="-122"/>
              </a:rPr>
              <a:t>,</a:t>
            </a:r>
            <a:r>
              <a:rPr lang="zh-CN" altLang="zh-CN" sz="3200" b="1" smtClean="0">
                <a:solidFill>
                  <a:srgbClr val="FF0000"/>
                </a:solidFill>
                <a:latin typeface="楷体" pitchFamily="49" charset="-122"/>
                <a:ea typeface="楷体" panose="02010609060101010101" pitchFamily="49" charset="-122"/>
              </a:rPr>
              <a:t>观点明确。</a:t>
            </a:r>
          </a:p>
          <a:p>
            <a:r>
              <a:rPr lang="zh-CN" altLang="zh-CN" sz="3200" b="1" smtClean="0">
                <a:latin typeface="楷体" pitchFamily="49" charset="-122"/>
                <a:ea typeface="楷体" panose="02010609060101010101" pitchFamily="49" charset="-122"/>
              </a:rPr>
              <a:t>如在解释“诚的时候</a:t>
            </a:r>
            <a:r>
              <a:rPr lang="en-US" altLang="zh-CN" sz="3200" b="1" smtClean="0">
                <a:latin typeface="楷体" pitchFamily="49" charset="-122"/>
                <a:ea typeface="楷体" panose="02010609060101010101" pitchFamily="49" charset="-122"/>
              </a:rPr>
              <a:t>,</a:t>
            </a:r>
            <a:r>
              <a:rPr lang="zh-CN" altLang="zh-CN" sz="3200" b="1" smtClean="0">
                <a:latin typeface="楷体" pitchFamily="49" charset="-122"/>
                <a:ea typeface="楷体" panose="02010609060101010101" pitchFamily="49" charset="-122"/>
              </a:rPr>
              <a:t>作者说“立其诚即是坚持真实性。诚者</a:t>
            </a:r>
            <a:r>
              <a:rPr lang="en-US" altLang="zh-CN" sz="3200" b="1" smtClean="0">
                <a:latin typeface="楷体" pitchFamily="49" charset="-122"/>
                <a:ea typeface="楷体" panose="02010609060101010101" pitchFamily="49" charset="-122"/>
              </a:rPr>
              <a:t>,</a:t>
            </a:r>
            <a:r>
              <a:rPr lang="zh-CN" altLang="zh-CN" sz="3200" b="1" smtClean="0">
                <a:latin typeface="楷体" pitchFamily="49" charset="-122"/>
                <a:ea typeface="楷体" panose="02010609060101010101" pitchFamily="49" charset="-122"/>
              </a:rPr>
              <a:t>实也</a:t>
            </a:r>
            <a:r>
              <a:rPr lang="en-US" altLang="zh-CN" sz="3200" b="1" smtClean="0">
                <a:latin typeface="楷体" pitchFamily="49" charset="-122"/>
                <a:ea typeface="楷体" panose="02010609060101010101" pitchFamily="49" charset="-122"/>
              </a:rPr>
              <a:t>,</a:t>
            </a:r>
            <a:r>
              <a:rPr lang="zh-CN" altLang="zh-CN" sz="3200" b="1" smtClean="0">
                <a:latin typeface="楷体" pitchFamily="49" charset="-122"/>
                <a:ea typeface="楷体" panose="02010609060101010101" pitchFamily="49" charset="-122"/>
              </a:rPr>
              <a:t>真也现代所谓真</a:t>
            </a:r>
            <a:r>
              <a:rPr lang="en-US" altLang="zh-CN" sz="3200" b="1" smtClean="0">
                <a:latin typeface="楷体" pitchFamily="49" charset="-122"/>
                <a:ea typeface="楷体" panose="02010609060101010101" pitchFamily="49" charset="-122"/>
              </a:rPr>
              <a:t>,</a:t>
            </a:r>
            <a:r>
              <a:rPr lang="zh-CN" altLang="zh-CN" sz="3200" b="1" smtClean="0">
                <a:latin typeface="楷体" pitchFamily="49" charset="-122"/>
                <a:ea typeface="楷体" panose="02010609060101010101" pitchFamily="49" charset="-122"/>
              </a:rPr>
              <a:t>古代儒家谓之为‘诚”。</a:t>
            </a:r>
            <a:r>
              <a:rPr lang="zh-CN" altLang="zh-CN" sz="3200" b="1" smtClean="0">
                <a:solidFill>
                  <a:srgbClr val="00B0F0"/>
                </a:solidFill>
                <a:latin typeface="楷体" pitchFamily="49" charset="-122"/>
                <a:ea typeface="楷体" panose="02010609060101010101" pitchFamily="49" charset="-122"/>
              </a:rPr>
              <a:t>简明扼要地进行分析虽语不惊人</a:t>
            </a:r>
            <a:r>
              <a:rPr lang="en-US" altLang="zh-CN" sz="3200" b="1" smtClean="0">
                <a:solidFill>
                  <a:srgbClr val="00B0F0"/>
                </a:solidFill>
                <a:latin typeface="楷体" pitchFamily="49" charset="-122"/>
                <a:ea typeface="楷体" panose="02010609060101010101" pitchFamily="49" charset="-122"/>
              </a:rPr>
              <a:t>,</a:t>
            </a:r>
            <a:r>
              <a:rPr lang="zh-CN" altLang="zh-CN" sz="3200" b="1" smtClean="0">
                <a:solidFill>
                  <a:srgbClr val="00B0F0"/>
                </a:solidFill>
                <a:latin typeface="楷体" pitchFamily="49" charset="-122"/>
                <a:ea typeface="楷体" panose="02010609060101010101" pitchFamily="49" charset="-122"/>
              </a:rPr>
              <a:t>却意味深长。</a:t>
            </a:r>
          </a:p>
          <a:p>
            <a:r>
              <a:rPr lang="zh-CN" altLang="zh-CN" sz="3200" b="1" smtClean="0">
                <a:latin typeface="楷体" pitchFamily="49" charset="-122"/>
                <a:ea typeface="楷体" panose="02010609060101010101" pitchFamily="49" charset="-122"/>
              </a:rPr>
              <a:t>又如在解释“名实一致”“言行一致”“表里一致”的时候</a:t>
            </a:r>
            <a:r>
              <a:rPr lang="en-US" altLang="zh-CN" sz="3200" b="1" smtClean="0">
                <a:latin typeface="楷体" pitchFamily="49" charset="-122"/>
                <a:ea typeface="楷体" panose="02010609060101010101" pitchFamily="49" charset="-122"/>
              </a:rPr>
              <a:t>,</a:t>
            </a:r>
            <a:r>
              <a:rPr lang="zh-CN" altLang="zh-CN" sz="3200" b="1" smtClean="0">
                <a:solidFill>
                  <a:srgbClr val="00B0F0"/>
                </a:solidFill>
                <a:latin typeface="楷体" pitchFamily="49" charset="-122"/>
                <a:ea typeface="楷体" panose="02010609060101010101" pitchFamily="49" charset="-122"/>
              </a:rPr>
              <a:t>都是用一句话解释</a:t>
            </a:r>
            <a:r>
              <a:rPr lang="en-US" altLang="zh-CN" sz="3200" b="1" smtClean="0">
                <a:solidFill>
                  <a:srgbClr val="00B0F0"/>
                </a:solidFill>
                <a:latin typeface="楷体" pitchFamily="49" charset="-122"/>
                <a:ea typeface="楷体" panose="02010609060101010101" pitchFamily="49" charset="-122"/>
              </a:rPr>
              <a:t>,</a:t>
            </a:r>
            <a:r>
              <a:rPr lang="zh-CN" altLang="zh-CN" sz="3200" b="1" smtClean="0">
                <a:solidFill>
                  <a:srgbClr val="00B0F0"/>
                </a:solidFill>
                <a:latin typeface="楷体" pitchFamily="49" charset="-122"/>
                <a:ea typeface="楷体" panose="02010609060101010101" pitchFamily="49" charset="-122"/>
              </a:rPr>
              <a:t>观点明确。</a:t>
            </a:r>
          </a:p>
          <a:p>
            <a:endParaRPr lang="zh-CN" altLang="zh-CN" sz="2800"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nodeType="click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anim calcmode="lin" valueType="num">
                                      <p:cBhvr additive="base">
                                        <p:cTn id="7"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0">
                                            <p:txEl>
                                              <p:pRg st="2" end="2"/>
                                            </p:txEl>
                                          </p:spTgt>
                                        </p:tgtEl>
                                        <p:attrNameLst>
                                          <p:attrName>style.visibility</p:attrName>
                                        </p:attrNameLst>
                                      </p:cBhvr>
                                      <p:to>
                                        <p:strVal val="visible"/>
                                      </p:to>
                                    </p:set>
                                    <p:anim calcmode="lin" valueType="num">
                                      <p:cBhvr additive="base">
                                        <p:cTn id="13"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afterGroup">
                            <p:stCondLst>
                              <p:cond delay="0"/>
                            </p:stCondLst>
                            <p:childTnLst>
                              <p:par>
                                <p:cTn id="17" presetID="2" presetClass="entr" presetSubtype="4" fill="hold" nodeType="click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anim calcmode="lin" valueType="num">
                                      <p:cBhvr additive="base">
                                        <p:cTn id="19"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p:txBody>
          <a:bodyPr/>
          <a:lstStyle/>
          <a:p>
            <a:endParaRPr lang="zh-CN" altLang="en-US"/>
          </a:p>
        </p:txBody>
      </p:sp>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327388" y="-531440"/>
            <a:ext cx="9471388" cy="7389440"/>
          </a:xfrm>
          <a:prstGeom prst="rect">
            <a:avLst/>
          </a:prstGeom>
          <a:noFill/>
        </p:spPr>
      </p:pic>
      <p:sp>
        <p:nvSpPr>
          <p:cNvPr id="14337" name="Rectangle 1"/>
          <p:cNvSpPr>
            <a:spLocks noChangeArrowheads="1"/>
          </p:cNvSpPr>
          <p:nvPr/>
        </p:nvSpPr>
        <p:spPr bwMode="auto">
          <a:xfrm>
            <a:off x="827584" y="146248"/>
            <a:ext cx="7776864" cy="6740307"/>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r>
              <a:rPr lang="en-US" altLang="zh-CN" sz="3200" b="1" smtClean="0">
                <a:solidFill>
                  <a:srgbClr val="0070C0"/>
                </a:solidFill>
              </a:rPr>
              <a:t> </a:t>
            </a:r>
            <a:r>
              <a:rPr lang="zh-CN" altLang="zh-CN" sz="3200" b="1" smtClean="0">
                <a:solidFill>
                  <a:srgbClr val="0070C0"/>
                </a:solidFill>
              </a:rPr>
              <a:t>探究在</a:t>
            </a:r>
            <a:r>
              <a:rPr lang="zh-CN" altLang="en-US" sz="3200" b="1" smtClean="0">
                <a:solidFill>
                  <a:srgbClr val="0070C0"/>
                </a:solidFill>
              </a:rPr>
              <a:t>当今</a:t>
            </a:r>
            <a:r>
              <a:rPr lang="zh-CN" altLang="zh-CN" sz="3200" b="1" smtClean="0">
                <a:solidFill>
                  <a:srgbClr val="0070C0"/>
                </a:solidFill>
              </a:rPr>
              <a:t>时代</a:t>
            </a:r>
            <a:r>
              <a:rPr lang="en-US" altLang="zh-CN" sz="3200" b="1" smtClean="0">
                <a:solidFill>
                  <a:srgbClr val="0070C0"/>
                </a:solidFill>
              </a:rPr>
              <a:t>,</a:t>
            </a:r>
            <a:r>
              <a:rPr lang="zh-CN" altLang="zh-CN" sz="3200" b="1" smtClean="0">
                <a:solidFill>
                  <a:srgbClr val="0070C0"/>
                </a:solidFill>
              </a:rPr>
              <a:t>你认为“修辞立其诚”对我们有哪些方面的启发</a:t>
            </a:r>
            <a:r>
              <a:rPr lang="en-US" altLang="zh-CN" sz="3200" b="1" smtClean="0">
                <a:solidFill>
                  <a:srgbClr val="0070C0"/>
                </a:solidFill>
              </a:rPr>
              <a:t>?</a:t>
            </a:r>
            <a:endParaRPr lang="zh-CN" altLang="zh-CN" sz="3200" smtClean="0">
              <a:solidFill>
                <a:srgbClr val="0070C0"/>
              </a:solidFill>
            </a:endParaRPr>
          </a:p>
          <a:p>
            <a:r>
              <a:rPr lang="en-US" altLang="zh-CN" sz="3200" b="1" smtClean="0"/>
              <a:t> </a:t>
            </a:r>
            <a:r>
              <a:rPr lang="zh-CN" altLang="zh-CN" sz="2800" b="1" smtClean="0">
                <a:solidFill>
                  <a:srgbClr val="FF0000"/>
                </a:solidFill>
                <a:latin typeface="楷体" pitchFamily="49" charset="-122"/>
                <a:ea typeface="楷体" panose="02010609060101010101" pitchFamily="49" charset="-122"/>
              </a:rPr>
              <a:t>观点一</a:t>
            </a:r>
            <a:r>
              <a:rPr lang="en-US" altLang="zh-CN" sz="2800" b="1" smtClean="0">
                <a:solidFill>
                  <a:srgbClr val="FF0000"/>
                </a:solidFill>
                <a:latin typeface="楷体" pitchFamily="49" charset="-122"/>
                <a:ea typeface="楷体" panose="02010609060101010101" pitchFamily="49" charset="-122"/>
              </a:rPr>
              <a:t>:</a:t>
            </a:r>
            <a:r>
              <a:rPr lang="zh-CN" altLang="zh-CN" sz="2800" b="1" smtClean="0">
                <a:solidFill>
                  <a:srgbClr val="00B0F0"/>
                </a:solidFill>
                <a:latin typeface="楷体" pitchFamily="49" charset="-122"/>
                <a:ea typeface="楷体" panose="02010609060101010101" pitchFamily="49" charset="-122"/>
              </a:rPr>
              <a:t>从人生修养角度看</a:t>
            </a:r>
            <a:r>
              <a:rPr lang="en-US" altLang="zh-CN" sz="2800" b="1" smtClean="0">
                <a:solidFill>
                  <a:srgbClr val="00B0F0"/>
                </a:solidFill>
                <a:latin typeface="楷体" pitchFamily="49" charset="-122"/>
                <a:ea typeface="楷体" panose="02010609060101010101" pitchFamily="49" charset="-122"/>
              </a:rPr>
              <a:t>,</a:t>
            </a:r>
            <a:r>
              <a:rPr lang="zh-CN" altLang="zh-CN" sz="2800" b="1" smtClean="0">
                <a:solidFill>
                  <a:srgbClr val="00B0F0"/>
                </a:solidFill>
                <a:latin typeface="楷体" pitchFamily="49" charset="-122"/>
                <a:ea typeface="楷体" panose="02010609060101010101" pitchFamily="49" charset="-122"/>
              </a:rPr>
              <a:t>“诚”即为人处世要做到实”“真诚仰不愧于天</a:t>
            </a:r>
            <a:r>
              <a:rPr lang="en-US" altLang="zh-CN" sz="2800" b="1" smtClean="0">
                <a:solidFill>
                  <a:srgbClr val="00B0F0"/>
                </a:solidFill>
                <a:latin typeface="楷体" pitchFamily="49" charset="-122"/>
                <a:ea typeface="楷体" panose="02010609060101010101" pitchFamily="49" charset="-122"/>
              </a:rPr>
              <a:t>,</a:t>
            </a:r>
            <a:r>
              <a:rPr lang="zh-CN" altLang="zh-CN" sz="2800" b="1" smtClean="0">
                <a:solidFill>
                  <a:srgbClr val="00B0F0"/>
                </a:solidFill>
                <a:latin typeface="楷体" pitchFamily="49" charset="-122"/>
                <a:ea typeface="楷体" panose="02010609060101010101" pitchFamily="49" charset="-122"/>
              </a:rPr>
              <a:t>俯不怍于人</a:t>
            </a:r>
            <a:r>
              <a:rPr lang="en-US" altLang="zh-CN" sz="2800" b="1" smtClean="0">
                <a:solidFill>
                  <a:srgbClr val="00B0F0"/>
                </a:solidFill>
                <a:latin typeface="楷体" pitchFamily="49" charset="-122"/>
                <a:ea typeface="楷体" panose="02010609060101010101" pitchFamily="49" charset="-122"/>
              </a:rPr>
              <a:t>,</a:t>
            </a:r>
            <a:r>
              <a:rPr lang="zh-CN" altLang="zh-CN" sz="2800" b="1" smtClean="0">
                <a:solidFill>
                  <a:srgbClr val="00B0F0"/>
                </a:solidFill>
                <a:latin typeface="楷体" pitchFamily="49" charset="-122"/>
                <a:ea typeface="楷体" panose="02010609060101010101" pitchFamily="49" charset="-122"/>
              </a:rPr>
              <a:t>堂堂正正。</a:t>
            </a:r>
            <a:r>
              <a:rPr lang="zh-CN" altLang="zh-CN" sz="2800" smtClean="0">
                <a:latin typeface="楷体" pitchFamily="49" charset="-122"/>
                <a:ea typeface="楷体" panose="02010609060101010101" pitchFamily="49" charset="-122"/>
              </a:rPr>
              <a:t>张岱年在评析儒刻“五常”伦理时说</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“五常”之中最单纯的是“信”</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“信”即诚实即说话符合事实</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这是人与人交往的基本道德。当今时代</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“人人都有麦克风”</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人人都能自由表达自己的思想观点或情感得</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这就使得我们的一言一行在社会上的影响力被极度放大诚实的、符合道义的言行会给社会带来正能量</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相反</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则会来负能量。</a:t>
            </a:r>
            <a:r>
              <a:rPr lang="zh-CN" altLang="zh-CN" sz="2800" b="1" smtClean="0">
                <a:solidFill>
                  <a:srgbClr val="00B0F0"/>
                </a:solidFill>
                <a:latin typeface="楷体" pitchFamily="49" charset="-122"/>
                <a:ea typeface="楷体" panose="02010609060101010101" pitchFamily="49" charset="-122"/>
              </a:rPr>
              <a:t>这就要求我们要比以前任何时代都能够注重自的品德修养</a:t>
            </a:r>
            <a:r>
              <a:rPr lang="en-US" altLang="zh-CN" sz="2800" b="1" smtClean="0">
                <a:solidFill>
                  <a:srgbClr val="00B0F0"/>
                </a:solidFill>
                <a:latin typeface="楷体" pitchFamily="49" charset="-122"/>
                <a:ea typeface="楷体" panose="02010609060101010101" pitchFamily="49" charset="-122"/>
              </a:rPr>
              <a:t>,</a:t>
            </a:r>
            <a:r>
              <a:rPr lang="zh-CN" altLang="zh-CN" sz="2800" b="1" smtClean="0">
                <a:solidFill>
                  <a:srgbClr val="00B0F0"/>
                </a:solidFill>
                <a:latin typeface="楷体" pitchFamily="49" charset="-122"/>
                <a:ea typeface="楷体" panose="02010609060101010101" pitchFamily="49" charset="-122"/>
              </a:rPr>
              <a:t>开口说话</a:t>
            </a:r>
            <a:r>
              <a:rPr lang="en-US" altLang="zh-CN" sz="2800" b="1" smtClean="0">
                <a:solidFill>
                  <a:srgbClr val="00B0F0"/>
                </a:solidFill>
                <a:latin typeface="楷体" pitchFamily="49" charset="-122"/>
                <a:ea typeface="楷体" panose="02010609060101010101" pitchFamily="49" charset="-122"/>
              </a:rPr>
              <a:t>,</a:t>
            </a:r>
            <a:r>
              <a:rPr lang="zh-CN" altLang="zh-CN" sz="2800" b="1" smtClean="0">
                <a:solidFill>
                  <a:srgbClr val="00B0F0"/>
                </a:solidFill>
                <a:latin typeface="楷体" pitchFamily="49" charset="-122"/>
                <a:ea typeface="楷体" panose="02010609060101010101" pitchFamily="49" charset="-122"/>
              </a:rPr>
              <a:t>先“立其诚”</a:t>
            </a:r>
            <a:r>
              <a:rPr lang="en-US" altLang="zh-CN" sz="2800" b="1" smtClean="0">
                <a:solidFill>
                  <a:srgbClr val="00B0F0"/>
                </a:solidFill>
                <a:latin typeface="楷体" pitchFamily="49" charset="-122"/>
                <a:ea typeface="楷体" panose="02010609060101010101" pitchFamily="49" charset="-122"/>
              </a:rPr>
              <a:t>,</a:t>
            </a:r>
            <a:r>
              <a:rPr lang="zh-CN" altLang="zh-CN" sz="2800" b="1" smtClean="0">
                <a:solidFill>
                  <a:srgbClr val="00B0F0"/>
                </a:solidFill>
                <a:latin typeface="楷体" pitchFamily="49" charset="-122"/>
                <a:ea typeface="楷体" panose="02010609060101010101" pitchFamily="49" charset="-122"/>
              </a:rPr>
              <a:t>做一个诚实的人</a:t>
            </a:r>
            <a:r>
              <a:rPr lang="en-US" altLang="zh-CN" sz="2800" b="1" smtClean="0">
                <a:solidFill>
                  <a:srgbClr val="00B0F0"/>
                </a:solidFill>
                <a:latin typeface="楷体" pitchFamily="49" charset="-122"/>
                <a:ea typeface="楷体" panose="02010609060101010101" pitchFamily="49" charset="-122"/>
              </a:rPr>
              <a:t>,</a:t>
            </a:r>
            <a:r>
              <a:rPr lang="zh-CN" altLang="zh-CN" sz="2800" b="1" smtClean="0">
                <a:solidFill>
                  <a:srgbClr val="00B0F0"/>
                </a:solidFill>
                <a:latin typeface="楷体" pitchFamily="49" charset="-122"/>
                <a:ea typeface="楷体" panose="02010609060101010101" pitchFamily="49" charset="-122"/>
              </a:rPr>
              <a:t>做传播正能量的人。</a:t>
            </a:r>
          </a:p>
          <a:p>
            <a:endParaRPr lang="zh-CN" altLang="zh-CN" sz="2800" smtClean="0"/>
          </a:p>
        </p:txBody>
      </p:sp>
      <p:sp>
        <p:nvSpPr>
          <p:cNvPr id="7" name="流程图: 延期 6"/>
          <p:cNvSpPr/>
          <p:nvPr/>
        </p:nvSpPr>
        <p:spPr>
          <a:xfrm>
            <a:off x="-324544" y="0"/>
            <a:ext cx="1008112" cy="692696"/>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nodeType="clickEffect">
                                  <p:stCondLst>
                                    <p:cond delay="0"/>
                                  </p:stCondLst>
                                  <p:childTnLst>
                                    <p:set>
                                      <p:cBhvr>
                                        <p:cTn id="6" dur="1" fill="hold">
                                          <p:stCondLst>
                                            <p:cond delay="0"/>
                                          </p:stCondLst>
                                        </p:cTn>
                                        <p:tgtEl>
                                          <p:spTgt spid="14337">
                                            <p:txEl>
                                              <p:pRg st="1" end="1"/>
                                            </p:txEl>
                                          </p:spTgt>
                                        </p:tgtEl>
                                        <p:attrNameLst>
                                          <p:attrName>style.visibility</p:attrName>
                                        </p:attrNameLst>
                                      </p:cBhvr>
                                      <p:to>
                                        <p:strVal val="visible"/>
                                      </p:to>
                                    </p:set>
                                    <p:anim calcmode="lin" valueType="num">
                                      <p:cBhvr additive="base">
                                        <p:cTn id="7" dur="500" fill="hold"/>
                                        <p:tgtEl>
                                          <p:spTgt spid="1433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33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p:txBody>
          <a:bodyPr/>
          <a:lstStyle/>
          <a:p>
            <a:endParaRPr lang="zh-CN" altLang="en-US"/>
          </a:p>
        </p:txBody>
      </p:sp>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327388" y="-531440"/>
            <a:ext cx="9471388" cy="7389440"/>
          </a:xfrm>
          <a:prstGeom prst="rect">
            <a:avLst/>
          </a:prstGeom>
          <a:noFill/>
        </p:spPr>
      </p:pic>
      <p:sp>
        <p:nvSpPr>
          <p:cNvPr id="14337" name="Rectangle 1"/>
          <p:cNvSpPr>
            <a:spLocks noChangeArrowheads="1"/>
          </p:cNvSpPr>
          <p:nvPr/>
        </p:nvSpPr>
        <p:spPr bwMode="auto">
          <a:xfrm>
            <a:off x="683568" y="0"/>
            <a:ext cx="7776864" cy="5447645"/>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r>
              <a:rPr lang="en-US" altLang="zh-CN" sz="3200" b="1" smtClean="0">
                <a:solidFill>
                  <a:srgbClr val="0070C0"/>
                </a:solidFill>
              </a:rPr>
              <a:t> </a:t>
            </a:r>
            <a:r>
              <a:rPr lang="zh-CN" altLang="zh-CN" sz="3200" b="1" smtClean="0">
                <a:solidFill>
                  <a:srgbClr val="0070C0"/>
                </a:solidFill>
              </a:rPr>
              <a:t>探究在</a:t>
            </a:r>
            <a:r>
              <a:rPr lang="zh-CN" altLang="en-US" sz="3200" b="1" smtClean="0">
                <a:solidFill>
                  <a:srgbClr val="0070C0"/>
                </a:solidFill>
              </a:rPr>
              <a:t>当今</a:t>
            </a:r>
            <a:r>
              <a:rPr lang="zh-CN" altLang="zh-CN" sz="3200" b="1" smtClean="0">
                <a:solidFill>
                  <a:srgbClr val="0070C0"/>
                </a:solidFill>
              </a:rPr>
              <a:t>时代</a:t>
            </a:r>
            <a:r>
              <a:rPr lang="en-US" altLang="zh-CN" sz="3200" b="1" smtClean="0">
                <a:solidFill>
                  <a:srgbClr val="0070C0"/>
                </a:solidFill>
              </a:rPr>
              <a:t>,</a:t>
            </a:r>
            <a:r>
              <a:rPr lang="zh-CN" altLang="zh-CN" sz="3200" b="1" smtClean="0">
                <a:solidFill>
                  <a:srgbClr val="0070C0"/>
                </a:solidFill>
              </a:rPr>
              <a:t>你认为“修辞立其诚”对我们有哪些方面的启发</a:t>
            </a:r>
            <a:r>
              <a:rPr lang="en-US" altLang="zh-CN" sz="3200" b="1" smtClean="0">
                <a:solidFill>
                  <a:srgbClr val="0070C0"/>
                </a:solidFill>
              </a:rPr>
              <a:t>?</a:t>
            </a:r>
            <a:endParaRPr lang="zh-CN" altLang="zh-CN" sz="3200" smtClean="0">
              <a:solidFill>
                <a:srgbClr val="0070C0"/>
              </a:solidFill>
            </a:endParaRPr>
          </a:p>
          <a:p>
            <a:r>
              <a:rPr lang="en-US" altLang="zh-CN" sz="3200" b="1" smtClean="0"/>
              <a:t> </a:t>
            </a:r>
            <a:r>
              <a:rPr lang="en-US" altLang="zh-CN" sz="2800" b="1" smtClean="0">
                <a:solidFill>
                  <a:srgbClr val="FF0000"/>
                </a:solidFill>
                <a:latin typeface="楷体" pitchFamily="49" charset="-122"/>
                <a:ea typeface="楷体" panose="02010609060101010101" pitchFamily="49" charset="-122"/>
              </a:rPr>
              <a:t>   </a:t>
            </a:r>
            <a:r>
              <a:rPr lang="zh-CN" altLang="zh-CN" sz="2800" b="1" smtClean="0">
                <a:solidFill>
                  <a:srgbClr val="FF0000"/>
                </a:solidFill>
                <a:latin typeface="楷体" pitchFamily="49" charset="-122"/>
                <a:ea typeface="楷体" panose="02010609060101010101" pitchFamily="49" charset="-122"/>
              </a:rPr>
              <a:t>观点二</a:t>
            </a:r>
            <a:r>
              <a:rPr lang="en-US" altLang="zh-CN" sz="2800" b="1" smtClean="0">
                <a:solidFill>
                  <a:srgbClr val="00B0F0"/>
                </a:solidFill>
                <a:latin typeface="楷体" pitchFamily="49" charset="-122"/>
                <a:ea typeface="楷体" panose="02010609060101010101" pitchFamily="49" charset="-122"/>
              </a:rPr>
              <a:t>:</a:t>
            </a:r>
            <a:r>
              <a:rPr lang="zh-CN" altLang="zh-CN" sz="2800" smtClean="0">
                <a:solidFill>
                  <a:srgbClr val="00B0F0"/>
                </a:solidFill>
                <a:latin typeface="楷体" pitchFamily="49" charset="-122"/>
                <a:ea typeface="楷体" panose="02010609060101010101" pitchFamily="49" charset="-122"/>
              </a:rPr>
              <a:t>从著书立说来看</a:t>
            </a:r>
            <a:r>
              <a:rPr lang="en-US" altLang="zh-CN" sz="2800" smtClean="0">
                <a:solidFill>
                  <a:srgbClr val="00B0F0"/>
                </a:solidFill>
                <a:latin typeface="楷体" pitchFamily="49" charset="-122"/>
                <a:ea typeface="楷体" panose="02010609060101010101" pitchFamily="49" charset="-122"/>
              </a:rPr>
              <a:t>,</a:t>
            </a:r>
            <a:r>
              <a:rPr lang="zh-CN" altLang="zh-CN" sz="2800" smtClean="0">
                <a:solidFill>
                  <a:srgbClr val="00B0F0"/>
                </a:solidFill>
                <a:latin typeface="楷体" pitchFamily="49" charset="-122"/>
                <a:ea typeface="楷体" panose="02010609060101010101" pitchFamily="49" charset="-122"/>
              </a:rPr>
              <a:t>“修辞立其诚”就是说信念面要符合客观实际</a:t>
            </a:r>
            <a:r>
              <a:rPr lang="en-US" altLang="zh-CN" sz="2800" smtClean="0">
                <a:solidFill>
                  <a:srgbClr val="00B0F0"/>
                </a:solidFill>
                <a:latin typeface="楷体" pitchFamily="49" charset="-122"/>
                <a:ea typeface="楷体" panose="02010609060101010101" pitchFamily="49" charset="-122"/>
              </a:rPr>
              <a:t>,</a:t>
            </a:r>
            <a:r>
              <a:rPr lang="zh-CN" altLang="zh-CN" sz="2800" smtClean="0">
                <a:solidFill>
                  <a:srgbClr val="00B0F0"/>
                </a:solidFill>
                <a:latin typeface="楷体" pitchFamily="49" charset="-122"/>
                <a:ea typeface="楷体" panose="02010609060101010101" pitchFamily="49" charset="-122"/>
              </a:rPr>
              <a:t>另一方面要表现于生活行动之中。</a:t>
            </a:r>
            <a:r>
              <a:rPr lang="zh-CN" altLang="zh-CN" sz="2800" smtClean="0">
                <a:latin typeface="楷体" pitchFamily="49" charset="-122"/>
                <a:ea typeface="楷体" panose="02010609060101010101" pitchFamily="49" charset="-122"/>
              </a:rPr>
              <a:t>简而言之</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“修辞立其诚”就是强调立言为文要坚持“诚”</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就是说发言立论要以事实为根据</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做到真实可信。诚者</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实也</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真也。现代所谓真</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古代儒家谓之“诚”。著书立说</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把自己真实的见解表达出来</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乃是“修辞立其诚”的起码要求。</a:t>
            </a:r>
          </a:p>
          <a:p>
            <a:endParaRPr lang="zh-CN" altLang="zh-CN" sz="2800" b="1" smtClean="0">
              <a:solidFill>
                <a:srgbClr val="00B0F0"/>
              </a:solidFill>
              <a:latin typeface="楷体" panose="02010609060101010101" pitchFamily="49" charset="-122"/>
              <a:ea typeface="楷体" panose="02010609060101010101" pitchFamily="49" charset="-122"/>
            </a:endParaRPr>
          </a:p>
          <a:p>
            <a:endParaRPr lang="zh-CN" altLang="zh-CN" sz="2800" smtClean="0"/>
          </a:p>
        </p:txBody>
      </p:sp>
      <p:sp>
        <p:nvSpPr>
          <p:cNvPr id="7" name="流程图: 延期 6"/>
          <p:cNvSpPr/>
          <p:nvPr/>
        </p:nvSpPr>
        <p:spPr>
          <a:xfrm>
            <a:off x="-324544" y="0"/>
            <a:ext cx="1008112" cy="692696"/>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Tree>
  </p:cSld>
  <p:clrMapOvr>
    <a:masterClrMapping/>
  </p:clrMapOvr>
  <p:transition/>
  <p:timing/>
</p:sld>
</file>

<file path=ppt/slides/slide23.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0" y="1556792"/>
            <a:ext cx="9144000" cy="5014041"/>
          </a:xfrm>
          <a:prstGeom prst="rect">
            <a:avLst/>
          </a:prstGeom>
          <a:noFill/>
        </p:spPr>
      </p:pic>
      <p:sp>
        <p:nvSpPr>
          <p:cNvPr id="6145" name="Rectangle 1"/>
          <p:cNvSpPr>
            <a:spLocks noChangeArrowheads="1"/>
          </p:cNvSpPr>
          <p:nvPr/>
        </p:nvSpPr>
        <p:spPr bwMode="auto">
          <a:xfrm>
            <a:off x="971600" y="260648"/>
            <a:ext cx="7992888" cy="5632311"/>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pPr indent="306388" fontAlgn="base">
              <a:spcBef>
                <a:spcPct val="0"/>
              </a:spcBef>
              <a:spcAft>
                <a:spcPct val="0"/>
              </a:spcAft>
            </a:pPr>
            <a:r>
              <a:rPr kumimoji="0" lang="zh-CN" sz="3600" b="1" i="0" u="none" strike="noStrike" cap="none" normalizeH="0" baseline="0" smtClean="0">
                <a:ln>
                  <a:noFill/>
                </a:ln>
                <a:solidFill>
                  <a:srgbClr val="0070C0"/>
                </a:solidFill>
                <a:effectLst/>
                <a:latin typeface="楷体" pitchFamily="49" charset="-122"/>
                <a:ea typeface="楷体" panose="02010609060101010101" pitchFamily="49" charset="-122"/>
                <a:cs typeface="Times New Roman" panose="02020603050405020304" pitchFamily="18" charset="0"/>
              </a:rPr>
              <a:t>主题</a:t>
            </a:r>
            <a:endParaRPr kumimoji="0" lang="en-US" altLang="zh-CN" sz="3600" b="1" i="0" u="none" strike="noStrike" cap="none" normalizeH="0" baseline="0" smtClean="0">
              <a:ln>
                <a:noFill/>
              </a:ln>
              <a:solidFill>
                <a:srgbClr val="0070C0"/>
              </a:solidFill>
              <a:effectLst/>
              <a:latin typeface="楷体" pitchFamily="49" charset="-122"/>
              <a:ea typeface="楷体" panose="02010609060101010101" pitchFamily="49" charset="-122"/>
              <a:cs typeface="Times New Roman" panose="02020603050405020304" pitchFamily="18" charset="0"/>
            </a:endParaRPr>
          </a:p>
          <a:p>
            <a:pPr indent="306388" fontAlgn="base">
              <a:spcBef>
                <a:spcPct val="0"/>
              </a:spcBef>
              <a:spcAft>
                <a:spcPct val="0"/>
              </a:spcAft>
            </a:pPr>
            <a:r>
              <a:rPr lang="en-US" altLang="zh-CN" sz="3600" smtClean="0">
                <a:latin typeface="楷体" pitchFamily="49" charset="-122"/>
                <a:ea typeface="楷体" panose="02010609060101010101" pitchFamily="49" charset="-122"/>
              </a:rPr>
              <a:t> </a:t>
            </a:r>
            <a:r>
              <a:rPr lang="zh-CN" altLang="zh-CN" sz="3600" smtClean="0">
                <a:solidFill>
                  <a:srgbClr val="FF0000"/>
                </a:solidFill>
                <a:latin typeface="楷体" pitchFamily="49" charset="-122"/>
                <a:ea typeface="楷体" panose="02010609060101010101" pitchFamily="49" charset="-122"/>
              </a:rPr>
              <a:t>首先明确</a:t>
            </a:r>
            <a:r>
              <a:rPr lang="zh-CN" altLang="zh-CN" sz="3600" smtClean="0">
                <a:latin typeface="楷体" pitchFamily="49" charset="-122"/>
                <a:ea typeface="楷体" panose="02010609060101010101" pitchFamily="49" charset="-122"/>
              </a:rPr>
              <a:t>“修辞立其诚”是发言著论写文章的一个原则</a:t>
            </a:r>
            <a:r>
              <a:rPr lang="en-US" altLang="zh-CN" sz="3600" smtClean="0">
                <a:latin typeface="楷体" pitchFamily="49" charset="-122"/>
                <a:ea typeface="楷体" panose="02010609060101010101" pitchFamily="49" charset="-122"/>
              </a:rPr>
              <a:t>,</a:t>
            </a:r>
            <a:r>
              <a:rPr lang="zh-CN" altLang="zh-CN" sz="3600" smtClean="0">
                <a:latin typeface="楷体" pitchFamily="49" charset="-122"/>
                <a:ea typeface="楷体" panose="02010609060101010101" pitchFamily="49" charset="-122"/>
              </a:rPr>
              <a:t>并解释了“诚”就是“真”。</a:t>
            </a:r>
            <a:r>
              <a:rPr lang="zh-CN" altLang="zh-CN" sz="3600" smtClean="0">
                <a:solidFill>
                  <a:srgbClr val="FF0000"/>
                </a:solidFill>
                <a:latin typeface="楷体" pitchFamily="49" charset="-122"/>
                <a:ea typeface="楷体" panose="02010609060101010101" pitchFamily="49" charset="-122"/>
              </a:rPr>
              <a:t>然后阐述了</a:t>
            </a:r>
            <a:r>
              <a:rPr lang="zh-CN" altLang="zh-CN" sz="3600" smtClean="0">
                <a:latin typeface="楷体" pitchFamily="49" charset="-122"/>
                <a:ea typeface="楷体" panose="02010609060101010101" pitchFamily="49" charset="-122"/>
              </a:rPr>
              <a:t>“修辞立其诚”的三层含义及其包含的端正学风的问题</a:t>
            </a:r>
            <a:r>
              <a:rPr lang="en-US" altLang="zh-CN" sz="3600" smtClean="0">
                <a:latin typeface="楷体" pitchFamily="49" charset="-122"/>
                <a:ea typeface="楷体" panose="02010609060101010101" pitchFamily="49" charset="-122"/>
              </a:rPr>
              <a:t>,</a:t>
            </a:r>
            <a:r>
              <a:rPr lang="zh-CN" altLang="zh-CN" sz="3600" smtClean="0">
                <a:latin typeface="楷体" pitchFamily="49" charset="-122"/>
                <a:ea typeface="楷体" panose="02010609060101010101" pitchFamily="49" charset="-122"/>
              </a:rPr>
              <a:t>最后由修辞到为人</a:t>
            </a:r>
            <a:r>
              <a:rPr lang="en-US" altLang="zh-CN" sz="3600" smtClean="0">
                <a:latin typeface="楷体" pitchFamily="49" charset="-122"/>
                <a:ea typeface="楷体" panose="02010609060101010101" pitchFamily="49" charset="-122"/>
              </a:rPr>
              <a:t>,</a:t>
            </a:r>
            <a:r>
              <a:rPr lang="zh-CN" altLang="zh-CN" sz="3600" smtClean="0">
                <a:latin typeface="楷体" pitchFamily="49" charset="-122"/>
                <a:ea typeface="楷体" panose="02010609060101010101" pitchFamily="49" charset="-122"/>
              </a:rPr>
              <a:t>提倡做人要“说真话、讲实话”</a:t>
            </a:r>
            <a:r>
              <a:rPr lang="en-US" altLang="zh-CN" sz="3600" smtClean="0">
                <a:latin typeface="楷体" pitchFamily="49" charset="-122"/>
                <a:ea typeface="楷体" panose="02010609060101010101" pitchFamily="49" charset="-122"/>
              </a:rPr>
              <a:t>,</a:t>
            </a:r>
            <a:r>
              <a:rPr lang="zh-CN" altLang="zh-CN" sz="3600" smtClean="0">
                <a:latin typeface="楷体" pitchFamily="49" charset="-122"/>
                <a:ea typeface="楷体" panose="02010609060101010101" pitchFamily="49" charset="-122"/>
              </a:rPr>
              <a:t>并指出这是唯物主义的原则。</a:t>
            </a:r>
          </a:p>
          <a:p>
            <a:pPr indent="306388" fontAlgn="base">
              <a:spcBef>
                <a:spcPct val="0"/>
              </a:spcBef>
              <a:spcAft>
                <a:spcPct val="0"/>
              </a:spcAft>
            </a:pPr>
            <a:endParaRPr kumimoji="0" lang="en-US" altLang="zh-CN" sz="3600" b="1" i="0" u="none" strike="noStrike" cap="none" normalizeH="0" baseline="0" smtClean="0">
              <a:ln>
                <a:noFill/>
              </a:ln>
              <a:solidFill>
                <a:srgbClr val="0070C0"/>
              </a:solidFill>
              <a:effectLst/>
              <a:latin typeface="宋体" panose="02010600030101010101" pitchFamily="2" charset="-122"/>
              <a:ea typeface="宋体" panose="02010600030101010101" pitchFamily="2" charset="-122"/>
              <a:cs typeface="Times New Roman" panose="02020603050405020304" pitchFamily="18" charset="0"/>
            </a:endParaRPr>
          </a:p>
          <a:p>
            <a:pPr marL="0" marR="0" lvl="0" indent="306388" algn="l" defTabSz="914400" rtl="0" eaLnBrk="1" fontAlgn="base" latinLnBrk="0" hangingPunct="1">
              <a:lnSpc>
                <a:spcPct val="100000"/>
              </a:lnSpc>
              <a:spcBef>
                <a:spcPct val="0"/>
              </a:spcBef>
              <a:spcAft>
                <a:spcPct val="0"/>
              </a:spcAft>
              <a:buClrTx/>
              <a:buSzTx/>
              <a:buFontTx/>
              <a:buNone/>
            </a:pPr>
            <a:endParaRPr kumimoji="0" lang="zh-CN" sz="3600" b="0" i="0" u="none" strike="noStrike" cap="none" normalizeH="0" baseline="0" smtClean="0">
              <a:ln>
                <a:noFill/>
              </a:ln>
              <a:solidFill>
                <a:srgbClr val="0070C0"/>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6" name="流程图: 延期 5"/>
          <p:cNvSpPr/>
          <p:nvPr/>
        </p:nvSpPr>
        <p:spPr>
          <a:xfrm>
            <a:off x="0" y="260648"/>
            <a:ext cx="1008112" cy="692696"/>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Tree>
  </p:cSld>
  <p:clrMapOvr>
    <a:masterClrMapping/>
  </p:clrMapOvr>
  <p:transition/>
  <p:timing/>
</p:sld>
</file>

<file path=ppt/slides/slide24.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p:txBody>
          <a:bodyPr/>
          <a:lstStyle/>
          <a:p>
            <a:endParaRPr lang="zh-CN" altLang="en-US"/>
          </a:p>
        </p:txBody>
      </p:sp>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327388" y="-531440"/>
            <a:ext cx="9471388" cy="7389440"/>
          </a:xfrm>
          <a:prstGeom prst="rect">
            <a:avLst/>
          </a:prstGeom>
          <a:noFill/>
        </p:spPr>
      </p:pic>
      <p:pic>
        <p:nvPicPr>
          <p:cNvPr id="4" name="Picture 2" descr="C:\Users\Administrator\Desktop\1-2002241616410-L.jpg"/>
          <p:cNvPicPr>
            <a:picLocks noChangeAspect="1" noChangeArrowheads="1"/>
          </p:cNvPicPr>
          <p:nvPr/>
        </p:nvPicPr>
        <p:blipFill>
          <a:blip r:embed="rId2"/>
          <a:stretch>
            <a:fillRect/>
          </a:stretch>
        </p:blipFill>
        <p:spPr bwMode="auto">
          <a:xfrm>
            <a:off x="-252536" y="-459432"/>
            <a:ext cx="9396536" cy="7541840"/>
          </a:xfrm>
          <a:prstGeom prst="rect">
            <a:avLst/>
          </a:prstGeom>
          <a:noFill/>
        </p:spPr>
      </p:pic>
      <p:sp>
        <p:nvSpPr>
          <p:cNvPr id="4097" name="Rectangle 1"/>
          <p:cNvSpPr>
            <a:spLocks noChangeArrowheads="1"/>
          </p:cNvSpPr>
          <p:nvPr/>
        </p:nvSpPr>
        <p:spPr bwMode="auto">
          <a:xfrm>
            <a:off x="467544" y="2476641"/>
            <a:ext cx="7992888" cy="1077218"/>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r>
              <a:rPr lang="en-US" altLang="zh-CN" sz="3200" b="1" smtClean="0"/>
              <a:t>      </a:t>
            </a:r>
            <a:endParaRPr lang="zh-CN" altLang="zh-CN" sz="3200" smtClean="0"/>
          </a:p>
          <a:p>
            <a:pPr marL="0" marR="0" lvl="0" indent="228600" algn="l" defTabSz="914400" rtl="0" eaLnBrk="0" fontAlgn="base" latinLnBrk="0" hangingPunct="0">
              <a:lnSpc>
                <a:spcPct val="100000"/>
              </a:lnSpc>
              <a:spcBef>
                <a:spcPct val="0"/>
              </a:spcBef>
              <a:spcAft>
                <a:spcPct val="0"/>
              </a:spcAft>
              <a:buClrTx/>
              <a:buSzTx/>
              <a:buFontTx/>
              <a:buNone/>
            </a:pPr>
            <a:endParaRPr kumimoji="0" lang="zh-CN" altLang="en-US" sz="3200" b="1" i="0" u="none" strike="noStrike" cap="none" normalizeH="0" baseline="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7" name="流程图: 延期 6"/>
          <p:cNvSpPr/>
          <p:nvPr/>
        </p:nvSpPr>
        <p:spPr>
          <a:xfrm>
            <a:off x="-324544" y="836712"/>
            <a:ext cx="1008112" cy="692696"/>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8" name="矩形 7"/>
          <p:cNvSpPr/>
          <p:nvPr/>
        </p:nvSpPr>
        <p:spPr>
          <a:xfrm>
            <a:off x="647056" y="332656"/>
            <a:ext cx="8496944" cy="6986528"/>
          </a:xfrm>
          <a:prstGeom prst="rect">
            <a:avLst/>
          </a:prstGeom>
        </p:spPr>
        <p:txBody>
          <a:bodyPr wrap="square">
            <a:spAutoFit/>
          </a:bodyPr>
          <a:lstStyle/>
          <a:p>
            <a:r>
              <a:rPr lang="zh-CN" altLang="zh-CN" sz="2800" b="1" smtClean="0">
                <a:solidFill>
                  <a:srgbClr val="FF0000"/>
                </a:solidFill>
              </a:rPr>
              <a:t>【素材】</a:t>
            </a:r>
            <a:endParaRPr lang="zh-CN" altLang="zh-CN" sz="2800" smtClean="0">
              <a:solidFill>
                <a:srgbClr val="FF0000"/>
              </a:solidFill>
            </a:endParaRPr>
          </a:p>
          <a:p>
            <a:r>
              <a:rPr lang="en-US" altLang="zh-CN" sz="2800" smtClean="0">
                <a:latin typeface="楷体" pitchFamily="49" charset="-122"/>
                <a:ea typeface="楷体" panose="02010609060101010101" pitchFamily="49" charset="-122"/>
              </a:rPr>
              <a:t>       </a:t>
            </a:r>
            <a:r>
              <a:rPr lang="zh-CN" altLang="zh-CN" sz="2800" smtClean="0">
                <a:latin typeface="楷体" pitchFamily="49" charset="-122"/>
                <a:ea typeface="楷体" panose="02010609060101010101" pitchFamily="49" charset="-122"/>
              </a:rPr>
              <a:t>张岱年以振奋民族精神为己任</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著成《哲学思维论》《知实论》《事理论》《品德论》《天人简论》</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合称“天人五论”</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论述了对立统一规律、形式逻辑定律、唯物论和人生观等</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初步形成了自己的一个完整的哲学结构。他常引古语“国有与立”</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说明中华民族之所以经五千余年历史而延续不绝</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必定有其文化的优秀传统和在历史上起主导作用的基本精神。他认为这个精神就是“自强不息”“厚德载物”。“自强不息”指中华民族不断进取、不甘落后、不向恶势力屈服的拼搏奋斗精神</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“厚德载物”指中华民族崇尚道德、爱好和平、容纳众物的博大宽容精神。“自强不息”“厚德载物”可称为“中华精神”。</a:t>
            </a:r>
          </a:p>
          <a:p>
            <a:r>
              <a:rPr lang="zh-CN" altLang="zh-CN" sz="2800" b="1" smtClean="0">
                <a:latin typeface="楷体" pitchFamily="49" charset="-122"/>
                <a:ea typeface="楷体" panose="02010609060101010101" pitchFamily="49" charset="-122"/>
              </a:rPr>
              <a:t>请写出素材适合的角度：</a:t>
            </a:r>
            <a:endParaRPr lang="en-US" altLang="zh-CN" sz="2800" b="1" smtClean="0">
              <a:latin typeface="楷体" pitchFamily="49" charset="-122"/>
              <a:ea typeface="楷体" panose="02010609060101010101" pitchFamily="49" charset="-122"/>
            </a:endParaRPr>
          </a:p>
          <a:p>
            <a:r>
              <a:rPr lang="zh-CN" altLang="zh-CN" sz="2800" b="1" smtClean="0">
                <a:solidFill>
                  <a:srgbClr val="FF0000"/>
                </a:solidFill>
                <a:latin typeface="楷体" pitchFamily="49" charset="-122"/>
                <a:ea typeface="楷体" panose="02010609060101010101" pitchFamily="49" charset="-122"/>
              </a:rPr>
              <a:t>“自强”“爱国”“道德精神”“社会责任”等。</a:t>
            </a:r>
            <a:r>
              <a:rPr lang="en-US" altLang="zh-CN" sz="2800" b="1" u="sng" smtClean="0">
                <a:latin typeface="楷体" pitchFamily="49" charset="-122"/>
                <a:ea typeface="楷体" panose="02010609060101010101" pitchFamily="49" charset="-122"/>
              </a:rPr>
              <a:t> </a:t>
            </a:r>
            <a:r>
              <a:rPr lang="en-US" altLang="zh-CN" sz="2800" b="1" u="sng" smtClean="0"/>
              <a:t>                                         </a:t>
            </a:r>
            <a:r>
              <a:rPr lang="en-US" altLang="zh-CN" sz="2800" b="1" smtClean="0"/>
              <a:t> </a:t>
            </a:r>
            <a:endParaRPr lang="zh-CN" altLang="zh-CN" sz="2800" smtClean="0"/>
          </a:p>
          <a:p>
            <a:pPr lvl="0" indent="228600" fontAlgn="base">
              <a:spcBef>
                <a:spcPct val="0"/>
              </a:spcBef>
              <a:spcAft>
                <a:spcPct val="0"/>
              </a:spcAft>
            </a:pPr>
            <a:endParaRPr lang="zh-CN" altLang="zh-CN" sz="2800" smtClean="0">
              <a:solidFill>
                <a:srgbClr val="FF0000"/>
              </a:solidFill>
            </a:endParaRPr>
          </a:p>
        </p:txBody>
      </p:sp>
      <p:sp>
        <p:nvSpPr>
          <p:cNvPr id="9" name="流程图: 可选过程 8"/>
          <p:cNvSpPr/>
          <p:nvPr/>
        </p:nvSpPr>
        <p:spPr>
          <a:xfrm>
            <a:off x="2339752" y="-346348"/>
            <a:ext cx="2376264" cy="692696"/>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2411760" y="-323166"/>
            <a:ext cx="2520280" cy="646331"/>
          </a:xfrm>
          <a:prstGeom prst="rect">
            <a:avLst/>
          </a:prstGeom>
          <a:noFill/>
        </p:spPr>
        <p:txBody>
          <a:bodyPr wrap="square" rtlCol="0">
            <a:spAutoFit/>
          </a:bodyPr>
          <a:lstStyle/>
          <a:p>
            <a:r>
              <a:rPr lang="zh-CN" altLang="en-US" sz="3600" smtClean="0">
                <a:solidFill>
                  <a:schemeClr val="bg1"/>
                </a:solidFill>
              </a:rPr>
              <a:t>素材积累</a:t>
            </a:r>
            <a:endParaRPr lang="zh-CN" altLang="en-US" sz="3600">
              <a:solidFill>
                <a:schemeClr val="bg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nodeType="clickEffect">
                                  <p:stCondLst>
                                    <p:cond delay="0"/>
                                  </p:stCondLst>
                                  <p:childTnLst>
                                    <p:set>
                                      <p:cBhvr>
                                        <p:cTn id="6" dur="1" fill="hold">
                                          <p:stCondLst>
                                            <p:cond delay="0"/>
                                          </p:stCondLst>
                                        </p:cTn>
                                        <p:tgtEl>
                                          <p:spTgt spid="8">
                                            <p:txEl>
                                              <p:pRg st="3" end="3"/>
                                            </p:txEl>
                                          </p:spTgt>
                                        </p:tgtEl>
                                        <p:attrNameLst>
                                          <p:attrName>style.visibility</p:attrName>
                                        </p:attrNameLst>
                                      </p:cBhvr>
                                      <p:to>
                                        <p:strVal val="visible"/>
                                      </p:to>
                                    </p:set>
                                    <p:anim calcmode="lin" valueType="num">
                                      <p:cBhvr additive="base">
                                        <p:cTn id="7"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p:txBody>
          <a:bodyPr/>
          <a:lstStyle/>
          <a:p>
            <a:endParaRPr lang="zh-CN" altLang="en-US"/>
          </a:p>
        </p:txBody>
      </p:sp>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327388" y="-531440"/>
            <a:ext cx="9471388" cy="7389440"/>
          </a:xfrm>
          <a:prstGeom prst="rect">
            <a:avLst/>
          </a:prstGeom>
          <a:noFill/>
        </p:spPr>
      </p:pic>
      <p:pic>
        <p:nvPicPr>
          <p:cNvPr id="4" name="Picture 2" descr="C:\Users\Administrator\Desktop\1-2002241616410-L.jpg"/>
          <p:cNvPicPr>
            <a:picLocks noChangeAspect="1" noChangeArrowheads="1"/>
          </p:cNvPicPr>
          <p:nvPr/>
        </p:nvPicPr>
        <p:blipFill>
          <a:blip r:embed="rId2"/>
          <a:stretch>
            <a:fillRect/>
          </a:stretch>
        </p:blipFill>
        <p:spPr bwMode="auto">
          <a:xfrm>
            <a:off x="-252536" y="-459432"/>
            <a:ext cx="9396536" cy="7541840"/>
          </a:xfrm>
          <a:prstGeom prst="rect">
            <a:avLst/>
          </a:prstGeom>
          <a:noFill/>
        </p:spPr>
      </p:pic>
      <p:sp>
        <p:nvSpPr>
          <p:cNvPr id="4097" name="Rectangle 1"/>
          <p:cNvSpPr>
            <a:spLocks noChangeArrowheads="1"/>
          </p:cNvSpPr>
          <p:nvPr/>
        </p:nvSpPr>
        <p:spPr bwMode="auto">
          <a:xfrm>
            <a:off x="467544" y="2476641"/>
            <a:ext cx="7992888" cy="1077218"/>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r>
              <a:rPr lang="en-US" altLang="zh-CN" sz="3200" b="1" smtClean="0"/>
              <a:t>      </a:t>
            </a:r>
            <a:endParaRPr lang="zh-CN" altLang="zh-CN" sz="3200" smtClean="0"/>
          </a:p>
          <a:p>
            <a:pPr marL="0" marR="0" lvl="0" indent="228600" algn="l" defTabSz="914400" rtl="0" eaLnBrk="0" fontAlgn="base" latinLnBrk="0" hangingPunct="0">
              <a:lnSpc>
                <a:spcPct val="100000"/>
              </a:lnSpc>
              <a:spcBef>
                <a:spcPct val="0"/>
              </a:spcBef>
              <a:spcAft>
                <a:spcPct val="0"/>
              </a:spcAft>
              <a:buClrTx/>
              <a:buSzTx/>
              <a:buFontTx/>
              <a:buNone/>
            </a:pPr>
            <a:endParaRPr kumimoji="0" lang="zh-CN" altLang="en-US" sz="3200" b="1"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7" name="流程图: 延期 6"/>
          <p:cNvSpPr/>
          <p:nvPr/>
        </p:nvSpPr>
        <p:spPr>
          <a:xfrm>
            <a:off x="-324544" y="836712"/>
            <a:ext cx="1008112" cy="692696"/>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8" name="矩形 7"/>
          <p:cNvSpPr/>
          <p:nvPr/>
        </p:nvSpPr>
        <p:spPr>
          <a:xfrm>
            <a:off x="647056" y="332656"/>
            <a:ext cx="8496944" cy="5693866"/>
          </a:xfrm>
          <a:prstGeom prst="rect">
            <a:avLst/>
          </a:prstGeom>
        </p:spPr>
        <p:txBody>
          <a:bodyPr wrap="square">
            <a:spAutoFit/>
          </a:bodyPr>
          <a:lstStyle/>
          <a:p>
            <a:r>
              <a:rPr lang="zh-CN" altLang="zh-CN" sz="2800" b="1" smtClean="0">
                <a:solidFill>
                  <a:srgbClr val="FF0000"/>
                </a:solidFill>
              </a:rPr>
              <a:t>【运用示例】</a:t>
            </a:r>
            <a:endParaRPr lang="zh-CN" altLang="zh-CN" sz="2800" smtClean="0">
              <a:solidFill>
                <a:srgbClr val="FF0000"/>
              </a:solidFill>
            </a:endParaRPr>
          </a:p>
          <a:p>
            <a:r>
              <a:rPr lang="en-US" altLang="zh-CN" sz="2800" smtClean="0"/>
              <a:t>     </a:t>
            </a:r>
            <a:r>
              <a:rPr lang="zh-CN" altLang="zh-CN" sz="2800" b="1" smtClean="0">
                <a:latin typeface="楷体" pitchFamily="49" charset="-122"/>
                <a:ea typeface="楷体" panose="02010609060101010101" pitchFamily="49" charset="-122"/>
              </a:rPr>
              <a:t>自五四运动开始</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青年学生开始看到自身存在的弱点</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明白在改造社会的同时也需要改造自己。他们冲破以往知识分子的狭小圈子</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接触社会</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走进人民中间</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提出要把“小我”融于“大我”之中</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奉献给“大我”</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开辟了个更加广阔的新天地。</a:t>
            </a:r>
            <a:r>
              <a:rPr lang="zh-CN" altLang="zh-CN" sz="2800" b="1" smtClean="0">
                <a:solidFill>
                  <a:srgbClr val="FF0000"/>
                </a:solidFill>
                <a:latin typeface="楷体" pitchFamily="49" charset="-122"/>
                <a:ea typeface="楷体" panose="02010609060101010101" pitchFamily="49" charset="-122"/>
              </a:rPr>
              <a:t>张岱年以振奋民族精神为已任</a:t>
            </a:r>
            <a:r>
              <a:rPr lang="en-US" altLang="zh-CN" sz="2800" b="1" smtClean="0">
                <a:solidFill>
                  <a:srgbClr val="FF0000"/>
                </a:solidFill>
                <a:latin typeface="楷体" pitchFamily="49" charset="-122"/>
                <a:ea typeface="楷体" panose="02010609060101010101" pitchFamily="49" charset="-122"/>
              </a:rPr>
              <a:t>,</a:t>
            </a:r>
            <a:r>
              <a:rPr lang="zh-CN" altLang="zh-CN" sz="2800" b="1" smtClean="0">
                <a:solidFill>
                  <a:srgbClr val="FF0000"/>
                </a:solidFill>
                <a:latin typeface="楷体" pitchFamily="49" charset="-122"/>
                <a:ea typeface="楷体" panose="02010609060101010101" pitchFamily="49" charset="-122"/>
              </a:rPr>
              <a:t>学富五车</a:t>
            </a:r>
            <a:r>
              <a:rPr lang="en-US" altLang="zh-CN" sz="2800" b="1" smtClean="0">
                <a:solidFill>
                  <a:srgbClr val="FF0000"/>
                </a:solidFill>
                <a:latin typeface="楷体" pitchFamily="49" charset="-122"/>
                <a:ea typeface="楷体" panose="02010609060101010101" pitchFamily="49" charset="-122"/>
              </a:rPr>
              <a:t>,</a:t>
            </a:r>
            <a:r>
              <a:rPr lang="zh-CN" altLang="zh-CN" sz="2800" b="1" smtClean="0">
                <a:solidFill>
                  <a:srgbClr val="FF0000"/>
                </a:solidFill>
                <a:latin typeface="楷体" pitchFamily="49" charset="-122"/>
                <a:ea typeface="楷体" panose="02010609060101010101" pitchFamily="49" charset="-122"/>
              </a:rPr>
              <a:t>著作等身</a:t>
            </a:r>
            <a:r>
              <a:rPr lang="en-US" altLang="zh-CN" sz="2800" b="1" smtClean="0">
                <a:solidFill>
                  <a:srgbClr val="FF0000"/>
                </a:solidFill>
                <a:latin typeface="楷体" pitchFamily="49" charset="-122"/>
                <a:ea typeface="楷体" panose="02010609060101010101" pitchFamily="49" charset="-122"/>
              </a:rPr>
              <a:t>,</a:t>
            </a:r>
            <a:r>
              <a:rPr lang="zh-CN" altLang="zh-CN" sz="2800" b="1" smtClean="0">
                <a:solidFill>
                  <a:srgbClr val="FF0000"/>
                </a:solidFill>
                <a:latin typeface="楷体" pitchFamily="49" charset="-122"/>
                <a:ea typeface="楷体" panose="02010609060101010101" pitchFamily="49" charset="-122"/>
              </a:rPr>
              <a:t>弘扬中华民族优秀传统之基本精神</a:t>
            </a:r>
            <a:r>
              <a:rPr lang="en-US" altLang="zh-CN" sz="2800" b="1" smtClean="0">
                <a:solidFill>
                  <a:srgbClr val="FF0000"/>
                </a:solidFill>
                <a:latin typeface="楷体" pitchFamily="49" charset="-122"/>
                <a:ea typeface="楷体" panose="02010609060101010101" pitchFamily="49" charset="-122"/>
              </a:rPr>
              <a:t>,</a:t>
            </a:r>
            <a:r>
              <a:rPr lang="zh-CN" altLang="zh-CN" sz="2800" b="1" smtClean="0">
                <a:solidFill>
                  <a:srgbClr val="FF0000"/>
                </a:solidFill>
                <a:latin typeface="楷体" pitchFamily="49" charset="-122"/>
                <a:ea typeface="楷体" panose="02010609060101010101" pitchFamily="49" charset="-122"/>
              </a:rPr>
              <a:t>被誉为“国学大师”。</a:t>
            </a:r>
            <a:r>
              <a:rPr lang="zh-CN" altLang="zh-CN" sz="2800" b="1" smtClean="0">
                <a:latin typeface="楷体" pitchFamily="49" charset="-122"/>
                <a:ea typeface="楷体" panose="02010609060101010101" pitchFamily="49" charset="-122"/>
              </a:rPr>
              <a:t>而今</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一个世纪过去了</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一代又一代青年秉承五四精神</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以爱国主义为指引</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立鸿鹄志</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做奋斗者</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在革命、建设、改革的历程中</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在中华民族伟大复兴的道路上挥酒汗水、奋力拼搏</a:t>
            </a:r>
            <a:r>
              <a:rPr lang="zh-CN" altLang="zh-CN" sz="2800" smtClean="0"/>
              <a:t>。</a:t>
            </a:r>
          </a:p>
          <a:p>
            <a:endParaRPr lang="zh-CN" altLang="zh-CN" sz="2800" smtClean="0">
              <a:solidFill>
                <a:srgbClr val="FF0000"/>
              </a:solidFill>
            </a:endParaRPr>
          </a:p>
        </p:txBody>
      </p:sp>
      <p:sp>
        <p:nvSpPr>
          <p:cNvPr id="9" name="流程图: 可选过程 8"/>
          <p:cNvSpPr/>
          <p:nvPr/>
        </p:nvSpPr>
        <p:spPr>
          <a:xfrm>
            <a:off x="2339752" y="-346348"/>
            <a:ext cx="2376264" cy="692696"/>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2411760" y="-323166"/>
            <a:ext cx="2520280" cy="646331"/>
          </a:xfrm>
          <a:prstGeom prst="rect">
            <a:avLst/>
          </a:prstGeom>
          <a:noFill/>
        </p:spPr>
        <p:txBody>
          <a:bodyPr wrap="square" rtlCol="0">
            <a:spAutoFit/>
          </a:bodyPr>
          <a:lstStyle/>
          <a:p>
            <a:r>
              <a:rPr lang="zh-CN" altLang="en-US" sz="3600" smtClean="0">
                <a:solidFill>
                  <a:schemeClr val="bg1"/>
                </a:solidFill>
              </a:rPr>
              <a:t>素材积累</a:t>
            </a:r>
            <a:endParaRPr lang="zh-CN" altLang="en-US" sz="3600">
              <a:solidFill>
                <a:schemeClr val="bg1"/>
              </a:solidFill>
            </a:endParaRPr>
          </a:p>
        </p:txBody>
      </p:sp>
    </p:spTree>
  </p:cSld>
  <p:clrMapOvr>
    <a:masterClrMapping/>
  </p:clrMapOvr>
  <p:transition/>
  <p:timing/>
</p:sld>
</file>

<file path=ppt/slides/slide26.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p:txBody>
          <a:bodyPr/>
          <a:lstStyle/>
          <a:p>
            <a:endParaRPr lang="zh-CN" altLang="en-US"/>
          </a:p>
        </p:txBody>
      </p:sp>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327388" y="-531440"/>
            <a:ext cx="9471388" cy="7389440"/>
          </a:xfrm>
          <a:prstGeom prst="rect">
            <a:avLst/>
          </a:prstGeom>
          <a:noFill/>
        </p:spPr>
      </p:pic>
      <p:pic>
        <p:nvPicPr>
          <p:cNvPr id="4" name="Picture 2" descr="C:\Users\Administrator\Desktop\1-2002241616410-L.jpg"/>
          <p:cNvPicPr>
            <a:picLocks noChangeAspect="1" noChangeArrowheads="1"/>
          </p:cNvPicPr>
          <p:nvPr/>
        </p:nvPicPr>
        <p:blipFill>
          <a:blip r:embed="rId2"/>
          <a:stretch>
            <a:fillRect/>
          </a:stretch>
        </p:blipFill>
        <p:spPr bwMode="auto">
          <a:xfrm>
            <a:off x="-174988" y="-379040"/>
            <a:ext cx="9318988" cy="7237040"/>
          </a:xfrm>
          <a:prstGeom prst="rect">
            <a:avLst/>
          </a:prstGeom>
          <a:noFill/>
        </p:spPr>
      </p:pic>
      <p:sp>
        <p:nvSpPr>
          <p:cNvPr id="5" name="流程图: 延期 4"/>
          <p:cNvSpPr/>
          <p:nvPr/>
        </p:nvSpPr>
        <p:spPr>
          <a:xfrm>
            <a:off x="-324544" y="0"/>
            <a:ext cx="1008112" cy="692696"/>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43009" name="Rectangle 1"/>
          <p:cNvSpPr>
            <a:spLocks noChangeArrowheads="1"/>
          </p:cNvSpPr>
          <p:nvPr/>
        </p:nvSpPr>
        <p:spPr bwMode="auto">
          <a:xfrm>
            <a:off x="755576" y="311751"/>
            <a:ext cx="8064896" cy="3662541"/>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pPr indent="152400" fontAlgn="base">
              <a:spcBef>
                <a:spcPct val="0"/>
              </a:spcBef>
              <a:spcAft>
                <a:spcPct val="0"/>
              </a:spcAft>
            </a:pPr>
            <a:r>
              <a:rPr lang="zh-CN" altLang="en-US" sz="3200" b="1" smtClean="0">
                <a:solidFill>
                  <a:srgbClr val="0070C0"/>
                </a:solidFill>
                <a:latin typeface="宋体" pitchFamily="2" charset="-122"/>
                <a:ea typeface="宋体" pitchFamily="2" charset="-122"/>
                <a:cs typeface="Times New Roman" panose="02020603050405020304" pitchFamily="18" charset="0"/>
              </a:rPr>
              <a:t> </a:t>
            </a:r>
            <a:r>
              <a:rPr lang="zh-CN" altLang="en-US" sz="3600" b="1" smtClean="0">
                <a:solidFill>
                  <a:srgbClr val="0070C0"/>
                </a:solidFill>
                <a:latin typeface="楷体" pitchFamily="49" charset="-122"/>
                <a:ea typeface="楷体" panose="02010609060101010101" pitchFamily="49" charset="-122"/>
                <a:cs typeface="Times New Roman" panose="02020603050405020304" pitchFamily="18" charset="0"/>
              </a:rPr>
              <a:t>作业</a:t>
            </a:r>
            <a:endParaRPr lang="en-US" altLang="zh-CN" sz="3600" b="1" smtClean="0">
              <a:solidFill>
                <a:srgbClr val="0070C0"/>
              </a:solidFill>
              <a:latin typeface="楷体" panose="02010609060101010101" pitchFamily="49" charset="-122"/>
              <a:ea typeface="楷体" panose="02010609060101010101" pitchFamily="49" charset="-122"/>
              <a:cs typeface="Times New Roman" panose="02020603050405020304" pitchFamily="18" charset="0"/>
            </a:endParaRPr>
          </a:p>
          <a:p>
            <a:pPr indent="152400" fontAlgn="base">
              <a:spcBef>
                <a:spcPct val="0"/>
              </a:spcBef>
              <a:spcAft>
                <a:spcPct val="0"/>
              </a:spcAft>
            </a:pPr>
            <a:r>
              <a:rPr lang="zh-CN" altLang="zh-CN" sz="3600" smtClean="0">
                <a:latin typeface="楷体" pitchFamily="49" charset="-122"/>
                <a:ea typeface="楷体" panose="02010609060101010101" pitchFamily="49" charset="-122"/>
              </a:rPr>
              <a:t>《修辞立其诚》强调为文为人要“真”</a:t>
            </a:r>
            <a:r>
              <a:rPr lang="en-US" altLang="zh-CN" sz="3600" smtClean="0">
                <a:latin typeface="楷体" pitchFamily="49" charset="-122"/>
                <a:ea typeface="楷体" panose="02010609060101010101" pitchFamily="49" charset="-122"/>
              </a:rPr>
              <a:t>,</a:t>
            </a:r>
            <a:r>
              <a:rPr lang="zh-CN" altLang="en-US" sz="3600" smtClean="0">
                <a:latin typeface="楷体" pitchFamily="49" charset="-122"/>
                <a:ea typeface="楷体" panose="02010609060101010101" pitchFamily="49" charset="-122"/>
              </a:rPr>
              <a:t>其实这本是我们</a:t>
            </a:r>
            <a:r>
              <a:rPr lang="zh-CN" altLang="zh-CN" sz="3600" smtClean="0">
                <a:latin typeface="楷体" pitchFamily="49" charset="-122"/>
                <a:ea typeface="楷体" panose="02010609060101010101" pitchFamily="49" charset="-122"/>
              </a:rPr>
              <a:t>立身处世的原则问题。请联系文章</a:t>
            </a:r>
            <a:r>
              <a:rPr lang="en-US" altLang="zh-CN" sz="3600" smtClean="0">
                <a:latin typeface="楷体" pitchFamily="49" charset="-122"/>
                <a:ea typeface="楷体" panose="02010609060101010101" pitchFamily="49" charset="-122"/>
              </a:rPr>
              <a:t>,</a:t>
            </a:r>
            <a:r>
              <a:rPr lang="zh-CN" altLang="zh-CN" sz="3600" smtClean="0">
                <a:latin typeface="楷体" pitchFamily="49" charset="-122"/>
                <a:ea typeface="楷体" panose="02010609060101010101" pitchFamily="49" charset="-122"/>
              </a:rPr>
              <a:t>谈谈你的理解。 </a:t>
            </a:r>
          </a:p>
          <a:p>
            <a:pPr indent="152400" fontAlgn="base">
              <a:spcBef>
                <a:spcPct val="0"/>
              </a:spcBef>
              <a:spcAft>
                <a:spcPct val="0"/>
              </a:spcAft>
            </a:pPr>
            <a:endParaRPr kumimoji="0" lang="en-US" altLang="zh-CN" sz="3200" b="1" i="0" u="none" strike="noStrike" cap="none" normalizeH="0" baseline="0" smtClean="0">
              <a:ln>
                <a:noFill/>
              </a:ln>
              <a:solidFill>
                <a:srgbClr val="0070C0"/>
              </a:solidFill>
              <a:effectLst/>
              <a:latin typeface="宋体" pitchFamily="2" charset="-122"/>
              <a:ea typeface="宋体" pitchFamily="2" charset="-122"/>
              <a:cs typeface="Times New Roman" panose="02020603050405020304" pitchFamily="18" charset="0"/>
            </a:endParaRPr>
          </a:p>
          <a:p>
            <a:pPr marL="0" marR="0" lvl="0" indent="152400" algn="l" defTabSz="914400" rtl="0" eaLnBrk="1" fontAlgn="base" latinLnBrk="0" hangingPunct="1">
              <a:lnSpc>
                <a:spcPct val="100000"/>
              </a:lnSpc>
              <a:spcBef>
                <a:spcPct val="0"/>
              </a:spcBef>
              <a:spcAft>
                <a:spcPct val="0"/>
              </a:spcAft>
              <a:buClrTx/>
              <a:buSzTx/>
              <a:buFontTx/>
              <a:buNone/>
            </a:pPr>
            <a:endParaRPr kumimoji="0" lang="en-US" altLang="zh-CN" sz="2800" b="0" i="0" u="none" strike="noStrike" cap="none" normalizeH="0" baseline="0" smtClean="0">
              <a:ln>
                <a:noFill/>
              </a:ln>
              <a:solidFill>
                <a:srgbClr val="0070C0"/>
              </a:solidFill>
              <a:effectLst/>
              <a:latin typeface="Arial" panose="020b0604020202020204" pitchFamily="34" charset="0"/>
              <a:ea typeface="宋体" panose="02010600030101010101" pitchFamily="2" charset="-122"/>
              <a:cs typeface="宋体" panose="02010600030101010101" pitchFamily="2" charset="-122"/>
            </a:endParaRPr>
          </a:p>
          <a:p>
            <a:pPr lvl="0" indent="152400" eaLnBrk="0" fontAlgn="base" hangingPunct="0">
              <a:spcBef>
                <a:spcPct val="0"/>
              </a:spcBef>
              <a:spcAft>
                <a:spcPct val="0"/>
              </a:spcAft>
            </a:pPr>
            <a:r>
              <a:rPr kumimoji="0" lang="zh-CN" altLang="en-US" sz="2800" b="0" i="0" u="none" strike="noStrike" cap="none" normalizeH="0" baseline="0" smtClean="0">
                <a:ln>
                  <a:noFill/>
                </a:ln>
                <a:solidFill>
                  <a:schemeClr val="tx1"/>
                </a:solidFill>
                <a:effectLst/>
                <a:latin typeface="宋体" pitchFamily="2" charset="-122"/>
                <a:ea typeface="宋体" pitchFamily="2" charset="-122"/>
                <a:cs typeface="Times New Roman" panose="02020603050405020304" pitchFamily="18" charset="0"/>
              </a:rPr>
              <a:t>  </a:t>
            </a:r>
            <a:r>
              <a:rPr lang="en-US" altLang="zh-CN" sz="2400" smtClean="0"/>
              <a:t> </a:t>
            </a:r>
            <a:endParaRPr kumimoji="0" lang="zh-CN" altLang="en-US" sz="2800" b="0" i="0" u="none" strike="noStrike" cap="none" normalizeH="0" baseline="0" smtClean="0">
              <a:ln>
                <a:noFill/>
              </a:ln>
              <a:solidFill>
                <a:srgbClr val="FF0000"/>
              </a:solidFill>
              <a:effectLst/>
              <a:latin typeface="Arial" panose="020b0604020202020204" pitchFamily="34" charset="0"/>
              <a:ea typeface="宋体" panose="02010600030101010101" pitchFamily="2" charset="-122"/>
              <a:cs typeface="宋体" panose="02010600030101010101" pitchFamily="2" charset="-122"/>
            </a:endParaRPr>
          </a:p>
        </p:txBody>
      </p:sp>
    </p:spTree>
  </p:cSld>
  <p:clrMapOvr>
    <a:masterClrMapping/>
  </p:clrMapOvr>
  <p:transition/>
  <p:timing/>
</p:sld>
</file>

<file path=ppt/slides/slide27.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p:txBody>
          <a:bodyPr/>
          <a:lstStyle/>
          <a:p>
            <a:endParaRPr lang="zh-CN" altLang="en-US"/>
          </a:p>
        </p:txBody>
      </p:sp>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327388" y="-531440"/>
            <a:ext cx="9471388" cy="7389440"/>
          </a:xfrm>
          <a:prstGeom prst="rect">
            <a:avLst/>
          </a:prstGeom>
          <a:noFill/>
        </p:spPr>
      </p:pic>
      <p:pic>
        <p:nvPicPr>
          <p:cNvPr id="4" name="Picture 2" descr="C:\Users\Administrator\Desktop\1-2002241616410-L.jpg"/>
          <p:cNvPicPr>
            <a:picLocks noChangeAspect="1" noChangeArrowheads="1"/>
          </p:cNvPicPr>
          <p:nvPr/>
        </p:nvPicPr>
        <p:blipFill>
          <a:blip r:embed="rId2"/>
          <a:stretch>
            <a:fillRect/>
          </a:stretch>
        </p:blipFill>
        <p:spPr bwMode="auto">
          <a:xfrm>
            <a:off x="-174988" y="-379040"/>
            <a:ext cx="9318988" cy="7237040"/>
          </a:xfrm>
          <a:prstGeom prst="rect">
            <a:avLst/>
          </a:prstGeom>
          <a:noFill/>
        </p:spPr>
      </p:pic>
      <p:sp>
        <p:nvSpPr>
          <p:cNvPr id="47105" name="Rectangle 1"/>
          <p:cNvSpPr>
            <a:spLocks noChangeArrowheads="1"/>
          </p:cNvSpPr>
          <p:nvPr/>
        </p:nvSpPr>
        <p:spPr bwMode="auto">
          <a:xfrm>
            <a:off x="-756592" y="1988840"/>
            <a:ext cx="8316416" cy="1107996"/>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pPr marL="0" marR="0" lvl="0" indent="1682750" algn="l" defTabSz="914400" rtl="0" eaLnBrk="1" fontAlgn="base" latinLnBrk="0" hangingPunct="1">
              <a:lnSpc>
                <a:spcPct val="100000"/>
              </a:lnSpc>
              <a:spcBef>
                <a:spcPct val="0"/>
              </a:spcBef>
              <a:spcAft>
                <a:spcPct val="0"/>
              </a:spcAft>
              <a:buClrTx/>
              <a:buSzTx/>
              <a:buFontTx/>
              <a:buNone/>
            </a:pPr>
            <a:r>
              <a:rPr kumimoji="0" lang="zh-CN" altLang="en-US" sz="6600" b="0" i="0" u="none" strike="noStrike" cap="none" normalizeH="0" baseline="0" smtClean="0">
                <a:ln>
                  <a:noFill/>
                </a:ln>
                <a:solidFill>
                  <a:srgbClr val="0070C0"/>
                </a:solidFill>
                <a:effectLst/>
                <a:latin typeface="华文行楷" pitchFamily="2" charset="-122"/>
                <a:ea typeface="华文行楷" pitchFamily="2" charset="-122"/>
                <a:cs typeface="宋体" pitchFamily="2" charset="-122"/>
              </a:rPr>
              <a:t>          </a:t>
            </a:r>
            <a:r>
              <a:rPr kumimoji="0" lang="zh-CN" altLang="en-US" sz="6600" b="0" i="0" u="none" strike="noStrike" cap="none" normalizeH="0" baseline="0" smtClean="0">
                <a:ln>
                  <a:noFill/>
                </a:ln>
                <a:solidFill>
                  <a:srgbClr val="00B0F0"/>
                </a:solidFill>
                <a:effectLst/>
                <a:latin typeface="华文行楷" pitchFamily="2" charset="-122"/>
                <a:ea typeface="华文行楷" pitchFamily="2" charset="-122"/>
                <a:cs typeface="宋体" pitchFamily="2" charset="-122"/>
              </a:rPr>
              <a:t>谢        谢！</a:t>
            </a:r>
          </a:p>
        </p:txBody>
      </p:sp>
      <p:pic>
        <p:nvPicPr>
          <p:cNvPr id="47107" name="New picture" hidden="1"/>
          <p:cNvPicPr/>
          <p:nvPr/>
        </p:nvPicPr>
        <p:blipFill>
          <a:blip r:embed="rId3"/>
          <a:stretch>
            <a:fillRect/>
          </a:stretch>
        </p:blipFill>
        <p:spPr>
          <a:xfrm>
            <a:off x="10502900" y="12103100"/>
            <a:ext cx="279400" cy="444500"/>
          </a:xfrm>
          <a:prstGeom prst="cube">
            <a:avLst/>
          </a:prstGeom>
        </p:spPr>
      </p:pic>
    </p:spTree>
  </p:cSld>
  <p:clrMapOvr>
    <a:masterClrMapping/>
  </p:clrMapOvr>
  <p:transition/>
  <p:timing/>
</p:sld>
</file>

<file path=ppt/slides/slide3.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8" name="Picture 2" descr="C:\Users\Administrator\Desktop\1-2002241616410-L.jpg"/>
          <p:cNvPicPr>
            <a:picLocks noChangeAspect="1" noChangeArrowheads="1"/>
          </p:cNvPicPr>
          <p:nvPr/>
        </p:nvPicPr>
        <p:blipFill>
          <a:blip r:embed="rId2"/>
          <a:stretch>
            <a:fillRect/>
          </a:stretch>
        </p:blipFill>
        <p:spPr bwMode="auto">
          <a:xfrm>
            <a:off x="-327388" y="-531440"/>
            <a:ext cx="9471388" cy="7389440"/>
          </a:xfrm>
          <a:prstGeom prst="rect">
            <a:avLst/>
          </a:prstGeom>
          <a:noFill/>
        </p:spPr>
      </p:pic>
      <p:sp>
        <p:nvSpPr>
          <p:cNvPr id="2051" name="Rectangle 3"/>
          <p:cNvSpPr>
            <a:spLocks noGrp="1" noChangeArrowheads="1"/>
          </p:cNvSpPr>
          <p:nvPr>
            <p:ph idx="1"/>
          </p:nvPr>
        </p:nvSpPr>
        <p:spPr>
          <a:xfrm>
            <a:off x="683568" y="0"/>
            <a:ext cx="6768752" cy="6126163"/>
          </a:xfrm>
        </p:spPr>
        <p:txBody>
          <a:bodyPr/>
          <a:lstStyle/>
          <a:p>
            <a:pPr lvl="0">
              <a:buNone/>
            </a:pPr>
            <a:r>
              <a:rPr lang="zh-CN" altLang="zh-CN" smtClean="0">
                <a:solidFill>
                  <a:srgbClr val="0070C0"/>
                </a:solidFill>
              </a:rPr>
              <a:t>【</a:t>
            </a:r>
            <a:r>
              <a:rPr lang="zh-CN" b="1" smtClean="0">
                <a:solidFill>
                  <a:srgbClr val="0070C0"/>
                </a:solidFill>
              </a:rPr>
              <a:t>素养目标</a:t>
            </a:r>
            <a:r>
              <a:rPr lang="zh-CN" altLang="zh-CN" b="1" smtClean="0">
                <a:solidFill>
                  <a:srgbClr val="0070C0"/>
                </a:solidFill>
              </a:rPr>
              <a:t>】</a:t>
            </a:r>
            <a:endParaRPr lang="en-US" altLang="zh-CN" b="1" smtClean="0">
              <a:solidFill>
                <a:srgbClr val="0070C0"/>
              </a:solidFill>
            </a:endParaRPr>
          </a:p>
          <a:p>
            <a:pPr>
              <a:buNone/>
            </a:pPr>
            <a:r>
              <a:rPr lang="en-US" altLang="zh-CN" smtClean="0">
                <a:latin typeface="楷体" pitchFamily="49" charset="-122"/>
                <a:ea typeface="楷体" panose="02010609060101010101" pitchFamily="49" charset="-122"/>
              </a:rPr>
              <a:t>1.</a:t>
            </a:r>
            <a:r>
              <a:rPr lang="zh-CN" altLang="zh-CN" smtClean="0">
                <a:latin typeface="楷体" pitchFamily="49" charset="-122"/>
                <a:ea typeface="楷体" panose="02010609060101010101" pitchFamily="49" charset="-122"/>
              </a:rPr>
              <a:t>梳理文章论证思路</a:t>
            </a:r>
            <a:r>
              <a:rPr lang="en-US" altLang="zh-CN" smtClean="0">
                <a:latin typeface="楷体" pitchFamily="49" charset="-122"/>
                <a:ea typeface="楷体" panose="02010609060101010101" pitchFamily="49" charset="-122"/>
              </a:rPr>
              <a:t>,</a:t>
            </a:r>
            <a:r>
              <a:rPr lang="zh-CN" altLang="zh-CN" smtClean="0">
                <a:latin typeface="楷体" pitchFamily="49" charset="-122"/>
                <a:ea typeface="楷体" panose="02010609060101010101" pitchFamily="49" charset="-122"/>
              </a:rPr>
              <a:t>理解文本论述的严密逻辑性</a:t>
            </a:r>
            <a:r>
              <a:rPr lang="en-US" altLang="zh-CN" smtClean="0">
                <a:latin typeface="楷体" pitchFamily="49" charset="-122"/>
                <a:ea typeface="楷体" panose="02010609060101010101" pitchFamily="49" charset="-122"/>
              </a:rPr>
              <a:t>,</a:t>
            </a:r>
            <a:r>
              <a:rPr lang="zh-CN" altLang="zh-CN" smtClean="0">
                <a:latin typeface="楷体" pitchFamily="49" charset="-122"/>
                <a:ea typeface="楷体" panose="02010609060101010101" pitchFamily="49" charset="-122"/>
              </a:rPr>
              <a:t>了解各段之间的紧密联系。</a:t>
            </a:r>
          </a:p>
          <a:p>
            <a:pPr>
              <a:buNone/>
            </a:pPr>
            <a:r>
              <a:rPr lang="en-US" altLang="zh-CN" smtClean="0">
                <a:latin typeface="楷体" pitchFamily="49" charset="-122"/>
                <a:ea typeface="楷体" panose="02010609060101010101" pitchFamily="49" charset="-122"/>
              </a:rPr>
              <a:t>2.</a:t>
            </a:r>
            <a:r>
              <a:rPr lang="zh-CN" altLang="zh-CN" smtClean="0">
                <a:latin typeface="楷体" pitchFamily="49" charset="-122"/>
                <a:ea typeface="楷体" panose="02010609060101010101" pitchFamily="49" charset="-122"/>
              </a:rPr>
              <a:t>学习文中举例、引用等论证方法</a:t>
            </a:r>
            <a:r>
              <a:rPr lang="en-US" altLang="zh-CN" smtClean="0">
                <a:latin typeface="楷体" pitchFamily="49" charset="-122"/>
                <a:ea typeface="楷体" panose="02010609060101010101" pitchFamily="49" charset="-122"/>
              </a:rPr>
              <a:t>,</a:t>
            </a:r>
            <a:r>
              <a:rPr lang="zh-CN" altLang="zh-CN" smtClean="0">
                <a:latin typeface="楷体" pitchFamily="49" charset="-122"/>
                <a:ea typeface="楷体" panose="02010609060101010101" pitchFamily="49" charset="-122"/>
              </a:rPr>
              <a:t>体会文章严谨准确、简易朴实的语言特色。</a:t>
            </a:r>
          </a:p>
          <a:p>
            <a:pPr>
              <a:buNone/>
            </a:pPr>
            <a:r>
              <a:rPr lang="en-US" altLang="zh-CN" smtClean="0">
                <a:latin typeface="楷体" pitchFamily="49" charset="-122"/>
                <a:ea typeface="楷体" panose="02010609060101010101" pitchFamily="49" charset="-122"/>
              </a:rPr>
              <a:t>3 .</a:t>
            </a:r>
            <a:r>
              <a:rPr lang="zh-CN" altLang="zh-CN" smtClean="0">
                <a:latin typeface="楷体" pitchFamily="49" charset="-122"/>
                <a:ea typeface="楷体" panose="02010609060101010101" pitchFamily="49" charset="-122"/>
              </a:rPr>
              <a:t>深入理解作者观点的社会现实意义</a:t>
            </a:r>
            <a:r>
              <a:rPr lang="en-US" altLang="zh-CN" smtClean="0">
                <a:latin typeface="楷体" pitchFamily="49" charset="-122"/>
                <a:ea typeface="楷体" panose="02010609060101010101" pitchFamily="49" charset="-122"/>
              </a:rPr>
              <a:t>,</a:t>
            </a:r>
            <a:r>
              <a:rPr lang="zh-CN" altLang="zh-CN" smtClean="0">
                <a:latin typeface="楷体" pitchFamily="49" charset="-122"/>
                <a:ea typeface="楷体" panose="02010609060101010101" pitchFamily="49" charset="-122"/>
              </a:rPr>
              <a:t>从中得出对自己的启示。</a:t>
            </a:r>
          </a:p>
          <a:p>
            <a:pPr>
              <a:buNone/>
            </a:pPr>
            <a:endParaRPr lang="en-US" altLang="zh-CN" b="1" smtClean="0">
              <a:solidFill>
                <a:srgbClr val="0070C0"/>
              </a:solidFill>
            </a:endParaRPr>
          </a:p>
          <a:p>
            <a:pPr lvl="0">
              <a:buNone/>
            </a:pPr>
            <a:endParaRPr lang="zh-CN" altLang="zh-CN" b="1" smtClean="0">
              <a:solidFill>
                <a:srgbClr val="0070C0"/>
              </a:solidFill>
            </a:endParaRPr>
          </a:p>
        </p:txBody>
      </p:sp>
      <p:sp>
        <p:nvSpPr>
          <p:cNvPr id="4" name="流程图: 延期 3"/>
          <p:cNvSpPr/>
          <p:nvPr/>
        </p:nvSpPr>
        <p:spPr>
          <a:xfrm>
            <a:off x="-324544" y="0"/>
            <a:ext cx="1008112" cy="57606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Tree>
  </p:cSld>
  <p:clrMapOvr>
    <a:masterClrMapping/>
  </p:clrMapOvr>
  <p:transition/>
  <p:timing/>
</p:sld>
</file>

<file path=ppt/slides/slide4.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p:txBody>
          <a:bodyPr/>
          <a:lstStyle/>
          <a:p>
            <a:endParaRPr lang="zh-CN" altLang="en-US"/>
          </a:p>
        </p:txBody>
      </p:sp>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327388" y="-531440"/>
            <a:ext cx="9471388" cy="7389440"/>
          </a:xfrm>
          <a:prstGeom prst="rect">
            <a:avLst/>
          </a:prstGeom>
          <a:noFill/>
        </p:spPr>
      </p:pic>
      <p:sp>
        <p:nvSpPr>
          <p:cNvPr id="4" name="TextBox 3"/>
          <p:cNvSpPr txBox="1"/>
          <p:nvPr/>
        </p:nvSpPr>
        <p:spPr>
          <a:xfrm>
            <a:off x="467544" y="1340768"/>
            <a:ext cx="1224136" cy="2308324"/>
          </a:xfrm>
          <a:prstGeom prst="rect">
            <a:avLst/>
          </a:prstGeom>
          <a:noFill/>
        </p:spPr>
        <p:txBody>
          <a:bodyPr wrap="square" rtlCol="0">
            <a:spAutoFit/>
          </a:bodyPr>
          <a:lstStyle/>
          <a:p>
            <a:r>
              <a:rPr lang="zh-CN" altLang="en-US" sz="7200" smtClean="0"/>
              <a:t>目                     录</a:t>
            </a:r>
            <a:endParaRPr lang="zh-CN" altLang="en-US" sz="7200"/>
          </a:p>
        </p:txBody>
      </p:sp>
      <p:sp>
        <p:nvSpPr>
          <p:cNvPr id="5" name="流程图: 可选过程 4"/>
          <p:cNvSpPr/>
          <p:nvPr/>
        </p:nvSpPr>
        <p:spPr>
          <a:xfrm>
            <a:off x="1979712" y="476672"/>
            <a:ext cx="2880320" cy="576064"/>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2051720" y="1772816"/>
            <a:ext cx="2736304" cy="646331"/>
          </a:xfrm>
          <a:prstGeom prst="rect">
            <a:avLst/>
          </a:prstGeom>
          <a:noFill/>
        </p:spPr>
        <p:txBody>
          <a:bodyPr wrap="square" rtlCol="0">
            <a:spAutoFit/>
          </a:bodyPr>
          <a:lstStyle/>
          <a:p>
            <a:r>
              <a:rPr lang="en-US" altLang="zh-CN" sz="3600" smtClean="0">
                <a:solidFill>
                  <a:schemeClr val="bg1"/>
                </a:solidFill>
              </a:rPr>
              <a:t>1</a:t>
            </a:r>
            <a:r>
              <a:rPr lang="zh-CN" altLang="en-US" sz="3600" smtClean="0">
                <a:solidFill>
                  <a:schemeClr val="bg1"/>
                </a:solidFill>
              </a:rPr>
              <a:t>、知人论事</a:t>
            </a:r>
            <a:endParaRPr lang="zh-CN" altLang="en-US" sz="3600">
              <a:solidFill>
                <a:schemeClr val="bg1"/>
              </a:solidFill>
            </a:endParaRPr>
          </a:p>
        </p:txBody>
      </p:sp>
      <p:sp>
        <p:nvSpPr>
          <p:cNvPr id="7" name="TextBox 6"/>
          <p:cNvSpPr txBox="1"/>
          <p:nvPr/>
        </p:nvSpPr>
        <p:spPr>
          <a:xfrm>
            <a:off x="2051720" y="476672"/>
            <a:ext cx="2736304" cy="646331"/>
          </a:xfrm>
          <a:prstGeom prst="rect">
            <a:avLst/>
          </a:prstGeom>
          <a:noFill/>
        </p:spPr>
        <p:txBody>
          <a:bodyPr wrap="square" rtlCol="0">
            <a:spAutoFit/>
          </a:bodyPr>
          <a:lstStyle/>
          <a:p>
            <a:r>
              <a:rPr lang="en-US" altLang="zh-CN" sz="3600" smtClean="0">
                <a:solidFill>
                  <a:schemeClr val="bg1"/>
                </a:solidFill>
              </a:rPr>
              <a:t>1</a:t>
            </a:r>
            <a:r>
              <a:rPr lang="zh-CN" altLang="en-US" sz="3600" smtClean="0">
                <a:solidFill>
                  <a:schemeClr val="bg1"/>
                </a:solidFill>
              </a:rPr>
              <a:t>、知人论世</a:t>
            </a:r>
            <a:endParaRPr lang="zh-CN" altLang="en-US" sz="3600">
              <a:solidFill>
                <a:schemeClr val="bg1"/>
              </a:solidFill>
            </a:endParaRPr>
          </a:p>
        </p:txBody>
      </p:sp>
      <p:sp>
        <p:nvSpPr>
          <p:cNvPr id="9" name="流程图: 可选过程 8"/>
          <p:cNvSpPr/>
          <p:nvPr/>
        </p:nvSpPr>
        <p:spPr>
          <a:xfrm>
            <a:off x="1979712" y="1772816"/>
            <a:ext cx="2880320" cy="576064"/>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流程图: 可选过程 9"/>
          <p:cNvSpPr/>
          <p:nvPr/>
        </p:nvSpPr>
        <p:spPr>
          <a:xfrm>
            <a:off x="2051720" y="2996952"/>
            <a:ext cx="2880320" cy="576064"/>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流程图: 可选过程 10"/>
          <p:cNvSpPr/>
          <p:nvPr/>
        </p:nvSpPr>
        <p:spPr>
          <a:xfrm>
            <a:off x="2123728" y="4221088"/>
            <a:ext cx="2880320" cy="576064"/>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1"/>
          <p:cNvSpPr txBox="1"/>
          <p:nvPr/>
        </p:nvSpPr>
        <p:spPr>
          <a:xfrm>
            <a:off x="2123728" y="2996952"/>
            <a:ext cx="2736304" cy="646331"/>
          </a:xfrm>
          <a:prstGeom prst="rect">
            <a:avLst/>
          </a:prstGeom>
          <a:noFill/>
        </p:spPr>
        <p:txBody>
          <a:bodyPr wrap="square" rtlCol="0">
            <a:spAutoFit/>
          </a:bodyPr>
          <a:lstStyle/>
          <a:p>
            <a:r>
              <a:rPr lang="en-US" altLang="zh-CN" sz="3600">
                <a:solidFill>
                  <a:schemeClr val="bg1"/>
                </a:solidFill>
              </a:rPr>
              <a:t>3</a:t>
            </a:r>
            <a:r>
              <a:rPr lang="zh-CN" altLang="en-US" sz="3600" smtClean="0">
                <a:solidFill>
                  <a:schemeClr val="bg1"/>
                </a:solidFill>
              </a:rPr>
              <a:t>、品读探究</a:t>
            </a:r>
            <a:endParaRPr lang="zh-CN" altLang="en-US" sz="3600">
              <a:solidFill>
                <a:schemeClr val="bg1"/>
              </a:solidFill>
            </a:endParaRPr>
          </a:p>
        </p:txBody>
      </p:sp>
      <p:sp>
        <p:nvSpPr>
          <p:cNvPr id="13" name="TextBox 12"/>
          <p:cNvSpPr txBox="1"/>
          <p:nvPr/>
        </p:nvSpPr>
        <p:spPr>
          <a:xfrm>
            <a:off x="2195736" y="4149080"/>
            <a:ext cx="2736304" cy="646331"/>
          </a:xfrm>
          <a:prstGeom prst="rect">
            <a:avLst/>
          </a:prstGeom>
          <a:noFill/>
        </p:spPr>
        <p:txBody>
          <a:bodyPr wrap="square" rtlCol="0">
            <a:spAutoFit/>
          </a:bodyPr>
          <a:lstStyle/>
          <a:p>
            <a:r>
              <a:rPr lang="en-US" altLang="zh-CN" sz="3600" smtClean="0">
                <a:solidFill>
                  <a:schemeClr val="bg1"/>
                </a:solidFill>
              </a:rPr>
              <a:t>4</a:t>
            </a:r>
            <a:r>
              <a:rPr lang="zh-CN" altLang="en-US" sz="3600" smtClean="0">
                <a:solidFill>
                  <a:schemeClr val="bg1"/>
                </a:solidFill>
              </a:rPr>
              <a:t>、素材积累</a:t>
            </a:r>
            <a:endParaRPr lang="zh-CN" altLang="en-US" sz="3600">
              <a:solidFill>
                <a:schemeClr val="bg1"/>
              </a:solidFill>
            </a:endParaRPr>
          </a:p>
        </p:txBody>
      </p:sp>
      <p:sp>
        <p:nvSpPr>
          <p:cNvPr id="14" name="TextBox 13"/>
          <p:cNvSpPr txBox="1"/>
          <p:nvPr/>
        </p:nvSpPr>
        <p:spPr>
          <a:xfrm>
            <a:off x="2051720" y="1700808"/>
            <a:ext cx="2736304" cy="646331"/>
          </a:xfrm>
          <a:prstGeom prst="rect">
            <a:avLst/>
          </a:prstGeom>
          <a:noFill/>
        </p:spPr>
        <p:txBody>
          <a:bodyPr wrap="square" rtlCol="0">
            <a:spAutoFit/>
          </a:bodyPr>
          <a:lstStyle/>
          <a:p>
            <a:r>
              <a:rPr lang="en-US" altLang="zh-CN" sz="3600" smtClean="0">
                <a:solidFill>
                  <a:schemeClr val="bg1"/>
                </a:solidFill>
              </a:rPr>
              <a:t>2</a:t>
            </a:r>
            <a:r>
              <a:rPr lang="zh-CN" altLang="en-US" sz="3600" smtClean="0">
                <a:solidFill>
                  <a:schemeClr val="bg1"/>
                </a:solidFill>
              </a:rPr>
              <a:t>、初读感悟</a:t>
            </a:r>
            <a:endParaRPr lang="zh-CN" altLang="en-US" sz="3600">
              <a:solidFill>
                <a:schemeClr val="bg1"/>
              </a:solidFill>
            </a:endParaRPr>
          </a:p>
        </p:txBody>
      </p:sp>
    </p:spTree>
  </p:cSld>
  <p:clrMapOvr>
    <a:masterClrMapping/>
  </p:clrMapOvr>
  <p:transition/>
  <p:timing/>
</p:sld>
</file>

<file path=ppt/slides/slide5.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15" name="Picture 2" descr="C:\Users\Administrator\Desktop\1-2002241616410-L.jpg"/>
          <p:cNvPicPr>
            <a:picLocks noChangeAspect="1" noChangeArrowheads="1"/>
          </p:cNvPicPr>
          <p:nvPr/>
        </p:nvPicPr>
        <p:blipFill>
          <a:blip r:embed="rId2"/>
          <a:stretch>
            <a:fillRect/>
          </a:stretch>
        </p:blipFill>
        <p:spPr bwMode="auto">
          <a:xfrm>
            <a:off x="0" y="1988840"/>
            <a:ext cx="9144000" cy="7389440"/>
          </a:xfrm>
          <a:prstGeom prst="rect">
            <a:avLst/>
          </a:prstGeom>
          <a:noFill/>
        </p:spPr>
      </p:pic>
      <p:sp>
        <p:nvSpPr>
          <p:cNvPr id="4" name="TextBox 3"/>
          <p:cNvSpPr txBox="1"/>
          <p:nvPr/>
        </p:nvSpPr>
        <p:spPr>
          <a:xfrm>
            <a:off x="2195736" y="620688"/>
            <a:ext cx="2736304" cy="646331"/>
          </a:xfrm>
          <a:prstGeom prst="rect">
            <a:avLst/>
          </a:prstGeom>
          <a:noFill/>
        </p:spPr>
        <p:txBody>
          <a:bodyPr wrap="square" rtlCol="0">
            <a:spAutoFit/>
          </a:bodyPr>
          <a:lstStyle/>
          <a:p>
            <a:endParaRPr lang="zh-CN" altLang="en-US" sz="3600">
              <a:solidFill>
                <a:schemeClr val="bg1"/>
              </a:solidFill>
            </a:endParaRPr>
          </a:p>
        </p:txBody>
      </p:sp>
      <p:sp>
        <p:nvSpPr>
          <p:cNvPr id="5" name="流程图: 可选过程 4"/>
          <p:cNvSpPr/>
          <p:nvPr/>
        </p:nvSpPr>
        <p:spPr>
          <a:xfrm>
            <a:off x="2843808" y="0"/>
            <a:ext cx="2880320" cy="576064"/>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600" smtClean="0">
                <a:solidFill>
                  <a:schemeClr val="bg1"/>
                </a:solidFill>
              </a:rPr>
              <a:t>    知人论世</a:t>
            </a:r>
            <a:endParaRPr lang="zh-CN" altLang="en-US" sz="3600">
              <a:solidFill>
                <a:schemeClr val="bg1"/>
              </a:solidFill>
            </a:endParaRPr>
          </a:p>
        </p:txBody>
      </p:sp>
      <p:sp>
        <p:nvSpPr>
          <p:cNvPr id="11" name="流程图: 延期 10"/>
          <p:cNvSpPr/>
          <p:nvPr/>
        </p:nvSpPr>
        <p:spPr>
          <a:xfrm>
            <a:off x="0" y="548680"/>
            <a:ext cx="1008112" cy="57606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36866" name="Rectangle 2"/>
          <p:cNvSpPr>
            <a:spLocks noChangeArrowheads="1"/>
          </p:cNvSpPr>
          <p:nvPr/>
        </p:nvSpPr>
        <p:spPr bwMode="auto">
          <a:xfrm>
            <a:off x="2699792" y="3494623"/>
            <a:ext cx="5904656" cy="523220"/>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pPr marL="0" marR="0" lvl="0" indent="228600" algn="l" defTabSz="914400" rtl="0" eaLnBrk="1" fontAlgn="base" latinLnBrk="0" hangingPunct="1">
              <a:lnSpc>
                <a:spcPct val="100000"/>
              </a:lnSpc>
              <a:spcBef>
                <a:spcPct val="0"/>
              </a:spcBef>
              <a:spcAft>
                <a:spcPct val="0"/>
              </a:spcAft>
              <a:buClrTx/>
              <a:buSzTx/>
              <a:buFontTx/>
              <a:buNone/>
            </a:pPr>
            <a:r>
              <a:rPr kumimoji="0" lang="en-US" altLang="zh-CN" sz="2400" b="1" i="0" u="none" strike="noStrike" cap="none" normalizeH="0" baseline="0" smtClean="0">
                <a:ln>
                  <a:noFill/>
                </a:ln>
                <a:solidFill>
                  <a:schemeClr val="tx1"/>
                </a:solidFill>
                <a:effectLst/>
                <a:latin typeface="宋体" pitchFamily="2" charset="-122"/>
                <a:ea typeface="宋体" pitchFamily="2" charset="-122"/>
                <a:cs typeface="Times New Roman" panose="02020603050405020304" pitchFamily="18" charset="0"/>
              </a:rPr>
              <a:t>  </a:t>
            </a:r>
            <a:r>
              <a:rPr kumimoji="0" lang="zh-CN" altLang="en-US" sz="2800" b="1" i="0" u="none" strike="noStrike" cap="none" normalizeH="0" baseline="0" smtClean="0">
                <a:ln>
                  <a:noFill/>
                </a:ln>
                <a:solidFill>
                  <a:srgbClr val="0070C0"/>
                </a:solidFill>
                <a:effectLst/>
                <a:latin typeface="宋体" pitchFamily="2" charset="-122"/>
                <a:ea typeface="宋体" pitchFamily="2" charset="-122"/>
                <a:cs typeface="Times New Roman" panose="02020603050405020304" pitchFamily="18" charset="0"/>
              </a:rPr>
              <a:t> </a:t>
            </a:r>
            <a:endParaRPr kumimoji="0" lang="zh-CN" altLang="en-US" sz="2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14" name="内容占位符 13"/>
          <p:cNvSpPr>
            <a:spLocks noGrp="1"/>
          </p:cNvSpPr>
          <p:nvPr>
            <p:ph idx="1"/>
          </p:nvPr>
        </p:nvSpPr>
        <p:spPr>
          <a:xfrm>
            <a:off x="8641080" y="5949280"/>
            <a:ext cx="45719" cy="176883"/>
          </a:xfrm>
        </p:spPr>
        <p:txBody>
          <a:bodyPr>
            <a:normAutofit fontScale="25000" lnSpcReduction="20000"/>
          </a:bodyPr>
          <a:lstStyle/>
          <a:p>
            <a:endParaRPr lang="zh-CN" altLang="en-US"/>
          </a:p>
        </p:txBody>
      </p:sp>
      <p:sp>
        <p:nvSpPr>
          <p:cNvPr id="16" name="TextBox 15"/>
          <p:cNvSpPr txBox="1"/>
          <p:nvPr/>
        </p:nvSpPr>
        <p:spPr>
          <a:xfrm>
            <a:off x="899592" y="548680"/>
            <a:ext cx="2304256" cy="646331"/>
          </a:xfrm>
          <a:prstGeom prst="rect">
            <a:avLst/>
          </a:prstGeom>
          <a:noFill/>
        </p:spPr>
        <p:txBody>
          <a:bodyPr wrap="square" rtlCol="0">
            <a:spAutoFit/>
          </a:bodyPr>
          <a:lstStyle/>
          <a:p>
            <a:r>
              <a:rPr lang="zh-CN" altLang="en-US" sz="3600" b="1" smtClean="0">
                <a:solidFill>
                  <a:srgbClr val="0070C0"/>
                </a:solidFill>
              </a:rPr>
              <a:t>了解作者</a:t>
            </a:r>
            <a:endParaRPr lang="zh-CN" altLang="en-US" sz="3600" b="1">
              <a:solidFill>
                <a:srgbClr val="0070C0"/>
              </a:solidFill>
            </a:endParaRPr>
          </a:p>
        </p:txBody>
      </p:sp>
      <p:sp>
        <p:nvSpPr>
          <p:cNvPr id="30721" name="Rectangle 1"/>
          <p:cNvSpPr>
            <a:spLocks noChangeArrowheads="1"/>
          </p:cNvSpPr>
          <p:nvPr/>
        </p:nvSpPr>
        <p:spPr bwMode="auto">
          <a:xfrm>
            <a:off x="827584" y="1595021"/>
            <a:ext cx="7416824" cy="4832092"/>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pPr marL="0" marR="0" lvl="0" indent="381000" algn="l" defTabSz="914400" rtl="0" eaLnBrk="1" fontAlgn="base" latinLnBrk="0" hangingPunct="1">
              <a:lnSpc>
                <a:spcPct val="100000"/>
              </a:lnSpc>
              <a:spcBef>
                <a:spcPct val="0"/>
              </a:spcBef>
              <a:spcAft>
                <a:spcPct val="0"/>
              </a:spcAft>
              <a:buClrTx/>
              <a:buSzTx/>
              <a:buFontTx/>
              <a:buNone/>
            </a:pPr>
            <a:r>
              <a:rPr kumimoji="0" lang="en-US" altLang="zh-CN"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  </a:t>
            </a:r>
            <a:r>
              <a:rPr kumimoji="0" lang="zh-CN"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张岱年</a:t>
            </a:r>
            <a:r>
              <a:rPr kumimoji="0" lang="en-US" altLang="zh-CN"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(1909—2004),</a:t>
            </a:r>
            <a:r>
              <a:rPr kumimoji="0" lang="zh-CN" altLang="en-US"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字季同</a:t>
            </a:r>
            <a:r>
              <a:rPr kumimoji="0" lang="en-US" altLang="zh-CN"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a:t>
            </a:r>
            <a:r>
              <a:rPr kumimoji="0" lang="zh-CN" altLang="en-US"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别署宇同</a:t>
            </a:r>
            <a:r>
              <a:rPr kumimoji="0" lang="en-US" altLang="zh-CN"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a:t>
            </a:r>
            <a:r>
              <a:rPr kumimoji="0" lang="zh-CN" altLang="en-US"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河北献县人。</a:t>
            </a:r>
            <a:r>
              <a:rPr kumimoji="0" lang="zh-CN" altLang="en-US" sz="2800" b="0" i="0" u="none" strike="noStrike" cap="none" normalizeH="0" baseline="0" smtClean="0">
                <a:ln>
                  <a:noFill/>
                </a:ln>
                <a:solidFill>
                  <a:srgbClr val="FF0000"/>
                </a:solidFill>
                <a:effectLst/>
                <a:latin typeface="楷体" pitchFamily="49" charset="-122"/>
                <a:ea typeface="楷体" panose="02010609060101010101" pitchFamily="49" charset="-122"/>
                <a:cs typeface="Times New Roman" panose="02020603050405020304" pitchFamily="18" charset="0"/>
              </a:rPr>
              <a:t>中国当代哲学家和哲学史家</a:t>
            </a:r>
            <a:r>
              <a:rPr kumimoji="0" lang="en-US" altLang="zh-CN" sz="2800" b="0" i="0" u="none" strike="noStrike" cap="none" normalizeH="0" baseline="0" smtClean="0">
                <a:ln>
                  <a:noFill/>
                </a:ln>
                <a:solidFill>
                  <a:srgbClr val="FF0000"/>
                </a:solidFill>
                <a:effectLst/>
                <a:latin typeface="楷体" pitchFamily="49" charset="-122"/>
                <a:ea typeface="楷体" panose="02010609060101010101" pitchFamily="49" charset="-122"/>
                <a:cs typeface="Times New Roman" panose="02020603050405020304" pitchFamily="18" charset="0"/>
              </a:rPr>
              <a:t>,</a:t>
            </a:r>
            <a:r>
              <a:rPr kumimoji="0" lang="zh-CN" altLang="en-US" sz="2800" b="0" i="0" u="none" strike="noStrike" cap="none" normalizeH="0" baseline="0" smtClean="0">
                <a:ln>
                  <a:noFill/>
                </a:ln>
                <a:solidFill>
                  <a:srgbClr val="FF0000"/>
                </a:solidFill>
                <a:effectLst/>
                <a:latin typeface="楷体" pitchFamily="49" charset="-122"/>
                <a:ea typeface="楷体" panose="02010609060101010101" pitchFamily="49" charset="-122"/>
                <a:cs typeface="Times New Roman" panose="02020603050405020304" pitchFamily="18" charset="0"/>
              </a:rPr>
              <a:t>被学界誉为“国学大师”</a:t>
            </a:r>
            <a:r>
              <a:rPr kumimoji="0" lang="zh-CN" altLang="en-US"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a:t>
            </a:r>
            <a:endParaRPr kumimoji="0" lang="en-US" altLang="zh-CN" sz="2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cs typeface="Times New Roman" panose="02020603050405020304" pitchFamily="18" charset="0"/>
            </a:endParaRPr>
          </a:p>
          <a:p>
            <a:pPr marL="0" marR="0" lvl="0" indent="381000" algn="l" defTabSz="914400" rtl="0" eaLnBrk="1" fontAlgn="base" latinLnBrk="0" hangingPunct="1">
              <a:lnSpc>
                <a:spcPct val="100000"/>
              </a:lnSpc>
              <a:spcBef>
                <a:spcPct val="0"/>
              </a:spcBef>
              <a:spcAft>
                <a:spcPct val="0"/>
              </a:spcAft>
              <a:buClrTx/>
              <a:buSzTx/>
              <a:buFontTx/>
              <a:buNone/>
            </a:pPr>
            <a:r>
              <a:rPr kumimoji="0" lang="zh-CN" altLang="en-US"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   张岱年的学术研究有三个方面</a:t>
            </a:r>
            <a:r>
              <a:rPr kumimoji="0" lang="en-US" altLang="zh-CN"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a:t>
            </a:r>
            <a:r>
              <a:rPr kumimoji="0" lang="zh-CN" altLang="en-US"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一是中国哲学史的阐释</a:t>
            </a:r>
            <a:r>
              <a:rPr kumimoji="0" lang="en-US" altLang="zh-CN"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a:t>
            </a:r>
            <a:r>
              <a:rPr kumimoji="0" lang="zh-CN" altLang="en-US"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二是哲学理论问题的探索</a:t>
            </a:r>
            <a:r>
              <a:rPr kumimoji="0" lang="en-US" altLang="zh-CN"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a:t>
            </a:r>
            <a:r>
              <a:rPr kumimoji="0" lang="zh-CN" altLang="en-US"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三是文化问题的探讨。</a:t>
            </a:r>
            <a:endParaRPr kumimoji="0" lang="en-US" altLang="zh-CN"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endParaRPr>
          </a:p>
          <a:p>
            <a:pPr marL="0" marR="0" lvl="0" indent="381000" algn="l" defTabSz="914400" rtl="0" eaLnBrk="1" fontAlgn="base" latinLnBrk="0" hangingPunct="1">
              <a:lnSpc>
                <a:spcPct val="100000"/>
              </a:lnSpc>
              <a:spcBef>
                <a:spcPct val="0"/>
              </a:spcBef>
              <a:spcAft>
                <a:spcPct val="0"/>
              </a:spcAft>
              <a:buClrTx/>
              <a:buSzTx/>
              <a:buFontTx/>
              <a:buNone/>
            </a:pPr>
            <a:r>
              <a:rPr kumimoji="0" lang="zh-CN" altLang="en-US"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  张岱年著述丰富</a:t>
            </a:r>
            <a:r>
              <a:rPr kumimoji="0" lang="en-US" altLang="zh-CN"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a:t>
            </a:r>
            <a:r>
              <a:rPr kumimoji="0" lang="zh-CN" altLang="en-US"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硕果累累</a:t>
            </a:r>
            <a:r>
              <a:rPr lang="zh-CN" altLang="en-US" sz="2800" smtClean="0">
                <a:latin typeface="楷体" pitchFamily="49" charset="-122"/>
                <a:ea typeface="楷体" panose="02010609060101010101" pitchFamily="49" charset="-122"/>
                <a:cs typeface="Times New Roman" panose="02020603050405020304" pitchFamily="18" charset="0"/>
              </a:rPr>
              <a:t>。</a:t>
            </a:r>
            <a:endParaRPr kumimoji="0" lang="zh-CN" altLang="en-US" sz="2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cs typeface="宋体" panose="02010600030101010101" pitchFamily="2" charset="-122"/>
            </a:endParaRPr>
          </a:p>
          <a:p>
            <a:pPr marL="0" marR="0" lvl="0" indent="304800" algn="l" defTabSz="914400" rtl="0" eaLnBrk="0" fontAlgn="base" latinLnBrk="0" hangingPunct="0">
              <a:lnSpc>
                <a:spcPct val="100000"/>
              </a:lnSpc>
              <a:spcBef>
                <a:spcPct val="0"/>
              </a:spcBef>
              <a:spcAft>
                <a:spcPct val="0"/>
              </a:spcAft>
              <a:buClrTx/>
              <a:buSzTx/>
              <a:buFontTx/>
              <a:buNone/>
            </a:pPr>
            <a:r>
              <a:rPr kumimoji="0" lang="zh-CN" altLang="en-US"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  主要著作有</a:t>
            </a:r>
            <a:r>
              <a:rPr kumimoji="0" lang="en-US" altLang="zh-CN"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a:t>
            </a:r>
            <a:r>
              <a:rPr kumimoji="0" lang="zh-CN" altLang="en-US"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中国哲学大纲</a:t>
            </a:r>
            <a:r>
              <a:rPr kumimoji="0" lang="en-US" altLang="zh-CN"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a:t>
            </a:r>
            <a:r>
              <a:rPr kumimoji="0" lang="zh-CN" altLang="en-US"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真与善的探索</a:t>
            </a:r>
            <a:r>
              <a:rPr kumimoji="0" lang="en-US" altLang="zh-CN"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a:t>
            </a:r>
            <a:r>
              <a:rPr kumimoji="0" lang="zh-CN" altLang="en-US"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中国伦理思想研究</a:t>
            </a:r>
            <a:r>
              <a:rPr kumimoji="0" lang="en-US" altLang="zh-CN"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a:t>
            </a:r>
            <a:r>
              <a:rPr kumimoji="0" lang="zh-CN" altLang="en-US"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中国古典哲学概念范畴要论</a:t>
            </a:r>
            <a:r>
              <a:rPr kumimoji="0" lang="en-US" altLang="zh-CN"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a:t>
            </a:r>
            <a:r>
              <a:rPr kumimoji="0" lang="zh-CN" altLang="en-US"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等</a:t>
            </a:r>
            <a:r>
              <a:rPr kumimoji="0" lang="en-US" altLang="zh-CN"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a:t>
            </a:r>
            <a:r>
              <a:rPr kumimoji="0" lang="zh-CN" altLang="en-US"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有</a:t>
            </a:r>
            <a:r>
              <a:rPr kumimoji="0" lang="en-US" altLang="zh-CN"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a:t>
            </a:r>
            <a:r>
              <a:rPr kumimoji="0" lang="zh-CN" altLang="en-US"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张岱年全集</a:t>
            </a:r>
            <a:r>
              <a:rPr kumimoji="0" lang="en-US" altLang="zh-CN"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a:t>
            </a:r>
            <a:r>
              <a:rPr kumimoji="0" lang="zh-CN" altLang="en-US"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八卷本</a:t>
            </a:r>
            <a:r>
              <a:rPr kumimoji="0" lang="en-US" altLang="zh-CN"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a:t>
            </a:r>
            <a:r>
              <a:rPr kumimoji="0" lang="zh-CN" altLang="en-US" sz="28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行世。</a:t>
            </a:r>
            <a:endParaRPr kumimoji="0" lang="zh-CN" altLang="en-US" sz="2800" b="0" i="0" u="none" strike="noStrike" cap="none" normalizeH="0" baseline="0" smtClean="0">
              <a:ln>
                <a:noFill/>
              </a:ln>
              <a:solidFill>
                <a:schemeClr val="tx1"/>
              </a:solidFill>
              <a:effectLst/>
              <a:latin typeface="楷体" pitchFamily="49" charset="-122"/>
              <a:ea typeface="楷体" panose="02010609060101010101" pitchFamily="49" charset="-122"/>
              <a:cs typeface="宋体" pitchFamily="2" charset="-122"/>
            </a:endParaRPr>
          </a:p>
        </p:txBody>
      </p:sp>
    </p:spTree>
  </p:cSld>
  <p:clrMapOvr>
    <a:masterClrMapping/>
  </p:clrMapOvr>
  <p:transition/>
  <p:timing/>
</p:sld>
</file>

<file path=ppt/slides/slide6.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0" y="980728"/>
            <a:ext cx="9144000" cy="7389440"/>
          </a:xfrm>
          <a:prstGeom prst="rect">
            <a:avLst/>
          </a:prstGeom>
          <a:noFill/>
        </p:spPr>
      </p:pic>
      <p:sp>
        <p:nvSpPr>
          <p:cNvPr id="21505" name="Rectangle 1"/>
          <p:cNvSpPr>
            <a:spLocks noChangeArrowheads="1"/>
          </p:cNvSpPr>
          <p:nvPr/>
        </p:nvSpPr>
        <p:spPr bwMode="auto">
          <a:xfrm>
            <a:off x="899592" y="127664"/>
            <a:ext cx="8064896" cy="7294305"/>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pPr marL="0" marR="0" lvl="0" indent="228600" algn="l" defTabSz="914400" rtl="0" eaLnBrk="1" fontAlgn="base" latinLnBrk="0" hangingPunct="1">
              <a:lnSpc>
                <a:spcPct val="100000"/>
              </a:lnSpc>
              <a:spcBef>
                <a:spcPct val="0"/>
              </a:spcBef>
              <a:spcAft>
                <a:spcPct val="0"/>
              </a:spcAft>
              <a:buClrTx/>
              <a:buSzTx/>
              <a:buFontTx/>
              <a:buNone/>
            </a:pPr>
            <a:endParaRPr kumimoji="0" lang="en-US" altLang="zh-CN" sz="2400" b="1" i="0" u="none" strike="noStrike" cap="none" normalizeH="0" baseline="0" smtClean="0">
              <a:ln>
                <a:noFill/>
              </a:ln>
              <a:solidFill>
                <a:srgbClr val="0070C0"/>
              </a:solidFill>
              <a:effectLst/>
              <a:latin typeface="楷体" panose="02010609060101010101" pitchFamily="49" charset="-122"/>
              <a:ea typeface="楷体" panose="02010609060101010101" pitchFamily="49" charset="-122"/>
              <a:cs typeface="Times New Roman" panose="02020603050405020304" pitchFamily="18" charset="0"/>
            </a:endParaRPr>
          </a:p>
          <a:p>
            <a:r>
              <a:rPr kumimoji="0" lang="en-US" altLang="zh-CN" sz="2400" b="1" i="0" u="none" strike="noStrike" cap="none" normalizeH="0" baseline="0" smtClean="0">
                <a:ln>
                  <a:noFill/>
                </a:ln>
                <a:solidFill>
                  <a:srgbClr val="0070C0"/>
                </a:solidFill>
                <a:effectLst/>
                <a:latin typeface="楷体" pitchFamily="49" charset="-122"/>
                <a:ea typeface="楷体" panose="02010609060101010101" pitchFamily="49" charset="-122"/>
                <a:cs typeface="Times New Roman" panose="02020603050405020304" pitchFamily="18" charset="0"/>
              </a:rPr>
              <a:t> </a:t>
            </a:r>
            <a:r>
              <a:rPr kumimoji="0" lang="zh-CN" sz="3600" b="1" i="0" u="none" strike="noStrike" cap="none" normalizeH="0" baseline="0" smtClean="0">
                <a:ln>
                  <a:noFill/>
                </a:ln>
                <a:solidFill>
                  <a:srgbClr val="0070C0"/>
                </a:solidFill>
                <a:effectLst/>
                <a:latin typeface="楷体" pitchFamily="49" charset="-122"/>
                <a:ea typeface="楷体" panose="02010609060101010101" pitchFamily="49" charset="-122"/>
                <a:cs typeface="Times New Roman" panose="02020603050405020304" pitchFamily="18" charset="0"/>
              </a:rPr>
              <a:t>写作背景</a:t>
            </a:r>
            <a:endParaRPr kumimoji="0" lang="en-US" altLang="zh-CN" sz="3600" b="1" i="0" u="none" strike="noStrike" cap="none" normalizeH="0" baseline="0" smtClean="0">
              <a:ln>
                <a:noFill/>
              </a:ln>
              <a:solidFill>
                <a:srgbClr val="0070C0"/>
              </a:solidFill>
              <a:effectLst/>
              <a:latin typeface="楷体" pitchFamily="49" charset="-122"/>
              <a:ea typeface="楷体" panose="02010609060101010101" pitchFamily="49" charset="-122"/>
              <a:cs typeface="Times New Roman" panose="02020603050405020304" pitchFamily="18" charset="0"/>
            </a:endParaRPr>
          </a:p>
          <a:p>
            <a:r>
              <a:rPr lang="en-US" altLang="zh-CN" sz="2800" smtClean="0">
                <a:solidFill>
                  <a:srgbClr val="0070C0"/>
                </a:solidFill>
                <a:latin typeface="楷体" pitchFamily="49" charset="-122"/>
                <a:ea typeface="楷体" panose="02010609060101010101" pitchFamily="49" charset="-122"/>
                <a:cs typeface="Times New Roman" panose="02020603050405020304" pitchFamily="18" charset="0"/>
              </a:rPr>
              <a:t>    </a:t>
            </a:r>
            <a:r>
              <a:rPr lang="zh-CN" altLang="zh-CN" sz="2800" b="1" smtClean="0">
                <a:latin typeface="楷体" pitchFamily="49" charset="-122"/>
                <a:ea typeface="楷体" panose="02010609060101010101" pitchFamily="49" charset="-122"/>
              </a:rPr>
              <a:t>张岱年先生在评析儒家“五常”伦理说</a:t>
            </a:r>
            <a:r>
              <a:rPr lang="en-US" altLang="zh-CN" sz="2800" b="1" smtClean="0">
                <a:latin typeface="楷体" pitchFamily="49" charset="-122"/>
                <a:ea typeface="楷体" panose="02010609060101010101" pitchFamily="49" charset="-122"/>
              </a:rPr>
              <a:t>,</a:t>
            </a:r>
            <a:r>
              <a:rPr lang="zh-CN" altLang="zh-CN" sz="2800" b="1" smtClean="0">
                <a:solidFill>
                  <a:srgbClr val="FF0000"/>
                </a:solidFill>
                <a:latin typeface="楷体" pitchFamily="49" charset="-122"/>
                <a:ea typeface="楷体" panose="02010609060101010101" pitchFamily="49" charset="-122"/>
              </a:rPr>
              <a:t>“五常”之中最单纯的是“信”</a:t>
            </a:r>
            <a:r>
              <a:rPr lang="zh-CN" altLang="zh-CN" sz="2800" b="1" smtClean="0">
                <a:latin typeface="楷体" pitchFamily="49" charset="-122"/>
                <a:ea typeface="楷体" panose="02010609060101010101" pitchFamily="49" charset="-122"/>
              </a:rPr>
              <a:t>。张岱年先生说</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a:t>
            </a:r>
            <a:r>
              <a:rPr lang="zh-CN" altLang="zh-CN" sz="2800" b="1" smtClean="0">
                <a:solidFill>
                  <a:srgbClr val="FF0000"/>
                </a:solidFill>
                <a:latin typeface="楷体" pitchFamily="49" charset="-122"/>
                <a:ea typeface="楷体" panose="02010609060101010101" pitchFamily="49" charset="-122"/>
              </a:rPr>
              <a:t>诚的本义是信</a:t>
            </a:r>
            <a:r>
              <a:rPr lang="zh-CN" altLang="zh-CN" sz="2800" b="1" smtClean="0">
                <a:latin typeface="楷体" pitchFamily="49" charset="-122"/>
                <a:ea typeface="楷体" panose="02010609060101010101" pitchFamily="49" charset="-122"/>
              </a:rPr>
              <a:t>。《说文》云</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诚</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信也。’说话符合事实谓之诚</a:t>
            </a:r>
            <a:r>
              <a:rPr lang="zh-CN" altLang="zh-CN" sz="2800" b="1" smtClean="0">
                <a:solidFill>
                  <a:srgbClr val="FF0000"/>
                </a:solidFill>
                <a:latin typeface="楷体" pitchFamily="49" charset="-122"/>
                <a:ea typeface="楷体" panose="02010609060101010101" pitchFamily="49" charset="-122"/>
              </a:rPr>
              <a:t>。”“修辞立其诚”就是强调立言为文要坚持“诚”</a:t>
            </a:r>
            <a:r>
              <a:rPr lang="en-US" altLang="zh-CN" sz="2800" b="1" smtClean="0">
                <a:solidFill>
                  <a:srgbClr val="FF0000"/>
                </a:solidFill>
                <a:latin typeface="楷体" pitchFamily="49" charset="-122"/>
                <a:ea typeface="楷体" panose="02010609060101010101" pitchFamily="49" charset="-122"/>
              </a:rPr>
              <a:t>,</a:t>
            </a:r>
            <a:r>
              <a:rPr lang="zh-CN" altLang="zh-CN" sz="2800" b="1" smtClean="0">
                <a:solidFill>
                  <a:srgbClr val="FF0000"/>
                </a:solidFill>
                <a:latin typeface="楷体" pitchFamily="49" charset="-122"/>
                <a:ea typeface="楷体" panose="02010609060101010101" pitchFamily="49" charset="-122"/>
              </a:rPr>
              <a:t>就是说发言立论要以事实为根据</a:t>
            </a:r>
            <a:r>
              <a:rPr lang="en-US" altLang="zh-CN" sz="2800" b="1" smtClean="0">
                <a:solidFill>
                  <a:srgbClr val="FF0000"/>
                </a:solidFill>
                <a:latin typeface="楷体" pitchFamily="49" charset="-122"/>
                <a:ea typeface="楷体" panose="02010609060101010101" pitchFamily="49" charset="-122"/>
              </a:rPr>
              <a:t>,</a:t>
            </a:r>
            <a:r>
              <a:rPr lang="zh-CN" altLang="zh-CN" sz="2800" b="1" smtClean="0">
                <a:solidFill>
                  <a:srgbClr val="FF0000"/>
                </a:solidFill>
                <a:latin typeface="楷体" pitchFamily="49" charset="-122"/>
                <a:ea typeface="楷体" panose="02010609060101010101" pitchFamily="49" charset="-122"/>
              </a:rPr>
              <a:t>要真实可信。</a:t>
            </a:r>
            <a:endParaRPr lang="en-US" altLang="zh-CN" sz="2800" b="1" smtClean="0">
              <a:solidFill>
                <a:srgbClr val="FF0000"/>
              </a:solidFill>
              <a:latin typeface="楷体" panose="02010609060101010101" pitchFamily="49" charset="-122"/>
              <a:ea typeface="楷体" panose="02010609060101010101" pitchFamily="49" charset="-122"/>
            </a:endParaRPr>
          </a:p>
          <a:p>
            <a:r>
              <a:rPr lang="en-US" altLang="zh-CN" sz="2800" b="1" smtClean="0">
                <a:solidFill>
                  <a:srgbClr val="FF0000"/>
                </a:solidFill>
                <a:latin typeface="楷体" pitchFamily="49" charset="-122"/>
                <a:ea typeface="楷体" panose="02010609060101010101" pitchFamily="49" charset="-122"/>
              </a:rPr>
              <a:t>    </a:t>
            </a:r>
            <a:r>
              <a:rPr lang="zh-CN" altLang="zh-CN" sz="2800" b="1" smtClean="0">
                <a:latin typeface="楷体" pitchFamily="49" charset="-122"/>
                <a:ea typeface="楷体" panose="02010609060101010101" pitchFamily="49" charset="-122"/>
              </a:rPr>
              <a:t>张岱年先生以“修辞立其诚”作为自己的治学之道</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在学术研究中</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张岱年先生无论在逆境还是在顺境中</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都能做到</a:t>
            </a:r>
            <a:r>
              <a:rPr lang="zh-CN" altLang="zh-CN" sz="2800" b="1" smtClean="0">
                <a:solidFill>
                  <a:srgbClr val="FF0000"/>
                </a:solidFill>
                <a:latin typeface="楷体" pitchFamily="49" charset="-122"/>
                <a:ea typeface="楷体" panose="02010609060101010101" pitchFamily="49" charset="-122"/>
              </a:rPr>
              <a:t>不唯书</a:t>
            </a:r>
            <a:r>
              <a:rPr lang="en-US" altLang="zh-CN" sz="2800" b="1" smtClean="0">
                <a:solidFill>
                  <a:srgbClr val="FF0000"/>
                </a:solidFill>
                <a:latin typeface="楷体" pitchFamily="49" charset="-122"/>
                <a:ea typeface="楷体" panose="02010609060101010101" pitchFamily="49" charset="-122"/>
              </a:rPr>
              <a:t>,</a:t>
            </a:r>
            <a:r>
              <a:rPr lang="zh-CN" altLang="zh-CN" sz="2800" b="1" smtClean="0">
                <a:solidFill>
                  <a:srgbClr val="FF0000"/>
                </a:solidFill>
                <a:latin typeface="楷体" pitchFamily="49" charset="-122"/>
                <a:ea typeface="楷体" panose="02010609060101010101" pitchFamily="49" charset="-122"/>
              </a:rPr>
              <a:t>不唯上</a:t>
            </a:r>
            <a:r>
              <a:rPr lang="en-US" altLang="zh-CN" sz="2800" b="1" smtClean="0">
                <a:solidFill>
                  <a:srgbClr val="FF0000"/>
                </a:solidFill>
                <a:latin typeface="楷体" pitchFamily="49" charset="-122"/>
                <a:ea typeface="楷体" panose="02010609060101010101" pitchFamily="49" charset="-122"/>
              </a:rPr>
              <a:t>,</a:t>
            </a:r>
            <a:r>
              <a:rPr lang="zh-CN" altLang="zh-CN" sz="2800" b="1" smtClean="0">
                <a:solidFill>
                  <a:srgbClr val="FF0000"/>
                </a:solidFill>
                <a:latin typeface="楷体" pitchFamily="49" charset="-122"/>
                <a:ea typeface="楷体" panose="02010609060101010101" pitchFamily="49" charset="-122"/>
              </a:rPr>
              <a:t>只唯实</a:t>
            </a:r>
            <a:r>
              <a:rPr lang="zh-CN" altLang="zh-CN" sz="2800" b="1" smtClean="0">
                <a:latin typeface="楷体" pitchFamily="49" charset="-122"/>
                <a:ea typeface="楷体" panose="02010609060101010101" pitchFamily="49" charset="-122"/>
              </a:rPr>
              <a:t>。</a:t>
            </a:r>
            <a:endParaRPr lang="en-US" altLang="zh-CN" sz="2800" b="1" smtClean="0">
              <a:latin typeface="楷体" panose="02010609060101010101" pitchFamily="49" charset="-122"/>
              <a:ea typeface="楷体" panose="02010609060101010101" pitchFamily="49" charset="-122"/>
            </a:endParaRPr>
          </a:p>
          <a:p>
            <a:r>
              <a:rPr lang="en-US" altLang="zh-CN" sz="2800" b="1" smtClean="0">
                <a:latin typeface="楷体" pitchFamily="49" charset="-122"/>
                <a:ea typeface="楷体" panose="02010609060101010101" pitchFamily="49" charset="-122"/>
              </a:rPr>
              <a:t>   </a:t>
            </a:r>
            <a:r>
              <a:rPr lang="zh-CN" altLang="zh-CN" sz="2800" b="1" smtClean="0">
                <a:latin typeface="楷体" pitchFamily="49" charset="-122"/>
                <a:ea typeface="楷体" panose="02010609060101010101" pitchFamily="49" charset="-122"/>
              </a:rPr>
              <a:t>张岱年先生</a:t>
            </a:r>
            <a:r>
              <a:rPr lang="zh-CN" altLang="zh-CN" sz="2800" b="1" smtClean="0">
                <a:solidFill>
                  <a:srgbClr val="FF0000"/>
                </a:solidFill>
                <a:latin typeface="楷体" pitchFamily="49" charset="-122"/>
                <a:ea typeface="楷体" panose="02010609060101010101" pitchFamily="49" charset="-122"/>
              </a:rPr>
              <a:t>晚年自号“渠山拙叟”</a:t>
            </a:r>
            <a:r>
              <a:rPr lang="en-US" altLang="zh-CN" sz="2800" b="1" smtClean="0">
                <a:solidFill>
                  <a:srgbClr val="FF0000"/>
                </a:solidFill>
                <a:latin typeface="楷体" pitchFamily="49" charset="-122"/>
                <a:ea typeface="楷体" panose="02010609060101010101" pitchFamily="49" charset="-122"/>
              </a:rPr>
              <a:t>,</a:t>
            </a:r>
            <a:r>
              <a:rPr lang="zh-CN" altLang="zh-CN" sz="2800" b="1" smtClean="0">
                <a:solidFill>
                  <a:srgbClr val="FF0000"/>
                </a:solidFill>
                <a:latin typeface="楷体" pitchFamily="49" charset="-122"/>
                <a:ea typeface="楷体" panose="02010609060101010101" pitchFamily="49" charset="-122"/>
              </a:rPr>
              <a:t>并以“直道而行”为其一生立身之则</a:t>
            </a:r>
            <a:r>
              <a:rPr lang="en-US" altLang="zh-CN" sz="2800" b="1" smtClean="0">
                <a:latin typeface="楷体" pitchFamily="49" charset="-122"/>
                <a:ea typeface="楷体" panose="02010609060101010101" pitchFamily="49" charset="-122"/>
              </a:rPr>
              <a:t>,</a:t>
            </a:r>
            <a:r>
              <a:rPr lang="zh-CN" altLang="zh-CN" sz="2800" b="1" smtClean="0">
                <a:latin typeface="楷体" pitchFamily="49" charset="-122"/>
                <a:ea typeface="楷体" panose="02010609060101010101" pitchFamily="49" charset="-122"/>
              </a:rPr>
              <a:t>可见“修辞立其诚”也是张岱年先生的立身之道。</a:t>
            </a:r>
          </a:p>
          <a:p>
            <a:pPr marL="0" marR="0" lvl="0" indent="228600" algn="l" defTabSz="914400" rtl="0" eaLnBrk="1" fontAlgn="base" latinLnBrk="0" hangingPunct="1">
              <a:lnSpc>
                <a:spcPct val="100000"/>
              </a:lnSpc>
              <a:spcBef>
                <a:spcPct val="0"/>
              </a:spcBef>
              <a:spcAft>
                <a:spcPct val="0"/>
              </a:spcAft>
              <a:buClrTx/>
              <a:buSzTx/>
              <a:buFontTx/>
              <a:buNone/>
            </a:pPr>
            <a:endParaRPr kumimoji="0" lang="en-US" altLang="zh-CN" sz="2400" b="1" i="0" u="none" strike="noStrike" cap="none" normalizeH="0" baseline="0" smtClean="0">
              <a:ln>
                <a:noFill/>
              </a:ln>
              <a:solidFill>
                <a:srgbClr val="0070C0"/>
              </a:solidFill>
              <a:effectLst/>
              <a:latin typeface="楷体" pitchFamily="49" charset="-122"/>
              <a:ea typeface="楷体" panose="02010609060101010101" pitchFamily="49" charset="-122"/>
              <a:cs typeface="Times New Roman" panose="02020603050405020304" pitchFamily="18" charset="0"/>
            </a:endParaRPr>
          </a:p>
          <a:p>
            <a:pPr marL="0" marR="0" lvl="0" indent="228600" algn="l" defTabSz="914400" rtl="0" eaLnBrk="1" fontAlgn="base" latinLnBrk="0" hangingPunct="1">
              <a:lnSpc>
                <a:spcPct val="100000"/>
              </a:lnSpc>
              <a:spcBef>
                <a:spcPct val="0"/>
              </a:spcBef>
              <a:spcAft>
                <a:spcPct val="0"/>
              </a:spcAft>
              <a:buClrTx/>
              <a:buSzTx/>
              <a:buFontTx/>
              <a:buNone/>
            </a:pPr>
            <a:endParaRPr kumimoji="0" lang="zh-CN" sz="2400" b="0" i="0" u="none" strike="noStrike" cap="none" normalizeH="0" baseline="0" smtClean="0">
              <a:ln>
                <a:noFill/>
              </a:ln>
              <a:solidFill>
                <a:srgbClr val="0070C0"/>
              </a:solidFill>
              <a:effectLst/>
              <a:latin typeface="楷体" panose="02010609060101010101" pitchFamily="49" charset="-122"/>
              <a:ea typeface="楷体" panose="02010609060101010101" pitchFamily="49" charset="-122"/>
              <a:cs typeface="宋体" panose="02010600030101010101" pitchFamily="2" charset="-122"/>
            </a:endParaRPr>
          </a:p>
          <a:p>
            <a:pPr indent="228600" eaLnBrk="0" fontAlgn="base" hangingPunct="0">
              <a:spcBef>
                <a:spcPct val="0"/>
              </a:spcBef>
              <a:spcAft>
                <a:spcPct val="0"/>
              </a:spcAft>
            </a:pPr>
            <a:r>
              <a:rPr kumimoji="0" lang="en-US" altLang="zh-CN" sz="2400" b="0"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 </a:t>
            </a:r>
            <a:endParaRPr kumimoji="0" lang="zh-CN" altLang="en-US" sz="24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cs typeface="宋体" panose="02010600030101010101" pitchFamily="2" charset="-122"/>
            </a:endParaRPr>
          </a:p>
        </p:txBody>
      </p:sp>
      <p:sp>
        <p:nvSpPr>
          <p:cNvPr id="6" name="流程图: 延期 5"/>
          <p:cNvSpPr/>
          <p:nvPr/>
        </p:nvSpPr>
        <p:spPr>
          <a:xfrm>
            <a:off x="0" y="476672"/>
            <a:ext cx="1008112" cy="57606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Tree>
  </p:cSld>
  <p:clrMapOvr>
    <a:masterClrMapping/>
  </p:clrMapOvr>
  <p:transition/>
  <p:timing/>
</p:sld>
</file>

<file path=ppt/slides/slide7.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0" y="1196752"/>
            <a:ext cx="9144000" cy="5661248"/>
          </a:xfrm>
          <a:prstGeom prst="rect">
            <a:avLst/>
          </a:prstGeom>
          <a:noFill/>
        </p:spPr>
      </p:pic>
      <p:sp>
        <p:nvSpPr>
          <p:cNvPr id="29697" name="Rectangle 1"/>
          <p:cNvSpPr>
            <a:spLocks noChangeArrowheads="1"/>
          </p:cNvSpPr>
          <p:nvPr/>
        </p:nvSpPr>
        <p:spPr bwMode="auto">
          <a:xfrm>
            <a:off x="971600" y="404664"/>
            <a:ext cx="7488832" cy="5016758"/>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pPr lvl="0" indent="228600" fontAlgn="base">
              <a:spcBef>
                <a:spcPct val="0"/>
              </a:spcBef>
              <a:spcAft>
                <a:spcPct val="0"/>
              </a:spcAft>
            </a:pPr>
            <a:r>
              <a:rPr kumimoji="0" lang="zh-CN" sz="3200" b="1" i="0" u="none" strike="noStrike" cap="none" normalizeH="0" baseline="0" smtClean="0">
                <a:ln>
                  <a:noFill/>
                </a:ln>
                <a:solidFill>
                  <a:srgbClr val="0070C0"/>
                </a:solidFill>
                <a:effectLst/>
                <a:latin typeface="宋体" pitchFamily="2" charset="-122"/>
                <a:ea typeface="宋体" pitchFamily="2" charset="-122"/>
                <a:cs typeface="Times New Roman" panose="02020603050405020304" pitchFamily="18" charset="0"/>
              </a:rPr>
              <a:t>题目解说</a:t>
            </a:r>
            <a:endParaRPr kumimoji="0" lang="en-US" altLang="zh-CN" sz="3200" b="1" i="0" u="none" strike="noStrike" cap="none" normalizeH="0" baseline="0" smtClean="0">
              <a:ln>
                <a:noFill/>
              </a:ln>
              <a:solidFill>
                <a:srgbClr val="0070C0"/>
              </a:solidFill>
              <a:effectLst/>
              <a:latin typeface="宋体" panose="02010600030101010101" pitchFamily="2" charset="-122"/>
              <a:ea typeface="宋体" panose="02010600030101010101" pitchFamily="2" charset="-122"/>
              <a:cs typeface="Times New Roman" panose="02020603050405020304" pitchFamily="18" charset="0"/>
            </a:endParaRPr>
          </a:p>
          <a:p>
            <a:pPr indent="228600" fontAlgn="base">
              <a:spcBef>
                <a:spcPct val="0"/>
              </a:spcBef>
              <a:spcAft>
                <a:spcPct val="0"/>
              </a:spcAft>
            </a:pPr>
            <a:endParaRPr lang="en-US" altLang="zh-CN" sz="3200" smtClean="0"/>
          </a:p>
          <a:p>
            <a:pPr indent="228600" fontAlgn="base">
              <a:spcBef>
                <a:spcPct val="0"/>
              </a:spcBef>
              <a:spcAft>
                <a:spcPct val="0"/>
              </a:spcAft>
            </a:pPr>
            <a:r>
              <a:rPr lang="en-US" altLang="zh-CN" sz="3200" smtClean="0"/>
              <a:t>   </a:t>
            </a:r>
            <a:r>
              <a:rPr lang="zh-CN" altLang="zh-CN" sz="3200" b="1" smtClean="0">
                <a:latin typeface="楷体" pitchFamily="49" charset="-122"/>
                <a:ea typeface="楷体" panose="02010609060101010101" pitchFamily="49" charset="-122"/>
              </a:rPr>
              <a:t>“修辞立其诚”是《易传》的美学观点</a:t>
            </a:r>
            <a:r>
              <a:rPr lang="zh-CN" altLang="zh-CN" sz="3200" b="1" smtClean="0">
                <a:solidFill>
                  <a:srgbClr val="FF0000"/>
                </a:solidFill>
                <a:latin typeface="楷体" pitchFamily="49" charset="-122"/>
                <a:ea typeface="楷体" panose="02010609060101010101" pitchFamily="49" charset="-122"/>
              </a:rPr>
              <a:t>。“修辞”就是修我言辞</a:t>
            </a:r>
            <a:r>
              <a:rPr lang="en-US" altLang="zh-CN" sz="3200" b="1" smtClean="0">
                <a:solidFill>
                  <a:srgbClr val="FF0000"/>
                </a:solidFill>
                <a:latin typeface="楷体" pitchFamily="49" charset="-122"/>
                <a:ea typeface="楷体" panose="02010609060101010101" pitchFamily="49" charset="-122"/>
              </a:rPr>
              <a:t>,</a:t>
            </a:r>
            <a:r>
              <a:rPr lang="zh-CN" altLang="zh-CN" sz="3200" b="1" smtClean="0">
                <a:solidFill>
                  <a:srgbClr val="FF0000"/>
                </a:solidFill>
                <a:latin typeface="楷体" pitchFamily="49" charset="-122"/>
                <a:ea typeface="楷体" panose="02010609060101010101" pitchFamily="49" charset="-122"/>
              </a:rPr>
              <a:t>“立诚”就是立我诚心。</a:t>
            </a:r>
            <a:r>
              <a:rPr lang="zh-CN" altLang="zh-CN" sz="3200" b="1" smtClean="0">
                <a:latin typeface="楷体" pitchFamily="49" charset="-122"/>
                <a:ea typeface="楷体" panose="02010609060101010101" pitchFamily="49" charset="-122"/>
              </a:rPr>
              <a:t>“修辞立其诚”是要求修辞者持中正之心</a:t>
            </a:r>
            <a:r>
              <a:rPr lang="en-US" altLang="zh-CN" sz="3200" b="1" smtClean="0">
                <a:latin typeface="楷体" pitchFamily="49" charset="-122"/>
                <a:ea typeface="楷体" panose="02010609060101010101" pitchFamily="49" charset="-122"/>
              </a:rPr>
              <a:t>,</a:t>
            </a:r>
            <a:r>
              <a:rPr lang="zh-CN" altLang="zh-CN" sz="3200" b="1" smtClean="0">
                <a:latin typeface="楷体" pitchFamily="49" charset="-122"/>
                <a:ea typeface="楷体" panose="02010609060101010101" pitchFamily="49" charset="-122"/>
              </a:rPr>
              <a:t>怀敬畏之情</a:t>
            </a:r>
            <a:r>
              <a:rPr lang="en-US" altLang="zh-CN" sz="3200" b="1" smtClean="0">
                <a:latin typeface="楷体" pitchFamily="49" charset="-122"/>
                <a:ea typeface="楷体" panose="02010609060101010101" pitchFamily="49" charset="-122"/>
              </a:rPr>
              <a:t>,</a:t>
            </a:r>
            <a:r>
              <a:rPr lang="zh-CN" altLang="zh-CN" sz="3200" b="1" smtClean="0">
                <a:latin typeface="楷体" pitchFamily="49" charset="-122"/>
                <a:ea typeface="楷体" panose="02010609060101010101" pitchFamily="49" charset="-122"/>
              </a:rPr>
              <a:t>对自己的言辞切实承担责任</a:t>
            </a:r>
            <a:r>
              <a:rPr lang="en-US" altLang="zh-CN" sz="3200" b="1" smtClean="0">
                <a:latin typeface="楷体" pitchFamily="49" charset="-122"/>
                <a:ea typeface="楷体" panose="02010609060101010101" pitchFamily="49" charset="-122"/>
              </a:rPr>
              <a:t>,</a:t>
            </a:r>
            <a:r>
              <a:rPr lang="zh-CN" altLang="zh-CN" sz="3200" b="1" smtClean="0">
                <a:latin typeface="楷体" pitchFamily="49" charset="-122"/>
                <a:ea typeface="楷体" panose="02010609060101010101" pitchFamily="49" charset="-122"/>
              </a:rPr>
              <a:t>采用恰当的方式进行表述。</a:t>
            </a:r>
          </a:p>
          <a:p>
            <a:pPr lvl="0" indent="228600" fontAlgn="base">
              <a:spcBef>
                <a:spcPct val="0"/>
              </a:spcBef>
              <a:spcAft>
                <a:spcPct val="0"/>
              </a:spcAft>
            </a:pPr>
            <a:endParaRPr kumimoji="0" lang="en-US" altLang="zh-CN" sz="3200" b="1" i="0" u="none" strike="noStrike" cap="none" normalizeH="0" baseline="0" smtClean="0">
              <a:ln>
                <a:noFill/>
              </a:ln>
              <a:solidFill>
                <a:srgbClr val="0070C0"/>
              </a:solidFill>
              <a:effectLst/>
              <a:latin typeface="宋体" pitchFamily="2" charset="-122"/>
              <a:ea typeface="宋体" pitchFamily="2" charset="-122"/>
              <a:cs typeface="Times New Roman" panose="02020603050405020304" pitchFamily="18" charset="0"/>
            </a:endParaRPr>
          </a:p>
          <a:p>
            <a:pPr marL="0" marR="0" lvl="0" indent="228600" algn="l" defTabSz="914400" rtl="0" eaLnBrk="0" fontAlgn="base" latinLnBrk="0" hangingPunct="0">
              <a:lnSpc>
                <a:spcPct val="100000"/>
              </a:lnSpc>
              <a:spcBef>
                <a:spcPct val="0"/>
              </a:spcBef>
              <a:spcAft>
                <a:spcPct val="0"/>
              </a:spcAft>
              <a:buClrTx/>
              <a:buSzTx/>
              <a:buFontTx/>
              <a:buNone/>
            </a:pPr>
            <a:endParaRPr kumimoji="0" lang="zh-CN" altLang="en-US" sz="3200" b="0" i="0" u="none" strike="noStrike" cap="none" normalizeH="0" baseline="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6" name="流程图: 延期 5"/>
          <p:cNvSpPr/>
          <p:nvPr/>
        </p:nvSpPr>
        <p:spPr>
          <a:xfrm>
            <a:off x="0" y="404664"/>
            <a:ext cx="1008112" cy="57606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Tree>
  </p:cSld>
  <p:clrMapOvr>
    <a:masterClrMapping/>
  </p:clrMapOvr>
  <p:transition/>
  <p:timing/>
</p:sld>
</file>

<file path=ppt/slides/slide8.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0" y="1196752"/>
            <a:ext cx="9144000" cy="5661248"/>
          </a:xfrm>
          <a:prstGeom prst="rect">
            <a:avLst/>
          </a:prstGeom>
          <a:noFill/>
        </p:spPr>
      </p:pic>
      <p:sp>
        <p:nvSpPr>
          <p:cNvPr id="29697" name="Rectangle 1"/>
          <p:cNvSpPr>
            <a:spLocks noChangeArrowheads="1"/>
          </p:cNvSpPr>
          <p:nvPr/>
        </p:nvSpPr>
        <p:spPr bwMode="auto">
          <a:xfrm>
            <a:off x="971600" y="404664"/>
            <a:ext cx="7488832" cy="1077218"/>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pPr lvl="0" indent="228600" fontAlgn="base">
              <a:spcBef>
                <a:spcPct val="0"/>
              </a:spcBef>
              <a:spcAft>
                <a:spcPct val="0"/>
              </a:spcAft>
            </a:pPr>
            <a:endParaRPr kumimoji="0" lang="en-US" altLang="zh-CN" sz="3200" b="1" i="0" u="none" strike="noStrike" cap="none" normalizeH="0" baseline="0" smtClean="0">
              <a:ln>
                <a:noFill/>
              </a:ln>
              <a:solidFill>
                <a:srgbClr val="0070C0"/>
              </a:solidFill>
              <a:effectLst/>
              <a:latin typeface="宋体" pitchFamily="2" charset="-122"/>
              <a:ea typeface="宋体" pitchFamily="2" charset="-122"/>
              <a:cs typeface="Times New Roman" panose="02020603050405020304" pitchFamily="18" charset="0"/>
            </a:endParaRPr>
          </a:p>
          <a:p>
            <a:pPr marL="0" marR="0" lvl="0" indent="228600" algn="l" defTabSz="914400" rtl="0" eaLnBrk="0" fontAlgn="base" latinLnBrk="0" hangingPunct="0">
              <a:lnSpc>
                <a:spcPct val="100000"/>
              </a:lnSpc>
              <a:spcBef>
                <a:spcPct val="0"/>
              </a:spcBef>
              <a:spcAft>
                <a:spcPct val="0"/>
              </a:spcAft>
              <a:buClrTx/>
              <a:buSzTx/>
              <a:buFontTx/>
              <a:buNone/>
            </a:pPr>
            <a:endParaRPr kumimoji="0" lang="zh-CN" altLang="en-US" sz="32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6" name="流程图: 延期 5"/>
          <p:cNvSpPr/>
          <p:nvPr/>
        </p:nvSpPr>
        <p:spPr>
          <a:xfrm>
            <a:off x="0" y="404664"/>
            <a:ext cx="1008112" cy="57606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48129" name="Rectangle 1"/>
          <p:cNvSpPr>
            <a:spLocks noChangeArrowheads="1"/>
          </p:cNvSpPr>
          <p:nvPr/>
        </p:nvSpPr>
        <p:spPr bwMode="auto">
          <a:xfrm>
            <a:off x="827584" y="374467"/>
            <a:ext cx="7992888" cy="4524315"/>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pPr marL="0" marR="0" lvl="0" indent="1752600" algn="l" defTabSz="914400" rtl="0" eaLnBrk="1" fontAlgn="base" latinLnBrk="0" hangingPunct="1">
              <a:lnSpc>
                <a:spcPct val="100000"/>
              </a:lnSpc>
              <a:spcBef>
                <a:spcPct val="0"/>
              </a:spcBef>
              <a:spcAft>
                <a:spcPct val="0"/>
              </a:spcAft>
              <a:buClrTx/>
              <a:buSzTx/>
              <a:buFontTx/>
              <a:buNone/>
            </a:pPr>
            <a:r>
              <a:rPr lang="zh-CN" altLang="en-US" sz="3200" b="1" smtClean="0">
                <a:solidFill>
                  <a:srgbClr val="0070C0"/>
                </a:solidFill>
                <a:latin typeface="楷体" pitchFamily="49" charset="-122"/>
                <a:ea typeface="楷体" panose="02010609060101010101" pitchFamily="49" charset="-122"/>
                <a:cs typeface="Times New Roman" panose="02020603050405020304" pitchFamily="18" charset="0"/>
              </a:rPr>
              <a:t>文体知识：</a:t>
            </a:r>
            <a:r>
              <a:rPr kumimoji="0" lang="zh-CN" sz="3200" b="1" i="0" u="none" strike="noStrike" cap="none" normalizeH="0" baseline="0" smtClean="0">
                <a:ln>
                  <a:noFill/>
                </a:ln>
                <a:solidFill>
                  <a:srgbClr val="0070C0"/>
                </a:solidFill>
                <a:effectLst/>
                <a:latin typeface="楷体" pitchFamily="49" charset="-122"/>
                <a:ea typeface="楷体" panose="02010609060101010101" pitchFamily="49" charset="-122"/>
                <a:cs typeface="Times New Roman" panose="02020603050405020304" pitchFamily="18" charset="0"/>
              </a:rPr>
              <a:t>学术论文</a:t>
            </a:r>
            <a:endParaRPr kumimoji="0" lang="zh-CN" sz="3200" b="1" i="0" u="none" strike="noStrike" cap="none" normalizeH="0" baseline="0" smtClean="0">
              <a:ln>
                <a:noFill/>
              </a:ln>
              <a:solidFill>
                <a:srgbClr val="0070C0"/>
              </a:solidFill>
              <a:effectLst/>
              <a:latin typeface="楷体" panose="02010609060101010101" pitchFamily="49" charset="-122"/>
              <a:ea typeface="楷体" panose="02010609060101010101" pitchFamily="49" charset="-122"/>
              <a:cs typeface="宋体" panose="02010600030101010101" pitchFamily="2" charset="-122"/>
            </a:endParaRPr>
          </a:p>
          <a:p>
            <a:pPr marL="0" marR="0" lvl="0" indent="381000" algn="l" defTabSz="914400" rtl="0" eaLnBrk="0" fontAlgn="base" latinLnBrk="0" hangingPunct="0">
              <a:lnSpc>
                <a:spcPct val="100000"/>
              </a:lnSpc>
              <a:spcBef>
                <a:spcPct val="0"/>
              </a:spcBef>
              <a:spcAft>
                <a:spcPct val="0"/>
              </a:spcAft>
              <a:buClrTx/>
              <a:buSzTx/>
              <a:buFontTx/>
              <a:buNone/>
            </a:pPr>
            <a:r>
              <a:rPr kumimoji="0" lang="zh-CN" altLang="en-US" sz="3200" b="1" i="0" u="none" strike="noStrike" cap="none" normalizeH="0" baseline="0" smtClean="0">
                <a:ln>
                  <a:noFill/>
                </a:ln>
                <a:solidFill>
                  <a:srgbClr val="FF0000"/>
                </a:solidFill>
                <a:effectLst/>
                <a:latin typeface="楷体" pitchFamily="49" charset="-122"/>
                <a:ea typeface="楷体" panose="02010609060101010101" pitchFamily="49" charset="-122"/>
                <a:cs typeface="Times New Roman" panose="02020603050405020304" pitchFamily="18" charset="0"/>
              </a:rPr>
              <a:t>学术论文是对某个科学领域中的学术问题进行研究后表述科学研究成果的理论文章。</a:t>
            </a:r>
            <a:endParaRPr kumimoji="0" lang="zh-CN" altLang="en-US" sz="3200" b="1" i="0" u="none" strike="noStrike" cap="none" normalizeH="0" baseline="0" smtClean="0">
              <a:ln>
                <a:noFill/>
              </a:ln>
              <a:solidFill>
                <a:srgbClr val="FF0000"/>
              </a:solidFill>
              <a:effectLst/>
              <a:latin typeface="楷体" panose="02010609060101010101" pitchFamily="49" charset="-122"/>
              <a:ea typeface="楷体" panose="02010609060101010101" pitchFamily="49" charset="-122"/>
              <a:cs typeface="宋体" panose="02010600030101010101" pitchFamily="2" charset="-122"/>
            </a:endParaRPr>
          </a:p>
          <a:p>
            <a:pPr marL="0" marR="0" lvl="0" indent="381000" algn="l" defTabSz="914400" rtl="0" eaLnBrk="0" fontAlgn="base" latinLnBrk="0" hangingPunct="0">
              <a:lnSpc>
                <a:spcPct val="100000"/>
              </a:lnSpc>
              <a:spcBef>
                <a:spcPct val="0"/>
              </a:spcBef>
              <a:spcAft>
                <a:spcPct val="0"/>
              </a:spcAft>
              <a:buClrTx/>
              <a:buSzTx/>
              <a:buFontTx/>
              <a:buNone/>
            </a:pPr>
            <a:r>
              <a:rPr kumimoji="0" lang="zh-CN" altLang="en-US" sz="3200" b="1"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分类</a:t>
            </a:r>
            <a:r>
              <a:rPr kumimoji="0" lang="en-US" altLang="zh-CN" sz="3200" b="1"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a:t>
            </a:r>
            <a:r>
              <a:rPr kumimoji="0" lang="zh-CN" altLang="en-US" sz="3200" b="1" i="0" u="none" strike="noStrike" cap="none" normalizeH="0" baseline="0" smtClean="0">
                <a:ln>
                  <a:noFill/>
                </a:ln>
                <a:solidFill>
                  <a:srgbClr val="FF0000"/>
                </a:solidFill>
                <a:effectLst/>
                <a:latin typeface="楷体" pitchFamily="49" charset="-122"/>
                <a:ea typeface="楷体" panose="02010609060101010101" pitchFamily="49" charset="-122"/>
                <a:cs typeface="Times New Roman" panose="02020603050405020304" pitchFamily="18" charset="0"/>
              </a:rPr>
              <a:t>按研究的学科</a:t>
            </a:r>
            <a:r>
              <a:rPr kumimoji="0" lang="en-US" altLang="zh-CN" sz="3200" b="1"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a:t>
            </a:r>
            <a:r>
              <a:rPr kumimoji="0" lang="zh-CN" altLang="en-US" sz="3200" b="1"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可分为自然料学论文和社会料学论文</a:t>
            </a:r>
            <a:r>
              <a:rPr kumimoji="0" lang="en-US" altLang="zh-CN" sz="3200" b="1"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a:t>
            </a:r>
            <a:r>
              <a:rPr kumimoji="0" lang="zh-CN" altLang="en-US" sz="3200" b="1" i="0" u="none" strike="noStrike" cap="none" normalizeH="0" baseline="0" smtClean="0">
                <a:ln>
                  <a:noFill/>
                </a:ln>
                <a:solidFill>
                  <a:srgbClr val="FF0000"/>
                </a:solidFill>
                <a:effectLst/>
                <a:latin typeface="楷体" pitchFamily="49" charset="-122"/>
                <a:ea typeface="楷体" panose="02010609060101010101" pitchFamily="49" charset="-122"/>
                <a:cs typeface="Times New Roman" panose="02020603050405020304" pitchFamily="18" charset="0"/>
              </a:rPr>
              <a:t>按研究的内容</a:t>
            </a:r>
            <a:r>
              <a:rPr kumimoji="0" lang="en-US" altLang="zh-CN" sz="3200" b="1"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a:t>
            </a:r>
            <a:r>
              <a:rPr kumimoji="0" lang="zh-CN" altLang="en-US" sz="3200" b="1"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可分为理论研究论文和应用研究论文</a:t>
            </a:r>
            <a:r>
              <a:rPr kumimoji="0" lang="en-US" altLang="zh-CN" sz="3200" b="1"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a:t>
            </a:r>
            <a:r>
              <a:rPr kumimoji="0" lang="zh-CN" altLang="en-US" sz="3200" b="1" i="0" u="none" strike="noStrike" cap="none" normalizeH="0" baseline="0" smtClean="0">
                <a:ln>
                  <a:noFill/>
                </a:ln>
                <a:solidFill>
                  <a:srgbClr val="FF0000"/>
                </a:solidFill>
                <a:effectLst/>
                <a:latin typeface="楷体" pitchFamily="49" charset="-122"/>
                <a:ea typeface="楷体" panose="02010609060101010101" pitchFamily="49" charset="-122"/>
                <a:cs typeface="Times New Roman" panose="02020603050405020304" pitchFamily="18" charset="0"/>
              </a:rPr>
              <a:t>按写作的目的</a:t>
            </a:r>
            <a:r>
              <a:rPr kumimoji="0" lang="en-US" altLang="zh-CN" sz="3200" b="1"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a:t>
            </a:r>
            <a:r>
              <a:rPr kumimoji="0" lang="zh-CN" altLang="en-US" sz="3200" b="1"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可分为交流性论文和考核性论文。</a:t>
            </a:r>
            <a:endParaRPr kumimoji="0" lang="zh-CN" altLang="en-US" sz="3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cs typeface="宋体" panose="02010600030101010101" pitchFamily="2" charset="-122"/>
            </a:endParaRPr>
          </a:p>
          <a:p>
            <a:pPr marL="0" marR="0" lvl="0" indent="381000" algn="l" defTabSz="914400" rtl="0" eaLnBrk="0" fontAlgn="base" latinLnBrk="0" hangingPunct="0">
              <a:lnSpc>
                <a:spcPct val="100000"/>
              </a:lnSpc>
              <a:spcBef>
                <a:spcPct val="0"/>
              </a:spcBef>
              <a:spcAft>
                <a:spcPct val="0"/>
              </a:spcAft>
              <a:buClrTx/>
              <a:buSzTx/>
              <a:buFontTx/>
              <a:buNone/>
            </a:pPr>
            <a:r>
              <a:rPr kumimoji="0" lang="zh-CN" altLang="en-US" sz="3200" b="1" i="0" u="none" strike="noStrike" cap="none" normalizeH="0" baseline="0" smtClean="0">
                <a:ln>
                  <a:noFill/>
                </a:ln>
                <a:solidFill>
                  <a:srgbClr val="FF0000"/>
                </a:solidFill>
                <a:effectLst/>
                <a:latin typeface="楷体" pitchFamily="49" charset="-122"/>
                <a:ea typeface="楷体" panose="02010609060101010101" pitchFamily="49" charset="-122"/>
                <a:cs typeface="Times New Roman" panose="02020603050405020304" pitchFamily="18" charset="0"/>
              </a:rPr>
              <a:t>特点</a:t>
            </a:r>
            <a:r>
              <a:rPr kumimoji="0" lang="zh-CN" altLang="en-US" sz="3200" b="1" i="0" u="none" strike="noStrike" cap="none" normalizeH="0" baseline="0" smtClean="0">
                <a:ln>
                  <a:noFill/>
                </a:ln>
                <a:solidFill>
                  <a:schemeClr val="tx1"/>
                </a:solidFill>
                <a:effectLst/>
                <a:latin typeface="楷体" pitchFamily="49" charset="-122"/>
                <a:ea typeface="楷体" panose="02010609060101010101" pitchFamily="49" charset="-122"/>
                <a:cs typeface="Times New Roman" panose="02020603050405020304" pitchFamily="18" charset="0"/>
              </a:rPr>
              <a:t>：科学性、创造性、理论性、平易性、专业性、实践性</a:t>
            </a:r>
            <a:endParaRPr kumimoji="0" lang="zh-CN" altLang="en-US" sz="3200" b="1" i="0" u="none" strike="noStrike" cap="none" normalizeH="0" baseline="0" smtClean="0">
              <a:ln>
                <a:noFill/>
              </a:ln>
              <a:solidFill>
                <a:schemeClr val="tx1"/>
              </a:solidFill>
              <a:effectLst/>
              <a:latin typeface="楷体" pitchFamily="49" charset="-122"/>
              <a:ea typeface="楷体" panose="02010609060101010101" pitchFamily="49" charset="-122"/>
              <a:cs typeface="宋体"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nodeType="clickEffect">
                                  <p:stCondLst>
                                    <p:cond delay="0"/>
                                  </p:stCondLst>
                                  <p:childTnLst>
                                    <p:set>
                                      <p:cBhvr>
                                        <p:cTn id="6" dur="1" fill="hold">
                                          <p:stCondLst>
                                            <p:cond delay="0"/>
                                          </p:stCondLst>
                                        </p:cTn>
                                        <p:tgtEl>
                                          <p:spTgt spid="48129">
                                            <p:txEl>
                                              <p:pRg st="1" end="1"/>
                                            </p:txEl>
                                          </p:spTgt>
                                        </p:tgtEl>
                                        <p:attrNameLst>
                                          <p:attrName>style.visibility</p:attrName>
                                        </p:attrNameLst>
                                      </p:cBhvr>
                                      <p:to>
                                        <p:strVal val="visible"/>
                                      </p:to>
                                    </p:set>
                                    <p:anim calcmode="lin" valueType="num">
                                      <p:cBhvr additive="base">
                                        <p:cTn id="7" dur="500" fill="hold"/>
                                        <p:tgtEl>
                                          <p:spTgt spid="48129">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812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2" presetClass="entr" presetSubtype="4" fill="hold" nodeType="clickEffect">
                                  <p:stCondLst>
                                    <p:cond delay="0"/>
                                  </p:stCondLst>
                                  <p:childTnLst>
                                    <p:set>
                                      <p:cBhvr>
                                        <p:cTn id="12" dur="1" fill="hold">
                                          <p:stCondLst>
                                            <p:cond delay="0"/>
                                          </p:stCondLst>
                                        </p:cTn>
                                        <p:tgtEl>
                                          <p:spTgt spid="48129">
                                            <p:txEl>
                                              <p:pRg st="2" end="2"/>
                                            </p:txEl>
                                          </p:spTgt>
                                        </p:tgtEl>
                                        <p:attrNameLst>
                                          <p:attrName>style.visibility</p:attrName>
                                        </p:attrNameLst>
                                      </p:cBhvr>
                                      <p:to>
                                        <p:strVal val="visible"/>
                                      </p:to>
                                    </p:set>
                                    <p:anim calcmode="lin" valueType="num">
                                      <p:cBhvr additive="base">
                                        <p:cTn id="13" dur="500" fill="hold"/>
                                        <p:tgtEl>
                                          <p:spTgt spid="48129">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812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afterGroup">
                            <p:stCondLst>
                              <p:cond delay="0"/>
                            </p:stCondLst>
                            <p:childTnLst>
                              <p:par>
                                <p:cTn id="17" presetID="2" presetClass="entr" presetSubtype="4" fill="hold" nodeType="clickEffect">
                                  <p:stCondLst>
                                    <p:cond delay="0"/>
                                  </p:stCondLst>
                                  <p:childTnLst>
                                    <p:set>
                                      <p:cBhvr>
                                        <p:cTn id="18" dur="1" fill="hold">
                                          <p:stCondLst>
                                            <p:cond delay="0"/>
                                          </p:stCondLst>
                                        </p:cTn>
                                        <p:tgtEl>
                                          <p:spTgt spid="48129">
                                            <p:txEl>
                                              <p:pRg st="3" end="3"/>
                                            </p:txEl>
                                          </p:spTgt>
                                        </p:tgtEl>
                                        <p:attrNameLst>
                                          <p:attrName>style.visibility</p:attrName>
                                        </p:attrNameLst>
                                      </p:cBhvr>
                                      <p:to>
                                        <p:strVal val="visible"/>
                                      </p:to>
                                    </p:set>
                                    <p:anim calcmode="lin" valueType="num">
                                      <p:cBhvr additive="base">
                                        <p:cTn id="19" dur="500" fill="hold"/>
                                        <p:tgtEl>
                                          <p:spTgt spid="48129">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812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2050" name="Picture 2" descr="C:\Users\Administrator\Desktop\1-2002241616410-L.jpg"/>
          <p:cNvPicPr>
            <a:picLocks noGrp="1" noChangeAspect="1" noChangeArrowheads="1"/>
          </p:cNvPicPr>
          <p:nvPr>
            <p:ph idx="1"/>
          </p:nvPr>
        </p:nvPicPr>
        <p:blipFill>
          <a:blip r:embed="rId2"/>
          <a:stretch>
            <a:fillRect/>
          </a:stretch>
        </p:blipFill>
        <p:spPr bwMode="auto">
          <a:xfrm>
            <a:off x="0" y="2492896"/>
            <a:ext cx="9144000" cy="5040560"/>
          </a:xfrm>
          <a:prstGeom prst="rect">
            <a:avLst/>
          </a:prstGeom>
          <a:noFill/>
        </p:spPr>
      </p:pic>
      <p:sp>
        <p:nvSpPr>
          <p:cNvPr id="4" name="流程图: 延期 3"/>
          <p:cNvSpPr/>
          <p:nvPr/>
        </p:nvSpPr>
        <p:spPr>
          <a:xfrm>
            <a:off x="0" y="260648"/>
            <a:ext cx="1008112" cy="576064"/>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11265" name="Rectangle 1"/>
          <p:cNvSpPr>
            <a:spLocks noChangeArrowheads="1"/>
          </p:cNvSpPr>
          <p:nvPr/>
        </p:nvSpPr>
        <p:spPr bwMode="auto">
          <a:xfrm>
            <a:off x="1043608" y="246221"/>
            <a:ext cx="7560840" cy="8463855"/>
          </a:xfrm>
          <a:prstGeom prst="rect">
            <a:avLst/>
          </a:prstGeom>
          <a:noFill/>
          <a:ln w="9525">
            <a:noFill/>
            <a:miter lim="800000"/>
          </a:ln>
          <a:effectLst/>
        </p:spPr>
        <p:txBody>
          <a:bodyPr vert="horz" wrap="square" lIns="91440" tIns="45720" rIns="91440" bIns="45720" numCol="1" anchor="ctr" anchorCtr="0" compatLnSpc="1">
            <a:prstTxWarp prst="textNoShape">
              <a:avLst/>
            </a:prstTxWarp>
            <a:spAutoFit/>
          </a:bodyPr>
          <a:lstStyle/>
          <a:p>
            <a:r>
              <a:rPr lang="zh-CN" altLang="zh-CN" sz="3200" b="1" smtClean="0">
                <a:solidFill>
                  <a:srgbClr val="0070C0"/>
                </a:solidFill>
              </a:rPr>
              <a:t>资料链接</a:t>
            </a:r>
            <a:r>
              <a:rPr lang="en-US" altLang="zh-CN" sz="3200" b="1" smtClean="0">
                <a:solidFill>
                  <a:srgbClr val="0070C0"/>
                </a:solidFill>
              </a:rPr>
              <a:t> 1    </a:t>
            </a:r>
            <a:r>
              <a:rPr lang="zh-CN" altLang="zh-CN" sz="2800" b="1" smtClean="0"/>
              <a:t>张岱年的爱国之心</a:t>
            </a:r>
            <a:endParaRPr lang="zh-CN" altLang="zh-CN" sz="2800" smtClean="0"/>
          </a:p>
          <a:p>
            <a:r>
              <a:rPr lang="en-US" altLang="zh-CN" sz="2800" smtClean="0">
                <a:latin typeface="楷体" pitchFamily="49" charset="-122"/>
                <a:ea typeface="楷体" panose="02010609060101010101" pitchFamily="49" charset="-122"/>
              </a:rPr>
              <a:t>    1995</a:t>
            </a:r>
            <a:r>
              <a:rPr lang="zh-CN" altLang="zh-CN" sz="2800" smtClean="0">
                <a:latin typeface="楷体" pitchFamily="49" charset="-122"/>
                <a:ea typeface="楷体" panose="02010609060101010101" pitchFamily="49" charset="-122"/>
              </a:rPr>
              <a:t>年</a:t>
            </a:r>
            <a:r>
              <a:rPr lang="en-US" altLang="zh-CN" sz="2800" smtClean="0">
                <a:latin typeface="楷体" pitchFamily="49" charset="-122"/>
                <a:ea typeface="楷体" panose="02010609060101010101" pitchFamily="49" charset="-122"/>
              </a:rPr>
              <a:t>,86</a:t>
            </a:r>
            <a:r>
              <a:rPr lang="zh-CN" altLang="zh-CN" sz="2800" smtClean="0">
                <a:latin typeface="楷体" pitchFamily="49" charset="-122"/>
                <a:ea typeface="楷体" panose="02010609060101010101" pitchFamily="49" charset="-122"/>
              </a:rPr>
              <a:t>岁高龄的张岱年忆起</a:t>
            </a:r>
            <a:r>
              <a:rPr lang="zh-CN" altLang="zh-CN" sz="2800" smtClean="0">
                <a:solidFill>
                  <a:srgbClr val="FF0000"/>
                </a:solidFill>
                <a:latin typeface="楷体" pitchFamily="49" charset="-122"/>
                <a:ea typeface="楷体" panose="02010609060101010101" pitchFamily="49" charset="-122"/>
              </a:rPr>
              <a:t>一生中几个难忘的“第一次”</a:t>
            </a:r>
            <a:r>
              <a:rPr lang="zh-CN" altLang="zh-CN" sz="2800" smtClean="0">
                <a:latin typeface="楷体" pitchFamily="49" charset="-122"/>
                <a:ea typeface="楷体" panose="02010609060101010101" pitchFamily="49" charset="-122"/>
              </a:rPr>
              <a:t>时说</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a:t>
            </a:r>
            <a:r>
              <a:rPr lang="zh-CN" altLang="zh-CN" sz="2800" smtClean="0">
                <a:solidFill>
                  <a:srgbClr val="FF0000"/>
                </a:solidFill>
                <a:latin typeface="楷体" pitchFamily="49" charset="-122"/>
                <a:ea typeface="楷体" panose="02010609060101010101" pitchFamily="49" charset="-122"/>
              </a:rPr>
              <a:t>最有意义的第一次是</a:t>
            </a:r>
            <a:r>
              <a:rPr lang="en-US" altLang="zh-CN" sz="2800" smtClean="0">
                <a:solidFill>
                  <a:srgbClr val="FF0000"/>
                </a:solidFill>
                <a:latin typeface="楷体" pitchFamily="49" charset="-122"/>
                <a:ea typeface="楷体" panose="02010609060101010101" pitchFamily="49" charset="-122"/>
              </a:rPr>
              <a:t>1945</a:t>
            </a:r>
            <a:r>
              <a:rPr lang="zh-CN" altLang="zh-CN" sz="2800" smtClean="0">
                <a:solidFill>
                  <a:srgbClr val="FF0000"/>
                </a:solidFill>
                <a:latin typeface="楷体" pitchFamily="49" charset="-122"/>
                <a:ea typeface="楷体" panose="02010609060101010101" pitchFamily="49" charset="-122"/>
              </a:rPr>
              <a:t>年</a:t>
            </a:r>
            <a:r>
              <a:rPr lang="en-US" altLang="zh-CN" sz="2800" smtClean="0">
                <a:solidFill>
                  <a:srgbClr val="FF0000"/>
                </a:solidFill>
                <a:latin typeface="楷体" pitchFamily="49" charset="-122"/>
                <a:ea typeface="楷体" panose="02010609060101010101" pitchFamily="49" charset="-122"/>
              </a:rPr>
              <a:t>8</a:t>
            </a:r>
            <a:r>
              <a:rPr lang="zh-CN" altLang="zh-CN" sz="2800" smtClean="0">
                <a:solidFill>
                  <a:srgbClr val="FF0000"/>
                </a:solidFill>
                <a:latin typeface="楷体" pitchFamily="49" charset="-122"/>
                <a:ea typeface="楷体" panose="02010609060101010101" pitchFamily="49" charset="-122"/>
              </a:rPr>
              <a:t>月</a:t>
            </a:r>
            <a:r>
              <a:rPr lang="en-US" altLang="zh-CN" sz="2800" smtClean="0">
                <a:solidFill>
                  <a:srgbClr val="FF0000"/>
                </a:solidFill>
                <a:latin typeface="楷体" pitchFamily="49" charset="-122"/>
                <a:ea typeface="楷体" panose="02010609060101010101" pitchFamily="49" charset="-122"/>
              </a:rPr>
              <a:t>15</a:t>
            </a:r>
            <a:r>
              <a:rPr lang="zh-CN" altLang="zh-CN" sz="2800" smtClean="0">
                <a:solidFill>
                  <a:srgbClr val="FF0000"/>
                </a:solidFill>
                <a:latin typeface="楷体" pitchFamily="49" charset="-122"/>
                <a:ea typeface="楷体" panose="02010609060101010101" pitchFamily="49" charset="-122"/>
              </a:rPr>
              <a:t>日听到日本投降的消息……这是平生感到最大快乐的第一次。”这其中包含着诸多亲历的苦难和辛酸</a:t>
            </a:r>
            <a:r>
              <a:rPr lang="en-US" altLang="zh-CN" sz="2800" smtClean="0">
                <a:solidFill>
                  <a:srgbClr val="FF0000"/>
                </a:solidFill>
                <a:latin typeface="楷体" pitchFamily="49" charset="-122"/>
                <a:ea typeface="楷体" panose="02010609060101010101" pitchFamily="49" charset="-122"/>
              </a:rPr>
              <a:t>,</a:t>
            </a:r>
            <a:r>
              <a:rPr lang="zh-CN" altLang="zh-CN" sz="2800" smtClean="0">
                <a:solidFill>
                  <a:srgbClr val="FF0000"/>
                </a:solidFill>
                <a:latin typeface="楷体" pitchFamily="49" charset="-122"/>
                <a:ea typeface="楷体" panose="02010609060101010101" pitchFamily="49" charset="-122"/>
              </a:rPr>
              <a:t>包含着对抗战胜利的殷切期盼</a:t>
            </a:r>
            <a:r>
              <a:rPr lang="en-US" altLang="zh-CN" sz="2800" smtClean="0">
                <a:solidFill>
                  <a:srgbClr val="FF0000"/>
                </a:solidFill>
                <a:latin typeface="楷体" pitchFamily="49" charset="-122"/>
                <a:ea typeface="楷体" panose="02010609060101010101" pitchFamily="49" charset="-122"/>
              </a:rPr>
              <a:t>,</a:t>
            </a:r>
            <a:r>
              <a:rPr lang="zh-CN" altLang="zh-CN" sz="2800" smtClean="0">
                <a:solidFill>
                  <a:srgbClr val="FF0000"/>
                </a:solidFill>
                <a:latin typeface="楷体" pitchFamily="49" charset="-122"/>
                <a:ea typeface="楷体" panose="02010609060101010101" pitchFamily="49" charset="-122"/>
              </a:rPr>
              <a:t>包含着对中华民族复兴的坚定信念。</a:t>
            </a:r>
            <a:r>
              <a:rPr lang="zh-CN" altLang="zh-CN" sz="2800" smtClean="0">
                <a:latin typeface="楷体" pitchFamily="49" charset="-122"/>
                <a:ea typeface="楷体" panose="02010609060101010101" pitchFamily="49" charset="-122"/>
              </a:rPr>
              <a:t>张岱年在《八十自述》中说</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“我少年时期</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对于民族危机感受极深</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痛感国耻的严重</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于是萌发了爱国之心</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唤起了爱国主义的激情。</a:t>
            </a:r>
            <a:r>
              <a:rPr lang="zh-CN" altLang="zh-CN" sz="2800" smtClean="0">
                <a:solidFill>
                  <a:srgbClr val="FF0000"/>
                </a:solidFill>
                <a:latin typeface="楷体" pitchFamily="49" charset="-122"/>
                <a:ea typeface="楷体" panose="02010609060101010101" pitchFamily="49" charset="-122"/>
              </a:rPr>
              <a:t>深知救国必须有知</a:t>
            </a:r>
            <a:r>
              <a:rPr lang="en-US" altLang="zh-CN" sz="2800" smtClean="0">
                <a:solidFill>
                  <a:srgbClr val="FF0000"/>
                </a:solidFill>
                <a:latin typeface="楷体" pitchFamily="49" charset="-122"/>
                <a:ea typeface="楷体" panose="02010609060101010101" pitchFamily="49" charset="-122"/>
              </a:rPr>
              <a:t>,</a:t>
            </a:r>
            <a:r>
              <a:rPr lang="zh-CN" altLang="zh-CN" sz="2800" smtClean="0">
                <a:solidFill>
                  <a:srgbClr val="FF0000"/>
                </a:solidFill>
                <a:latin typeface="楷体" pitchFamily="49" charset="-122"/>
                <a:ea typeface="楷体" panose="02010609060101010101" pitchFamily="49" charset="-122"/>
              </a:rPr>
              <a:t>于是确立了求真之志</a:t>
            </a:r>
            <a:r>
              <a:rPr lang="en-US" altLang="zh-CN" sz="2800" smtClean="0">
                <a:solidFill>
                  <a:srgbClr val="FF0000"/>
                </a:solidFill>
                <a:latin typeface="楷体" pitchFamily="49" charset="-122"/>
                <a:ea typeface="楷体" panose="02010609060101010101" pitchFamily="49" charset="-122"/>
              </a:rPr>
              <a:t>,</a:t>
            </a:r>
            <a:r>
              <a:rPr lang="zh-CN" altLang="zh-CN" sz="2800" smtClean="0">
                <a:solidFill>
                  <a:srgbClr val="FF0000"/>
                </a:solidFill>
                <a:latin typeface="楷体" pitchFamily="49" charset="-122"/>
                <a:ea typeface="楷体" panose="02010609060101010101" pitchFamily="49" charset="-122"/>
              </a:rPr>
              <a:t>培育了追求真理的热诚。</a:t>
            </a:r>
            <a:r>
              <a:rPr lang="zh-CN" altLang="zh-CN" sz="2800" smtClean="0">
                <a:latin typeface="楷体" pitchFamily="49" charset="-122"/>
                <a:ea typeface="楷体" panose="02010609060101010101" pitchFamily="49" charset="-122"/>
              </a:rPr>
              <a:t>自审没有从事政治活动的才能</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于是走上了学术救国的道路。”在这条道路上</a:t>
            </a:r>
            <a:r>
              <a:rPr lang="en-US" altLang="zh-CN" sz="2800" smtClean="0">
                <a:latin typeface="楷体" pitchFamily="49" charset="-122"/>
                <a:ea typeface="楷体" panose="02010609060101010101" pitchFamily="49" charset="-122"/>
              </a:rPr>
              <a:t>,</a:t>
            </a:r>
            <a:r>
              <a:rPr lang="zh-CN" altLang="zh-CN" sz="2800" smtClean="0">
                <a:latin typeface="楷体" pitchFamily="49" charset="-122"/>
                <a:ea typeface="楷体" panose="02010609060101010101" pitchFamily="49" charset="-122"/>
              </a:rPr>
              <a:t>张岱年始终把对哲学理论、中国哲学史和文化问题的研究同中华民族的伟大复兴联系在一起。</a:t>
            </a:r>
          </a:p>
          <a:p>
            <a:endParaRPr kumimoji="0" lang="en-US" altLang="zh-CN" sz="2400" b="1" i="0" u="none" strike="noStrike" cap="none" normalizeH="0" baseline="0" smtClean="0">
              <a:ln>
                <a:noFill/>
              </a:ln>
              <a:solidFill>
                <a:srgbClr val="0070C0"/>
              </a:solidFill>
              <a:effectLst/>
              <a:latin typeface="楷体" pitchFamily="49" charset="-122"/>
              <a:ea typeface="楷体" panose="02010609060101010101" pitchFamily="49" charset="-122"/>
              <a:cs typeface="Times New Roman" panose="02020603050405020304" pitchFamily="18" charset="0"/>
            </a:endParaRPr>
          </a:p>
          <a:p>
            <a:r>
              <a:rPr lang="zh-CN" altLang="zh-CN" sz="2400" smtClean="0">
                <a:latin typeface="楷体" pitchFamily="49" charset="-122"/>
                <a:ea typeface="楷体" panose="02010609060101010101" pitchFamily="49" charset="-122"/>
              </a:rPr>
              <a:t>。</a:t>
            </a:r>
          </a:p>
          <a:p>
            <a:pPr lvl="0" indent="228600" fontAlgn="base">
              <a:spcBef>
                <a:spcPct val="0"/>
              </a:spcBef>
              <a:spcAft>
                <a:spcPct val="0"/>
              </a:spcAft>
            </a:pPr>
            <a:endParaRPr kumimoji="0" lang="zh-CN" sz="2400" b="1" i="0" u="none" strike="noStrike" cap="none" normalizeH="0" baseline="0" smtClean="0">
              <a:ln>
                <a:noFill/>
              </a:ln>
              <a:solidFill>
                <a:srgbClr val="0070C0"/>
              </a:solidFill>
              <a:effectLst/>
              <a:latin typeface="楷体" panose="02010609060101010101" pitchFamily="49" charset="-122"/>
              <a:ea typeface="楷体" panose="02010609060101010101" pitchFamily="49" charset="-122"/>
              <a:cs typeface="宋体" panose="02010600030101010101" pitchFamily="2" charset="-122"/>
            </a:endParaRPr>
          </a:p>
          <a:p>
            <a:pPr marL="0" marR="0" lvl="0" indent="152400" algn="l" defTabSz="914400" rtl="0" eaLnBrk="0" fontAlgn="base" latinLnBrk="0" hangingPunct="0">
              <a:lnSpc>
                <a:spcPct val="100000"/>
              </a:lnSpc>
              <a:spcBef>
                <a:spcPct val="0"/>
              </a:spcBef>
              <a:spcAft>
                <a:spcPct val="0"/>
              </a:spcAft>
              <a:buClrTx/>
              <a:buSzTx/>
              <a:buFontTx/>
              <a:buNone/>
            </a:pPr>
            <a:endParaRPr kumimoji="0" lang="en-US" altLang="zh-CN" sz="2400" b="1" i="0" u="none" strike="noStrike" cap="none" normalizeH="0" baseline="0" smtClean="0">
              <a:ln>
                <a:noFill/>
              </a:ln>
              <a:solidFill>
                <a:srgbClr val="FF0000"/>
              </a:solidFill>
              <a:effectLst/>
              <a:latin typeface="楷体" panose="02010609060101010101" pitchFamily="49" charset="-122"/>
              <a:ea typeface="楷体" panose="02010609060101010101" pitchFamily="49" charset="-122"/>
              <a:cs typeface="Times New Roman" panose="02020603050405020304" pitchFamily="18" charset="0"/>
            </a:endParaRPr>
          </a:p>
          <a:p>
            <a:pPr marL="0" marR="0" lvl="0" indent="152400" algn="l" defTabSz="914400" rtl="0" eaLnBrk="0" fontAlgn="base" latinLnBrk="0" hangingPunct="0">
              <a:lnSpc>
                <a:spcPct val="100000"/>
              </a:lnSpc>
              <a:spcBef>
                <a:spcPct val="0"/>
              </a:spcBef>
              <a:spcAft>
                <a:spcPct val="0"/>
              </a:spcAft>
              <a:buClrTx/>
              <a:buSzTx/>
              <a:buFontTx/>
              <a:buNone/>
            </a:pPr>
            <a:endParaRPr kumimoji="0" lang="zh-CN" altLang="en-US" sz="24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cs typeface="宋体" panose="02010600030101010101" pitchFamily="2" charset="-122"/>
            </a:endParaRPr>
          </a:p>
        </p:txBody>
      </p:sp>
    </p:spTree>
  </p:cSld>
  <p:clrMapOvr>
    <a:masterClrMapping/>
  </p:clrMapOvr>
  <p:transition/>
  <p:timing/>
</p:sld>
</file>

<file path=ppt/tags/tag1.xml><?xml version="1.0" encoding="utf-8"?>
<p:tagLst xmlns:p="http://schemas.openxmlformats.org/presentationml/2006/main">
  <p:tag name="AS_NET" val="4.0.30319.42000"/>
  <p:tag name="AS_OS" val="Microsoft Windows NT 6.1.7601 Service Pack 1"/>
  <p:tag name="AS_RELEASE_DATE" val="2020.05.14"/>
  <p:tag name="AS_TITLE" val="Aspose.Slides for .NET 4.0 Client Profile"/>
  <p:tag name="AS_VERSION" val="20.5"/>
</p:tagLst>
</file>

<file path=ppt/theme/theme1.xml><?xml version="1.0" encoding="utf-8"?>
<a:theme xmlns:r="http://schemas.openxmlformats.org/officeDocument/2006/relationships" xmlns:a="http://schemas.openxmlformats.org/drawingml/2006/main" name="Office 主题">
  <a:themeElements>
    <a:clrScheme name="Office">
      <a:dk1>
        <a:sysClr val="windowText" lastClr="000000"/>
      </a:dk1>
      <a:lt1>
        <a:sysClr val="window" lastClr="FFFE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heme>
</file>

<file path=ppt/theme/theme2.xml><?xml version="1.0" encoding="utf-8"?>
<a:theme xmlns:r="http://schemas.openxmlformats.org/officeDocument/2006/relationships" xmlns:a="http://schemas.openxmlformats.org/drawingml/2006/main" name="Office 主题">
  <a:themeElements>
    <a:clrScheme name="Office">
      <a:dk1>
        <a:sysClr val="windowText" lastClr="000000"/>
      </a:dk1>
      <a:lt1>
        <a:sysClr val="window" lastClr="FFFE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heme>
</file>

<file path=docProps/app.xml><?xml version="1.0" encoding="utf-8"?>
<Properties xmlns:vt="http://schemas.openxmlformats.org/officeDocument/2006/docPropsVTypes" xmlns="http://schemas.openxmlformats.org/officeDocument/2006/extended-properties">
  <Company>学科网</Company>
  <PresentationFormat>On-screen Show (4:3)</PresentationFormat>
  <Paragraphs>108</Paragraphs>
  <Slides>27</Slides>
  <Notes>1</Notes>
  <TotalTime>0</TotalTime>
  <HiddenSlides>0</HiddenSlides>
  <MMClips>0</MMClips>
  <ScaleCrop>0</ScaleCrop>
  <HeadingPairs>
    <vt:vector baseType="variant" size="6">
      <vt:variant>
        <vt:lpstr>Fonts used</vt:lpstr>
      </vt:variant>
      <vt:variant>
        <vt:i4>7</vt:i4>
      </vt:variant>
      <vt:variant>
        <vt:lpstr>Theme</vt:lpstr>
      </vt:variant>
      <vt:variant>
        <vt:i4>1</vt:i4>
      </vt:variant>
      <vt:variant>
        <vt:lpstr>Slide Titles</vt:lpstr>
      </vt:variant>
      <vt:variant>
        <vt:i4>27</vt:i4>
      </vt:variant>
    </vt:vector>
  </HeadingPairs>
  <TitlesOfParts>
    <vt:vector baseType="lpstr" size="35">
      <vt:lpstr>Arial</vt:lpstr>
      <vt:lpstr>Calibri</vt:lpstr>
      <vt:lpstr>宋体</vt:lpstr>
      <vt:lpstr>Times New Roman</vt:lpstr>
      <vt:lpstr>楷体</vt:lpstr>
      <vt:lpstr>黑体</vt:lpstr>
      <vt:lpstr>华文行楷</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0</LinksUpToDate>
  <SharedDoc>0</SharedDoc>
  <HyperlinksChanged>0</HyperlinksChanged>
  <Application>Aspose.Slides for .NET</Application>
  <AppVersion>20.0500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creator>rbm.xkw.com</dc:creator>
  <cp:revision>1</cp:revision>
  <cp:lastPrinted>2020-10-19T16:44:09.514</cp:lastPrinted>
  <dcterms:created xsi:type="dcterms:W3CDTF">2020-10-19T16:44:09Z</dcterms:created>
  <dcterms:modified xsi:type="dcterms:W3CDTF">2021-01-26T00:15:22Z</dcterms:modified>
</cp:coreProperties>
</file>

<file path=docProps/custom.xml><?xml version="1.0" encoding="utf-8"?>
<Properties xmlns:vt="http://schemas.openxmlformats.org/officeDocument/2006/docPropsVTypes" xmlns="http://schemas.openxmlformats.org/officeDocument/2006/custom-properti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ies>
</file>