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613" r:id="rId3"/>
    <p:sldId id="595" r:id="rId4"/>
    <p:sldId id="602" r:id="rId6"/>
    <p:sldId id="330" r:id="rId7"/>
    <p:sldId id="598" r:id="rId8"/>
    <p:sldId id="600" r:id="rId9"/>
    <p:sldId id="601" r:id="rId10"/>
    <p:sldId id="604" r:id="rId11"/>
    <p:sldId id="605" r:id="rId12"/>
    <p:sldId id="606" r:id="rId13"/>
    <p:sldId id="607" r:id="rId14"/>
    <p:sldId id="608" r:id="rId15"/>
    <p:sldId id="609" r:id="rId16"/>
    <p:sldId id="610" r:id="rId17"/>
    <p:sldId id="503" r:id="rId18"/>
    <p:sldId id="307" r:id="rId19"/>
    <p:sldId id="611" r:id="rId20"/>
    <p:sldId id="289" r:id="rId21"/>
    <p:sldId id="614" r:id="rId22"/>
    <p:sldId id="615" r:id="rId23"/>
    <p:sldId id="317" r:id="rId24"/>
    <p:sldId id="319" r:id="rId25"/>
    <p:sldId id="616" r:id="rId26"/>
    <p:sldId id="618" r:id="rId27"/>
    <p:sldId id="617" r:id="rId28"/>
    <p:sldId id="262" r:id="rId29"/>
  </p:sldIdLst>
  <p:sldSz cx="12192000" cy="6858000"/>
  <p:notesSz cx="7103745" cy="10234295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464a7a65-5423-429e-b21f-e5c6afb4a7be}">
          <p14:sldIdLst>
            <p14:sldId id="613"/>
            <p14:sldId id="595"/>
            <p14:sldId id="602"/>
            <p14:sldId id="330"/>
            <p14:sldId id="598"/>
            <p14:sldId id="600"/>
            <p14:sldId id="601"/>
            <p14:sldId id="604"/>
            <p14:sldId id="605"/>
            <p14:sldId id="606"/>
            <p14:sldId id="607"/>
            <p14:sldId id="608"/>
            <p14:sldId id="609"/>
            <p14:sldId id="610"/>
            <p14:sldId id="503"/>
            <p14:sldId id="307"/>
            <p14:sldId id="611"/>
            <p14:sldId id="289"/>
            <p14:sldId id="614"/>
            <p14:sldId id="615"/>
            <p14:sldId id="317"/>
            <p14:sldId id="319"/>
          </p14:sldIdLst>
        </p14:section>
        <p14:section name="无标题节" id="{233f0a23-0b9e-4025-8bf7-33e83fb3274d}">
          <p14:sldIdLst>
            <p14:sldId id="616"/>
            <p14:sldId id="618"/>
            <p14:sldId id="617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1517"/>
    <a:srgbClr val="E83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1100" y="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gs" Target="tags/tag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C600C-C586-4C48-9A29-C9F014E62E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B10D8-7A44-4C88-9CDA-399D6A288F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699895" y="1539875"/>
            <a:ext cx="879157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1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“真”和“善”是人类美好的品格,</a:t>
            </a:r>
            <a:endParaRPr lang="zh-CN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indent="0"/>
            <a:endParaRPr lang="zh-CN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indent="0"/>
            <a:r>
              <a:rPr lang="zh-CN" sz="3600" b="1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也是长期以来哲学领域探讨的重要话题。</a:t>
            </a:r>
            <a:endParaRPr lang="zh-CN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indent="0"/>
            <a:endParaRPr lang="zh-CN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indent="0"/>
            <a:r>
              <a:rPr lang="zh-CN" sz="3600" b="1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《修辞立其诚》关注的是“真”,</a:t>
            </a:r>
            <a:endParaRPr lang="zh-CN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indent="0"/>
            <a:endParaRPr lang="zh-CN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 indent="0"/>
            <a:r>
              <a:rPr lang="zh-CN" sz="3600" b="1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《怜悯是人的天性》关注的是“善”。</a:t>
            </a:r>
            <a:endParaRPr lang="zh-CN" altLang="en-US" sz="3600" b="1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115514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行文脉络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8435" y="1065530"/>
            <a:ext cx="11835765" cy="5015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ea typeface="楷体" panose="02010609060101010101" pitchFamily="49" charset="-122"/>
              </a:rPr>
              <a:t>本文</a:t>
            </a:r>
            <a:r>
              <a:rPr lang="zh-CN" sz="3200">
                <a:ea typeface="楷体" panose="02010609060101010101" pitchFamily="49" charset="-122"/>
                <a:sym typeface="+mn-ea"/>
              </a:rPr>
              <a:t>逻辑严密,层次清晰。</a:t>
            </a:r>
            <a:r>
              <a:rPr lang="zh-CN" sz="3200" b="0">
                <a:ea typeface="楷体" panose="02010609060101010101" pitchFamily="49" charset="-122"/>
              </a:rPr>
              <a:t>运用了总分总的论证结构，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主体部分运用递进式结构，也有少部分并列结构的运用。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endParaRPr lang="en-US" sz="3200" b="0">
              <a:latin typeface="Calibri" panose="020F0502020204030204" charset="0"/>
              <a:ea typeface="楷体" panose="02010609060101010101" pitchFamily="49" charset="-122"/>
            </a:endParaRPr>
          </a:p>
          <a:p>
            <a:pPr indent="0"/>
            <a:r>
              <a:rPr lang="en-US" sz="3200" b="0">
                <a:solidFill>
                  <a:srgbClr val="C00000"/>
                </a:solidFill>
                <a:latin typeface="Calibri" panose="020F0502020204030204" charset="0"/>
                <a:ea typeface="楷体" panose="02010609060101010101" pitchFamily="49" charset="-122"/>
              </a:rPr>
              <a:t>①</a:t>
            </a:r>
            <a:r>
              <a:rPr lang="zh-CN" sz="3200" b="0">
                <a:solidFill>
                  <a:srgbClr val="C00000"/>
                </a:solidFill>
                <a:latin typeface="Calibri" panose="020F0502020204030204" charset="0"/>
                <a:ea typeface="楷体" panose="02010609060101010101" pitchFamily="49" charset="-122"/>
              </a:rPr>
              <a:t>首先，</a:t>
            </a:r>
            <a:r>
              <a:rPr lang="zh-CN" sz="3200" b="0">
                <a:ea typeface="楷体" panose="02010609060101010101" pitchFamily="49" charset="-122"/>
              </a:rPr>
              <a:t>通过</a:t>
            </a:r>
            <a:r>
              <a:rPr lang="zh-CN" sz="3200" b="0">
                <a:ea typeface="楷体" panose="02010609060101010101" pitchFamily="49" charset="-122"/>
              </a:rPr>
              <a:t>引用名言来引出</a:t>
            </a:r>
            <a:r>
              <a:rPr lang="zh-CN" sz="3200" b="0">
                <a:solidFill>
                  <a:srgbClr val="C00000"/>
                </a:solidFill>
                <a:ea typeface="楷体" panose="02010609060101010101" pitchFamily="49" charset="-122"/>
              </a:rPr>
              <a:t>中心论点</a:t>
            </a:r>
            <a:r>
              <a:rPr lang="zh-CN" sz="3200" b="0">
                <a:ea typeface="楷体" panose="02010609060101010101" pitchFamily="49" charset="-122"/>
              </a:rPr>
              <a:t>：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“立其诚”即是坚持真实性。</a:t>
            </a:r>
            <a:endParaRPr lang="en-US" sz="3200" b="0">
              <a:latin typeface="Calibri" panose="020F0502020204030204" charset="0"/>
              <a:ea typeface="楷体" panose="02010609060101010101" pitchFamily="49" charset="-122"/>
            </a:endParaRPr>
          </a:p>
          <a:p>
            <a:pPr indent="0"/>
            <a:r>
              <a:rPr lang="en-US" sz="3200" b="0">
                <a:solidFill>
                  <a:srgbClr val="C00000"/>
                </a:solidFill>
                <a:latin typeface="Calibri" panose="020F0502020204030204" charset="0"/>
                <a:ea typeface="楷体" panose="02010609060101010101" pitchFamily="49" charset="-122"/>
              </a:rPr>
              <a:t>②</a:t>
            </a:r>
            <a:r>
              <a:rPr lang="zh-CN" sz="3200" b="0">
                <a:solidFill>
                  <a:srgbClr val="C00000"/>
                </a:solidFill>
                <a:ea typeface="楷体" panose="02010609060101010101" pitchFamily="49" charset="-122"/>
              </a:rPr>
              <a:t>其次，运用并列式</a:t>
            </a:r>
            <a:r>
              <a:rPr lang="zh-CN" sz="3200" b="0">
                <a:ea typeface="楷体" panose="02010609060101010101" pitchFamily="49" charset="-122"/>
              </a:rPr>
              <a:t>阐明写文章坚持真实性的三层含义：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名实一致、言行一致、表里一致。</a:t>
            </a:r>
            <a:endParaRPr lang="en-US" sz="3200" b="0">
              <a:latin typeface="Calibri" panose="020F0502020204030204" charset="0"/>
              <a:ea typeface="楷体" panose="02010609060101010101" pitchFamily="49" charset="-122"/>
            </a:endParaRPr>
          </a:p>
          <a:p>
            <a:pPr indent="0"/>
            <a:r>
              <a:rPr lang="en-US" sz="3200" b="0">
                <a:solidFill>
                  <a:srgbClr val="C00000"/>
                </a:solidFill>
                <a:latin typeface="Calibri" panose="020F0502020204030204" charset="0"/>
                <a:ea typeface="楷体" panose="02010609060101010101" pitchFamily="49" charset="-122"/>
              </a:rPr>
              <a:t>③</a:t>
            </a:r>
            <a:r>
              <a:rPr lang="zh-CN" sz="3200" b="0">
                <a:solidFill>
                  <a:srgbClr val="C00000"/>
                </a:solidFill>
                <a:ea typeface="楷体" panose="02010609060101010101" pitchFamily="49" charset="-122"/>
              </a:rPr>
              <a:t>接着,由写文章递进到做人，</a:t>
            </a:r>
            <a:r>
              <a:rPr lang="zh-CN" sz="3200" b="0">
                <a:ea typeface="楷体" panose="02010609060101010101" pitchFamily="49" charset="-122"/>
              </a:rPr>
              <a:t>阐明做人也要坚持真实性：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要端正学风,要“说真话、讲实话”。</a:t>
            </a:r>
            <a:endParaRPr lang="en-US" sz="3200" b="0">
              <a:latin typeface="宋体" panose="02010600030101010101" pitchFamily="2" charset="-122"/>
            </a:endParaRPr>
          </a:p>
          <a:p>
            <a:pPr indent="0"/>
            <a:r>
              <a:rPr lang="en-US" sz="3200" b="0">
                <a:solidFill>
                  <a:srgbClr val="C00000"/>
                </a:solidFill>
                <a:latin typeface="宋体" panose="02010600030101010101" pitchFamily="2" charset="-122"/>
              </a:rPr>
              <a:t>⑤</a:t>
            </a:r>
            <a:r>
              <a:rPr lang="zh-CN" sz="3200" b="0">
                <a:solidFill>
                  <a:srgbClr val="C00000"/>
                </a:solidFill>
                <a:ea typeface="楷体" panose="02010609060101010101" pitchFamily="49" charset="-122"/>
              </a:rPr>
              <a:t>最后，总结全文，</a:t>
            </a:r>
            <a:r>
              <a:rPr lang="zh-CN" sz="3200" b="0">
                <a:ea typeface="楷体" panose="02010609060101010101" pitchFamily="49" charset="-122"/>
              </a:rPr>
              <a:t>再次强调立其诚对于科学研究的重要性。</a:t>
            </a:r>
            <a:endParaRPr lang="zh-CN" altLang="en-US" sz="32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115514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论证特点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950" y="704215"/>
            <a:ext cx="11976100" cy="60007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ea typeface="楷体" panose="02010609060101010101" pitchFamily="49" charset="-122"/>
              </a:rPr>
              <a:t>①论证结构清晰严谨。采用总分总的</a:t>
            </a:r>
            <a:r>
              <a:rPr lang="zh-CN" sz="3200" b="1" u="sng">
                <a:solidFill>
                  <a:srgbClr val="C00000"/>
                </a:solidFill>
                <a:ea typeface="楷体" panose="02010609060101010101" pitchFamily="49" charset="-122"/>
              </a:rPr>
              <a:t>论证结构</a:t>
            </a:r>
            <a:r>
              <a:rPr lang="zh-CN" sz="3200">
                <a:solidFill>
                  <a:schemeClr val="tx1"/>
                </a:solidFill>
                <a:ea typeface="楷体" panose="02010609060101010101" pitchFamily="49" charset="-122"/>
              </a:rPr>
              <a:t>,</a:t>
            </a:r>
            <a:endParaRPr lang="zh-CN" sz="320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pPr indent="0"/>
            <a:r>
              <a:rPr lang="zh-CN" sz="3200">
                <a:solidFill>
                  <a:schemeClr val="tx1"/>
                </a:solidFill>
                <a:ea typeface="楷体" panose="02010609060101010101" pitchFamily="49" charset="-122"/>
              </a:rPr>
              <a:t>主体部分是层进式的论证结构，</a:t>
            </a:r>
            <a:r>
              <a:rPr lang="zh-CN" sz="3200" b="0">
                <a:ea typeface="楷体" panose="02010609060101010101" pitchFamily="49" charset="-122"/>
              </a:rPr>
              <a:t>大致遵循由浅入深的思路;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中间也有并列式的结构,如“立其诚”的三层含义。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②</a:t>
            </a:r>
            <a:r>
              <a:rPr lang="zh-CN" sz="3200" b="1" u="sng">
                <a:solidFill>
                  <a:srgbClr val="C00000"/>
                </a:solidFill>
                <a:ea typeface="楷体" panose="02010609060101010101" pitchFamily="49" charset="-122"/>
              </a:rPr>
              <a:t>论证手法</a:t>
            </a:r>
            <a:r>
              <a:rPr lang="zh-CN" sz="3200" b="0">
                <a:ea typeface="楷体" panose="02010609060101010101" pitchFamily="49" charset="-122"/>
              </a:rPr>
              <a:t>综合多样。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多处运用引用论证的手法,文中引用了《易传·文言》《管子·心术上》《汉书·儒林传》等传统经典著作中的语句,有力地证明了论点。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③</a:t>
            </a:r>
            <a:r>
              <a:rPr lang="zh-CN" sz="3200" b="1" u="sng">
                <a:solidFill>
                  <a:srgbClr val="C00000"/>
                </a:solidFill>
                <a:ea typeface="楷体" panose="02010609060101010101" pitchFamily="49" charset="-122"/>
              </a:rPr>
              <a:t>引论部分</a:t>
            </a:r>
            <a:r>
              <a:rPr lang="zh-CN" sz="3200" b="0">
                <a:ea typeface="楷体" panose="02010609060101010101" pitchFamily="49" charset="-122"/>
              </a:rPr>
              <a:t>新颖巧妙，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通过引用《易传·文言》里的名言来引出中心论点。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④</a:t>
            </a:r>
            <a:r>
              <a:rPr lang="zh-CN" sz="3200" b="1" u="sng">
                <a:solidFill>
                  <a:srgbClr val="C00000"/>
                </a:solidFill>
                <a:ea typeface="楷体" panose="02010609060101010101" pitchFamily="49" charset="-122"/>
              </a:rPr>
              <a:t>论证语言</a:t>
            </a:r>
            <a:r>
              <a:rPr lang="zh-CN" sz="3200" b="0">
                <a:ea typeface="楷体" panose="02010609060101010101" pitchFamily="49" charset="-122"/>
              </a:rPr>
              <a:t>理性严谨、深刻中富含理趣，且具有较高的文学性。</a:t>
            </a:r>
            <a:endParaRPr lang="zh-CN" altLang="en-US" sz="32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900" y="115514"/>
            <a:ext cx="638175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层进式论证结构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2235" y="704215"/>
            <a:ext cx="11991340" cy="61239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ea typeface="楷体" panose="02010609060101010101" pitchFamily="49" charset="-122"/>
              </a:rPr>
              <a:t>层进式论证结构是指阐释、分析和论证</a:t>
            </a:r>
            <a:r>
              <a:rPr lang="zh-CN" sz="2800" b="1">
                <a:solidFill>
                  <a:srgbClr val="FF0000"/>
                </a:solidFill>
                <a:ea typeface="楷体" panose="02010609060101010101" pitchFamily="49" charset="-122"/>
              </a:rPr>
              <a:t>论点的几个层次之间</a:t>
            </a:r>
            <a:r>
              <a:rPr lang="zh-CN" sz="2800" b="0">
                <a:ea typeface="楷体" panose="02010609060101010101" pitchFamily="49" charset="-122"/>
              </a:rPr>
              <a:t>是逐层推进、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逐步深入的关系,俗称“剥笋法”。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层进式结构这种剥笋式的分析、挖井式的论证,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非常适合于需要寻根究底的论述文,常用于这样几种情况: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从现象挖掘本质、从行为推究动机、用结果追溯原因、用偶然论证必然。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层进式结构一般有两种样式</a:t>
            </a:r>
            <a:r>
              <a:rPr lang="en-US" sz="2800" b="0">
                <a:latin typeface="楷体" panose="02010609060101010101" pitchFamily="49" charset="-122"/>
              </a:rPr>
              <a:t>:</a:t>
            </a:r>
            <a:r>
              <a:rPr lang="zh-CN" sz="2800" b="0">
                <a:ea typeface="楷体" panose="02010609060101010101" pitchFamily="49" charset="-122"/>
              </a:rPr>
              <a:t>1.按照</a:t>
            </a:r>
            <a:r>
              <a:rPr lang="zh-CN" sz="2800" u="sng">
                <a:solidFill>
                  <a:srgbClr val="C00000"/>
                </a:solidFill>
                <a:ea typeface="楷体" panose="02010609060101010101" pitchFamily="49" charset="-122"/>
              </a:rPr>
              <a:t>“提出问题,分析问题,解决问题”</a:t>
            </a:r>
            <a:r>
              <a:rPr lang="zh-CN" sz="2800" b="0">
                <a:ea typeface="楷体" panose="02010609060101010101" pitchFamily="49" charset="-122"/>
              </a:rPr>
              <a:t>的思路,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即围绕中心论点问答三个问题:是什么,为什么,怎么办。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简称为“是为怎”的论证结构。这也是层进式论证最常用的方法。2.将中心论点进行分解,分成几个分论点,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这些分论点之间是由浅入深、由简单到复杂的关系,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zh-CN" sz="2800" b="0">
                <a:ea typeface="楷体" panose="02010609060101010101" pitchFamily="49" charset="-122"/>
              </a:rPr>
              <a:t>每层间可用诸如“不仅……而且……”“……况且”等表递进的关联词语过渡,同时又以此反映层次间递进的关系。</a:t>
            </a:r>
            <a:endParaRPr lang="zh-CN" altLang="en-US" sz="28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900" y="115514"/>
            <a:ext cx="201930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课堂检测</a:t>
            </a:r>
            <a:endParaRPr lang="zh-CN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3585" y="2169795"/>
            <a:ext cx="1089406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0">
                <a:solidFill>
                  <a:srgbClr val="1E1E1E"/>
                </a:solidFill>
                <a:ea typeface="宋体" panose="02010600030101010101" pitchFamily="2" charset="-122"/>
              </a:rPr>
              <a:t>《修辞立其诚》中作者把“诚”解释为“真”，</a:t>
            </a:r>
            <a:endParaRPr lang="zh-CN" sz="36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endParaRPr lang="zh-CN" sz="36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r>
              <a:rPr lang="zh-CN" sz="3600" b="0">
                <a:solidFill>
                  <a:srgbClr val="1E1E1E"/>
                </a:solidFill>
                <a:ea typeface="宋体" panose="02010600030101010101" pitchFamily="2" charset="-122"/>
              </a:rPr>
              <a:t>“立其诚”即是坚持真实性。</a:t>
            </a:r>
            <a:endParaRPr lang="zh-CN" sz="36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endParaRPr lang="zh-CN" sz="36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r>
              <a:rPr lang="zh-CN" sz="3600" b="0">
                <a:solidFill>
                  <a:srgbClr val="1E1E1E"/>
                </a:solidFill>
                <a:ea typeface="宋体" panose="02010600030101010101" pitchFamily="2" charset="-122"/>
              </a:rPr>
              <a:t>请结合生活实际，谈谈这一观点对你的启发意义。</a:t>
            </a:r>
            <a:endParaRPr lang="zh-CN" altLang="en-US" sz="36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" y="-10795"/>
            <a:ext cx="2371090" cy="1986915"/>
          </a:xfrm>
          <a:prstGeom prst="rect">
            <a:avLst/>
          </a:prstGeom>
        </p:spPr>
      </p:pic>
      <p:pic>
        <p:nvPicPr>
          <p:cNvPr id="5" name="图片 4" descr="花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8305" y="-10795"/>
            <a:ext cx="1615440" cy="2103120"/>
          </a:xfrm>
          <a:prstGeom prst="rect">
            <a:avLst/>
          </a:prstGeom>
        </p:spPr>
      </p:pic>
      <p:pic>
        <p:nvPicPr>
          <p:cNvPr id="6" name="图片 5" descr="灯笼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7595" y="-10795"/>
            <a:ext cx="1266825" cy="1049020"/>
          </a:xfrm>
          <a:prstGeom prst="rect">
            <a:avLst/>
          </a:prstGeom>
        </p:spPr>
      </p:pic>
      <p:pic>
        <p:nvPicPr>
          <p:cNvPr id="7" name="图片 6" descr="建筑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70" y="4799965"/>
            <a:ext cx="1802765" cy="2109470"/>
          </a:xfrm>
          <a:prstGeom prst="rect">
            <a:avLst/>
          </a:prstGeom>
        </p:spPr>
      </p:pic>
      <p:pic>
        <p:nvPicPr>
          <p:cNvPr id="8" name="图片 7" descr="塔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9455" y="4635500"/>
            <a:ext cx="1304290" cy="227393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891530" y="2515235"/>
            <a:ext cx="2029460" cy="2029460"/>
          </a:xfrm>
          <a:prstGeom prst="ellipse">
            <a:avLst/>
          </a:prstGeom>
          <a:solidFill>
            <a:srgbClr val="E833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仙鹤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940000" flipH="1">
            <a:off x="6450330" y="3103245"/>
            <a:ext cx="1276985" cy="121348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22850" y="1547495"/>
            <a:ext cx="120586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latin typeface="古越軒粗明體" panose="02020300000000000000" charset="-120"/>
                <a:ea typeface="古越軒粗明體" panose="02020300000000000000" charset="-120"/>
              </a:rPr>
              <a:t>再</a:t>
            </a:r>
            <a:endParaRPr lang="zh-CN" altLang="en-US" sz="8800">
              <a:latin typeface="古越軒粗明體" panose="02020300000000000000" charset="-120"/>
              <a:ea typeface="古越軒粗明體" panose="02020300000000000000" charset="-12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91730" y="3895090"/>
            <a:ext cx="120586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latin typeface="古越軒粗明體" panose="02020300000000000000" charset="-120"/>
                <a:ea typeface="古越軒粗明體" panose="02020300000000000000" charset="-120"/>
              </a:rPr>
              <a:t>见</a:t>
            </a:r>
            <a:endParaRPr lang="zh-CN" altLang="en-US" sz="8800">
              <a:latin typeface="古越軒粗明體" panose="02020300000000000000" charset="-120"/>
              <a:ea typeface="古越軒粗明體" panose="02020300000000000000" charset="-12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" y="-10795"/>
            <a:ext cx="2371090" cy="1986915"/>
          </a:xfrm>
          <a:prstGeom prst="rect">
            <a:avLst/>
          </a:prstGeom>
        </p:spPr>
      </p:pic>
      <p:pic>
        <p:nvPicPr>
          <p:cNvPr id="5" name="图片 4" descr="花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8305" y="-10795"/>
            <a:ext cx="1615440" cy="2103120"/>
          </a:xfrm>
          <a:prstGeom prst="rect">
            <a:avLst/>
          </a:prstGeom>
        </p:spPr>
      </p:pic>
      <p:pic>
        <p:nvPicPr>
          <p:cNvPr id="6" name="图片 5" descr="灯笼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7595" y="-10795"/>
            <a:ext cx="1266825" cy="1049020"/>
          </a:xfrm>
          <a:prstGeom prst="rect">
            <a:avLst/>
          </a:prstGeom>
        </p:spPr>
      </p:pic>
      <p:pic>
        <p:nvPicPr>
          <p:cNvPr id="7" name="图片 6" descr="建筑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70" y="4799965"/>
            <a:ext cx="1802765" cy="2109470"/>
          </a:xfrm>
          <a:prstGeom prst="rect">
            <a:avLst/>
          </a:prstGeom>
        </p:spPr>
      </p:pic>
      <p:pic>
        <p:nvPicPr>
          <p:cNvPr id="8" name="图片 7" descr="塔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9455" y="4635500"/>
            <a:ext cx="1304290" cy="22739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54923" y="2768640"/>
            <a:ext cx="7082155" cy="20300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怜 悯 是 人 的 天 性</a:t>
            </a:r>
            <a:endParaRPr lang="en-US" altLang="zh-CN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en-US" altLang="zh-CN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r"/>
            <a:r>
              <a:rPr lang="en-US" altLang="zh-CN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卢梭</a:t>
            </a:r>
            <a:endParaRPr lang="zh-CN" altLang="en-U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74045" y="-10795"/>
            <a:ext cx="1409700" cy="1836420"/>
          </a:xfrm>
          <a:prstGeom prst="rect">
            <a:avLst/>
          </a:prstGeom>
        </p:spPr>
      </p:pic>
      <p:pic>
        <p:nvPicPr>
          <p:cNvPr id="2" name="图片 1" descr="花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" y="326390"/>
            <a:ext cx="474980" cy="436245"/>
          </a:xfrm>
          <a:prstGeom prst="rect">
            <a:avLst/>
          </a:prstGeom>
        </p:spPr>
      </p:pic>
      <p:pic>
        <p:nvPicPr>
          <p:cNvPr id="8" name="图片 7" descr="塔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165" y="5133975"/>
            <a:ext cx="1001395" cy="1746885"/>
          </a:xfrm>
          <a:prstGeom prst="rect">
            <a:avLst/>
          </a:prstGeom>
        </p:spPr>
      </p:pic>
      <p:sp>
        <p:nvSpPr>
          <p:cNvPr id="165" name="椭圆 164"/>
          <p:cNvSpPr/>
          <p:nvPr/>
        </p:nvSpPr>
        <p:spPr>
          <a:xfrm>
            <a:off x="1115958" y="1376515"/>
            <a:ext cx="383429" cy="383429"/>
          </a:xfrm>
          <a:prstGeom prst="ellipse">
            <a:avLst/>
          </a:prstGeom>
          <a:noFill/>
          <a:ln w="12700">
            <a:solidFill>
              <a:srgbClr val="D315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D31517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>
              <a:solidFill>
                <a:srgbClr val="D3151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1115957" y="3052773"/>
            <a:ext cx="383429" cy="383429"/>
          </a:xfrm>
          <a:prstGeom prst="ellipse">
            <a:avLst/>
          </a:prstGeom>
          <a:noFill/>
          <a:ln w="12700">
            <a:solidFill>
              <a:srgbClr val="D315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D31517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>
              <a:solidFill>
                <a:srgbClr val="D3151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8011" y="220772"/>
            <a:ext cx="2037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学习目标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99235" y="1137285"/>
            <a:ext cx="10372090" cy="2799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1">
                <a:ea typeface="宋体" panose="02010600030101010101" pitchFamily="2" charset="-122"/>
              </a:rPr>
              <a:t>审美鉴赏与创造：</a:t>
            </a:r>
            <a:endParaRPr lang="zh-CN" sz="3600" b="1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分析本文破立结合手法的运用，并体会立论、驳论的区别。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600" b="1">
                <a:ea typeface="宋体" panose="02010600030101010101" pitchFamily="2" charset="-122"/>
              </a:rPr>
              <a:t>文化传承与理解：</a:t>
            </a:r>
            <a:endParaRPr lang="zh-CN" sz="3600" b="1">
              <a:ea typeface="宋体" panose="02010600030101010101" pitchFamily="2" charset="-122"/>
            </a:endParaRPr>
          </a:p>
          <a:p>
            <a:pPr indent="0"/>
            <a:r>
              <a:rPr lang="zh-CN" sz="3600" b="0">
                <a:ea typeface="宋体" panose="02010600030101010101" pitchFamily="2" charset="-122"/>
              </a:rPr>
              <a:t>准确理解“善”的含义，并在日常生活中践行。</a:t>
            </a:r>
            <a:endParaRPr lang="zh-CN" altLang="en-US" sz="36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bldLvl="0" animBg="1"/>
      <p:bldP spid="16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31" y="220772"/>
            <a:ext cx="474980" cy="4362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97230" y="115728"/>
            <a:ext cx="201930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知人论世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3665" y="953770"/>
            <a:ext cx="1131570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卢梭</a:t>
            </a:r>
            <a:r>
              <a:rPr lang="en-US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(1712—1778),</a:t>
            </a:r>
            <a:endParaRPr lang="en-US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法国思想家、哲学家、教育家、文学家</a:t>
            </a:r>
            <a:r>
              <a:rPr lang="en-US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endParaRPr lang="en-US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en-US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世纪法国大革命的思想先驱</a:t>
            </a:r>
            <a:r>
              <a:rPr lang="en-US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endParaRPr lang="en-US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启蒙运动的代表人物之一。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著有《论人与人之间不平等的起因和基础》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《社会契约论》《爱弥儿》《忏悔录》等。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9" name="A48.eps" descr="id:21474919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02575" y="2572385"/>
            <a:ext cx="4289425" cy="41890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31" y="220772"/>
            <a:ext cx="474980" cy="4362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8011" y="115728"/>
            <a:ext cx="20377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写作背景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10515" y="1057910"/>
            <a:ext cx="11655425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ea typeface="宋体" panose="02010600030101010101" pitchFamily="2" charset="-122"/>
              </a:rPr>
              <a:t>本文选自《论人与人之间不平等的起因和基础》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(1753年卢梭应法国第戎科学院的征文而写的论文)。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在性质上,《论人与人之间不平等的起因和基础》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是一部阐发政治思想的著作,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其重要性仅次于1762年卢梭的《社会契约论》;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而在思想体系上,其可视为《社会契约论》的基础和绪论。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在“第一部分”中,卢梭进行了一个自然人的假设,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认为自然的最初的人,是感知优先于理性的,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“自爱之心”与对他人的“怜悯之心”都是人天生就有的,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其观点体现了“性善论”的哲学思想。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31" y="220772"/>
            <a:ext cx="474980" cy="4362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11948" y="177284"/>
            <a:ext cx="6278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快速地浏览课文，完成以下任务：</a:t>
            </a:r>
            <a:endParaRPr lang="zh-CN" altLang="zh-CN" sz="32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8011" y="115728"/>
            <a:ext cx="20377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自读深思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78000" y="2438400"/>
            <a:ext cx="86360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4000" b="0">
                <a:solidFill>
                  <a:srgbClr val="1E1E1E"/>
                </a:solidFill>
                <a:ea typeface="宋体" panose="02010600030101010101" pitchFamily="2" charset="-122"/>
              </a:rPr>
              <a:t>1.用自己的话概括本文的主要观点。</a:t>
            </a:r>
            <a:endParaRPr lang="zh-CN" sz="40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r>
              <a:rPr lang="zh-CN" sz="4000" b="0">
                <a:solidFill>
                  <a:srgbClr val="1E1E1E"/>
                </a:solidFill>
                <a:ea typeface="宋体" panose="02010600030101010101" pitchFamily="2" charset="-122"/>
              </a:rPr>
              <a:t>2.请画出本文的思维导图。</a:t>
            </a:r>
            <a:endParaRPr lang="zh-CN" altLang="en-US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" y="-10795"/>
            <a:ext cx="2371090" cy="1986915"/>
          </a:xfrm>
          <a:prstGeom prst="rect">
            <a:avLst/>
          </a:prstGeom>
        </p:spPr>
      </p:pic>
      <p:pic>
        <p:nvPicPr>
          <p:cNvPr id="5" name="图片 4" descr="花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8305" y="-10795"/>
            <a:ext cx="1615440" cy="2103120"/>
          </a:xfrm>
          <a:prstGeom prst="rect">
            <a:avLst/>
          </a:prstGeom>
        </p:spPr>
      </p:pic>
      <p:pic>
        <p:nvPicPr>
          <p:cNvPr id="6" name="图片 5" descr="灯笼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7595" y="-10795"/>
            <a:ext cx="1266825" cy="1049020"/>
          </a:xfrm>
          <a:prstGeom prst="rect">
            <a:avLst/>
          </a:prstGeom>
        </p:spPr>
      </p:pic>
      <p:pic>
        <p:nvPicPr>
          <p:cNvPr id="7" name="图片 6" descr="建筑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70" y="4799965"/>
            <a:ext cx="1802765" cy="2109470"/>
          </a:xfrm>
          <a:prstGeom prst="rect">
            <a:avLst/>
          </a:prstGeom>
        </p:spPr>
      </p:pic>
      <p:pic>
        <p:nvPicPr>
          <p:cNvPr id="8" name="图片 7" descr="塔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9455" y="4635500"/>
            <a:ext cx="1304290" cy="22739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756853" y="2605445"/>
            <a:ext cx="6396355" cy="20300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修  辞  立  其  诚</a:t>
            </a:r>
            <a:endParaRPr lang="en-US" altLang="zh-CN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en-US" altLang="zh-CN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r"/>
            <a:r>
              <a:rPr lang="en-US" altLang="zh-CN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张岱年</a:t>
            </a:r>
            <a:endParaRPr lang="zh-CN" altLang="en-US" sz="3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31" y="220772"/>
            <a:ext cx="474980" cy="4362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7230" y="115728"/>
            <a:ext cx="201930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合作探究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16530" y="115570"/>
            <a:ext cx="937006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800" b="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sz="2800" b="0">
                <a:solidFill>
                  <a:srgbClr val="1E1E1E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试以第二段为例,说说议论文写作时应如何做到破立结合。</a:t>
            </a:r>
            <a:endParaRPr lang="zh-CN" sz="2800" b="0">
              <a:solidFill>
                <a:srgbClr val="1E1E1E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/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完成表格。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/>
          <p:nvPr>
            <p:custDataLst>
              <p:tags r:id="rId2"/>
            </p:custDataLst>
          </p:nvPr>
        </p:nvGraphicFramePr>
        <p:xfrm>
          <a:off x="132715" y="1108710"/>
          <a:ext cx="11968480" cy="56261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8200"/>
                <a:gridCol w="4531995"/>
                <a:gridCol w="5328285"/>
              </a:tblGrid>
              <a:tr h="4914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《修辞立其诚》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《怜悯是人的天性》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8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议论文类型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立论文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94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中心论点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论证结构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3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论证手法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46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论证思路</a:t>
                      </a:r>
                      <a:endParaRPr lang="en-US" altLang="en-US" sz="28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2800" b="0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115514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1——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主要观点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52120" y="1546860"/>
            <a:ext cx="1133030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ea typeface="楷体" panose="02010609060101010101" pitchFamily="49" charset="-122"/>
              </a:rPr>
              <a:t>本文在批评霍布斯“人天生是恶人”观点的基础上,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用事实指出,善是人的本性,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怜悯心作为一种善,是人类最普遍和最有用的一种美德。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怜悯心对于人类生活、对于调节人与人的关系具有重要意义。</a:t>
            </a:r>
            <a:endParaRPr lang="zh-CN" altLang="en-US" sz="32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115514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2——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思维导图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3" name="图片 -2147482622" descr="id:2147492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235" y="760730"/>
            <a:ext cx="11957685" cy="6007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58999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破立结合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9860" y="760730"/>
            <a:ext cx="11891645" cy="60007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solidFill>
                  <a:srgbClr val="FF0000"/>
                </a:solidFill>
                <a:ea typeface="楷体" panose="02010609060101010101" pitchFamily="49" charset="-122"/>
              </a:rPr>
              <a:t>在写作议论文时,作者常常对某种错误言论进行反驳,进而提出论点,并证明自己的论点是正确的,这就是破立结合的论证方法。</a:t>
            </a:r>
            <a:endParaRPr lang="zh-CN" sz="3200" b="0">
              <a:solidFill>
                <a:srgbClr val="FF0000"/>
              </a:solidFill>
              <a:ea typeface="楷体" panose="02010609060101010101" pitchFamily="49" charset="-122"/>
            </a:endParaRPr>
          </a:p>
          <a:p>
            <a:pPr indent="0"/>
            <a:endParaRPr lang="zh-CN" sz="3200" b="0">
              <a:latin typeface="Calibri" panose="020F0502020204030204" charset="0"/>
              <a:ea typeface="楷体" panose="02010609060101010101" pitchFamily="49" charset="-122"/>
            </a:endParaRPr>
          </a:p>
          <a:p>
            <a:pPr indent="0"/>
            <a:r>
              <a:rPr lang="en-US" sz="3200" b="0">
                <a:latin typeface="Calibri" panose="020F0502020204030204" charset="0"/>
                <a:ea typeface="楷体" panose="02010609060101010101" pitchFamily="49" charset="-122"/>
              </a:rPr>
              <a:t>①</a:t>
            </a:r>
            <a:r>
              <a:rPr lang="zh-CN" sz="3200" b="0">
                <a:ea typeface="楷体" panose="02010609060101010101" pitchFamily="49" charset="-122"/>
              </a:rPr>
              <a:t>首先树立批驳的靶子，对霍布斯理论进行批评,“我们尤其不可像霍布斯那样…唯一的主人”；进而指出其错误认识的实质,“然而他在书中所说的话却恰恰相反,因为他把为了满足许许多多欲望而产生的需要,与野蛮人为了保护自己的生存而产生的需要混为一谈了”;然后进行逐级批驳,“霍布斯没有看出…”“霍布斯还忽略了这样一个事实…”。</a:t>
            </a:r>
            <a:r>
              <a:rPr lang="zh-CN" sz="3200" b="0" u="sng">
                <a:ea typeface="楷体" panose="02010609060101010101" pitchFamily="49" charset="-122"/>
              </a:rPr>
              <a:t>这是“破”。</a:t>
            </a:r>
            <a:r>
              <a:rPr lang="en-US" sz="3200" b="0">
                <a:latin typeface="Calibri" panose="020F0502020204030204" charset="0"/>
                <a:ea typeface="楷体" panose="02010609060101010101" pitchFamily="49" charset="-122"/>
              </a:rPr>
              <a:t>②</a:t>
            </a:r>
            <a:r>
              <a:rPr lang="zh-CN" sz="3200" b="0">
                <a:ea typeface="楷体" panose="02010609060101010101" pitchFamily="49" charset="-122"/>
              </a:rPr>
              <a:t>最后,在这些批评的基础上水到渠成地提出自己的观点:怜悯心是人类最普遍的和最有用的美德。</a:t>
            </a:r>
            <a:r>
              <a:rPr lang="zh-CN" sz="3200" b="0" u="sng">
                <a:ea typeface="楷体" panose="02010609060101010101" pitchFamily="49" charset="-122"/>
              </a:rPr>
              <a:t>这是“立”。</a:t>
            </a:r>
            <a:endParaRPr lang="zh-CN" altLang="en-US" sz="3200" u="sng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19380" y="83185"/>
          <a:ext cx="11979910" cy="6489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760"/>
                <a:gridCol w="5552440"/>
                <a:gridCol w="4410710"/>
              </a:tblGrid>
              <a:tr h="4470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《修辞立其诚》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《怜悯是人的天性》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议论文类型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立论文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有破有立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4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中心论点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“立其诚”即是坚持真实性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怜悯是人的天性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2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论证结构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总——分——总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层进式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论证手法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引用论证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举例论证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19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1E1E1E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论证思路</a:t>
                      </a:r>
                      <a:endParaRPr lang="en-US" altLang="en-US" sz="2400" b="1">
                        <a:solidFill>
                          <a:srgbClr val="1E1E1E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①首先，运用引用名言的手法引出中心论点：“立其诚”即是坚持真实性。</a:t>
                      </a:r>
                      <a:endParaRPr lang="en-US" sz="24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②其次，阐明“立其诚”的三层含义：名实一致、言行一致、表里一致。</a:t>
                      </a:r>
                      <a:endParaRPr lang="en-US" sz="24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③然后，阐释“立其诚”的原因：因为“立其诚”符合唯物主义原则。</a:t>
                      </a:r>
                      <a:endParaRPr lang="en-US" sz="24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④接着,阐明“立其诚”的具体做法：要端正学风,要“说真话、讲实话”。</a:t>
                      </a:r>
                      <a:endParaRPr lang="en-US" sz="24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⑤最后，总结全文，再次强调“立其诚”对于科学研究的重要性。</a:t>
                      </a: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 </a:t>
                      </a:r>
                      <a:endParaRPr lang="en-US" altLang="en-US" sz="2400" b="0"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①首先，通过分析自然状态下人性的种种表现，并在对霍布斯观点的否定中得出中心论点：怜悯是人的天性。</a:t>
                      </a:r>
                      <a:endParaRPr 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②接着列举实例论证观点：动物、《蜜蜂的寓言》中的事例、剧院上演的悲剧等等。</a:t>
                      </a:r>
                      <a:endParaRPr 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1E1E1E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" panose="02010609060101010101" pitchFamily="49" charset="-122"/>
                        </a:rPr>
                        <a:t>③最后阐述怜悯心的重要性：怜悯心对于人类生活和调节人与人的关系具有重要意义。</a:t>
                      </a:r>
                      <a:endParaRPr lang="en-US" altLang="en-US" sz="2400" b="0">
                        <a:solidFill>
                          <a:srgbClr val="1E1E1E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楷体" panose="02010609060101010101" pitchFamily="49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8995" y="115514"/>
            <a:ext cx="201930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课堂检测</a:t>
            </a:r>
            <a:endParaRPr lang="zh-CN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8435" y="704215"/>
            <a:ext cx="11835130" cy="61239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800" b="0">
                <a:latin typeface="楷体" panose="02010609060101010101" pitchFamily="49" charset="-122"/>
              </a:rPr>
              <a:t>1.</a:t>
            </a:r>
            <a:r>
              <a:rPr lang="zh-CN" sz="2800" b="0">
                <a:ea typeface="楷体" panose="02010609060101010101" pitchFamily="49" charset="-122"/>
              </a:rPr>
              <a:t>君子莫大乎与人为善。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孟子</a:t>
            </a:r>
            <a:r>
              <a:rPr lang="en-US" sz="2800" b="0">
                <a:latin typeface="楷体" panose="02010609060101010101" pitchFamily="49" charset="-122"/>
              </a:rPr>
              <a:t>  2.</a:t>
            </a:r>
            <a:r>
              <a:rPr lang="zh-CN" sz="2800" b="0">
                <a:ea typeface="楷体" panose="02010609060101010101" pitchFamily="49" charset="-122"/>
              </a:rPr>
              <a:t>锄一恶,长十善。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《宋史·毕士安传》3.善之端而止之也。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王安石《礼乐论》</a:t>
            </a:r>
            <a:r>
              <a:rPr lang="en-US" sz="2800" b="0">
                <a:latin typeface="楷体" panose="02010609060101010101" pitchFamily="49" charset="-122"/>
              </a:rPr>
              <a:t>4.</a:t>
            </a:r>
            <a:r>
              <a:rPr lang="zh-CN" sz="2800" b="0">
                <a:ea typeface="楷体" panose="02010609060101010101" pitchFamily="49" charset="-122"/>
              </a:rPr>
              <a:t>人而好善, 福虽未至，祸其远矣。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曾子</a:t>
            </a:r>
            <a:r>
              <a:rPr lang="en-US" sz="2800" b="0">
                <a:latin typeface="楷体" panose="02010609060101010101" pitchFamily="49" charset="-122"/>
              </a:rPr>
              <a:t>5.</a:t>
            </a:r>
            <a:r>
              <a:rPr lang="zh-CN" sz="2800" b="0">
                <a:ea typeface="楷体" panose="02010609060101010101" pitchFamily="49" charset="-122"/>
              </a:rPr>
              <a:t>善恶不可以同道。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柳宗元《为裴令公举裴冕表》</a:t>
            </a:r>
            <a:r>
              <a:rPr lang="en-US" sz="2800" b="0">
                <a:latin typeface="楷体" panose="02010609060101010101" pitchFamily="49" charset="-122"/>
              </a:rPr>
              <a:t> 6.</a:t>
            </a:r>
            <a:r>
              <a:rPr lang="zh-CN" sz="2800" b="0">
                <a:ea typeface="楷体" panose="02010609060101010101" pitchFamily="49" charset="-122"/>
              </a:rPr>
              <a:t>无伐善，无施劳。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孔子《论语·公冶长》</a:t>
            </a:r>
            <a:r>
              <a:rPr lang="en-US" sz="2800" b="0">
                <a:latin typeface="楷体" panose="02010609060101010101" pitchFamily="49" charset="-122"/>
              </a:rPr>
              <a:t>7.</a:t>
            </a:r>
            <a:r>
              <a:rPr lang="zh-CN" sz="2800" b="0">
                <a:ea typeface="楷体" panose="02010609060101010101" pitchFamily="49" charset="-122"/>
              </a:rPr>
              <a:t>勿以恶小而为之,勿以善小而不为!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刘备</a:t>
            </a:r>
            <a:r>
              <a:rPr lang="en-US" sz="2800" b="0">
                <a:latin typeface="楷体" panose="02010609060101010101" pitchFamily="49" charset="-122"/>
              </a:rPr>
              <a:t>8.</a:t>
            </a:r>
            <a:r>
              <a:rPr lang="zh-CN" sz="2800" b="0">
                <a:ea typeface="楷体" panose="02010609060101010101" pitchFamily="49" charset="-122"/>
              </a:rPr>
              <a:t>惩恶而劝善。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《左传》           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en-US" sz="2800" b="0">
                <a:latin typeface="楷体" panose="02010609060101010101" pitchFamily="49" charset="-122"/>
              </a:rPr>
              <a:t>9.</a:t>
            </a:r>
            <a:r>
              <a:rPr lang="zh-CN" sz="2800" b="0">
                <a:ea typeface="楷体" panose="02010609060101010101" pitchFamily="49" charset="-122"/>
              </a:rPr>
              <a:t>善不可失，恶不可长。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《左传》</a:t>
            </a:r>
            <a:r>
              <a:rPr lang="en-US" sz="2800" b="0">
                <a:latin typeface="楷体" panose="02010609060101010101" pitchFamily="49" charset="-122"/>
              </a:rPr>
              <a:t>10.</a:t>
            </a:r>
            <a:r>
              <a:rPr lang="zh-CN" sz="2800" b="0">
                <a:ea typeface="楷体" panose="02010609060101010101" pitchFamily="49" charset="-122"/>
              </a:rPr>
              <a:t>善人者,人亦之。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管仲           </a:t>
            </a:r>
            <a:endParaRPr lang="zh-CN" sz="2800" b="0">
              <a:ea typeface="楷体" panose="02010609060101010101" pitchFamily="49" charset="-122"/>
            </a:endParaRPr>
          </a:p>
          <a:p>
            <a:pPr indent="0"/>
            <a:r>
              <a:rPr lang="en-US" sz="2800" b="0">
                <a:latin typeface="楷体" panose="02010609060101010101" pitchFamily="49" charset="-122"/>
              </a:rPr>
              <a:t>11.</a:t>
            </a:r>
            <a:r>
              <a:rPr lang="zh-CN" sz="2800" b="0">
                <a:ea typeface="楷体" panose="02010609060101010101" pitchFamily="49" charset="-122"/>
              </a:rPr>
              <a:t>从善如登,从恶如崩。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《左传》</a:t>
            </a:r>
            <a:r>
              <a:rPr lang="en-US" sz="2800" b="0">
                <a:latin typeface="楷体" panose="02010609060101010101" pitchFamily="49" charset="-122"/>
              </a:rPr>
              <a:t>12.</a:t>
            </a:r>
            <a:r>
              <a:rPr lang="zh-CN" sz="2800" b="0">
                <a:ea typeface="楷体" panose="02010609060101010101" pitchFamily="49" charset="-122"/>
              </a:rPr>
              <a:t>为富不仁，行善则不富。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泽庵</a:t>
            </a:r>
            <a:r>
              <a:rPr lang="en-US" sz="2800" b="0">
                <a:latin typeface="楷体" panose="02010609060101010101" pitchFamily="49" charset="-122"/>
              </a:rPr>
              <a:t> </a:t>
            </a:r>
            <a:endParaRPr lang="en-US" sz="2800" b="0">
              <a:latin typeface="楷体" panose="02010609060101010101" pitchFamily="49" charset="-122"/>
            </a:endParaRPr>
          </a:p>
          <a:p>
            <a:pPr indent="0"/>
            <a:r>
              <a:rPr lang="en-US" sz="2800" b="0">
                <a:latin typeface="楷体" panose="02010609060101010101" pitchFamily="49" charset="-122"/>
              </a:rPr>
              <a:t>13.</a:t>
            </a:r>
            <a:r>
              <a:rPr lang="zh-CN" sz="2800" b="0">
                <a:ea typeface="楷体" panose="02010609060101010101" pitchFamily="49" charset="-122"/>
              </a:rPr>
              <a:t>一言之善</a:t>
            </a:r>
            <a:r>
              <a:rPr lang="en-US" sz="2800" b="0">
                <a:latin typeface="楷体" panose="02010609060101010101" pitchFamily="49" charset="-122"/>
              </a:rPr>
              <a:t>,</a:t>
            </a:r>
            <a:r>
              <a:rPr lang="zh-CN" sz="2800" b="0">
                <a:ea typeface="楷体" panose="02010609060101010101" pitchFamily="49" charset="-122"/>
              </a:rPr>
              <a:t>重于千金。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晋·葛洪 </a:t>
            </a:r>
            <a:r>
              <a:rPr lang="en-US" sz="2800" b="0">
                <a:latin typeface="楷体" panose="02010609060101010101" pitchFamily="49" charset="-122"/>
              </a:rPr>
              <a:t>14.</a:t>
            </a:r>
            <a:r>
              <a:rPr lang="zh-CN" sz="2800" b="0">
                <a:ea typeface="楷体" panose="02010609060101010101" pitchFamily="49" charset="-122"/>
              </a:rPr>
              <a:t>人之为善，百善而不足。</a:t>
            </a:r>
            <a:r>
              <a:rPr lang="en-US" sz="2800" b="0">
                <a:latin typeface="楷体" panose="02010609060101010101" pitchFamily="49" charset="-122"/>
              </a:rPr>
              <a:t>——</a:t>
            </a:r>
            <a:r>
              <a:rPr lang="zh-CN" sz="2800" b="0">
                <a:ea typeface="楷体" panose="02010609060101010101" pitchFamily="49" charset="-122"/>
              </a:rPr>
              <a:t>杨万里</a:t>
            </a:r>
            <a:r>
              <a:rPr lang="en-US" sz="2800" b="0">
                <a:latin typeface="楷体" panose="02010609060101010101" pitchFamily="49" charset="-122"/>
              </a:rPr>
              <a:t> </a:t>
            </a:r>
            <a:endParaRPr lang="zh-CN" altLang="en-US" sz="2800"/>
          </a:p>
        </p:txBody>
      </p:sp>
      <p:pic>
        <p:nvPicPr>
          <p:cNvPr id="3" name="图片 2" descr="塔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417" y="5111115"/>
            <a:ext cx="1001395" cy="1746885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" y="-10795"/>
            <a:ext cx="2371090" cy="1986915"/>
          </a:xfrm>
          <a:prstGeom prst="rect">
            <a:avLst/>
          </a:prstGeom>
        </p:spPr>
      </p:pic>
      <p:pic>
        <p:nvPicPr>
          <p:cNvPr id="5" name="图片 4" descr="花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8305" y="-10795"/>
            <a:ext cx="1615440" cy="2103120"/>
          </a:xfrm>
          <a:prstGeom prst="rect">
            <a:avLst/>
          </a:prstGeom>
        </p:spPr>
      </p:pic>
      <p:pic>
        <p:nvPicPr>
          <p:cNvPr id="6" name="图片 5" descr="灯笼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7595" y="-10795"/>
            <a:ext cx="1266825" cy="1049020"/>
          </a:xfrm>
          <a:prstGeom prst="rect">
            <a:avLst/>
          </a:prstGeom>
        </p:spPr>
      </p:pic>
      <p:pic>
        <p:nvPicPr>
          <p:cNvPr id="7" name="图片 6" descr="建筑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970" y="4799965"/>
            <a:ext cx="1802765" cy="2109470"/>
          </a:xfrm>
          <a:prstGeom prst="rect">
            <a:avLst/>
          </a:prstGeom>
        </p:spPr>
      </p:pic>
      <p:pic>
        <p:nvPicPr>
          <p:cNvPr id="8" name="图片 7" descr="塔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9455" y="4635500"/>
            <a:ext cx="1304290" cy="227393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891530" y="2515235"/>
            <a:ext cx="2029460" cy="2029460"/>
          </a:xfrm>
          <a:prstGeom prst="ellipse">
            <a:avLst/>
          </a:prstGeom>
          <a:solidFill>
            <a:srgbClr val="E833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仙鹤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940000" flipH="1">
            <a:off x="6450330" y="3103245"/>
            <a:ext cx="1276985" cy="121348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22850" y="1547495"/>
            <a:ext cx="120586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latin typeface="古越軒粗明體" panose="02020300000000000000" charset="-120"/>
                <a:ea typeface="古越軒粗明體" panose="02020300000000000000" charset="-120"/>
              </a:rPr>
              <a:t>再</a:t>
            </a:r>
            <a:endParaRPr lang="zh-CN" altLang="en-US" sz="8800">
              <a:latin typeface="古越軒粗明體" panose="02020300000000000000" charset="-120"/>
              <a:ea typeface="古越軒粗明體" panose="02020300000000000000" charset="-12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91730" y="3895090"/>
            <a:ext cx="120586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latin typeface="古越軒粗明體" panose="02020300000000000000" charset="-120"/>
                <a:ea typeface="古越軒粗明體" panose="02020300000000000000" charset="-120"/>
              </a:rPr>
              <a:t>见</a:t>
            </a:r>
            <a:endParaRPr lang="zh-CN" altLang="en-US" sz="8800">
              <a:latin typeface="古越軒粗明體" panose="02020300000000000000" charset="-120"/>
              <a:ea typeface="古越軒粗明體" panose="02020300000000000000" charset="-12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花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74045" y="-10795"/>
            <a:ext cx="1409700" cy="1836420"/>
          </a:xfrm>
          <a:prstGeom prst="rect">
            <a:avLst/>
          </a:prstGeom>
        </p:spPr>
      </p:pic>
      <p:pic>
        <p:nvPicPr>
          <p:cNvPr id="2" name="图片 1" descr="花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" y="326390"/>
            <a:ext cx="474980" cy="436245"/>
          </a:xfrm>
          <a:prstGeom prst="rect">
            <a:avLst/>
          </a:prstGeom>
        </p:spPr>
      </p:pic>
      <p:pic>
        <p:nvPicPr>
          <p:cNvPr id="8" name="图片 7" descr="塔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165" y="5133975"/>
            <a:ext cx="1001395" cy="1746885"/>
          </a:xfrm>
          <a:prstGeom prst="rect">
            <a:avLst/>
          </a:prstGeom>
        </p:spPr>
      </p:pic>
      <p:sp>
        <p:nvSpPr>
          <p:cNvPr id="165" name="椭圆 164"/>
          <p:cNvSpPr/>
          <p:nvPr/>
        </p:nvSpPr>
        <p:spPr>
          <a:xfrm>
            <a:off x="1270898" y="2005165"/>
            <a:ext cx="383429" cy="383429"/>
          </a:xfrm>
          <a:prstGeom prst="ellipse">
            <a:avLst/>
          </a:prstGeom>
          <a:noFill/>
          <a:ln w="12700">
            <a:solidFill>
              <a:srgbClr val="D315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D31517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>
              <a:solidFill>
                <a:srgbClr val="D3151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1270897" y="3617288"/>
            <a:ext cx="383429" cy="383429"/>
          </a:xfrm>
          <a:prstGeom prst="ellipse">
            <a:avLst/>
          </a:prstGeom>
          <a:noFill/>
          <a:ln w="12700">
            <a:solidFill>
              <a:srgbClr val="D315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D31517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>
              <a:solidFill>
                <a:srgbClr val="D3151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8011" y="220772"/>
            <a:ext cx="2037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学习目标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54175" y="1906905"/>
            <a:ext cx="1013142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600" b="0">
                <a:ea typeface="宋体" panose="02010600030101010101" pitchFamily="2" charset="-122"/>
              </a:rPr>
              <a:t>审美鉴赏与创造：</a:t>
            </a:r>
            <a:endParaRPr lang="zh-CN" sz="36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能够简述本文的行文脉络和论证特点；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600" b="0">
                <a:ea typeface="宋体" panose="02010600030101010101" pitchFamily="2" charset="-122"/>
              </a:rPr>
              <a:t>文化传承与理解：</a:t>
            </a:r>
            <a:endParaRPr lang="zh-CN" sz="36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把握文章观点，体悟该观点对我们立身处世的启发意义。</a:t>
            </a:r>
            <a:endParaRPr lang="zh-CN" altLang="en-US" sz="32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bldLvl="0" animBg="1"/>
      <p:bldP spid="16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480" y="326390"/>
            <a:ext cx="474980" cy="4362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8011" y="220772"/>
            <a:ext cx="2037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知人论世</a:t>
            </a:r>
            <a:endParaRPr kumimoji="0" lang="zh-CN" altLang="en-US" sz="3600" b="1" i="0" u="none" strike="noStrike" kern="1200" cap="none" spc="0" normalizeH="0" baseline="0" noProof="0" dirty="0">
              <a:ln w="10160">
                <a:solidFill>
                  <a:srgbClr val="4472C4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1605" y="984885"/>
            <a:ext cx="9679940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ea typeface="宋体" panose="02010600030101010101" pitchFamily="2" charset="-122"/>
              </a:rPr>
              <a:t>张岱年(1909—2004),字季同,河北献县人,著名哲学家。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其学术研究主要分三个方面: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一是中国哲学史的阐释;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二是哲学问题的探索;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三是文化问题的研讨。</a:t>
            </a:r>
            <a:endParaRPr lang="zh-CN" sz="3200" b="0">
              <a:ea typeface="宋体" panose="02010600030101010101" pitchFamily="2" charset="-122"/>
            </a:endParaRPr>
          </a:p>
          <a:p>
            <a:pPr indent="0"/>
            <a:endParaRPr lang="zh-CN" sz="3200" b="0">
              <a:ea typeface="宋体" panose="02010600030101010101" pitchFamily="2" charset="-122"/>
            </a:endParaRPr>
          </a:p>
          <a:p>
            <a:pPr indent="0"/>
            <a:r>
              <a:rPr lang="zh-CN" sz="3200" b="0">
                <a:ea typeface="宋体" panose="02010600030101010101" pitchFamily="2" charset="-122"/>
              </a:rPr>
              <a:t>在不同的时期,各有不同侧重。</a:t>
            </a:r>
            <a:endParaRPr lang="zh-CN" altLang="en-US" sz="3200"/>
          </a:p>
        </p:txBody>
      </p:sp>
      <p:pic>
        <p:nvPicPr>
          <p:cNvPr id="7" name="A47.eps" descr="id:21474919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92315" y="1844675"/>
            <a:ext cx="5099685" cy="5013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21615" y="995680"/>
            <a:ext cx="11748135" cy="56311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本文写于1992年4月,深刻阐述了张岱年的治学宗旨。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张岱年治学贯彻一个“诚”字。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20世纪30年代他提出“哲学家须有寻求客观真理之诚心”;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40年代他把“求真之诚”作为哲学修养之基础;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他晚年自号“渠山拙叟”(“渠”即张载,“山”乃王夫之),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并以“直道而行”示其一生立身之则。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冯友兰评价说:“张先生治学之道为‘修辞立其诚’,</a:t>
            </a:r>
            <a:endParaRPr lang="zh-CN" sz="3600">
              <a:ea typeface="宋体" panose="02010600030101010101" pitchFamily="2" charset="-122"/>
              <a:sym typeface="+mn-ea"/>
            </a:endParaRPr>
          </a:p>
          <a:p>
            <a:pPr indent="0"/>
            <a:r>
              <a:rPr lang="zh-CN" sz="3600">
                <a:ea typeface="宋体" panose="02010600030101010101" pitchFamily="2" charset="-122"/>
                <a:sym typeface="+mn-ea"/>
              </a:rPr>
              <a:t>立身之道为‘直道而行’,此其大略也。”</a:t>
            </a:r>
            <a:endParaRPr lang="zh-CN" altLang="en-US" sz="3600"/>
          </a:p>
        </p:txBody>
      </p:sp>
      <p:sp>
        <p:nvSpPr>
          <p:cNvPr id="3" name="矩形 2"/>
          <p:cNvSpPr/>
          <p:nvPr/>
        </p:nvSpPr>
        <p:spPr>
          <a:xfrm>
            <a:off x="697230" y="220772"/>
            <a:ext cx="201930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写作背景</a:t>
            </a:r>
            <a:endParaRPr kumimoji="0" lang="zh-CN" altLang="en-US" sz="3600" b="1" i="0" u="none" strike="noStrike" kern="1200" cap="none" spc="0" normalizeH="0" baseline="0" noProof="0" dirty="0">
              <a:ln w="10160">
                <a:solidFill>
                  <a:srgbClr val="4472C4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pic>
        <p:nvPicPr>
          <p:cNvPr id="4" name="图片 3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480" y="326390"/>
            <a:ext cx="474980" cy="436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31" y="220772"/>
            <a:ext cx="474980" cy="4362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11948" y="177284"/>
            <a:ext cx="62788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快速地浏览课文，完成以下任务：</a:t>
            </a:r>
            <a:endParaRPr lang="zh-CN" altLang="zh-CN" sz="32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8011" y="115728"/>
            <a:ext cx="20377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自读深思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778000" y="2438400"/>
            <a:ext cx="86360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4000" b="0">
                <a:solidFill>
                  <a:srgbClr val="1E1E1E"/>
                </a:solidFill>
                <a:ea typeface="宋体" panose="02010600030101010101" pitchFamily="2" charset="-122"/>
              </a:rPr>
              <a:t>1.用自己的话概括本文的主要观点。</a:t>
            </a:r>
            <a:endParaRPr lang="zh-CN" sz="40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r>
              <a:rPr lang="zh-CN" sz="4000" b="0">
                <a:solidFill>
                  <a:srgbClr val="1E1E1E"/>
                </a:solidFill>
                <a:ea typeface="宋体" panose="02010600030101010101" pitchFamily="2" charset="-122"/>
              </a:rPr>
              <a:t>2.请画出本文的思维导图。</a:t>
            </a:r>
            <a:endParaRPr lang="zh-CN" altLang="en-US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031" y="220772"/>
            <a:ext cx="474980" cy="4362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7230" y="115728"/>
            <a:ext cx="2019300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合作探究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469515" y="3029585"/>
            <a:ext cx="725233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4000" b="0">
                <a:solidFill>
                  <a:srgbClr val="1E1E1E"/>
                </a:solidFill>
                <a:latin typeface="宋体" panose="02010600030101010101" pitchFamily="2" charset="-122"/>
              </a:rPr>
              <a:t>1.</a:t>
            </a:r>
            <a:r>
              <a:rPr lang="zh-CN" sz="4000" b="0">
                <a:solidFill>
                  <a:srgbClr val="1E1E1E"/>
                </a:solidFill>
                <a:ea typeface="宋体" panose="02010600030101010101" pitchFamily="2" charset="-122"/>
              </a:rPr>
              <a:t>简述本文的行文脉络。</a:t>
            </a:r>
            <a:endParaRPr lang="zh-CN" sz="4000" b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pPr indent="0"/>
            <a:r>
              <a:rPr lang="en-US" sz="4000" b="0">
                <a:solidFill>
                  <a:srgbClr val="1E1E1E"/>
                </a:solidFill>
                <a:latin typeface="宋体" panose="02010600030101010101" pitchFamily="2" charset="-122"/>
              </a:rPr>
              <a:t>2.</a:t>
            </a:r>
            <a:r>
              <a:rPr lang="zh-CN" sz="4000" b="0">
                <a:solidFill>
                  <a:srgbClr val="1E1E1E"/>
                </a:solidFill>
                <a:ea typeface="宋体" panose="02010600030101010101" pitchFamily="2" charset="-122"/>
              </a:rPr>
              <a:t>简析本文的论证特点。</a:t>
            </a:r>
            <a:endParaRPr lang="zh-CN" altLang="en-US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115514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1——</a:t>
            </a:r>
            <a:r>
              <a:rPr lang="zh-CN" altLang="en-US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主要观点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978660" y="1792605"/>
            <a:ext cx="8632825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200" b="0">
                <a:ea typeface="楷体" panose="02010609060101010101" pitchFamily="49" charset="-122"/>
              </a:rPr>
              <a:t>本文基于“诚”这个核心概念进行阐释,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就“立其诚”的三层含义,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由修辞到为人,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展开了深入的思考和阐述,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进而运用唯物主义观点,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对“立其诚”方面存在的问题作了分析和批判,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强调做人要</a:t>
            </a:r>
            <a:r>
              <a:rPr lang="en-US" altLang="zh-CN" sz="3200" b="0">
                <a:ea typeface="楷体" panose="02010609060101010101" pitchFamily="49" charset="-122"/>
              </a:rPr>
              <a:t>“</a:t>
            </a:r>
            <a:r>
              <a:rPr lang="zh-CN" altLang="en-US" sz="3200" b="0">
                <a:ea typeface="楷体" panose="02010609060101010101" pitchFamily="49" charset="-122"/>
              </a:rPr>
              <a:t>端正学风</a:t>
            </a:r>
            <a:r>
              <a:rPr lang="en-US" altLang="zh-CN" sz="3200" b="0">
                <a:ea typeface="楷体" panose="02010609060101010101" pitchFamily="49" charset="-122"/>
              </a:rPr>
              <a:t>”</a:t>
            </a:r>
            <a:r>
              <a:rPr lang="zh-CN" altLang="en-US" sz="3200" b="0">
                <a:ea typeface="楷体" panose="02010609060101010101" pitchFamily="49" charset="-122"/>
              </a:rPr>
              <a:t>、</a:t>
            </a:r>
            <a:r>
              <a:rPr lang="zh-CN" sz="3200" b="0">
                <a:ea typeface="楷体" panose="02010609060101010101" pitchFamily="49" charset="-122"/>
              </a:rPr>
              <a:t>“说真话、讲实话”,</a:t>
            </a:r>
            <a:endParaRPr lang="zh-CN" sz="3200" b="0">
              <a:ea typeface="楷体" panose="02010609060101010101" pitchFamily="49" charset="-122"/>
            </a:endParaRPr>
          </a:p>
          <a:p>
            <a:pPr indent="0"/>
            <a:r>
              <a:rPr lang="zh-CN" sz="3200" b="0">
                <a:ea typeface="楷体" panose="02010609060101010101" pitchFamily="49" charset="-122"/>
              </a:rPr>
              <a:t>具有深刻的现实意义。</a:t>
            </a:r>
            <a:endParaRPr lang="zh-CN" altLang="en-US" sz="320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花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208" y="115514"/>
            <a:ext cx="641350" cy="5886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3582" y="115514"/>
            <a:ext cx="5004435" cy="645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归纳总结</a:t>
            </a:r>
            <a:r>
              <a:rPr lang="en-US" altLang="zh-CN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2——</a:t>
            </a:r>
            <a:r>
              <a:rPr lang="zh-CN" altLang="en-US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思维导图</a:t>
            </a:r>
            <a:endParaRPr lang="zh-CN" altLang="en-US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TABLE_BEAUTIFY" val="smartTable{40ecc045-a744-4b05-bdbe-9ec8fc46a24e}"/>
  <p:tag name="TABLE_ENDDRAG_ORIGIN_RECT" val="942*442"/>
  <p:tag name="TABLE_ENDDRAG_RECT" val="10*87*942*443"/>
</p:tagLst>
</file>

<file path=ppt/tags/tag2.xml><?xml version="1.0" encoding="utf-8"?>
<p:tagLst xmlns:p="http://schemas.openxmlformats.org/presentationml/2006/main">
  <p:tag name="KSO_WM_UNIT_TABLE_BEAUTIFY" val="smartTable{bb500f22-217d-4baf-b298-b8d98bcca34e}"/>
  <p:tag name="TABLE_ENDDRAG_ORIGIN_RECT" val="943*511"/>
  <p:tag name="TABLE_ENDDRAG_RECT" val="9*6*943*511"/>
</p:tagLst>
</file>

<file path=ppt/tags/tag3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3042</Words>
  <Application>WPS 演示</Application>
  <PresentationFormat>宽屏</PresentationFormat>
  <Paragraphs>303</Paragraphs>
  <Slides>26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仿宋</vt:lpstr>
      <vt:lpstr>微软雅黑</vt:lpstr>
      <vt:lpstr>黑体</vt:lpstr>
      <vt:lpstr>Times New Roman</vt:lpstr>
      <vt:lpstr>楷体</vt:lpstr>
      <vt:lpstr>Calibri</vt:lpstr>
      <vt:lpstr>Arial Unicode MS</vt:lpstr>
      <vt:lpstr>等线</vt:lpstr>
      <vt:lpstr>古越軒粗明體</vt:lpstr>
      <vt:lpstr>PMingLiU-ExtB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2020</cp:lastModifiedBy>
  <cp:revision>71</cp:revision>
  <dcterms:created xsi:type="dcterms:W3CDTF">2017-10-16T13:04:00Z</dcterms:created>
  <dcterms:modified xsi:type="dcterms:W3CDTF">2020-12-15T01:55:57Z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