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2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baike.baidu.com/item/%E5%8C%97%E4%BA%AC%E5%A4%A7%E5%AD%A6%E5%93%B2%E5%AD%A6%E7%B3%BB" TargetMode="External"/><Relationship Id="rId8" Type="http://schemas.openxmlformats.org/officeDocument/2006/relationships/hyperlink" Target="https://baike.baidu.com/item/%E6%96%87%E5%8C%96%E5%A4%A7%E9%9D%A9%E5%91%BD" TargetMode="External"/><Relationship Id="rId7" Type="http://schemas.openxmlformats.org/officeDocument/2006/relationships/hyperlink" Target="https://baike.baidu.com/item/%E5%86%AF%E5%8F%8B%E5%85%B0" TargetMode="External"/><Relationship Id="rId6" Type="http://schemas.openxmlformats.org/officeDocument/2006/relationships/hyperlink" Target="https://baike.baidu.com/item/%E6%B8%85%E5%8D%8E%E5%A4%A7%E5%AD%A6" TargetMode="External"/><Relationship Id="rId5" Type="http://schemas.openxmlformats.org/officeDocument/2006/relationships/hyperlink" Target="https://baike.baidu.com/item/%E7%BF%B0%E6%9E%97%E9%99%A2" TargetMode="External"/><Relationship Id="rId4" Type="http://schemas.openxmlformats.org/officeDocument/2006/relationships/hyperlink" Target="https://baike.baidu.com/item/%E5%85%89%E7%BB%AA" TargetMode="External"/><Relationship Id="rId3" Type="http://schemas.openxmlformats.org/officeDocument/2006/relationships/hyperlink" Target="https://baike.baidu.com/item/%E5%BC%A0%E6%BF%82" TargetMode="External"/><Relationship Id="rId2" Type="http://schemas.openxmlformats.org/officeDocument/2006/relationships/hyperlink" Target="https://baike.baidu.com/item/%E7%8C%AE%E5%8E%BF" TargetMode="Externa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11" Type="http://schemas.openxmlformats.org/officeDocument/2006/relationships/hyperlink" Target="https://baike.baidu.com/item/%E5%BF%83%E8%A1%B0%E7%AB%AD/12590435" TargetMode="External"/><Relationship Id="rId10" Type="http://schemas.openxmlformats.org/officeDocument/2006/relationships/hyperlink" Target="https://baike.baidu.com/item/%E5%BF%83%E8%82%8C%E6%A2%97%E5%A1%9E/1792160" TargetMode="External"/><Relationship Id="rId1" Type="http://schemas.openxmlformats.org/officeDocument/2006/relationships/hyperlink" Target="https://baike.baidu.com/item/%E6%B2%B3%E5%8C%97/6577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http://paper.people.com.cn/rmrb/html/2018-06/13/nw.D110000renmrb_20180613_3-04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15272" y="0"/>
            <a:ext cx="1169551" cy="32147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b="1" smtClean="0"/>
              <a:t>修辞立其诚</a:t>
            </a:r>
            <a:endParaRPr lang="en-US" altLang="zh-CN" sz="4000" b="1" smtClean="0"/>
          </a:p>
          <a:p>
            <a:pPr algn="ctr"/>
            <a:r>
              <a:rPr lang="zh-CN" altLang="en-US" sz="2400" b="1" smtClean="0"/>
              <a:t>张岱年</a:t>
            </a:r>
            <a:endParaRPr lang="zh-CN" altLang="en-US" sz="2400" b="1"/>
          </a:p>
        </p:txBody>
      </p:sp>
      <p:pic>
        <p:nvPicPr>
          <p:cNvPr id="9" name="图片 8" descr="张岱年全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3506" y="0"/>
            <a:ext cx="6196988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代之以新鲜活泼的、为中国老百姓所喜闻乐见的中国作风和中国气派”，全党文风焕然一新。而当下，祛除媒体报道里的浮夸风、标题党，让沾泥土、带露珠的文字喷涌而出，网络环境才会风清气正。</a:t>
            </a:r>
            <a:endParaRPr lang="zh-CN" altLang="en-US" smtClean="0"/>
          </a:p>
          <a:p>
            <a:r>
              <a:rPr lang="zh-CN" altLang="en-US" smtClean="0"/>
              <a:t>　　好文风源自好作风，祛除浮夸不单是改文字，也要改思路。一些自媒体写作者乃至媒体从业者不深入生活，闭门敲键，杜撰文章；不掌握情况，标题惊悚，文章空虚。把讲故事当作讲大话，把喜闻乐见等同于耸人听闻，放弃了实事求是的作风，放弃了守正求真的舆论担当，让公信力和权威性受到蚕食。</a:t>
            </a:r>
            <a:endParaRPr lang="zh-CN" altLang="en-US" smtClean="0"/>
          </a:p>
          <a:p>
            <a:r>
              <a:rPr lang="zh-CN" altLang="en-US" smtClean="0"/>
              <a:t>　　不管在什么时代，持中守正、推陈出新，都是最重要的文风。一方面，媒体人应转换“声道”，掌握互联网语言，强化互联网思维。近年来，不少主流媒体创新表达语态，</a:t>
            </a:r>
            <a:r>
              <a:rPr lang="en-US" altLang="zh-CN" smtClean="0"/>
              <a:t>《</a:t>
            </a:r>
            <a:r>
              <a:rPr lang="zh-CN" altLang="en-US" smtClean="0"/>
              <a:t>快看呐！这是我的军装照</a:t>
            </a:r>
            <a:r>
              <a:rPr lang="en-US" altLang="zh-CN" smtClean="0"/>
              <a:t>》《</a:t>
            </a:r>
            <a:r>
              <a:rPr lang="zh-CN" altLang="en-US" smtClean="0"/>
              <a:t>中国一分钟</a:t>
            </a:r>
            <a:r>
              <a:rPr lang="en-US" altLang="zh-CN" smtClean="0"/>
              <a:t>》</a:t>
            </a:r>
            <a:r>
              <a:rPr lang="zh-CN" altLang="en-US" smtClean="0"/>
              <a:t>等产品迅速“刷屏”、“圈粉”无数，靠的正是对互联网规律的洞悉。另一方面，也不要把制造噱头当成传播规律，盲目跟风。用各种招式吸引受众固然重要，但能真正赢得读者的，是权威的信息、理性的观点、真诚的写作。</a:t>
            </a:r>
            <a:endParaRPr lang="zh-CN" altLang="en-US" smtClean="0"/>
          </a:p>
          <a:p>
            <a:r>
              <a:rPr lang="zh-CN" altLang="en-US" smtClean="0"/>
              <a:t>　　曾经，读者反感“裹脚布”式的八股文章和“板着脸说话”的态度。现在，一些网络媒体又走向了另一个极端，有的热衷故弄玄虚，语不惊人死不休；有人沉迷卖萌八卦，失于轻佻。种种不良文风，需要引起警惕。归根结底，“修辞立其诚”，内容真实、情感真切、态度真诚，才是不可移易的竞争力。</a:t>
            </a:r>
            <a:endParaRPr lang="zh-CN" altLang="en-US" smtClean="0"/>
          </a:p>
          <a:p>
            <a:r>
              <a:rPr lang="en-US" smtClean="0"/>
              <a:t> </a:t>
            </a:r>
            <a:endParaRPr lang="zh-CN" altLang="en-US" smtClean="0"/>
          </a:p>
          <a:p>
            <a:r>
              <a:rPr lang="zh-CN" altLang="en-US" smtClean="0"/>
              <a:t>　　</a:t>
            </a:r>
            <a:r>
              <a:rPr lang="en-US" altLang="zh-CN" smtClean="0"/>
              <a:t>《 </a:t>
            </a:r>
            <a:r>
              <a:rPr lang="zh-CN" altLang="en-US" smtClean="0"/>
              <a:t>人民日报 </a:t>
            </a:r>
            <a:r>
              <a:rPr lang="en-US" altLang="zh-CN" smtClean="0"/>
              <a:t>》</a:t>
            </a:r>
            <a:r>
              <a:rPr lang="zh-CN" altLang="en-US" smtClean="0"/>
              <a:t>（</a:t>
            </a:r>
            <a:r>
              <a:rPr lang="en-US" smtClean="0"/>
              <a:t> 2018</a:t>
            </a:r>
            <a:r>
              <a:rPr lang="zh-CN" altLang="en-US" smtClean="0"/>
              <a:t>年</a:t>
            </a:r>
            <a:r>
              <a:rPr lang="en-US" smtClean="0"/>
              <a:t>06</a:t>
            </a:r>
            <a:r>
              <a:rPr lang="zh-CN" altLang="en-US" smtClean="0"/>
              <a:t>月</a:t>
            </a:r>
            <a:r>
              <a:rPr lang="en-US" smtClean="0"/>
              <a:t>13</a:t>
            </a:r>
            <a:r>
              <a:rPr lang="zh-CN" altLang="en-US" smtClean="0"/>
              <a:t>日</a:t>
            </a:r>
            <a:r>
              <a:rPr lang="en-US" smtClean="0"/>
              <a:t> 04 </a:t>
            </a:r>
            <a:r>
              <a:rPr lang="zh-CN" altLang="en-US" smtClean="0"/>
              <a:t>版）</a:t>
            </a:r>
            <a:endParaRPr lang="zh-CN" altLang="en-US" smtClean="0"/>
          </a:p>
          <a:p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909300" y="119634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14348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学习目标</a:t>
            </a:r>
            <a:endParaRPr lang="zh-CN" altLang="en-US" sz="2800" b="1"/>
          </a:p>
        </p:txBody>
      </p:sp>
      <p:sp>
        <p:nvSpPr>
          <p:cNvPr id="3" name="TextBox 2"/>
          <p:cNvSpPr txBox="1"/>
          <p:nvPr/>
        </p:nvSpPr>
        <p:spPr>
          <a:xfrm>
            <a:off x="857224" y="0"/>
            <a:ext cx="8286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/>
              <a:t>一、知识：</a:t>
            </a:r>
            <a:r>
              <a:rPr lang="en-US" altLang="zh-CN" sz="2000" smtClean="0"/>
              <a:t>1.</a:t>
            </a:r>
            <a:r>
              <a:rPr lang="zh-CN" altLang="en-US" sz="2000" smtClean="0"/>
              <a:t>理解文言词句</a:t>
            </a:r>
            <a:r>
              <a:rPr lang="en-US" altLang="zh-CN" sz="2000" smtClean="0"/>
              <a:t>2.</a:t>
            </a:r>
            <a:r>
              <a:rPr lang="zh-CN" altLang="en-US" sz="2000" smtClean="0"/>
              <a:t>掌握文化常识</a:t>
            </a:r>
            <a:endParaRPr lang="en-US" altLang="zh-CN" sz="2000" smtClean="0"/>
          </a:p>
          <a:p>
            <a:r>
              <a:rPr lang="zh-CN" altLang="en-US" sz="2400" b="1" smtClean="0"/>
              <a:t>二、能力：</a:t>
            </a:r>
            <a:r>
              <a:rPr lang="en-US" altLang="zh-CN" sz="2000" smtClean="0"/>
              <a:t>1.</a:t>
            </a:r>
            <a:r>
              <a:rPr lang="zh-CN" altLang="en-US" sz="2000" smtClean="0"/>
              <a:t>论述思路</a:t>
            </a:r>
            <a:r>
              <a:rPr lang="en-US" altLang="zh-CN" sz="2000" smtClean="0"/>
              <a:t>2.</a:t>
            </a:r>
            <a:r>
              <a:rPr lang="zh-CN" altLang="en-US" sz="2000" smtClean="0"/>
              <a:t>论证方法</a:t>
            </a:r>
            <a:r>
              <a:rPr lang="en-US" altLang="zh-CN" sz="2000" smtClean="0"/>
              <a:t>3.</a:t>
            </a:r>
            <a:r>
              <a:rPr lang="zh-CN" altLang="en-US" sz="2000" smtClean="0"/>
              <a:t>论证语言</a:t>
            </a:r>
            <a:endParaRPr lang="en-US" altLang="zh-CN" sz="2000" smtClean="0"/>
          </a:p>
          <a:p>
            <a:r>
              <a:rPr lang="zh-CN" altLang="en-US" sz="2400" b="1" smtClean="0"/>
              <a:t>三、情感价值：</a:t>
            </a:r>
            <a:r>
              <a:rPr lang="zh-CN" altLang="en-US" sz="2000" smtClean="0"/>
              <a:t>修辞立其诚</a:t>
            </a:r>
            <a:endParaRPr lang="en-US" altLang="zh-CN" sz="2000" smtClean="0"/>
          </a:p>
        </p:txBody>
      </p:sp>
      <p:pic>
        <p:nvPicPr>
          <p:cNvPr id="4" name="图片 3" descr="老年张岱年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64" y="1214422"/>
            <a:ext cx="4572032" cy="564357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92892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smtClean="0"/>
              <a:t>走近作者</a:t>
            </a:r>
            <a:endParaRPr lang="zh-CN" altLang="en-US" sz="2800"/>
          </a:p>
        </p:txBody>
      </p:sp>
      <p:sp>
        <p:nvSpPr>
          <p:cNvPr id="3" name="TextBox 2"/>
          <p:cNvSpPr txBox="1"/>
          <p:nvPr/>
        </p:nvSpPr>
        <p:spPr>
          <a:xfrm>
            <a:off x="0" y="571480"/>
            <a:ext cx="635795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smtClean="0"/>
              <a:t>张岱年</a:t>
            </a:r>
            <a:r>
              <a:rPr lang="zh-CN" altLang="en-US" smtClean="0"/>
              <a:t>（</a:t>
            </a:r>
            <a:r>
              <a:rPr lang="en-US" altLang="zh-CN" smtClean="0"/>
              <a:t>1909</a:t>
            </a:r>
            <a:r>
              <a:rPr lang="zh-CN" altLang="en-US" smtClean="0"/>
              <a:t>年</a:t>
            </a:r>
            <a:r>
              <a:rPr lang="en-US" altLang="zh-CN" smtClean="0"/>
              <a:t>5</a:t>
            </a:r>
            <a:r>
              <a:rPr lang="zh-CN" altLang="en-US" smtClean="0"/>
              <a:t>月</a:t>
            </a:r>
            <a:r>
              <a:rPr lang="en-US" altLang="zh-CN" smtClean="0"/>
              <a:t>–2004</a:t>
            </a:r>
            <a:r>
              <a:rPr lang="zh-CN" altLang="en-US" smtClean="0"/>
              <a:t>年</a:t>
            </a:r>
            <a:r>
              <a:rPr lang="en-US" altLang="zh-CN" smtClean="0"/>
              <a:t>4</a:t>
            </a:r>
            <a:r>
              <a:rPr lang="zh-CN" altLang="en-US" smtClean="0"/>
              <a:t>月</a:t>
            </a:r>
            <a:r>
              <a:rPr lang="en-US" altLang="zh-CN" smtClean="0"/>
              <a:t>24</a:t>
            </a:r>
            <a:r>
              <a:rPr lang="zh-CN" altLang="en-US" smtClean="0"/>
              <a:t>日），曾用名宇同，别名季同，</a:t>
            </a:r>
            <a:r>
              <a:rPr lang="zh-CN" altLang="en-US" smtClean="0">
                <a:hlinkClick r:id="rId1"/>
              </a:rPr>
              <a:t>河北</a:t>
            </a:r>
            <a:r>
              <a:rPr lang="zh-CN" altLang="en-US" smtClean="0">
                <a:hlinkClick r:id="rId2"/>
              </a:rPr>
              <a:t>献县</a:t>
            </a:r>
            <a:r>
              <a:rPr lang="zh-CN" altLang="en-US" smtClean="0"/>
              <a:t>人。中国现代哲学家。父亲</a:t>
            </a:r>
            <a:r>
              <a:rPr lang="zh-CN" altLang="en-US" smtClean="0">
                <a:hlinkClick r:id="rId3"/>
              </a:rPr>
              <a:t>张濂</a:t>
            </a:r>
            <a:r>
              <a:rPr lang="zh-CN" altLang="en-US" smtClean="0"/>
              <a:t>，</a:t>
            </a:r>
            <a:r>
              <a:rPr lang="zh-CN" altLang="en-US" smtClean="0">
                <a:hlinkClick r:id="rId4"/>
              </a:rPr>
              <a:t>光绪</a:t>
            </a:r>
            <a:r>
              <a:rPr lang="zh-CN" altLang="en-US" smtClean="0"/>
              <a:t>（</a:t>
            </a:r>
            <a:r>
              <a:rPr lang="en-US" altLang="zh-CN" smtClean="0"/>
              <a:t>1903</a:t>
            </a:r>
            <a:r>
              <a:rPr lang="zh-CN" altLang="en-US" smtClean="0"/>
              <a:t>年）进士，授职</a:t>
            </a:r>
            <a:r>
              <a:rPr lang="zh-CN" altLang="en-US" smtClean="0">
                <a:hlinkClick r:id="rId5"/>
              </a:rPr>
              <a:t>翰林院</a:t>
            </a:r>
            <a:r>
              <a:rPr lang="zh-CN" altLang="en-US" smtClean="0"/>
              <a:t>编修。长兄张崧</a:t>
            </a:r>
            <a:r>
              <a:rPr lang="en-US" err="1" smtClean="0"/>
              <a:t>sōng</a:t>
            </a:r>
            <a:r>
              <a:rPr lang="zh-CN" altLang="en-US" smtClean="0"/>
              <a:t>年是中国现代哲学家，对张岱年的学术道路选择产生了直接影响。</a:t>
            </a:r>
            <a:r>
              <a:rPr lang="en-US" altLang="zh-CN" smtClean="0"/>
              <a:t>1928</a:t>
            </a:r>
            <a:r>
              <a:rPr lang="zh-CN" altLang="en-US" smtClean="0"/>
              <a:t>年考入</a:t>
            </a:r>
            <a:r>
              <a:rPr lang="zh-CN" altLang="en-US" smtClean="0">
                <a:hlinkClick r:id="rId6"/>
              </a:rPr>
              <a:t>清华大学</a:t>
            </a:r>
            <a:r>
              <a:rPr lang="zh-CN" altLang="en-US" smtClean="0"/>
              <a:t>，旋即退学，考取北京师范大学教育系。</a:t>
            </a:r>
            <a:r>
              <a:rPr lang="en-US" altLang="zh-CN" smtClean="0"/>
              <a:t>1933</a:t>
            </a:r>
            <a:r>
              <a:rPr lang="zh-CN" altLang="en-US" smtClean="0"/>
              <a:t>年毕业后任教于</a:t>
            </a:r>
            <a:r>
              <a:rPr lang="zh-CN" altLang="en-US" smtClean="0">
                <a:hlinkClick r:id="rId6"/>
              </a:rPr>
              <a:t>清华大学</a:t>
            </a:r>
            <a:r>
              <a:rPr lang="zh-CN" altLang="en-US" smtClean="0"/>
              <a:t>哲学系 。“七</a:t>
            </a:r>
            <a:r>
              <a:rPr lang="en-US" altLang="zh-CN" smtClean="0"/>
              <a:t>·</a:t>
            </a:r>
            <a:r>
              <a:rPr lang="zh-CN" altLang="en-US" smtClean="0"/>
              <a:t>七”事变后，清华大学南迁，滞留北京，闭门著书。</a:t>
            </a:r>
            <a:r>
              <a:rPr lang="en-US" altLang="zh-CN" smtClean="0"/>
              <a:t>1943</a:t>
            </a:r>
            <a:r>
              <a:rPr lang="zh-CN" altLang="en-US" smtClean="0"/>
              <a:t>年任教私立中国大学。抗战胜利后，</a:t>
            </a:r>
            <a:r>
              <a:rPr lang="en-US" altLang="zh-CN" smtClean="0"/>
              <a:t>1946</a:t>
            </a:r>
            <a:r>
              <a:rPr lang="zh-CN" altLang="en-US" smtClean="0"/>
              <a:t>年清华大学复校，回清华大学哲学系工作，</a:t>
            </a:r>
            <a:r>
              <a:rPr lang="en-US" altLang="zh-CN" smtClean="0"/>
              <a:t>1951</a:t>
            </a:r>
            <a:r>
              <a:rPr lang="zh-CN" altLang="en-US" smtClean="0"/>
              <a:t>年晋升为教授。</a:t>
            </a:r>
            <a:r>
              <a:rPr lang="en-US" altLang="zh-CN" smtClean="0"/>
              <a:t>1952</a:t>
            </a:r>
            <a:r>
              <a:rPr lang="zh-CN" altLang="en-US" smtClean="0"/>
              <a:t>年，全国高等院校调整，调任北京大学哲学系教授，一直从事中国哲学的教学和研究工作。</a:t>
            </a:r>
            <a:r>
              <a:rPr lang="en-US" altLang="zh-CN" smtClean="0"/>
              <a:t>1954</a:t>
            </a:r>
            <a:r>
              <a:rPr lang="zh-CN" altLang="en-US" smtClean="0"/>
              <a:t>年至</a:t>
            </a:r>
            <a:r>
              <a:rPr lang="en-US" altLang="zh-CN" smtClean="0"/>
              <a:t>1955</a:t>
            </a:r>
            <a:r>
              <a:rPr lang="zh-CN" altLang="en-US" smtClean="0"/>
              <a:t>年与</a:t>
            </a:r>
            <a:r>
              <a:rPr lang="zh-CN" altLang="en-US" smtClean="0">
                <a:hlinkClick r:id="rId7"/>
              </a:rPr>
              <a:t>冯友兰</a:t>
            </a:r>
            <a:r>
              <a:rPr lang="zh-CN" altLang="en-US" smtClean="0"/>
              <a:t>先生共同开讲新观点的“中国哲学史”课程，</a:t>
            </a:r>
            <a:r>
              <a:rPr lang="en-US" altLang="zh-CN" smtClean="0"/>
              <a:t>1956</a:t>
            </a:r>
            <a:r>
              <a:rPr lang="zh-CN" altLang="en-US" smtClean="0"/>
              <a:t>年至</a:t>
            </a:r>
            <a:r>
              <a:rPr lang="en-US" altLang="zh-CN" smtClean="0"/>
              <a:t>1957</a:t>
            </a:r>
            <a:r>
              <a:rPr lang="zh-CN" altLang="en-US" smtClean="0"/>
              <a:t>年写成</a:t>
            </a:r>
            <a:r>
              <a:rPr lang="en-US" altLang="zh-CN" smtClean="0"/>
              <a:t>《</a:t>
            </a:r>
            <a:r>
              <a:rPr lang="zh-CN" altLang="en-US" smtClean="0"/>
              <a:t>宋元明清哲学史提纲</a:t>
            </a:r>
            <a:r>
              <a:rPr lang="en-US" altLang="zh-CN" smtClean="0"/>
              <a:t>》</a:t>
            </a:r>
            <a:r>
              <a:rPr lang="zh-CN" altLang="en-US" smtClean="0"/>
              <a:t>。</a:t>
            </a:r>
            <a:r>
              <a:rPr lang="en-US" altLang="zh-CN" smtClean="0"/>
              <a:t>1957</a:t>
            </a:r>
            <a:r>
              <a:rPr lang="zh-CN" altLang="en-US" smtClean="0"/>
              <a:t>年以言陷入“反右”扩大化的网罗，五年后才恢复教学工作。</a:t>
            </a:r>
            <a:r>
              <a:rPr lang="en-US" altLang="zh-CN" smtClean="0"/>
              <a:t>1966</a:t>
            </a:r>
            <a:r>
              <a:rPr lang="zh-CN" altLang="en-US" smtClean="0"/>
              <a:t>年 “</a:t>
            </a:r>
            <a:r>
              <a:rPr lang="zh-CN" altLang="en-US" smtClean="0">
                <a:hlinkClick r:id="rId8"/>
              </a:rPr>
              <a:t>文化大革命</a:t>
            </a:r>
            <a:r>
              <a:rPr lang="zh-CN" altLang="en-US" smtClean="0"/>
              <a:t>”开始，又遭受批判。自</a:t>
            </a:r>
            <a:r>
              <a:rPr lang="en-US" altLang="zh-CN" smtClean="0"/>
              <a:t>1957</a:t>
            </a:r>
            <a:r>
              <a:rPr lang="zh-CN" altLang="en-US" smtClean="0"/>
              <a:t>年至</a:t>
            </a:r>
            <a:r>
              <a:rPr lang="en-US" altLang="zh-CN" smtClean="0"/>
              <a:t>1967</a:t>
            </a:r>
            <a:r>
              <a:rPr lang="zh-CN" altLang="en-US" smtClean="0"/>
              <a:t>年十年间，不能正常地进行学术研究工作。</a:t>
            </a:r>
            <a:r>
              <a:rPr lang="en-US" altLang="zh-CN" smtClean="0"/>
              <a:t>1979</a:t>
            </a:r>
            <a:r>
              <a:rPr lang="zh-CN" altLang="en-US" smtClean="0"/>
              <a:t>年北大党委宣布</a:t>
            </a:r>
            <a:r>
              <a:rPr lang="en-US" altLang="zh-CN" smtClean="0"/>
              <a:t>1957</a:t>
            </a:r>
            <a:r>
              <a:rPr lang="zh-CN" altLang="en-US" smtClean="0"/>
              <a:t>年张岱年属于错划，恢复了名誉和待遇。</a:t>
            </a:r>
            <a:r>
              <a:rPr lang="en-US" altLang="zh-CN" smtClean="0"/>
              <a:t>1978</a:t>
            </a:r>
            <a:r>
              <a:rPr lang="zh-CN" altLang="en-US" smtClean="0"/>
              <a:t>年</a:t>
            </a:r>
            <a:r>
              <a:rPr lang="zh-CN" altLang="en-US" smtClean="0">
                <a:hlinkClick r:id="rId9"/>
              </a:rPr>
              <a:t>北京大学哲学系</a:t>
            </a:r>
            <a:r>
              <a:rPr lang="zh-CN" altLang="en-US" smtClean="0"/>
              <a:t>招收硕士研究生，为硕士研究生讲授“中国哲学史史料学”及“中国哲学史方法论”课程。</a:t>
            </a:r>
            <a:r>
              <a:rPr lang="en-US" altLang="zh-CN" smtClean="0"/>
              <a:t>1982</a:t>
            </a:r>
            <a:r>
              <a:rPr lang="zh-CN" altLang="en-US" smtClean="0"/>
              <a:t>年又开始招收中国哲学史博士研究生，任博士研究生导师。</a:t>
            </a:r>
            <a:r>
              <a:rPr lang="en-US" altLang="zh-CN" smtClean="0"/>
              <a:t>1978</a:t>
            </a:r>
            <a:r>
              <a:rPr lang="zh-CN" altLang="en-US" smtClean="0"/>
              <a:t>年末，中国哲学史研究会成立，被推为会长。</a:t>
            </a:r>
            <a:r>
              <a:rPr lang="en-US" altLang="zh-CN" smtClean="0"/>
              <a:t>1989</a:t>
            </a:r>
            <a:r>
              <a:rPr lang="zh-CN" altLang="en-US" smtClean="0"/>
              <a:t>年改任名誉会长。</a:t>
            </a:r>
            <a:r>
              <a:rPr lang="en-US" altLang="zh-CN" smtClean="0"/>
              <a:t>1983</a:t>
            </a:r>
            <a:r>
              <a:rPr lang="zh-CN" altLang="en-US" smtClean="0"/>
              <a:t>年参加了中国共产党。</a:t>
            </a:r>
            <a:r>
              <a:rPr lang="en-US" altLang="zh-CN" smtClean="0"/>
              <a:t>2004</a:t>
            </a:r>
            <a:r>
              <a:rPr lang="zh-CN" altLang="en-US" smtClean="0"/>
              <a:t>年</a:t>
            </a:r>
            <a:r>
              <a:rPr lang="en-US" altLang="zh-CN" smtClean="0"/>
              <a:t>4</a:t>
            </a:r>
            <a:r>
              <a:rPr lang="zh-CN" altLang="en-US" smtClean="0"/>
              <a:t>月</a:t>
            </a:r>
            <a:r>
              <a:rPr lang="en-US" altLang="zh-CN" smtClean="0"/>
              <a:t>24</a:t>
            </a:r>
            <a:r>
              <a:rPr lang="zh-CN" altLang="en-US" smtClean="0"/>
              <a:t>日，张岱年先生因患</a:t>
            </a:r>
            <a:r>
              <a:rPr lang="zh-CN" altLang="en-US" smtClean="0">
                <a:hlinkClick r:id="rId10"/>
              </a:rPr>
              <a:t>心肌梗塞</a:t>
            </a:r>
            <a:r>
              <a:rPr lang="zh-CN" altLang="en-US" smtClean="0"/>
              <a:t>引起</a:t>
            </a:r>
            <a:r>
              <a:rPr lang="zh-CN" altLang="en-US" smtClean="0">
                <a:hlinkClick r:id="rId11"/>
              </a:rPr>
              <a:t>心衰竭</a:t>
            </a:r>
            <a:r>
              <a:rPr lang="zh-CN" altLang="en-US" smtClean="0"/>
              <a:t>，溘然长逝，享年</a:t>
            </a:r>
            <a:r>
              <a:rPr lang="en-US" altLang="zh-CN" smtClean="0"/>
              <a:t>95</a:t>
            </a:r>
            <a:r>
              <a:rPr lang="zh-CN" altLang="en-US" smtClean="0"/>
              <a:t>岁。</a:t>
            </a:r>
            <a:endParaRPr lang="zh-CN" altLang="en-US" smtClean="0"/>
          </a:p>
        </p:txBody>
      </p:sp>
      <p:pic>
        <p:nvPicPr>
          <p:cNvPr id="4" name="图片 3" descr="张岱年3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77000" y="785794"/>
            <a:ext cx="2667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768" y="4929198"/>
            <a:ext cx="1285884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smtClean="0"/>
              <a:t>张岱年</a:t>
            </a:r>
            <a:endParaRPr lang="zh-CN" altLang="en-US" sz="24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1171575"/>
            <a:r>
              <a:rPr lang="en-US" altLang="zh-CN" sz="2400" b="1" smtClean="0">
                <a:solidFill>
                  <a:srgbClr val="FF0000"/>
                </a:solidFill>
              </a:rPr>
              <a:t>【</a:t>
            </a:r>
            <a:r>
              <a:rPr lang="zh-CN" altLang="en-US" sz="2400" b="1" smtClean="0">
                <a:solidFill>
                  <a:srgbClr val="FF0000"/>
                </a:solidFill>
              </a:rPr>
              <a:t>经典言论</a:t>
            </a:r>
            <a:r>
              <a:rPr lang="en-US" altLang="zh-CN" sz="2400" b="1" smtClean="0">
                <a:solidFill>
                  <a:srgbClr val="FF0000"/>
                </a:solidFill>
              </a:rPr>
              <a:t>】</a:t>
            </a:r>
            <a:endParaRPr lang="en-US" altLang="zh-CN" sz="2400" b="1" smtClean="0">
              <a:solidFill>
                <a:srgbClr val="FF0000"/>
              </a:solidFill>
            </a:endParaRPr>
          </a:p>
          <a:p>
            <a:pPr defTabSz="1171575"/>
            <a:r>
              <a:rPr lang="en-US" altLang="zh-CN" smtClean="0">
                <a:solidFill>
                  <a:srgbClr val="000000"/>
                </a:solidFill>
              </a:rPr>
              <a:t>1.</a:t>
            </a:r>
            <a:r>
              <a:rPr lang="zh-CN" altLang="en-US" sz="2400" b="1" smtClean="0">
                <a:solidFill>
                  <a:srgbClr val="FF0000"/>
                </a:solidFill>
              </a:rPr>
              <a:t>科学同思想自由</a:t>
            </a:r>
            <a:r>
              <a:rPr lang="zh-CN" altLang="en-US" smtClean="0">
                <a:solidFill>
                  <a:srgbClr val="000000"/>
                </a:solidFill>
              </a:rPr>
              <a:t>是不可分离的。	</a:t>
            </a:r>
            <a:r>
              <a:rPr lang="en-US" altLang="zh-CN" smtClean="0">
                <a:solidFill>
                  <a:srgbClr val="000000"/>
                </a:solidFill>
              </a:rPr>
              <a:t>—— </a:t>
            </a:r>
            <a:r>
              <a:rPr lang="zh-CN" altLang="en-US" smtClean="0">
                <a:solidFill>
                  <a:srgbClr val="000000"/>
                </a:solidFill>
              </a:rPr>
              <a:t>张岱年</a:t>
            </a:r>
            <a:endParaRPr lang="zh-CN" altLang="en-US" smtClean="0">
              <a:solidFill>
                <a:srgbClr val="000000"/>
              </a:solidFill>
            </a:endParaRPr>
          </a:p>
          <a:p>
            <a:pPr defTabSz="1171575"/>
            <a:r>
              <a:rPr lang="en-US" altLang="zh-CN" smtClean="0">
                <a:solidFill>
                  <a:srgbClr val="000000"/>
                </a:solidFill>
              </a:rPr>
              <a:t>2.</a:t>
            </a:r>
            <a:r>
              <a:rPr lang="zh-CN" altLang="en-US" sz="2400" b="1" smtClean="0">
                <a:solidFill>
                  <a:srgbClr val="FF0000"/>
                </a:solidFill>
              </a:rPr>
              <a:t>科学进步与经济发展</a:t>
            </a:r>
            <a:r>
              <a:rPr lang="zh-CN" altLang="en-US" smtClean="0">
                <a:solidFill>
                  <a:srgbClr val="000000"/>
                </a:solidFill>
              </a:rPr>
              <a:t>是不可分离的。	</a:t>
            </a:r>
            <a:r>
              <a:rPr lang="en-US" altLang="zh-CN" smtClean="0">
                <a:solidFill>
                  <a:srgbClr val="000000"/>
                </a:solidFill>
              </a:rPr>
              <a:t>—— </a:t>
            </a:r>
            <a:r>
              <a:rPr lang="zh-CN" altLang="en-US" smtClean="0">
                <a:solidFill>
                  <a:srgbClr val="000000"/>
                </a:solidFill>
              </a:rPr>
              <a:t>张岱年</a:t>
            </a:r>
            <a:endParaRPr lang="zh-CN" altLang="en-US" smtClean="0">
              <a:solidFill>
                <a:srgbClr val="000000"/>
              </a:solidFill>
            </a:endParaRPr>
          </a:p>
          <a:p>
            <a:pPr defTabSz="1171575"/>
            <a:r>
              <a:rPr lang="en-US" altLang="zh-CN" smtClean="0">
                <a:solidFill>
                  <a:srgbClr val="000000"/>
                </a:solidFill>
              </a:rPr>
              <a:t>3.</a:t>
            </a:r>
            <a:r>
              <a:rPr lang="zh-CN" altLang="en-US" sz="2400" b="1" smtClean="0">
                <a:solidFill>
                  <a:srgbClr val="FF0000"/>
                </a:solidFill>
              </a:rPr>
              <a:t>真</a:t>
            </a:r>
            <a:r>
              <a:rPr lang="zh-CN" altLang="en-US" smtClean="0">
                <a:solidFill>
                  <a:srgbClr val="000000"/>
                </a:solidFill>
              </a:rPr>
              <a:t>是认识的价值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z="2400" b="1" smtClean="0">
                <a:solidFill>
                  <a:srgbClr val="FF0000"/>
                </a:solidFill>
              </a:rPr>
              <a:t>善</a:t>
            </a:r>
            <a:r>
              <a:rPr lang="zh-CN" altLang="en-US" smtClean="0">
                <a:solidFill>
                  <a:srgbClr val="000000"/>
                </a:solidFill>
              </a:rPr>
              <a:t>是道德的价值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z="2400" b="1" smtClean="0">
                <a:solidFill>
                  <a:srgbClr val="FF0000"/>
                </a:solidFill>
              </a:rPr>
              <a:t>美</a:t>
            </a:r>
            <a:r>
              <a:rPr lang="zh-CN" altLang="en-US" smtClean="0">
                <a:solidFill>
                  <a:srgbClr val="000000"/>
                </a:solidFill>
              </a:rPr>
              <a:t>是艺术的价值。我认为“真、善、美”三者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可称为“最高价值”。	</a:t>
            </a:r>
            <a:r>
              <a:rPr lang="en-US" altLang="zh-CN" smtClean="0">
                <a:solidFill>
                  <a:srgbClr val="000000"/>
                </a:solidFill>
              </a:rPr>
              <a:t>——</a:t>
            </a:r>
            <a:r>
              <a:rPr lang="zh-CN" altLang="en-US" smtClean="0">
                <a:solidFill>
                  <a:srgbClr val="000000"/>
                </a:solidFill>
              </a:rPr>
              <a:t>张岱年</a:t>
            </a:r>
            <a:r>
              <a:rPr lang="en-US" altLang="zh-CN" smtClean="0">
                <a:solidFill>
                  <a:srgbClr val="000000"/>
                </a:solidFill>
              </a:rPr>
              <a:t>《</a:t>
            </a:r>
            <a:r>
              <a:rPr lang="zh-CN" altLang="en-US" smtClean="0">
                <a:solidFill>
                  <a:srgbClr val="000000"/>
                </a:solidFill>
              </a:rPr>
              <a:t>论价值的层次</a:t>
            </a:r>
            <a:r>
              <a:rPr lang="en-US" altLang="zh-CN" smtClean="0">
                <a:solidFill>
                  <a:srgbClr val="000000"/>
                </a:solidFill>
              </a:rPr>
              <a:t>》</a:t>
            </a:r>
            <a:endParaRPr lang="en-US" altLang="zh-CN" smtClean="0">
              <a:solidFill>
                <a:srgbClr val="000000"/>
              </a:solidFill>
            </a:endParaRPr>
          </a:p>
          <a:p>
            <a:pPr defTabSz="1171575"/>
            <a:r>
              <a:rPr lang="en-US" altLang="zh-CN" smtClean="0">
                <a:solidFill>
                  <a:srgbClr val="000000"/>
                </a:solidFill>
              </a:rPr>
              <a:t>4.</a:t>
            </a:r>
            <a:r>
              <a:rPr lang="zh-CN" altLang="en-US" smtClean="0">
                <a:solidFill>
                  <a:srgbClr val="000000"/>
                </a:solidFill>
              </a:rPr>
              <a:t>无</a:t>
            </a:r>
            <a:r>
              <a:rPr lang="zh-CN" altLang="en-US" sz="2400" b="1" smtClean="0">
                <a:solidFill>
                  <a:srgbClr val="FF0000"/>
                </a:solidFill>
              </a:rPr>
              <a:t>理想</a:t>
            </a:r>
            <a:r>
              <a:rPr lang="zh-CN" altLang="en-US" smtClean="0">
                <a:solidFill>
                  <a:srgbClr val="000000"/>
                </a:solidFill>
              </a:rPr>
              <a:t>的人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就没有与环境搏斗之勇气。唯理想能鼓舞人的精神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能坚定人的意志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能使人面对逆境而无所惧。	</a:t>
            </a:r>
            <a:r>
              <a:rPr lang="en-US" altLang="zh-CN" smtClean="0">
                <a:solidFill>
                  <a:srgbClr val="000000"/>
                </a:solidFill>
              </a:rPr>
              <a:t>——</a:t>
            </a:r>
            <a:r>
              <a:rPr lang="zh-CN" altLang="en-US" smtClean="0">
                <a:solidFill>
                  <a:srgbClr val="000000"/>
                </a:solidFill>
              </a:rPr>
              <a:t>张岱年</a:t>
            </a:r>
            <a:r>
              <a:rPr lang="en-US" altLang="zh-CN" smtClean="0">
                <a:solidFill>
                  <a:srgbClr val="000000"/>
                </a:solidFill>
              </a:rPr>
              <a:t>《</a:t>
            </a:r>
            <a:r>
              <a:rPr lang="zh-CN" altLang="en-US" smtClean="0">
                <a:solidFill>
                  <a:srgbClr val="000000"/>
                </a:solidFill>
              </a:rPr>
              <a:t>张岱年文集</a:t>
            </a:r>
            <a:r>
              <a:rPr lang="en-US" altLang="zh-CN" smtClean="0">
                <a:solidFill>
                  <a:srgbClr val="000000"/>
                </a:solidFill>
              </a:rPr>
              <a:t>》</a:t>
            </a:r>
            <a:endParaRPr lang="en-US" altLang="zh-CN" smtClean="0">
              <a:solidFill>
                <a:srgbClr val="000000"/>
              </a:solidFill>
            </a:endParaRPr>
          </a:p>
          <a:p>
            <a:r>
              <a:rPr lang="en-US" altLang="zh-CN" smtClean="0">
                <a:solidFill>
                  <a:srgbClr val="000000"/>
                </a:solidFill>
              </a:rPr>
              <a:t>5.</a:t>
            </a:r>
            <a:r>
              <a:rPr lang="zh-CN" altLang="en-US" smtClean="0">
                <a:solidFill>
                  <a:srgbClr val="000000"/>
                </a:solidFill>
              </a:rPr>
              <a:t>所谓</a:t>
            </a:r>
            <a:r>
              <a:rPr lang="zh-CN" altLang="en-US" sz="2400" b="1" smtClean="0">
                <a:solidFill>
                  <a:srgbClr val="FF0000"/>
                </a:solidFill>
              </a:rPr>
              <a:t>命</a:t>
            </a:r>
            <a:r>
              <a:rPr lang="zh-CN" altLang="en-US" smtClean="0">
                <a:solidFill>
                  <a:srgbClr val="000000"/>
                </a:solidFill>
              </a:rPr>
              <a:t>是经过主观努力之后仍不可超越的客观限制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必须尽人事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才能知天命</a:t>
            </a:r>
            <a:r>
              <a:rPr lang="en-US" altLang="zh-CN" smtClean="0">
                <a:solidFill>
                  <a:srgbClr val="000000"/>
                </a:solidFill>
              </a:rPr>
              <a:t>,</a:t>
            </a:r>
            <a:r>
              <a:rPr lang="zh-CN" altLang="en-US" smtClean="0">
                <a:solidFill>
                  <a:srgbClr val="000000"/>
                </a:solidFill>
              </a:rPr>
              <a:t>天命不是完全前定的。	</a:t>
            </a:r>
            <a:r>
              <a:rPr lang="en-US" altLang="zh-CN" smtClean="0">
                <a:solidFill>
                  <a:srgbClr val="000000"/>
                </a:solidFill>
              </a:rPr>
              <a:t>—— </a:t>
            </a:r>
            <a:r>
              <a:rPr lang="zh-CN" altLang="en-US" smtClean="0">
                <a:solidFill>
                  <a:srgbClr val="000000"/>
                </a:solidFill>
              </a:rPr>
              <a:t>张岱年</a:t>
            </a:r>
            <a:r>
              <a:rPr lang="en-US" altLang="zh-CN" smtClean="0">
                <a:solidFill>
                  <a:srgbClr val="000000"/>
                </a:solidFill>
              </a:rPr>
              <a:t>《</a:t>
            </a:r>
            <a:r>
              <a:rPr lang="zh-CN" altLang="en-US" smtClean="0">
                <a:solidFill>
                  <a:srgbClr val="000000"/>
                </a:solidFill>
              </a:rPr>
              <a:t>中国伦理思想发展规律的初步研究</a:t>
            </a:r>
            <a:r>
              <a:rPr lang="en-US" altLang="zh-CN" smtClean="0">
                <a:solidFill>
                  <a:srgbClr val="000000"/>
                </a:solidFill>
              </a:rPr>
              <a:t>》</a:t>
            </a:r>
            <a:endParaRPr lang="en-US" altLang="zh-CN" smtClean="0">
              <a:solidFill>
                <a:srgbClr val="000000"/>
              </a:solidFill>
            </a:endParaRPr>
          </a:p>
          <a:p>
            <a:endParaRPr lang="zh-CN" altLang="en-US"/>
          </a:p>
        </p:txBody>
      </p:sp>
      <p:pic>
        <p:nvPicPr>
          <p:cNvPr id="4" name="图片 3" descr="张岱年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58" y="3643314"/>
            <a:ext cx="3810000" cy="2667000"/>
          </a:xfrm>
          <a:prstGeom prst="rect">
            <a:avLst/>
          </a:prstGeom>
        </p:spPr>
      </p:pic>
      <p:pic>
        <p:nvPicPr>
          <p:cNvPr id="5" name="图片 4" descr="张岱年专著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929066"/>
            <a:ext cx="2540000" cy="2540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文言词句与文化常识：</a:t>
            </a:r>
            <a:endParaRPr lang="zh-CN" altLang="en-US" sz="2800" b="1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en-US" altLang="zh-CN" smtClean="0"/>
              <a:t>1.《</a:t>
            </a:r>
            <a:r>
              <a:rPr lang="zh-CN" altLang="en-US" smtClean="0"/>
              <a:t>乾卦</a:t>
            </a:r>
            <a:r>
              <a:rPr lang="en-US" altLang="zh-CN" smtClean="0"/>
              <a:t>·</a:t>
            </a:r>
            <a:r>
              <a:rPr lang="zh-CN" altLang="en-US" smtClean="0"/>
              <a:t>文言</a:t>
            </a:r>
            <a:r>
              <a:rPr lang="en-US" altLang="zh-CN" smtClean="0"/>
              <a:t>》</a:t>
            </a:r>
            <a:r>
              <a:rPr lang="zh-CN" altLang="en-US" smtClean="0"/>
              <a:t>：“子日：君子进德修业。忠信所以进德也；修辞立其诚，所以居业也。”</a:t>
            </a:r>
            <a:endParaRPr lang="en-US" altLang="zh-CN" smtClean="0"/>
          </a:p>
          <a:p>
            <a:pPr marL="342900" indent="-342900"/>
            <a:r>
              <a:rPr lang="en-US" altLang="zh-CN" smtClean="0"/>
              <a:t>2.</a:t>
            </a:r>
            <a:r>
              <a:rPr lang="zh-CN" altLang="en-US" smtClean="0"/>
              <a:t>易传  文言：传，解说易经的文字；文言，易传有七种工十篇文辞，称“十翼”，</a:t>
            </a:r>
            <a:r>
              <a:rPr lang="en-US" altLang="zh-CN" smtClean="0"/>
              <a:t>《</a:t>
            </a:r>
            <a:r>
              <a:rPr lang="zh-CN" altLang="en-US" smtClean="0"/>
              <a:t>文言</a:t>
            </a:r>
            <a:r>
              <a:rPr lang="en-US" altLang="zh-CN" smtClean="0"/>
              <a:t>》</a:t>
            </a:r>
            <a:r>
              <a:rPr lang="zh-CN" altLang="en-US" smtClean="0"/>
              <a:t>为“十翼”之一。</a:t>
            </a:r>
            <a:endParaRPr lang="en-US" altLang="zh-CN" smtClean="0"/>
          </a:p>
          <a:p>
            <a:pPr marL="342900" indent="-342900"/>
            <a:r>
              <a:rPr lang="en-US" altLang="zh-CN" smtClean="0"/>
              <a:t>3.</a:t>
            </a:r>
            <a:r>
              <a:rPr lang="zh-CN" altLang="en-US" smtClean="0"/>
              <a:t>“道恶乎隐而有真伪”：大道隐藏于哪里，才（使原本浑朴的世间）有了真伪之分？恶乎，在哪里。乎，于。</a:t>
            </a:r>
            <a:endParaRPr lang="en-US" altLang="zh-CN" smtClean="0"/>
          </a:p>
          <a:p>
            <a:pPr marL="342900" indent="-342900"/>
            <a:r>
              <a:rPr lang="en-US" altLang="zh-CN" smtClean="0"/>
              <a:t>4.</a:t>
            </a:r>
            <a:r>
              <a:rPr lang="zh-CN" altLang="en-US" smtClean="0"/>
              <a:t>因也者，无益无损也。</a:t>
            </a:r>
            <a:r>
              <a:rPr lang="en-US" altLang="zh-CN" smtClean="0">
                <a:latin typeface="+mn-ea"/>
              </a:rPr>
              <a:t>……</a:t>
            </a:r>
            <a:r>
              <a:rPr lang="zh-CN" altLang="en-US" smtClean="0"/>
              <a:t>因也者，舍己而以物为法者也：顺应，就是不增不减（有所增减，则是有为）。</a:t>
            </a:r>
            <a:r>
              <a:rPr lang="en-US" altLang="zh-CN" smtClean="0">
                <a:latin typeface="+mn-ea"/>
              </a:rPr>
              <a:t>……</a:t>
            </a:r>
            <a:r>
              <a:rPr lang="zh-CN" altLang="en-US" smtClean="0">
                <a:latin typeface="+mn-ea"/>
              </a:rPr>
              <a:t>顺应，就是舍弃自己的主观成见而以外物为法则。意思是，认识事物时要尊重事物的本来情况，力求客观。因，顺应，指不强为，而是根据客观情势，顺应人情、自然等。</a:t>
            </a:r>
            <a:r>
              <a:rPr lang="en-US" altLang="zh-CN" smtClean="0">
                <a:latin typeface="+mn-ea"/>
              </a:rPr>
              <a:t>《</a:t>
            </a:r>
            <a:r>
              <a:rPr lang="zh-CN" altLang="en-US" smtClean="0">
                <a:latin typeface="+mn-ea"/>
              </a:rPr>
              <a:t>管子心术上</a:t>
            </a:r>
            <a:r>
              <a:rPr lang="en-US" altLang="zh-CN" smtClean="0">
                <a:latin typeface="+mn-ea"/>
              </a:rPr>
              <a:t>》</a:t>
            </a:r>
            <a:r>
              <a:rPr lang="zh-CN" altLang="en-US" smtClean="0">
                <a:latin typeface="+mn-ea"/>
              </a:rPr>
              <a:t>：“无为之道，因也。”</a:t>
            </a:r>
            <a:endParaRPr lang="en-US" altLang="zh-CN" smtClean="0">
              <a:latin typeface="+mn-ea"/>
            </a:endParaRPr>
          </a:p>
          <a:p>
            <a:pPr marL="342900" indent="-342900"/>
            <a:r>
              <a:rPr lang="en-US" altLang="zh-CN" smtClean="0">
                <a:latin typeface="+mn-ea"/>
              </a:rPr>
              <a:t>5.</a:t>
            </a:r>
            <a:r>
              <a:rPr lang="zh-CN" altLang="en-US" b="1" smtClean="0"/>
              <a:t>务正学以言，无曲学以阿世（</a:t>
            </a:r>
            <a:r>
              <a:rPr lang="en-US" altLang="zh-CN" b="1" smtClean="0"/>
              <a:t>《</a:t>
            </a:r>
            <a:r>
              <a:rPr lang="zh-CN" altLang="en-US" b="1" smtClean="0"/>
              <a:t>汉书</a:t>
            </a:r>
            <a:r>
              <a:rPr lang="en-US" altLang="zh-CN" b="1" smtClean="0"/>
              <a:t>·</a:t>
            </a:r>
            <a:r>
              <a:rPr lang="zh-CN" altLang="en-US" b="1" smtClean="0"/>
              <a:t>儒林传</a:t>
            </a:r>
            <a:r>
              <a:rPr lang="en-US" altLang="zh-CN" b="1" smtClean="0"/>
              <a:t>》</a:t>
            </a:r>
            <a:r>
              <a:rPr lang="zh-CN" altLang="en-US" b="1" smtClean="0"/>
              <a:t>）：</a:t>
            </a:r>
            <a:r>
              <a:rPr lang="zh-CN" altLang="en-US" smtClean="0"/>
              <a:t>一定要端正学风（指谨守儒家正学）来说话，不要歪曲学术（指曲解经典原义）来迎合世俗。阿</a:t>
            </a:r>
            <a:r>
              <a:rPr lang="en-US" smtClean="0"/>
              <a:t>ē</a:t>
            </a:r>
            <a:r>
              <a:rPr lang="zh-CN" altLang="en-US" smtClean="0"/>
              <a:t>世，迎合世俗。</a:t>
            </a:r>
            <a:endParaRPr lang="zh-CN" altLang="en-US" b="1" smtClean="0"/>
          </a:p>
          <a:p>
            <a:pPr marL="342900" indent="-342900"/>
            <a:endParaRPr lang="zh-CN" altLang="en-US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214818"/>
            <a:ext cx="892971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整体感知：论证思路</a:t>
            </a:r>
            <a:endParaRPr lang="zh-CN" altLang="en-US" sz="2800" b="1"/>
          </a:p>
        </p:txBody>
      </p:sp>
      <p:sp>
        <p:nvSpPr>
          <p:cNvPr id="5" name="TextBox 4"/>
          <p:cNvSpPr txBox="1"/>
          <p:nvPr/>
        </p:nvSpPr>
        <p:spPr>
          <a:xfrm>
            <a:off x="0" y="5000636"/>
            <a:ext cx="200023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1-5</a:t>
            </a:r>
            <a:r>
              <a:rPr lang="zh-CN" altLang="en-US" smtClean="0"/>
              <a:t>仍应承认“修辞立其诚”是发言、著论、写文章的一个原则；修辞立其诚的三层含义。</a:t>
            </a: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86050" y="5143512"/>
            <a:ext cx="32147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6-10</a:t>
            </a:r>
            <a:r>
              <a:rPr lang="zh-CN" altLang="en-US" smtClean="0"/>
              <a:t>以客观为前提，力避主观。</a:t>
            </a:r>
            <a:endParaRPr lang="en-US" altLang="zh-CN" smtClean="0"/>
          </a:p>
          <a:p>
            <a:r>
              <a:rPr lang="zh-CN" altLang="en-US" smtClean="0"/>
              <a:t>端正学风，正学以言。</a:t>
            </a:r>
            <a:endParaRPr lang="en-US" altLang="zh-CN" smtClean="0"/>
          </a:p>
          <a:p>
            <a:r>
              <a:rPr lang="zh-CN" altLang="en-US" smtClean="0"/>
              <a:t>表达真实见解。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15140" y="5072074"/>
            <a:ext cx="207170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11</a:t>
            </a:r>
            <a:r>
              <a:rPr lang="zh-CN" altLang="en-US" smtClean="0"/>
              <a:t>科研坚持“修辞立其诚”这一唯物主义原则。</a:t>
            </a:r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2000232" y="5357826"/>
            <a:ext cx="64294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6072198" y="5357826"/>
            <a:ext cx="42862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57620" y="6286520"/>
            <a:ext cx="150019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层进试关系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  <p:bldP spid="7" grpId="5"/>
      <p:bldP spid="8" grpId="6"/>
      <p:bldP spid="9" grpId="7"/>
      <p:bldP spid="10" grpId="8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21454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局部探究</a:t>
            </a:r>
            <a:endParaRPr lang="zh-CN" altLang="en-US" sz="2800" b="1"/>
          </a:p>
        </p:txBody>
      </p:sp>
      <p:sp>
        <p:nvSpPr>
          <p:cNvPr id="3" name="TextBox 2"/>
          <p:cNvSpPr txBox="1"/>
          <p:nvPr/>
        </p:nvSpPr>
        <p:spPr>
          <a:xfrm>
            <a:off x="0" y="571480"/>
            <a:ext cx="178591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1.</a:t>
            </a:r>
            <a:r>
              <a:rPr lang="zh-CN" altLang="en-US" smtClean="0"/>
              <a:t>名实一致、言行一致、表里一致最本质的区别是什么？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3174" y="571480"/>
            <a:ext cx="54292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最本质区别在具体内容。名实一致指言辞或命题与</a:t>
            </a:r>
            <a:r>
              <a:rPr lang="zh-CN" altLang="en-US" b="1" smtClean="0">
                <a:solidFill>
                  <a:srgbClr val="FF0000"/>
                </a:solidFill>
              </a:rPr>
              <a:t>客观实际</a:t>
            </a:r>
            <a:r>
              <a:rPr lang="zh-CN" altLang="en-US" smtClean="0"/>
              <a:t>一致。言行一致即理论与</a:t>
            </a:r>
            <a:r>
              <a:rPr lang="zh-CN" altLang="en-US" b="1" smtClean="0">
                <a:solidFill>
                  <a:srgbClr val="FF0000"/>
                </a:solidFill>
              </a:rPr>
              <a:t>实践</a:t>
            </a:r>
            <a:r>
              <a:rPr lang="zh-CN" altLang="en-US" smtClean="0"/>
              <a:t>一致，思想与行动一致。表里一致指心口一致，口中所说与</a:t>
            </a:r>
            <a:r>
              <a:rPr lang="zh-CN" altLang="en-US" b="1" smtClean="0">
                <a:solidFill>
                  <a:srgbClr val="FF0000"/>
                </a:solidFill>
              </a:rPr>
              <a:t>心中所想</a:t>
            </a:r>
            <a:r>
              <a:rPr lang="zh-CN" altLang="en-US" smtClean="0"/>
              <a:t>一致。</a:t>
            </a:r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000240"/>
            <a:ext cx="121441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2.</a:t>
            </a:r>
            <a:r>
              <a:rPr lang="zh-CN" altLang="en-US" smtClean="0"/>
              <a:t>怎样去伪存真？</a:t>
            </a: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71604" y="1928802"/>
            <a:ext cx="7215238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1.</a:t>
            </a:r>
            <a:r>
              <a:rPr lang="zh-CN" altLang="en-US" smtClean="0"/>
              <a:t>力避主观干扰。哲学与科学的目的在于追求真理，追求对于世界的正确认识。人在观察现象的时候，往往表现一定的主体性，在认识中含有一定的主观因素。但是，追求真理就应力求避免主观的干扰。</a:t>
            </a:r>
            <a:endParaRPr lang="en-US" altLang="zh-CN" smtClean="0"/>
          </a:p>
          <a:p>
            <a:r>
              <a:rPr lang="en-US" altLang="zh-CN" smtClean="0"/>
              <a:t>2.</a:t>
            </a:r>
            <a:r>
              <a:rPr lang="zh-CN" altLang="en-US" smtClean="0"/>
              <a:t>以认识的客观性为前提。多年以来，人们强调主体性的重要，这是正确的。但是，发挥主体性，应以认识的客观性为前提。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42844" y="3786190"/>
            <a:ext cx="292895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3.</a:t>
            </a:r>
            <a:r>
              <a:rPr lang="zh-CN" altLang="en-US" smtClean="0"/>
              <a:t>“修辞立其诚”除了求真之外，还应该注意些什么？</a:t>
            </a: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500430" y="3786190"/>
            <a:ext cx="528641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1.</a:t>
            </a:r>
            <a:r>
              <a:rPr lang="zh-CN" altLang="en-US" smtClean="0"/>
              <a:t>端正学风。务正学以言，无曲学以阿世。</a:t>
            </a:r>
            <a:endParaRPr lang="en-US" altLang="zh-CN" smtClean="0"/>
          </a:p>
          <a:p>
            <a:r>
              <a:rPr lang="en-US" altLang="zh-CN" smtClean="0"/>
              <a:t>2.</a:t>
            </a:r>
            <a:r>
              <a:rPr lang="zh-CN" altLang="en-US" smtClean="0"/>
              <a:t>表达自己真实见解。</a:t>
            </a: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4643446"/>
            <a:ext cx="3143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4.</a:t>
            </a:r>
            <a:r>
              <a:rPr lang="zh-CN" altLang="en-US" smtClean="0"/>
              <a:t>文章最后一段的写作意图是什么？</a:t>
            </a: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643306" y="4572008"/>
            <a:ext cx="514353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1.</a:t>
            </a:r>
            <a:r>
              <a:rPr lang="zh-CN" altLang="en-US" smtClean="0"/>
              <a:t>指出“修辞立其诚”的本质：是一个唯物主义的原则。</a:t>
            </a:r>
            <a:r>
              <a:rPr lang="en-US" altLang="zh-CN" smtClean="0"/>
              <a:t>2.</a:t>
            </a:r>
            <a:r>
              <a:rPr lang="zh-CN" altLang="en-US" smtClean="0"/>
              <a:t>表明个人态度：虽然当今世界唯心主义比较流行，个人还是相信唯物主义是科研的真实基础，也就是个人要坚持“修辞立其诚”的治学原则。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  <p:bldP spid="7" grpId="5"/>
      <p:bldP spid="8" grpId="6"/>
      <p:bldP spid="9" grpId="7"/>
      <p:bldP spid="10" grpId="8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507206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探究论证方法</a:t>
            </a:r>
            <a:endParaRPr lang="zh-CN" altLang="en-US" sz="2800" b="1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150016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读课文</a:t>
            </a:r>
            <a:r>
              <a:rPr lang="en-US" altLang="zh-CN" smtClean="0"/>
              <a:t>7</a:t>
            </a:r>
            <a:r>
              <a:rPr lang="zh-CN" altLang="en-US" smtClean="0"/>
              <a:t>、</a:t>
            </a:r>
            <a:r>
              <a:rPr lang="en-US" altLang="zh-CN" smtClean="0"/>
              <a:t>9</a:t>
            </a:r>
            <a:r>
              <a:rPr lang="zh-CN" altLang="en-US" smtClean="0"/>
              <a:t>段，分析主要采用了什么论证方法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571604" y="642918"/>
            <a:ext cx="678661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主要采用了引用论证的方法。第</a:t>
            </a:r>
            <a:r>
              <a:rPr lang="en-US" altLang="zh-CN" smtClean="0"/>
              <a:t>7</a:t>
            </a:r>
            <a:r>
              <a:rPr lang="zh-CN" altLang="en-US" smtClean="0"/>
              <a:t>段，为了论证追求真理应力求避免主观的干扰，引用了</a:t>
            </a:r>
            <a:r>
              <a:rPr lang="en-US" altLang="zh-CN" smtClean="0"/>
              <a:t>《</a:t>
            </a:r>
            <a:r>
              <a:rPr lang="zh-CN" altLang="en-US" smtClean="0"/>
              <a:t>管子</a:t>
            </a:r>
            <a:r>
              <a:rPr lang="en-US" altLang="zh-CN" smtClean="0"/>
              <a:t>》</a:t>
            </a:r>
            <a:r>
              <a:rPr lang="zh-CN" altLang="en-US" smtClean="0"/>
              <a:t>书</a:t>
            </a:r>
            <a:r>
              <a:rPr lang="en-US" altLang="zh-CN" smtClean="0"/>
              <a:t>《</a:t>
            </a:r>
            <a:r>
              <a:rPr lang="zh-CN" altLang="en-US" smtClean="0"/>
              <a:t>心术上</a:t>
            </a:r>
            <a:r>
              <a:rPr lang="en-US" altLang="zh-CN" smtClean="0"/>
              <a:t>》</a:t>
            </a:r>
            <a:r>
              <a:rPr lang="zh-CN" altLang="en-US" smtClean="0"/>
              <a:t>提出的“静因之道”论证，指出在认识外物的时候不要对外物有所损益，要力求认识外物的本来面目。并引用了列宁论“辩证法的要素”第一条“观察的客观性”来论述。第</a:t>
            </a:r>
            <a:r>
              <a:rPr lang="en-US" altLang="zh-CN" smtClean="0"/>
              <a:t>9</a:t>
            </a:r>
            <a:r>
              <a:rPr lang="zh-CN" altLang="en-US" smtClean="0"/>
              <a:t>段，引用了</a:t>
            </a:r>
            <a:r>
              <a:rPr lang="en-US" altLang="zh-CN" smtClean="0"/>
              <a:t>《</a:t>
            </a:r>
            <a:r>
              <a:rPr lang="zh-CN" altLang="en-US" smtClean="0"/>
              <a:t>汉书儒林传</a:t>
            </a:r>
            <a:r>
              <a:rPr lang="en-US" altLang="zh-CN" smtClean="0"/>
              <a:t>》</a:t>
            </a:r>
            <a:r>
              <a:rPr lang="zh-CN" altLang="en-US" smtClean="0"/>
              <a:t>中的记载，“务正学以言，无曲学以阿世”来论述应该端正学风。</a:t>
            </a:r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571744"/>
            <a:ext cx="257176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探究论证语言</a:t>
            </a:r>
            <a:endParaRPr lang="zh-CN" altLang="en-US" sz="2800" b="1"/>
          </a:p>
        </p:txBody>
      </p:sp>
      <p:sp>
        <p:nvSpPr>
          <p:cNvPr id="6" name="TextBox 5"/>
          <p:cNvSpPr txBox="1"/>
          <p:nvPr/>
        </p:nvSpPr>
        <p:spPr>
          <a:xfrm>
            <a:off x="0" y="3286124"/>
            <a:ext cx="85725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1.</a:t>
            </a:r>
            <a:r>
              <a:rPr lang="zh-CN" altLang="en-US" smtClean="0"/>
              <a:t>简练准确。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57290" y="3214686"/>
            <a:ext cx="778671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哲学与科学的目的在于追求真理，追求对于世界的正确认识。人在观察现象的时候，</a:t>
            </a:r>
            <a:r>
              <a:rPr lang="zh-CN" altLang="en-US" b="1" smtClean="0">
                <a:solidFill>
                  <a:srgbClr val="FF0000"/>
                </a:solidFill>
              </a:rPr>
              <a:t>往往</a:t>
            </a:r>
            <a:r>
              <a:rPr lang="zh-CN" altLang="en-US" smtClean="0"/>
              <a:t>表现</a:t>
            </a:r>
            <a:r>
              <a:rPr lang="zh-CN" altLang="en-US" b="1" smtClean="0">
                <a:solidFill>
                  <a:srgbClr val="FF0000"/>
                </a:solidFill>
              </a:rPr>
              <a:t>一定</a:t>
            </a:r>
            <a:r>
              <a:rPr lang="zh-CN" altLang="en-US" smtClean="0"/>
              <a:t>的主体性，在认识中含有</a:t>
            </a:r>
            <a:r>
              <a:rPr lang="zh-CN" altLang="en-US" b="1" smtClean="0">
                <a:solidFill>
                  <a:srgbClr val="FF0000"/>
                </a:solidFill>
              </a:rPr>
              <a:t>一定</a:t>
            </a:r>
            <a:r>
              <a:rPr lang="zh-CN" altLang="en-US" smtClean="0"/>
              <a:t>的主观因素。但是，追求真理</a:t>
            </a:r>
            <a:r>
              <a:rPr lang="zh-CN" altLang="en-US" b="1" smtClean="0">
                <a:solidFill>
                  <a:srgbClr val="FF0000"/>
                </a:solidFill>
              </a:rPr>
              <a:t>就应力求</a:t>
            </a:r>
            <a:r>
              <a:rPr lang="zh-CN" altLang="en-US" smtClean="0"/>
              <a:t>避免主观的干扰。</a:t>
            </a: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42910" y="4214818"/>
            <a:ext cx="828680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三句话，指出哲学科学的目的，显示人们观察现象的特点，表明追求真理应注意的问题，简练明了。同时，“往往”“一定”“就应力求”等，又从频率、程度、语气等角度做了修饰限制，语言准确鲜明，给人确定的认识。</a:t>
            </a: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286388"/>
            <a:ext cx="92869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mtClean="0"/>
              <a:t>2.</a:t>
            </a:r>
            <a:r>
              <a:rPr lang="zh-CN" altLang="en-US" smtClean="0"/>
              <a:t>生动形象。</a:t>
            </a: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14414" y="5214950"/>
            <a:ext cx="757242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所谓曲学阿世即是</a:t>
            </a:r>
            <a:r>
              <a:rPr lang="zh-CN" altLang="en-US" b="1" smtClean="0">
                <a:solidFill>
                  <a:srgbClr val="FF0000"/>
                </a:solidFill>
              </a:rPr>
              <a:t>哗众取宠</a:t>
            </a:r>
            <a:r>
              <a:rPr lang="zh-CN" altLang="en-US" smtClean="0"/>
              <a:t>，曲解经典的原义以</a:t>
            </a:r>
            <a:r>
              <a:rPr lang="zh-CN" altLang="en-US" b="1" smtClean="0">
                <a:solidFill>
                  <a:srgbClr val="FF0000"/>
                </a:solidFill>
              </a:rPr>
              <a:t>讨好</a:t>
            </a:r>
            <a:r>
              <a:rPr lang="zh-CN" altLang="en-US" smtClean="0"/>
              <a:t>于时尚，也就是背离了原则而</a:t>
            </a:r>
            <a:r>
              <a:rPr lang="zh-CN" altLang="en-US" b="1" smtClean="0">
                <a:solidFill>
                  <a:srgbClr val="FF0000"/>
                </a:solidFill>
              </a:rPr>
              <a:t>顺风转舵</a:t>
            </a:r>
            <a:r>
              <a:rPr lang="zh-CN" altLang="en-US" smtClean="0"/>
              <a:t>，这就违反了追求真理的学术宗旨。</a:t>
            </a: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00002" y="6000768"/>
            <a:ext cx="864399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用成语“哗众取宠”、口语“讨好”“顺风转舵”等，形象生动，增强了说服力，给读者以深刻印象。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  <p:bldP spid="7" grpId="5"/>
      <p:bldP spid="8" grpId="6"/>
      <p:bldP spid="9" grpId="7"/>
      <p:bldP spid="10" grpId="8"/>
      <p:bldP spid="11" grpId="9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42910" y="714356"/>
            <a:ext cx="81439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00298" y="214290"/>
            <a:ext cx="442915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smtClean="0"/>
              <a:t>张岱年的立身与治学准则</a:t>
            </a:r>
            <a:endParaRPr lang="zh-CN" altLang="en-US" sz="2800" b="1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35742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/>
              <a:t>拓展阅读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572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mtClean="0"/>
              <a:t>精彩时文</a:t>
            </a:r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394692"/>
            <a:ext cx="9144000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smtClean="0"/>
              <a:t>人民日报人民论坛：表达当守正，修辞立其诚</a:t>
            </a:r>
            <a:endParaRPr lang="zh-CN" altLang="en-US" smtClean="0"/>
          </a:p>
          <a:p>
            <a:r>
              <a:rPr lang="zh-CN" altLang="en-US" smtClean="0"/>
              <a:t>石</a:t>
            </a:r>
            <a:r>
              <a:rPr lang="en-US" smtClean="0"/>
              <a:t>  </a:t>
            </a:r>
            <a:r>
              <a:rPr lang="zh-CN" altLang="en-US" smtClean="0"/>
              <a:t>羚</a:t>
            </a:r>
            <a:endParaRPr lang="zh-CN" altLang="en-US" smtClean="0"/>
          </a:p>
          <a:p>
            <a:r>
              <a:rPr lang="en-US" smtClean="0"/>
              <a:t>2018</a:t>
            </a:r>
            <a:r>
              <a:rPr lang="zh-CN" altLang="en-US" smtClean="0"/>
              <a:t>年</a:t>
            </a:r>
            <a:r>
              <a:rPr lang="en-US" smtClean="0"/>
              <a:t>06</a:t>
            </a:r>
            <a:r>
              <a:rPr lang="zh-CN" altLang="en-US" smtClean="0"/>
              <a:t>月</a:t>
            </a:r>
            <a:r>
              <a:rPr lang="en-US" smtClean="0"/>
              <a:t>13</a:t>
            </a:r>
            <a:r>
              <a:rPr lang="zh-CN" altLang="en-US" smtClean="0"/>
              <a:t>日</a:t>
            </a:r>
            <a:r>
              <a:rPr lang="en-US" smtClean="0"/>
              <a:t>04:33  </a:t>
            </a:r>
            <a:r>
              <a:rPr lang="zh-CN" altLang="en-US" smtClean="0"/>
              <a:t>来源：</a:t>
            </a:r>
            <a:r>
              <a:rPr lang="en-US" err="1" smtClean="0">
                <a:hlinkClick r:id="rId1"/>
              </a:rPr>
              <a:t>人民网－人民日报</a:t>
            </a:r>
            <a:endParaRPr lang="zh-CN" altLang="en-US" smtClean="0"/>
          </a:p>
          <a:p>
            <a:r>
              <a:rPr lang="en-US" b="1" smtClean="0"/>
              <a:t> </a:t>
            </a:r>
            <a:endParaRPr lang="zh-CN" altLang="en-US" smtClean="0"/>
          </a:p>
          <a:p>
            <a:r>
              <a:rPr lang="zh-CN" altLang="en-US" smtClean="0"/>
              <a:t>　　在“人人都有麦克风”的时代，一些个性十足的表达方式在网络上层出不穷，折射出年轻网民活跃多样的思想观念，与他们求新求变的特点互为表里。但近来，所谓“跪求体”“哭晕体”在一些网络媒体的标题、正文中频频出现，其浮夸荒诞的文风，却令不少读者感到不适。</a:t>
            </a:r>
            <a:endParaRPr lang="zh-CN" altLang="en-US" smtClean="0"/>
          </a:p>
          <a:p>
            <a:r>
              <a:rPr lang="zh-CN" altLang="en-US" smtClean="0"/>
              <a:t>　　“跪求”“哭晕”本是形容急切心态和忧伤情绪的网言网语，却成为少数网站、微信公号制作标题的“口头禅”。一款“炫酷”的国产</a:t>
            </a:r>
            <a:r>
              <a:rPr lang="en-US" smtClean="0"/>
              <a:t>LED</a:t>
            </a:r>
            <a:r>
              <a:rPr lang="zh-CN" altLang="en-US" smtClean="0"/>
              <a:t>电风扇发售，“老外纷纷跪求购买链接”；央行公示百行征信的个人征信业务申请，“有人却哭晕在厕所”</a:t>
            </a:r>
            <a:r>
              <a:rPr lang="en-US" altLang="zh-CN" smtClean="0"/>
              <a:t>……</a:t>
            </a:r>
            <a:r>
              <a:rPr lang="zh-CN" altLang="en-US" smtClean="0"/>
              <a:t>如果说这样的标题只是夸大其词，那么，某国遭遇金融风暴而“跪求中国伸出援手”等内容则纯属子虚乌有。有网友说：“跪求体”“哭晕体”横空出世，配合“惊天一响”“全球震惊”等词语，感觉假得不能再假了。</a:t>
            </a:r>
            <a:endParaRPr lang="zh-CN" altLang="en-US" smtClean="0"/>
          </a:p>
          <a:p>
            <a:r>
              <a:rPr lang="zh-CN" altLang="en-US" smtClean="0"/>
              <a:t>　　部分媒体行文浮夸，背后是“眼球情结”在作祟。修饰文辞，创新表达无可厚非，但裁剪素材、哗众取宠，则少了一份真诚，也容易助推谣言肆虐。当网络流量与广告收益挂钩，“眼球情结”就与“营销心态”结成了同盟，于是，一些新闻信息产品变成了待价而沽的商品，唯“买家”需求马首是瞻。长此以往，忽视了多方求证、核查事实的基本功，难免出现漏洞；而一旦为了抓眼球不择手段，记录历史、传播价值等媒体责任更无从谈起。</a:t>
            </a:r>
            <a:endParaRPr lang="zh-CN" altLang="en-US" smtClean="0"/>
          </a:p>
          <a:p>
            <a:r>
              <a:rPr lang="zh-CN" altLang="en-US" smtClean="0"/>
              <a:t>　　“文变染乎世情”，一个时代的文风与社会风气相互作用。汉初文章质朴畅达、经世致用，折射出开明务实的治世风貌；为扭转晚唐“俪偶章句”的浮靡，古文运动开启了中国散文的又一高峰；延安整风期间，毛泽东要求文章摆脱空洞抽象，“</a:t>
            </a:r>
            <a:endParaRPr lang="zh-CN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3648</Words>
  <Application>WPS 演示</Application>
  <PresentationFormat>On-screen Show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admin</cp:lastModifiedBy>
  <cp:revision>2</cp:revision>
  <cp:lastPrinted>2020-12-07T16:36:00Z</cp:lastPrinted>
  <dcterms:created xsi:type="dcterms:W3CDTF">2020-12-07T16:36:00Z</dcterms:created>
  <dcterms:modified xsi:type="dcterms:W3CDTF">2021-03-05T03:38:25Z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2052-10.1.0.7224</vt:lpwstr>
  </property>
</Properties>
</file>