
<file path=[Content_Types].xml><?xml version="1.0" encoding="utf-8"?>
<Types xmlns="http://schemas.openxmlformats.org/package/2006/content-types">
  <Default Extension="jpeg" ContentType="image/jpe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7"/>
  </p:handoutMasterIdLst>
  <p:sldIdLst>
    <p:sldId id="256" r:id="rId3"/>
    <p:sldId id="291" r:id="rId4"/>
    <p:sldId id="290" r:id="rId6"/>
    <p:sldId id="260" r:id="rId7"/>
    <p:sldId id="267" r:id="rId8"/>
    <p:sldId id="293" r:id="rId9"/>
    <p:sldId id="298" r:id="rId10"/>
    <p:sldId id="299" r:id="rId11"/>
    <p:sldId id="294" r:id="rId12"/>
    <p:sldId id="283" r:id="rId13"/>
    <p:sldId id="289" r:id="rId14"/>
    <p:sldId id="295" r:id="rId15"/>
    <p:sldId id="285" r:id="rId16"/>
    <p:sldId id="286" r:id="rId17"/>
    <p:sldId id="287" r:id="rId18"/>
    <p:sldId id="288" r:id="rId19"/>
    <p:sldId id="300" r:id="rId20"/>
    <p:sldId id="296" r:id="rId21"/>
    <p:sldId id="270" r:id="rId22"/>
    <p:sldId id="269" r:id="rId23"/>
    <p:sldId id="279" r:id="rId24"/>
    <p:sldId id="280" r:id="rId25"/>
    <p:sldId id="281" r:id="rId2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FF"/>
    <a:srgbClr val="0000FF"/>
    <a:srgbClr val="CCFF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69" autoAdjust="0"/>
    <p:restoredTop sz="95531" autoAdjust="0"/>
  </p:normalViewPr>
  <p:slideViewPr>
    <p:cSldViewPr>
      <p:cViewPr varScale="1">
        <p:scale>
          <a:sx n="107" d="100"/>
          <a:sy n="107" d="100"/>
        </p:scale>
        <p:origin x="-78" y="-6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0971503-99A4-446F-A329-BC4F39F96A3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11DDB72B-492D-4B10-A162-B50F61D39BE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4076F87-3882-45D1-9A91-69D84C8A9F32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6EF999C0-D4CB-42F0-99BB-EBB9F63BB59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3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mtClean="0"/>
          </a:p>
        </p:txBody>
      </p:sp>
      <p:sp>
        <p:nvSpPr>
          <p:cNvPr id="5124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999C0-D4CB-42F0-99BB-EBB9F63BB5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662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7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mtClean="0"/>
          </a:p>
        </p:txBody>
      </p:sp>
      <p:sp>
        <p:nvSpPr>
          <p:cNvPr id="26628" name="页眉占位符 5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mtClean="0"/>
          </a:p>
        </p:txBody>
      </p:sp>
      <p:sp>
        <p:nvSpPr>
          <p:cNvPr id="29700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3D96D-D0B0-474E-8A73-107AF923A5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9F0DB-C80E-49C4-B337-21B856CECD3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9B81D-557B-4161-96D4-14E0078A376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5258C-894C-4E92-BE72-EF7F914E410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348E9-A62E-4123-97D4-8F91C7AD100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31BF4-DF26-40F6-8FD8-B4FE38D4CB2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83406-50EB-42DD-8A03-38EA13AB7FA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85B9F-F9CC-4BA3-A7E0-38218F4AD72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4305B0-565A-49A6-B784-BB28AA4245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AD665-9046-44E6-8EFE-DCBE19CAFE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E08AA-5BF3-43AA-99FB-FDE649A2A9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  <a:cs typeface="+mn-ea"/>
              </a:defRPr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629A2D90-3FE5-4244-946E-3F42620128F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0.jpe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4.png"/><Relationship Id="rId2" Type="http://schemas.openxmlformats.org/officeDocument/2006/relationships/image" Target="../media/image1.tiff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1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>
            <a:lum/>
          </a:blip>
          <a:srcRect/>
          <a:stretch>
            <a:fillRect b="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2295525" y="3635425"/>
            <a:ext cx="935038" cy="714375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1547813" y="3579862"/>
            <a:ext cx="5575300" cy="76993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21</a:t>
            </a:r>
            <a:r>
              <a:rPr lang="en-US" altLang="zh-CN" sz="4400" b="1" baseline="30000" dirty="0">
                <a:latin typeface="+mn-ea"/>
                <a:ea typeface="+mn-ea"/>
              </a:rPr>
              <a:t>*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我不能失信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2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60975" y="127756"/>
            <a:ext cx="372427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0" y="4477757"/>
            <a:ext cx="9144000" cy="49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11188" y="1457325"/>
            <a:ext cx="7783512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二女儿宋庆龄特别高兴，她早就盼着到这位伯伯家去了。伯伯家养的鸽子，尖尖的嘴巴，红红的眼睛，漂亮极啦！伯伯还说准备送她一只呢！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702050" y="1457325"/>
            <a:ext cx="1655763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57900" y="1444625"/>
            <a:ext cx="1530350" cy="6746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6859588" y="2628900"/>
            <a:ext cx="108267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22313" y="3228975"/>
            <a:ext cx="496887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TextBox 6"/>
          <p:cNvSpPr txBox="1">
            <a:spLocks noChangeArrowheads="1"/>
          </p:cNvSpPr>
          <p:nvPr/>
        </p:nvSpPr>
        <p:spPr bwMode="auto">
          <a:xfrm>
            <a:off x="611188" y="782638"/>
            <a:ext cx="8297862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从哪些地方可以看出宋庆龄很想去这位伯伯家？</a:t>
            </a:r>
            <a:endParaRPr lang="zh-CN" altLang="en-US" sz="3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11188" y="3857625"/>
            <a:ext cx="64817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你不是一直想去伯伯家吗？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611188" y="4462463"/>
            <a:ext cx="7794625" cy="576262"/>
          </a:xfrm>
          <a:prstGeom prst="wedgeRoundRectCallout">
            <a:avLst>
              <a:gd name="adj1" fmla="val 2974"/>
              <a:gd name="adj2" fmla="val -69706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000" b="1" dirty="0">
                <a:solidFill>
                  <a:srgbClr val="FF00FF"/>
                </a:solidFill>
              </a:rPr>
              <a:t>用反问的语气强调了宋庆龄十分想去伯伯家。</a:t>
            </a:r>
            <a:endParaRPr lang="zh-CN" altLang="en-US" sz="3000" b="1" dirty="0">
              <a:solidFill>
                <a:srgbClr val="FF00FF"/>
              </a:solidFill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5476875" y="3295650"/>
            <a:ext cx="3481388" cy="64611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对鸽子的</a:t>
            </a:r>
            <a:r>
              <a:rPr lang="zh-CN" altLang="en-US" sz="36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喜爱之情</a:t>
            </a:r>
            <a:endParaRPr lang="zh-CN" altLang="en-US" sz="24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5371" name="组合 12"/>
          <p:cNvGrpSpPr/>
          <p:nvPr/>
        </p:nvGrpSpPr>
        <p:grpSpPr bwMode="auto">
          <a:xfrm>
            <a:off x="107950" y="214313"/>
            <a:ext cx="2232025" cy="588962"/>
            <a:chOff x="244883" y="214893"/>
            <a:chExt cx="2232247" cy="589141"/>
          </a:xfrm>
        </p:grpSpPr>
        <p:pic>
          <p:nvPicPr>
            <p:cNvPr id="15372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527" y="267494"/>
              <a:ext cx="2153603" cy="536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文本框 2"/>
            <p:cNvSpPr txBox="1">
              <a:spLocks noChangeArrowheads="1"/>
            </p:cNvSpPr>
            <p:nvPr/>
          </p:nvSpPr>
          <p:spPr bwMode="auto">
            <a:xfrm>
              <a:off x="244883" y="214893"/>
              <a:ext cx="1944881" cy="58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课文解读</a:t>
              </a:r>
              <a:endParaRPr lang="zh-CN" alt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9" grpId="0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84213" y="484188"/>
            <a:ext cx="7910512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宋庆龄不去伯伯家了，家人是怎样劝说她的？</a:t>
            </a:r>
            <a:endParaRPr lang="zh-CN" altLang="en-US" sz="3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84213" y="2427288"/>
            <a:ext cx="7848600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“那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回来你去小珍家解释一下，表示歉意，改天再教她叠花篮，好不好？”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在一旁说。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84213" y="1246188"/>
            <a:ext cx="78486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“你不是一直想去伯伯家吗？改天再教小珍吧。”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说完，拉起庆龄的手就要走。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048000" y="3162300"/>
            <a:ext cx="431800" cy="439738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146550" y="3978275"/>
            <a:ext cx="546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FF"/>
                </a:solidFill>
              </a:rPr>
              <a:t>教</a:t>
            </a:r>
            <a:endParaRPr lang="zh-CN" altLang="en-US" sz="2800" b="1">
              <a:solidFill>
                <a:srgbClr val="FF00FF"/>
              </a:solidFill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4645025" y="3743325"/>
            <a:ext cx="254000" cy="990600"/>
          </a:xfrm>
          <a:prstGeom prst="leftBrace">
            <a:avLst>
              <a:gd name="adj1" fmla="val 45496"/>
              <a:gd name="adj2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868863" y="3648075"/>
            <a:ext cx="25368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jiāo</a:t>
            </a:r>
            <a:r>
              <a:rPr lang="zh-CN" altLang="en-US" sz="2800" b="1" dirty="0">
                <a:solidFill>
                  <a:srgbClr val="FF00FF"/>
                </a:solidFill>
                <a:latin typeface="+mn-ea"/>
                <a:ea typeface="+mn-ea"/>
              </a:rPr>
              <a:t>（     ）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59338" y="4200525"/>
            <a:ext cx="25368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jiào</a:t>
            </a:r>
            <a:r>
              <a:rPr lang="zh-CN" altLang="en-US" sz="2800" b="1" dirty="0">
                <a:solidFill>
                  <a:srgbClr val="FF00FF"/>
                </a:solidFill>
                <a:latin typeface="+mn-ea"/>
                <a:ea typeface="+mn-ea"/>
              </a:rPr>
              <a:t>（     ）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024563" y="3656013"/>
            <a:ext cx="9064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教书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022975" y="4210050"/>
            <a:ext cx="906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教室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5" grpId="0" animBg="1"/>
      <p:bldP spid="7" grpId="0"/>
      <p:bldP spid="8" grpId="0" animBg="1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9338" y="1525588"/>
            <a:ext cx="3817937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矩形 1"/>
          <p:cNvSpPr>
            <a:spLocks noChangeArrowheads="1"/>
          </p:cNvSpPr>
          <p:nvPr/>
        </p:nvSpPr>
        <p:spPr bwMode="auto">
          <a:xfrm>
            <a:off x="679450" y="831850"/>
            <a:ext cx="72771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思考：妈妈的建议是个好方法吗？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11188" y="1677988"/>
            <a:ext cx="403225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</a:rPr>
              <a:t>    妈妈的建议表面上看似乎是个好方法，但其实是不守信用的表现。</a:t>
            </a:r>
            <a:endParaRPr lang="zh-CN" altLang="en-US" sz="32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411163" y="241300"/>
            <a:ext cx="8177212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    宋庆龄多么想去伯伯的家里啊，多想去看那些可爱的鸽子，但是当她想到自己与小珍有约时，她提醒自己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我不能失信！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00063" y="2033588"/>
            <a:ext cx="7999412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</a:t>
            </a:r>
            <a:r>
              <a:rPr lang="zh-CN" altLang="en-US" sz="3000" b="1" u="sng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不行！不行！我走了，小珍来了会扑空的，那多不好啊！</a:t>
            </a:r>
            <a:r>
              <a:rPr lang="zh-CN" altLang="en-US" sz="3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”庆龄边说边把手</a:t>
            </a:r>
            <a:r>
              <a:rPr lang="zh-CN" altLang="en-US" sz="3200" b="1" u="sng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抽</a:t>
            </a:r>
            <a:r>
              <a:rPr lang="zh-CN" altLang="en-US" sz="3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回来。</a:t>
            </a:r>
            <a:endParaRPr lang="zh-CN" altLang="en-US" sz="3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8000" y="3308350"/>
            <a:ext cx="3671888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    读一读这段话，你体会到什么呢？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878763" y="2138363"/>
            <a:ext cx="396875" cy="43973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506913" y="3709988"/>
            <a:ext cx="546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FF"/>
                </a:solidFill>
              </a:rPr>
              <a:t>空</a:t>
            </a:r>
            <a:endParaRPr lang="zh-CN" altLang="en-US" sz="2800" b="1">
              <a:solidFill>
                <a:srgbClr val="FF00FF"/>
              </a:solidFill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5005388" y="3475038"/>
            <a:ext cx="254000" cy="990600"/>
          </a:xfrm>
          <a:prstGeom prst="leftBrace">
            <a:avLst>
              <a:gd name="adj1" fmla="val 45496"/>
              <a:gd name="adj2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29225" y="3379788"/>
            <a:ext cx="25368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kōnɡ</a:t>
            </a:r>
            <a:r>
              <a:rPr lang="zh-CN" altLang="en-US" sz="2800" b="1" dirty="0">
                <a:solidFill>
                  <a:srgbClr val="FF00FF"/>
                </a:solidFill>
                <a:latin typeface="+mn-ea"/>
                <a:ea typeface="+mn-ea"/>
              </a:rPr>
              <a:t>（     ）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19700" y="3932238"/>
            <a:ext cx="25368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kònɡ</a:t>
            </a:r>
            <a:r>
              <a:rPr lang="zh-CN" altLang="en-US" sz="2800" b="1" dirty="0">
                <a:solidFill>
                  <a:srgbClr val="FF00FF"/>
                </a:solidFill>
                <a:latin typeface="+mn-ea"/>
                <a:ea typeface="+mn-ea"/>
              </a:rPr>
              <a:t>（     ）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384925" y="3387725"/>
            <a:ext cx="906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天空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383338" y="3941763"/>
            <a:ext cx="9064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空地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/>
      <p:bldP spid="7" grpId="0" animBg="1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288" y="842963"/>
            <a:ext cx="8353425" cy="32035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+mn-ea"/>
                <a:ea typeface="+mn-ea"/>
              </a:rPr>
              <a:t>    语言、动作描写：</a:t>
            </a: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</a:rPr>
              <a:t>宋庆龄的话说明她已经认识到尽管明天教小珍叠花篮不是不可以，但是让她来了扑空会使自己对不住小珍。“把手抽回来”直截了当地表明了自己的态度，同时也表现出宋庆龄是一个守信用的好孩子。</a:t>
            </a:r>
            <a:endParaRPr lang="zh-CN" altLang="en-US" sz="3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19138" y="249238"/>
            <a:ext cx="7345362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“不，妈妈。您说过，做人要信守诺言。如果我忘记了这件事，见到她时向她道歉是可以的，但我已经想起来了，就不能失信了！”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750" y="1824038"/>
            <a:ext cx="7704138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    宋庆龄面对妈妈的建议说出了这段回答，谈一谈你对这段话的理解。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9750" y="3003550"/>
            <a:ext cx="7704138" cy="1693863"/>
          </a:xfrm>
          <a:prstGeom prst="rect">
            <a:avLst/>
          </a:prstGeom>
          <a:solidFill>
            <a:srgbClr val="FFFFFF">
              <a:alpha val="4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FF00FF"/>
                </a:solidFill>
                <a:latin typeface="宋体" panose="02010600030101010101" pitchFamily="2" charset="-122"/>
              </a:rPr>
              <a:t>    这是一段语言描写。宋庆龄的回答表明，她认为自己没有忘记这件事，所以不能失信，更不能有意地失信，从而说明了宋庆龄品格的高尚。</a:t>
            </a:r>
            <a:endParaRPr lang="zh-CN" altLang="en-US" sz="28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76263" y="681038"/>
            <a:ext cx="813752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可是，直到全家人吃过午饭回来，小珍也没有来。妈妈心疼地说：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我的女儿一个人在家，该多没意思啊！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庆龄仰起脸回答道：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一个人在家，是很没劲。可是，我并不后悔，因为我没有失信。”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76263" y="3940175"/>
            <a:ext cx="81454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    从宋庆龄的话说明了什么？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39750" y="969963"/>
            <a:ext cx="8064500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FF00FF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尽管一个人在家很没劲，可是宋庆龄不后悔，因为她觉得虽然没有去成伯伯家，也没等来小珍，但自己遵守了跟小珍的约定，觉得这是做人的原则，所以她不感到后悔。这说明宋庆龄是一个诚实守信的人。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 bwMode="auto">
          <a:xfrm>
            <a:off x="1042988" y="471488"/>
            <a:ext cx="7058025" cy="4064000"/>
            <a:chOff x="899592" y="723642"/>
            <a:chExt cx="7056784" cy="4065225"/>
          </a:xfrm>
        </p:grpSpPr>
        <p:pic>
          <p:nvPicPr>
            <p:cNvPr id="23555" name="Picture 2" descr="C:\Users\Administrator.PC-20160920KSGF\Pictures\小男孩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99592" y="1491630"/>
              <a:ext cx="2084387" cy="3297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圆角矩形标注 3"/>
            <p:cNvSpPr/>
            <p:nvPr/>
          </p:nvSpPr>
          <p:spPr>
            <a:xfrm>
              <a:off x="3131225" y="723642"/>
              <a:ext cx="4825151" cy="1656261"/>
            </a:xfrm>
            <a:prstGeom prst="wedgeRoundRectCallout">
              <a:avLst>
                <a:gd name="adj1" fmla="val -61468"/>
                <a:gd name="adj2" fmla="val 29815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rgbClr val="FF00FF"/>
                  </a:solidFill>
                  <a:latin typeface="+mn-ea"/>
                </a:rPr>
                <a:t>    你认为宋庆龄做得对吗？为什么？</a:t>
              </a:r>
              <a:endParaRPr lang="zh-CN" altLang="en-US" sz="3200" b="1" dirty="0">
                <a:solidFill>
                  <a:srgbClr val="FF00FF"/>
                </a:solidFill>
                <a:latin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5"/>
          <p:cNvGrpSpPr/>
          <p:nvPr/>
        </p:nvGrpSpPr>
        <p:grpSpPr bwMode="auto">
          <a:xfrm>
            <a:off x="107950" y="214313"/>
            <a:ext cx="2232025" cy="588962"/>
            <a:chOff x="244883" y="214893"/>
            <a:chExt cx="2232247" cy="589141"/>
          </a:xfrm>
        </p:grpSpPr>
        <p:pic>
          <p:nvPicPr>
            <p:cNvPr id="24579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527" y="267494"/>
              <a:ext cx="2153603" cy="536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2"/>
            <p:cNvSpPr txBox="1">
              <a:spLocks noChangeArrowheads="1"/>
            </p:cNvSpPr>
            <p:nvPr/>
          </p:nvSpPr>
          <p:spPr bwMode="auto">
            <a:xfrm>
              <a:off x="244883" y="214893"/>
              <a:ext cx="1944881" cy="58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板书设计</a:t>
              </a:r>
              <a:endParaRPr lang="zh-CN" alt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0" name="左大括号 9"/>
          <p:cNvSpPr/>
          <p:nvPr/>
        </p:nvSpPr>
        <p:spPr>
          <a:xfrm>
            <a:off x="2028825" y="1389063"/>
            <a:ext cx="222250" cy="2913062"/>
          </a:xfrm>
          <a:prstGeom prst="leftBrace">
            <a:avLst>
              <a:gd name="adj1" fmla="val 80725"/>
              <a:gd name="adj2" fmla="val 50000"/>
            </a:avLst>
          </a:prstGeom>
          <a:ln w="254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136775" y="1276350"/>
            <a:ext cx="26019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准备去伯伯家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40313" y="1285875"/>
            <a:ext cx="18113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心情喜悦</a:t>
            </a:r>
            <a:endParaRPr lang="zh-CN" altLang="en-US" sz="28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816475" y="1938338"/>
            <a:ext cx="2079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怕小珍扑空</a:t>
            </a:r>
            <a:endParaRPr lang="zh-CN" altLang="en-US" sz="28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136775" y="2278063"/>
            <a:ext cx="13414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决定留下来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左大括号 14"/>
          <p:cNvSpPr/>
          <p:nvPr/>
        </p:nvSpPr>
        <p:spPr>
          <a:xfrm flipH="1">
            <a:off x="6972300" y="1400175"/>
            <a:ext cx="250825" cy="2820988"/>
          </a:xfrm>
          <a:prstGeom prst="leftBrace">
            <a:avLst>
              <a:gd name="adj1" fmla="val 80725"/>
              <a:gd name="adj2" fmla="val 50000"/>
            </a:avLst>
          </a:prstGeom>
          <a:ln w="254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 bwMode="auto">
          <a:xfrm>
            <a:off x="7267575" y="1851025"/>
            <a:ext cx="1751013" cy="1381125"/>
            <a:chOff x="7121015" y="1977440"/>
            <a:chExt cx="1895902" cy="1381259"/>
          </a:xfrm>
        </p:grpSpPr>
        <p:sp>
          <p:nvSpPr>
            <p:cNvPr id="3" name="云形 2"/>
            <p:cNvSpPr/>
            <p:nvPr/>
          </p:nvSpPr>
          <p:spPr>
            <a:xfrm>
              <a:off x="7121015" y="1977440"/>
              <a:ext cx="1895902" cy="1381259"/>
            </a:xfrm>
            <a:prstGeom prst="cloud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4589" name="TextBox 15"/>
            <p:cNvSpPr txBox="1">
              <a:spLocks noChangeArrowheads="1"/>
            </p:cNvSpPr>
            <p:nvPr/>
          </p:nvSpPr>
          <p:spPr bwMode="auto">
            <a:xfrm>
              <a:off x="7164289" y="2067694"/>
              <a:ext cx="1800199" cy="1057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履行诺言</a:t>
              </a:r>
              <a:endPara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28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诚实守信</a:t>
              </a:r>
              <a:endPara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7" name="减号 16"/>
          <p:cNvSpPr/>
          <p:nvPr/>
        </p:nvSpPr>
        <p:spPr>
          <a:xfrm>
            <a:off x="4476750" y="1409700"/>
            <a:ext cx="563563" cy="350838"/>
          </a:xfrm>
          <a:prstGeom prst="mathMin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8" name="减号 17"/>
          <p:cNvSpPr/>
          <p:nvPr/>
        </p:nvSpPr>
        <p:spPr>
          <a:xfrm>
            <a:off x="4352925" y="2027238"/>
            <a:ext cx="563563" cy="350837"/>
          </a:xfrm>
          <a:prstGeom prst="mathMin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6" name="左大括号 25"/>
          <p:cNvSpPr/>
          <p:nvPr/>
        </p:nvSpPr>
        <p:spPr>
          <a:xfrm>
            <a:off x="3324225" y="2027238"/>
            <a:ext cx="207963" cy="1554162"/>
          </a:xfrm>
          <a:prstGeom prst="leftBrace">
            <a:avLst>
              <a:gd name="adj1" fmla="val 80725"/>
              <a:gd name="adj2" fmla="val 50000"/>
            </a:avLst>
          </a:prstGeom>
          <a:ln w="254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478213" y="1920875"/>
            <a:ext cx="14303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庆龄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816475" y="2543175"/>
            <a:ext cx="17478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改天再教</a:t>
            </a:r>
            <a:endParaRPr lang="zh-CN" altLang="en-US" sz="28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" name="减号 28"/>
          <p:cNvSpPr/>
          <p:nvPr/>
        </p:nvSpPr>
        <p:spPr>
          <a:xfrm>
            <a:off x="4352925" y="2652713"/>
            <a:ext cx="563563" cy="350837"/>
          </a:xfrm>
          <a:prstGeom prst="mathMin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478213" y="2540000"/>
            <a:ext cx="1336675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爸爸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816475" y="3198813"/>
            <a:ext cx="2311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回来再解释</a:t>
            </a:r>
            <a:endParaRPr lang="zh-CN" altLang="en-US" sz="28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" name="减号 31"/>
          <p:cNvSpPr/>
          <p:nvPr/>
        </p:nvSpPr>
        <p:spPr>
          <a:xfrm>
            <a:off x="4352925" y="3286125"/>
            <a:ext cx="563563" cy="350838"/>
          </a:xfrm>
          <a:prstGeom prst="mathMin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478213" y="3179763"/>
            <a:ext cx="1193800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妈妈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103188" y="1439863"/>
            <a:ext cx="2030412" cy="2200275"/>
            <a:chOff x="125147" y="1674320"/>
            <a:chExt cx="2030553" cy="2200695"/>
          </a:xfrm>
        </p:grpSpPr>
        <p:pic>
          <p:nvPicPr>
            <p:cNvPr id="24601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86146" y="2214567"/>
              <a:ext cx="1842699" cy="166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02" name="TextBox 15"/>
            <p:cNvSpPr txBox="1">
              <a:spLocks noChangeArrowheads="1"/>
            </p:cNvSpPr>
            <p:nvPr/>
          </p:nvSpPr>
          <p:spPr bwMode="auto">
            <a:xfrm>
              <a:off x="125147" y="1674320"/>
              <a:ext cx="2030553" cy="609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b="1">
                  <a:latin typeface="黑体" panose="02010609060101010101" pitchFamily="2" charset="-122"/>
                  <a:ea typeface="黑体" panose="02010609060101010101" pitchFamily="2" charset="-122"/>
                </a:rPr>
                <a:t>我不能失信</a:t>
              </a:r>
              <a:endParaRPr lang="zh-CN" altLang="en-US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4" name="TextBox 10"/>
          <p:cNvSpPr txBox="1">
            <a:spLocks noChangeArrowheads="1"/>
          </p:cNvSpPr>
          <p:nvPr/>
        </p:nvSpPr>
        <p:spPr bwMode="auto">
          <a:xfrm>
            <a:off x="2070100" y="3794125"/>
            <a:ext cx="20081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没等到小珍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5" name="TextBox 11"/>
          <p:cNvSpPr txBox="1">
            <a:spLocks noChangeArrowheads="1"/>
          </p:cNvSpPr>
          <p:nvPr/>
        </p:nvSpPr>
        <p:spPr bwMode="auto">
          <a:xfrm>
            <a:off x="4622800" y="3779838"/>
            <a:ext cx="2419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不后悔、守信</a:t>
            </a:r>
            <a:endParaRPr lang="zh-CN" altLang="en-US" sz="28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6" name="减号 35"/>
          <p:cNvSpPr/>
          <p:nvPr/>
        </p:nvSpPr>
        <p:spPr>
          <a:xfrm>
            <a:off x="4071938" y="3895725"/>
            <a:ext cx="563562" cy="350838"/>
          </a:xfrm>
          <a:prstGeom prst="mathMin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4" grpId="0"/>
      <p:bldP spid="15" grpId="0" animBg="1"/>
      <p:bldP spid="26" grpId="0" animBg="1"/>
      <p:bldP spid="27" grpId="0"/>
      <p:bldP spid="28" grpId="0"/>
      <p:bldP spid="30" grpId="0"/>
      <p:bldP spid="31" grpId="0"/>
      <p:bldP spid="33" grpId="0"/>
      <p:bldP spid="3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84213" y="2819400"/>
            <a:ext cx="7775575" cy="12811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accent2"/>
                </a:solidFill>
                <a:latin typeface="+mn-ea"/>
                <a:ea typeface="+mn-ea"/>
              </a:rPr>
              <a:t>译文：</a:t>
            </a:r>
            <a:r>
              <a:rPr lang="zh-CN" altLang="en-US" sz="3200" b="1" dirty="0">
                <a:latin typeface="+mn-ea"/>
                <a:ea typeface="+mn-ea"/>
              </a:rPr>
              <a:t>讲了的话一定要兑现。做事一定有结果，有始有终。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657225" y="1104900"/>
            <a:ext cx="7802563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言必信，行必果。</a:t>
            </a:r>
            <a:endParaRPr lang="zh-CN" altLang="en-US" sz="36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论语</a:t>
            </a:r>
            <a:r>
              <a:rPr lang="en-US" altLang="zh-CN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子路</a:t>
            </a:r>
            <a:r>
              <a:rPr lang="en-US" altLang="zh-CN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36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100" name="组合 4"/>
          <p:cNvGrpSpPr/>
          <p:nvPr/>
        </p:nvGrpSpPr>
        <p:grpSpPr bwMode="auto">
          <a:xfrm>
            <a:off x="107950" y="214313"/>
            <a:ext cx="2232025" cy="588962"/>
            <a:chOff x="244883" y="214893"/>
            <a:chExt cx="2232247" cy="589141"/>
          </a:xfrm>
        </p:grpSpPr>
        <p:pic>
          <p:nvPicPr>
            <p:cNvPr id="4101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527" y="267494"/>
              <a:ext cx="2153603" cy="536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文本框 2"/>
            <p:cNvSpPr txBox="1">
              <a:spLocks noChangeArrowheads="1"/>
            </p:cNvSpPr>
            <p:nvPr/>
          </p:nvSpPr>
          <p:spPr bwMode="auto">
            <a:xfrm>
              <a:off x="244883" y="214893"/>
              <a:ext cx="1944881" cy="58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新课导入</a:t>
              </a:r>
              <a:endParaRPr lang="zh-CN" alt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82575" y="800100"/>
            <a:ext cx="8578850" cy="4229100"/>
          </a:xfrm>
          <a:prstGeom prst="rect">
            <a:avLst/>
          </a:prstGeom>
          <a:solidFill>
            <a:srgbClr val="FFFFFF">
              <a:alpha val="4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一诺千金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秦朝末年，在楚地有一个叫季布的人，性情耿直，为人侠义好助。只要是他答应过的事情，无论有多大困难，都设法办到，受到大家的赞扬。后来，他得罪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了汉高祖刘邦，被悬赏捉拿。结果他旧日的朋友不仅不被重金所惑，而且冒着灭九族的危险来保护他，终于使他免遭祸殃。一个人诚实守信，自然能获得大家的尊重和友谊。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603" name="组合 6"/>
          <p:cNvGrpSpPr/>
          <p:nvPr/>
        </p:nvGrpSpPr>
        <p:grpSpPr bwMode="auto">
          <a:xfrm>
            <a:off x="107950" y="214313"/>
            <a:ext cx="2232025" cy="588962"/>
            <a:chOff x="244883" y="214893"/>
            <a:chExt cx="2232247" cy="589141"/>
          </a:xfrm>
        </p:grpSpPr>
        <p:pic>
          <p:nvPicPr>
            <p:cNvPr id="25604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527" y="267494"/>
              <a:ext cx="2153603" cy="536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文本框 2"/>
            <p:cNvSpPr txBox="1">
              <a:spLocks noChangeArrowheads="1"/>
            </p:cNvSpPr>
            <p:nvPr/>
          </p:nvSpPr>
          <p:spPr bwMode="auto">
            <a:xfrm>
              <a:off x="244883" y="214893"/>
              <a:ext cx="1944881" cy="58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拓展延伸</a:t>
              </a:r>
              <a:endParaRPr lang="zh-CN" alt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pic>
        <p:nvPicPr>
          <p:cNvPr id="10" name="Picture 6" descr="http://guoxue.kids21.cn/gxqm/201308/W02013082960258372431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9525"/>
            <a:ext cx="2071687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5288" y="1017588"/>
            <a:ext cx="835342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【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与“诚信”有关的词语</a:t>
            </a:r>
            <a:r>
              <a:rPr lang="en-US" altLang="zh-CN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】</a:t>
            </a:r>
            <a:endParaRPr lang="en-US" altLang="zh-CN" sz="3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一诺千金   言而有信   一言九鼎   金口玉言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心口如一   言行一致   说一不二   抱诚守真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以诚相见   信誓旦旦   君子一言，驷马难追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3850" y="484188"/>
            <a:ext cx="836295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生命不可能从谎言中开出灿烂的花。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（德）海涅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457200" indent="-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遵守诺言就像保卫你的荣誉一样。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（法）巴尔扎克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457200" indent="-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信用就像一面镜子，只要有了裂缝就不能像原来那样连成一片。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（瑞士）阿米尔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内容占位符 2"/>
          <p:cNvSpPr txBox="1">
            <a:spLocks noChangeArrowheads="1"/>
          </p:cNvSpPr>
          <p:nvPr/>
        </p:nvSpPr>
        <p:spPr bwMode="auto">
          <a:xfrm>
            <a:off x="630238" y="1347788"/>
            <a:ext cx="7883525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600"/>
              </a:spcBef>
              <a:buFont typeface="Calibri" panose="020F0502020204030204" pitchFamily="34" charset="0"/>
              <a:buAutoNum type="arabicPeriod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分角色朗读并表演课文。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Calibri" panose="020F0502020204030204" pitchFamily="34" charset="0"/>
              <a:buAutoNum type="arabicPeriod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请你设想一下，如果小珍知道了这件事，她会说些什么呢？请你试着写一写。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723" name="组合 5"/>
          <p:cNvGrpSpPr/>
          <p:nvPr/>
        </p:nvGrpSpPr>
        <p:grpSpPr bwMode="auto">
          <a:xfrm>
            <a:off x="107950" y="214313"/>
            <a:ext cx="2232025" cy="588962"/>
            <a:chOff x="244883" y="214893"/>
            <a:chExt cx="2232247" cy="589141"/>
          </a:xfrm>
        </p:grpSpPr>
        <p:pic>
          <p:nvPicPr>
            <p:cNvPr id="30724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527" y="267494"/>
              <a:ext cx="2153603" cy="536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2"/>
            <p:cNvSpPr txBox="1">
              <a:spLocks noChangeArrowheads="1"/>
            </p:cNvSpPr>
            <p:nvPr/>
          </p:nvSpPr>
          <p:spPr bwMode="auto">
            <a:xfrm>
              <a:off x="244883" y="214893"/>
              <a:ext cx="1944881" cy="58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课后作业</a:t>
              </a:r>
              <a:endParaRPr lang="zh-CN" alt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576263" y="854075"/>
            <a:ext cx="79914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一言</a:t>
            </a:r>
            <a:r>
              <a:rPr lang="zh-CN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既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出，</a:t>
            </a:r>
            <a:r>
              <a:rPr lang="zh-CN" altLang="en-US" sz="36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驷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马难追。  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76263" y="1779588"/>
            <a:ext cx="8064500" cy="201295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accent2"/>
                </a:solidFill>
                <a:latin typeface="+mn-ea"/>
                <a:ea typeface="+mn-ea"/>
              </a:rPr>
              <a:t>译文：</a:t>
            </a:r>
            <a:r>
              <a:rPr lang="zh-CN" altLang="en-US" sz="3200" b="1" dirty="0">
                <a:latin typeface="+mn-ea"/>
                <a:ea typeface="+mn-ea"/>
              </a:rPr>
              <a:t>一句话说出了口，就是套上四匹马拉的车也难追上。指话说出口，就不能再收回，一定要算数。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1300" y="541338"/>
            <a:ext cx="63817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</a:rPr>
              <a:t>jì</a:t>
            </a:r>
            <a:endParaRPr lang="zh-CN" altLang="en-US" sz="3200" dirty="0">
              <a:latin typeface="+mn-lt"/>
              <a:ea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16238" y="541338"/>
            <a:ext cx="598487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</a:rPr>
              <a:t>sì</a:t>
            </a:r>
            <a:endParaRPr lang="zh-CN" altLang="en-US" sz="3200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68313" y="1058863"/>
            <a:ext cx="6407150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宋庆龄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：（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1893—1981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），我国杰出的女政治活动家，世界和平运动活动家。她曾经担任中华人民共和国副主席、名誉主席，被国际上公认为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世纪最伟大的女性之一。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3716" y="1131589"/>
            <a:ext cx="1822739" cy="266429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196" name="组合 6"/>
          <p:cNvGrpSpPr/>
          <p:nvPr/>
        </p:nvGrpSpPr>
        <p:grpSpPr bwMode="auto">
          <a:xfrm>
            <a:off x="107950" y="214313"/>
            <a:ext cx="2232025" cy="588962"/>
            <a:chOff x="244883" y="214893"/>
            <a:chExt cx="2232247" cy="589141"/>
          </a:xfrm>
        </p:grpSpPr>
        <p:pic>
          <p:nvPicPr>
            <p:cNvPr id="8197" name="图片 1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527" y="267494"/>
              <a:ext cx="2153603" cy="536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文本框 2"/>
            <p:cNvSpPr txBox="1">
              <a:spLocks noChangeArrowheads="1"/>
            </p:cNvSpPr>
            <p:nvPr/>
          </p:nvSpPr>
          <p:spPr bwMode="auto">
            <a:xfrm>
              <a:off x="244883" y="214893"/>
              <a:ext cx="1944881" cy="58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相关人物</a:t>
              </a:r>
              <a:endParaRPr lang="zh-CN" alt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5"/>
          <p:cNvSpPr txBox="1">
            <a:spLocks noChangeArrowheads="1"/>
          </p:cNvSpPr>
          <p:nvPr/>
        </p:nvSpPr>
        <p:spPr bwMode="auto">
          <a:xfrm>
            <a:off x="511175" y="733425"/>
            <a:ext cx="787717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朗读课文，疏通生字词，说说课文写了宋庆龄童年时候的一个什么小故事？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43" name="组合 6"/>
          <p:cNvGrpSpPr/>
          <p:nvPr/>
        </p:nvGrpSpPr>
        <p:grpSpPr bwMode="auto">
          <a:xfrm>
            <a:off x="107950" y="50800"/>
            <a:ext cx="2232025" cy="590550"/>
            <a:chOff x="244883" y="214893"/>
            <a:chExt cx="2232247" cy="589141"/>
          </a:xfrm>
        </p:grpSpPr>
        <p:pic>
          <p:nvPicPr>
            <p:cNvPr id="10244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527" y="267494"/>
              <a:ext cx="2153603" cy="536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文本框 2"/>
            <p:cNvSpPr txBox="1">
              <a:spLocks noChangeArrowheads="1"/>
            </p:cNvSpPr>
            <p:nvPr/>
          </p:nvSpPr>
          <p:spPr bwMode="auto">
            <a:xfrm>
              <a:off x="244883" y="214893"/>
              <a:ext cx="1944881" cy="58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整体感知</a:t>
              </a:r>
              <a:endParaRPr lang="zh-CN" alt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6" name="内容占位符 2"/>
          <p:cNvSpPr txBox="1">
            <a:spLocks noChangeArrowheads="1"/>
          </p:cNvSpPr>
          <p:nvPr/>
        </p:nvSpPr>
        <p:spPr bwMode="auto">
          <a:xfrm>
            <a:off x="363538" y="1924050"/>
            <a:ext cx="8509000" cy="2892425"/>
          </a:xfrm>
          <a:prstGeom prst="rect">
            <a:avLst/>
          </a:prstGeom>
          <a:solidFill>
            <a:srgbClr val="FFFFFF">
              <a:alpha val="3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这篇课文讲述的是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________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小时候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__________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的故事。一个星期天，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________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一家准备到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__________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，可是她想起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_________________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，父亲和母亲都劝她改天教，可是她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_____________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。这个故事告诉我们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_______________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zh-CN" sz="28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" name="文本框 2"/>
          <p:cNvSpPr txBox="1">
            <a:spLocks noChangeArrowheads="1"/>
          </p:cNvSpPr>
          <p:nvPr/>
        </p:nvSpPr>
        <p:spPr bwMode="auto">
          <a:xfrm>
            <a:off x="3924300" y="1847850"/>
            <a:ext cx="167322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ts val="2400"/>
              </a:spcBef>
            </a:pPr>
            <a:r>
              <a:rPr lang="zh-CN" altLang="en-US" sz="2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宋庆龄</a:t>
            </a:r>
            <a:endParaRPr lang="en-US" altLang="zh-CN" sz="28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2"/>
          <p:cNvSpPr txBox="1">
            <a:spLocks noChangeArrowheads="1"/>
          </p:cNvSpPr>
          <p:nvPr/>
        </p:nvSpPr>
        <p:spPr bwMode="auto">
          <a:xfrm>
            <a:off x="6588125" y="1851025"/>
            <a:ext cx="1728788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ts val="2400"/>
              </a:spcBef>
            </a:pPr>
            <a:r>
              <a:rPr lang="zh-CN" altLang="en-US" sz="2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诚实守信</a:t>
            </a:r>
            <a:endParaRPr lang="en-US" altLang="zh-CN" sz="28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2"/>
          <p:cNvSpPr txBox="1">
            <a:spLocks noChangeArrowheads="1"/>
          </p:cNvSpPr>
          <p:nvPr/>
        </p:nvSpPr>
        <p:spPr bwMode="auto">
          <a:xfrm>
            <a:off x="3635375" y="2430463"/>
            <a:ext cx="1411288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ts val="2400"/>
              </a:spcBef>
            </a:pPr>
            <a:r>
              <a:rPr lang="zh-CN" altLang="en-US" sz="2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宋庆龄</a:t>
            </a:r>
            <a:endParaRPr lang="en-US" altLang="zh-CN" sz="28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2"/>
          <p:cNvSpPr txBox="1">
            <a:spLocks noChangeArrowheads="1"/>
          </p:cNvSpPr>
          <p:nvPr/>
        </p:nvSpPr>
        <p:spPr bwMode="auto">
          <a:xfrm>
            <a:off x="6835775" y="2446338"/>
            <a:ext cx="1944688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ts val="2400"/>
              </a:spcBef>
            </a:pPr>
            <a:r>
              <a:rPr lang="zh-CN" altLang="en-US" sz="2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伯伯家去</a:t>
            </a:r>
            <a:endParaRPr lang="en-US" altLang="zh-CN" sz="28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"/>
          <p:cNvSpPr txBox="1">
            <a:spLocks noChangeArrowheads="1"/>
          </p:cNvSpPr>
          <p:nvPr/>
        </p:nvSpPr>
        <p:spPr bwMode="auto">
          <a:xfrm>
            <a:off x="2184400" y="3000375"/>
            <a:ext cx="3241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ts val="2400"/>
              </a:spcBef>
            </a:pPr>
            <a:r>
              <a:rPr lang="zh-CN" altLang="en-US" sz="2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要教小珍叠花篮</a:t>
            </a:r>
            <a:endParaRPr lang="en-US" altLang="zh-CN" sz="28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"/>
          <p:cNvSpPr txBox="1">
            <a:spLocks noChangeArrowheads="1"/>
          </p:cNvSpPr>
          <p:nvPr/>
        </p:nvSpPr>
        <p:spPr bwMode="auto">
          <a:xfrm>
            <a:off x="2916238" y="3546475"/>
            <a:ext cx="244792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ts val="2400"/>
              </a:spcBef>
            </a:pPr>
            <a:r>
              <a:rPr lang="zh-CN" altLang="en-US" sz="2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坚持留下来</a:t>
            </a:r>
            <a:endParaRPr lang="en-US" altLang="zh-CN" sz="28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"/>
          <p:cNvSpPr txBox="1">
            <a:spLocks noChangeArrowheads="1"/>
          </p:cNvSpPr>
          <p:nvPr/>
        </p:nvSpPr>
        <p:spPr bwMode="auto">
          <a:xfrm>
            <a:off x="501650" y="4087813"/>
            <a:ext cx="2636838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ts val="2400"/>
              </a:spcBef>
            </a:pPr>
            <a:r>
              <a:rPr lang="zh-CN" altLang="en-US" sz="2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做人要讲信用</a:t>
            </a:r>
            <a:endParaRPr lang="en-US" altLang="zh-CN" sz="28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17"/>
          <p:cNvSpPr txBox="1">
            <a:spLocks noChangeArrowheads="1"/>
          </p:cNvSpPr>
          <p:nvPr/>
        </p:nvSpPr>
        <p:spPr bwMode="auto">
          <a:xfrm>
            <a:off x="374650" y="168275"/>
            <a:ext cx="1820863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我会读</a:t>
            </a:r>
            <a:endParaRPr lang="zh-CN" altLang="en-US" sz="36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258888" y="1492250"/>
            <a:ext cx="6513512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70000"/>
              </a:lnSpc>
              <a:spcBef>
                <a:spcPct val="20000"/>
              </a:spcBef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照耀   庆典   盼着   道歉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  <a:spcBef>
                <a:spcPct val="20000"/>
              </a:spcBef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重叠   花篮   守信用   后悔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32"/>
          <p:cNvSpPr txBox="1">
            <a:spLocks noChangeArrowheads="1"/>
          </p:cNvSpPr>
          <p:nvPr/>
        </p:nvSpPr>
        <p:spPr bwMode="auto">
          <a:xfrm>
            <a:off x="1674813" y="1196975"/>
            <a:ext cx="96678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200" b="1" dirty="0" err="1">
                <a:solidFill>
                  <a:srgbClr val="0000FF"/>
                </a:solidFill>
                <a:latin typeface="+mn-ea"/>
                <a:ea typeface="+mn-ea"/>
              </a:rPr>
              <a:t>yào</a:t>
            </a:r>
            <a:endParaRPr lang="zh-CN" altLang="en-US" sz="3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12" name="文本框 32"/>
          <p:cNvSpPr txBox="1">
            <a:spLocks noChangeArrowheads="1"/>
          </p:cNvSpPr>
          <p:nvPr/>
        </p:nvSpPr>
        <p:spPr bwMode="auto">
          <a:xfrm>
            <a:off x="2692400" y="1238250"/>
            <a:ext cx="110966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200" b="1" dirty="0" err="1">
                <a:solidFill>
                  <a:srgbClr val="0000FF"/>
                </a:solidFill>
                <a:latin typeface="+mn-ea"/>
                <a:ea typeface="+mn-ea"/>
              </a:rPr>
              <a:t>qìnɡ</a:t>
            </a:r>
            <a:endParaRPr lang="zh-CN" altLang="en-US" sz="3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13" name="文本框 32"/>
          <p:cNvSpPr txBox="1">
            <a:spLocks noChangeArrowheads="1"/>
          </p:cNvSpPr>
          <p:nvPr/>
        </p:nvSpPr>
        <p:spPr bwMode="auto">
          <a:xfrm>
            <a:off x="6418263" y="1231900"/>
            <a:ext cx="105568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200" b="1" dirty="0" err="1">
                <a:solidFill>
                  <a:srgbClr val="0000FF"/>
                </a:solidFill>
                <a:latin typeface="+mn-ea"/>
                <a:ea typeface="+mn-ea"/>
              </a:rPr>
              <a:t>qiàn</a:t>
            </a:r>
            <a:endParaRPr lang="zh-CN" altLang="en-US" sz="3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19" name="文本框 32"/>
          <p:cNvSpPr txBox="1">
            <a:spLocks noChangeArrowheads="1"/>
          </p:cNvSpPr>
          <p:nvPr/>
        </p:nvSpPr>
        <p:spPr bwMode="auto">
          <a:xfrm>
            <a:off x="4354513" y="1231900"/>
            <a:ext cx="87947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200" b="1" dirty="0" err="1">
                <a:solidFill>
                  <a:srgbClr val="0000FF"/>
                </a:solidFill>
                <a:latin typeface="+mn-ea"/>
                <a:ea typeface="+mn-ea"/>
              </a:rPr>
              <a:t>pàn</a:t>
            </a:r>
            <a:endParaRPr lang="zh-CN" altLang="en-US" sz="3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1258888" y="1492250"/>
            <a:ext cx="651192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70000"/>
              </a:lnSpc>
              <a:spcBef>
                <a:spcPct val="2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照</a:t>
            </a: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耀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庆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典   </a:t>
            </a: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盼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着   道</a:t>
            </a: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歉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  <a:spcBef>
                <a:spcPct val="2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重</a:t>
            </a: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叠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花篮   守信用   后悔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32"/>
          <p:cNvSpPr txBox="1">
            <a:spLocks noChangeArrowheads="1"/>
          </p:cNvSpPr>
          <p:nvPr/>
        </p:nvSpPr>
        <p:spPr bwMode="auto">
          <a:xfrm>
            <a:off x="1671638" y="2263775"/>
            <a:ext cx="8255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200" b="1" dirty="0" err="1">
                <a:solidFill>
                  <a:srgbClr val="0000FF"/>
                </a:solidFill>
                <a:latin typeface="+mn-ea"/>
                <a:ea typeface="+mn-ea"/>
              </a:rPr>
              <a:t>dié</a:t>
            </a:r>
            <a:endParaRPr lang="zh-CN" altLang="en-US" sz="3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3" grpId="0"/>
      <p:bldP spid="13" grpId="1"/>
      <p:bldP spid="19" grpId="0"/>
      <p:bldP spid="19" grpId="1"/>
      <p:bldP spid="21" grpId="0"/>
      <p:bldP spid="14" grpId="0"/>
      <p:bldP spid="1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975732">
            <a:off x="1724025" y="2138363"/>
            <a:ext cx="1069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/>
          <p:cNvGrpSpPr/>
          <p:nvPr/>
        </p:nvGrpSpPr>
        <p:grpSpPr bwMode="auto">
          <a:xfrm>
            <a:off x="1603375" y="2395538"/>
            <a:ext cx="773113" cy="788987"/>
            <a:chOff x="1068845" y="1339677"/>
            <a:chExt cx="773152" cy="788020"/>
          </a:xfrm>
        </p:grpSpPr>
        <p:sp>
          <p:nvSpPr>
            <p:cNvPr id="12293" name="椭圆 8"/>
            <p:cNvSpPr>
              <a:spLocks noChangeArrowheads="1"/>
            </p:cNvSpPr>
            <p:nvPr/>
          </p:nvSpPr>
          <p:spPr bwMode="auto">
            <a:xfrm>
              <a:off x="1068845" y="1339677"/>
              <a:ext cx="773152" cy="788020"/>
            </a:xfrm>
            <a:prstGeom prst="ellipse">
              <a:avLst/>
            </a:prstGeom>
            <a:solidFill>
              <a:srgbClr val="70C9F0">
                <a:alpha val="6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94" name="文本框 4"/>
            <p:cNvSpPr txBox="1">
              <a:spLocks noChangeArrowheads="1"/>
            </p:cNvSpPr>
            <p:nvPr/>
          </p:nvSpPr>
          <p:spPr bwMode="auto">
            <a:xfrm>
              <a:off x="1083713" y="1339677"/>
              <a:ext cx="699265" cy="707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>
                  <a:solidFill>
                    <a:srgbClr val="FF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耀</a:t>
              </a:r>
              <a:endParaRPr lang="zh-CN" altLang="en-US" sz="4000" b="1">
                <a:solidFill>
                  <a:srgbClr val="FF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295" name="文本框 7"/>
          <p:cNvSpPr txBox="1">
            <a:spLocks noChangeArrowheads="1"/>
          </p:cNvSpPr>
          <p:nvPr/>
        </p:nvSpPr>
        <p:spPr bwMode="auto">
          <a:xfrm>
            <a:off x="3757613" y="576263"/>
            <a:ext cx="1212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识字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975732">
            <a:off x="2906713" y="2138363"/>
            <a:ext cx="1069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/>
          <p:nvPr/>
        </p:nvGrpSpPr>
        <p:grpSpPr bwMode="auto">
          <a:xfrm>
            <a:off x="2786063" y="2395538"/>
            <a:ext cx="773112" cy="788987"/>
            <a:chOff x="1068845" y="1339677"/>
            <a:chExt cx="773152" cy="788020"/>
          </a:xfrm>
        </p:grpSpPr>
        <p:sp>
          <p:nvSpPr>
            <p:cNvPr id="12298" name="椭圆 36"/>
            <p:cNvSpPr>
              <a:spLocks noChangeArrowheads="1"/>
            </p:cNvSpPr>
            <p:nvPr/>
          </p:nvSpPr>
          <p:spPr bwMode="auto">
            <a:xfrm>
              <a:off x="1068845" y="1339677"/>
              <a:ext cx="773152" cy="788020"/>
            </a:xfrm>
            <a:prstGeom prst="ellipse">
              <a:avLst/>
            </a:prstGeom>
            <a:solidFill>
              <a:srgbClr val="70C9F0">
                <a:alpha val="6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99" name="文本框 37"/>
            <p:cNvSpPr txBox="1">
              <a:spLocks noChangeArrowheads="1"/>
            </p:cNvSpPr>
            <p:nvPr/>
          </p:nvSpPr>
          <p:spPr bwMode="auto">
            <a:xfrm>
              <a:off x="1083713" y="1339677"/>
              <a:ext cx="699266" cy="707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>
                  <a:solidFill>
                    <a:srgbClr val="FF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庆</a:t>
              </a:r>
              <a:endParaRPr lang="zh-CN" altLang="en-US" sz="4000" b="1">
                <a:solidFill>
                  <a:srgbClr val="FF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975732">
            <a:off x="4143375" y="2136775"/>
            <a:ext cx="106838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组合 12"/>
          <p:cNvGrpSpPr/>
          <p:nvPr/>
        </p:nvGrpSpPr>
        <p:grpSpPr bwMode="auto">
          <a:xfrm>
            <a:off x="4022725" y="2395538"/>
            <a:ext cx="773113" cy="787400"/>
            <a:chOff x="1068845" y="1339677"/>
            <a:chExt cx="773152" cy="788020"/>
          </a:xfrm>
        </p:grpSpPr>
        <p:sp>
          <p:nvSpPr>
            <p:cNvPr id="12302" name="椭圆 40"/>
            <p:cNvSpPr>
              <a:spLocks noChangeArrowheads="1"/>
            </p:cNvSpPr>
            <p:nvPr/>
          </p:nvSpPr>
          <p:spPr bwMode="auto">
            <a:xfrm>
              <a:off x="1068845" y="1339677"/>
              <a:ext cx="773152" cy="788020"/>
            </a:xfrm>
            <a:prstGeom prst="ellipse">
              <a:avLst/>
            </a:prstGeom>
            <a:solidFill>
              <a:srgbClr val="70C9F0">
                <a:alpha val="6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03" name="文本框 41"/>
            <p:cNvSpPr txBox="1">
              <a:spLocks noChangeArrowheads="1"/>
            </p:cNvSpPr>
            <p:nvPr/>
          </p:nvSpPr>
          <p:spPr bwMode="auto">
            <a:xfrm>
              <a:off x="1083713" y="1339677"/>
              <a:ext cx="699265" cy="708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>
                  <a:solidFill>
                    <a:srgbClr val="FF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盼</a:t>
              </a:r>
              <a:endParaRPr lang="zh-CN" altLang="en-US" sz="4000" b="1">
                <a:solidFill>
                  <a:srgbClr val="FF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6" name="图片 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975732">
            <a:off x="5373688" y="2136775"/>
            <a:ext cx="106997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组合 16"/>
          <p:cNvGrpSpPr/>
          <p:nvPr/>
        </p:nvGrpSpPr>
        <p:grpSpPr bwMode="auto">
          <a:xfrm>
            <a:off x="5253038" y="2395538"/>
            <a:ext cx="773112" cy="787400"/>
            <a:chOff x="1068845" y="1339677"/>
            <a:chExt cx="773152" cy="788020"/>
          </a:xfrm>
        </p:grpSpPr>
        <p:sp>
          <p:nvSpPr>
            <p:cNvPr id="12306" name="椭圆 44"/>
            <p:cNvSpPr>
              <a:spLocks noChangeArrowheads="1"/>
            </p:cNvSpPr>
            <p:nvPr/>
          </p:nvSpPr>
          <p:spPr bwMode="auto">
            <a:xfrm>
              <a:off x="1068845" y="1339677"/>
              <a:ext cx="773152" cy="788020"/>
            </a:xfrm>
            <a:prstGeom prst="ellipse">
              <a:avLst/>
            </a:prstGeom>
            <a:solidFill>
              <a:srgbClr val="70C9F0">
                <a:alpha val="6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07" name="文本框 45"/>
            <p:cNvSpPr txBox="1">
              <a:spLocks noChangeArrowheads="1"/>
            </p:cNvSpPr>
            <p:nvPr/>
          </p:nvSpPr>
          <p:spPr bwMode="auto">
            <a:xfrm>
              <a:off x="1083713" y="1339677"/>
              <a:ext cx="699266" cy="708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>
                  <a:solidFill>
                    <a:srgbClr val="FF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叠</a:t>
              </a:r>
              <a:endParaRPr lang="zh-CN" altLang="en-US" sz="4000" b="1">
                <a:solidFill>
                  <a:srgbClr val="FF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0" name="图片 1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975732">
            <a:off x="6565900" y="2136775"/>
            <a:ext cx="106838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组合 20"/>
          <p:cNvGrpSpPr/>
          <p:nvPr/>
        </p:nvGrpSpPr>
        <p:grpSpPr bwMode="auto">
          <a:xfrm>
            <a:off x="6445250" y="2395538"/>
            <a:ext cx="773113" cy="787400"/>
            <a:chOff x="1068845" y="1339677"/>
            <a:chExt cx="773152" cy="788020"/>
          </a:xfrm>
        </p:grpSpPr>
        <p:sp>
          <p:nvSpPr>
            <p:cNvPr id="12310" name="椭圆 48"/>
            <p:cNvSpPr>
              <a:spLocks noChangeArrowheads="1"/>
            </p:cNvSpPr>
            <p:nvPr/>
          </p:nvSpPr>
          <p:spPr bwMode="auto">
            <a:xfrm>
              <a:off x="1068845" y="1339677"/>
              <a:ext cx="773152" cy="788020"/>
            </a:xfrm>
            <a:prstGeom prst="ellipse">
              <a:avLst/>
            </a:prstGeom>
            <a:solidFill>
              <a:srgbClr val="70C9F0">
                <a:alpha val="6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11" name="文本框 49"/>
            <p:cNvSpPr txBox="1">
              <a:spLocks noChangeArrowheads="1"/>
            </p:cNvSpPr>
            <p:nvPr/>
          </p:nvSpPr>
          <p:spPr bwMode="auto">
            <a:xfrm>
              <a:off x="1083713" y="1339677"/>
              <a:ext cx="699265" cy="708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>
                  <a:solidFill>
                    <a:srgbClr val="FF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歉</a:t>
              </a:r>
              <a:endParaRPr lang="zh-CN" altLang="en-US" sz="4000" b="1">
                <a:solidFill>
                  <a:srgbClr val="FF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E:\上课课件\人六语上\人六语大课堂\人（六）语状元大课堂\近义词.t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163" y="627063"/>
            <a:ext cx="20859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2" descr="E:\上课课件\人六语上\人六语大课堂\人（六）语状元大课堂\反义词.tif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91050" y="627063"/>
            <a:ext cx="20843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矩形 3"/>
          <p:cNvSpPr>
            <a:spLocks noChangeArrowheads="1"/>
          </p:cNvSpPr>
          <p:nvPr/>
        </p:nvSpPr>
        <p:spPr bwMode="auto">
          <a:xfrm>
            <a:off x="852488" y="1446213"/>
            <a:ext cx="34575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漂亮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忘记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准备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解释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446338" y="1512888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美丽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8" name="矩形 5"/>
          <p:cNvSpPr>
            <a:spLocks noChangeArrowheads="1"/>
          </p:cNvSpPr>
          <p:nvPr/>
        </p:nvSpPr>
        <p:spPr bwMode="auto">
          <a:xfrm>
            <a:off x="4511675" y="1446213"/>
            <a:ext cx="3455988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失信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忘记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明白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漂亮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446338" y="2211388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忘怀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446338" y="2957513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打算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446338" y="3709988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135688" y="1512888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守信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135688" y="2211388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牢记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135688" y="2954338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糊涂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135688" y="3683000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丑陋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608013" y="1122363"/>
            <a:ext cx="6681787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说明含义、原因、理由等。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ts val="5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答应别人的事没做，失去信用。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ts val="5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没有在目的地找到要找的对象。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ts val="5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能够履行跟人约定的事情而取得的信任。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ts val="5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打算。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6875463" y="1133475"/>
            <a:ext cx="19986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rgbClr val="FF00FF"/>
                </a:solidFill>
                <a:latin typeface="+mn-ea"/>
                <a:ea typeface="+mn-ea"/>
              </a:rPr>
              <a:t>（解释）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6875463" y="1743075"/>
            <a:ext cx="1998662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rgbClr val="FF00FF"/>
                </a:solidFill>
                <a:latin typeface="+mn-ea"/>
                <a:ea typeface="+mn-ea"/>
              </a:rPr>
              <a:t>（失信）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875463" y="2351088"/>
            <a:ext cx="19986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rgbClr val="FF00FF"/>
                </a:solidFill>
                <a:latin typeface="+mn-ea"/>
                <a:ea typeface="+mn-ea"/>
              </a:rPr>
              <a:t>（扑空）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875463" y="3032125"/>
            <a:ext cx="1998662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rgbClr val="FF00FF"/>
                </a:solidFill>
                <a:latin typeface="+mn-ea"/>
                <a:ea typeface="+mn-ea"/>
              </a:rPr>
              <a:t>（信用）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875463" y="3651250"/>
            <a:ext cx="19986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dirty="0">
                <a:solidFill>
                  <a:srgbClr val="FF00FF"/>
                </a:solidFill>
                <a:latin typeface="+mn-ea"/>
                <a:ea typeface="+mn-ea"/>
              </a:rPr>
              <a:t>（准备）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grpSp>
        <p:nvGrpSpPr>
          <p:cNvPr id="14344" name="组合 11"/>
          <p:cNvGrpSpPr/>
          <p:nvPr/>
        </p:nvGrpSpPr>
        <p:grpSpPr bwMode="auto">
          <a:xfrm>
            <a:off x="250825" y="268288"/>
            <a:ext cx="2233613" cy="588962"/>
            <a:chOff x="244883" y="214893"/>
            <a:chExt cx="2232247" cy="589141"/>
          </a:xfrm>
        </p:grpSpPr>
        <p:pic>
          <p:nvPicPr>
            <p:cNvPr id="14345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AFFFF"/>
                </a:clrFrom>
                <a:clrTo>
                  <a:srgbClr val="FA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527" y="267494"/>
              <a:ext cx="2153603" cy="536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文本框 2"/>
            <p:cNvSpPr txBox="1">
              <a:spLocks noChangeArrowheads="1"/>
            </p:cNvSpPr>
            <p:nvPr/>
          </p:nvSpPr>
          <p:spPr bwMode="auto">
            <a:xfrm>
              <a:off x="244883" y="214893"/>
              <a:ext cx="1943499" cy="58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词语解释</a:t>
              </a:r>
              <a:endParaRPr lang="zh-CN" alt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2085</Words>
  <Application>WPS 演示</Application>
  <PresentationFormat>全屏显示(16:9)</PresentationFormat>
  <Paragraphs>231</Paragraphs>
  <Slides>23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Calibri Light</vt:lpstr>
      <vt:lpstr>Calibri</vt:lpstr>
      <vt:lpstr>楷体</vt:lpstr>
      <vt:lpstr>微软雅黑</vt:lpstr>
      <vt:lpstr>黑体</vt:lpstr>
      <vt:lpstr>Arial Unicode MS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6</cp:revision>
  <dcterms:created xsi:type="dcterms:W3CDTF">2019-02-15T02:59:00Z</dcterms:created>
  <dcterms:modified xsi:type="dcterms:W3CDTF">2020-05-23T02:24:12Z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