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28"/>
  </p:notesMasterIdLst>
  <p:handoutMasterIdLst>
    <p:handoutMasterId r:id="rId29"/>
  </p:handoutMasterIdLst>
  <p:sldIdLst>
    <p:sldId id="302" r:id="rId2"/>
    <p:sldId id="351" r:id="rId3"/>
    <p:sldId id="410" r:id="rId4"/>
    <p:sldId id="407" r:id="rId5"/>
    <p:sldId id="260" r:id="rId6"/>
    <p:sldId id="381" r:id="rId7"/>
    <p:sldId id="345" r:id="rId8"/>
    <p:sldId id="393" r:id="rId9"/>
    <p:sldId id="358" r:id="rId10"/>
    <p:sldId id="394" r:id="rId11"/>
    <p:sldId id="395" r:id="rId12"/>
    <p:sldId id="396" r:id="rId13"/>
    <p:sldId id="397" r:id="rId14"/>
    <p:sldId id="398" r:id="rId15"/>
    <p:sldId id="399" r:id="rId16"/>
    <p:sldId id="400" r:id="rId17"/>
    <p:sldId id="401" r:id="rId18"/>
    <p:sldId id="403" r:id="rId19"/>
    <p:sldId id="406" r:id="rId20"/>
    <p:sldId id="292" r:id="rId21"/>
    <p:sldId id="408" r:id="rId22"/>
    <p:sldId id="272" r:id="rId23"/>
    <p:sldId id="349" r:id="rId24"/>
    <p:sldId id="392" r:id="rId25"/>
    <p:sldId id="409" r:id="rId26"/>
    <p:sldId id="276" r:id="rId27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0000FF"/>
    <a:srgbClr val="FFFFCC"/>
    <a:srgbClr val="CCFFFF"/>
    <a:srgbClr val="66FF99"/>
    <a:srgbClr val="FF00FF"/>
    <a:srgbClr val="FFFFFF"/>
    <a:srgbClr val="FF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419" autoAdjust="0"/>
  </p:normalViewPr>
  <p:slideViewPr>
    <p:cSldViewPr showGuides="1">
      <p:cViewPr>
        <p:scale>
          <a:sx n="100" d="100"/>
          <a:sy n="100" d="100"/>
        </p:scale>
        <p:origin x="-1686" y="-154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7213" cy="7802721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/>
            </a:lvl1pPr>
          </a:lstStyle>
          <a:p>
            <a:pPr>
              <a:defRPr/>
            </a:pPr>
            <a:fld id="{E0EEB8C8-D4AB-466A-BC42-6013845AF98E}" type="datetimeFigureOut">
              <a:rPr lang="zh-CN" altLang="en-US"/>
              <a:pPr>
                <a:defRPr/>
              </a:pPr>
              <a:t>2020/9/9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C54C8E02-BA5D-409C-A3C8-095578653BDD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BD3B913B-C6C9-42D4-8703-D38AE8264DDE}" type="datetimeFigureOut">
              <a:rPr lang="zh-CN" altLang="en-US"/>
              <a:pPr>
                <a:defRPr/>
              </a:pPr>
              <a:t>2020/9/9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6290CC3-1F83-4753-BB1A-288188E4F616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6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6147" name="页脚占位符 1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6148" name="页眉占位符 2"/>
          <p:cNvSpPr>
            <a:spLocks noGrp="1" noChangeArrowheads="1"/>
          </p:cNvSpPr>
          <p:nvPr>
            <p:ph type="hdr" sz="quarter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4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8195" name="页脚占位符 1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8196" name="页眉占位符 2"/>
          <p:cNvSpPr>
            <a:spLocks noGrp="1" noChangeArrowheads="1"/>
          </p:cNvSpPr>
          <p:nvPr>
            <p:ph type="hdr" sz="quarter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4339" name="页脚占位符 1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14340" name="页眉占位符 2"/>
          <p:cNvSpPr>
            <a:spLocks noGrp="1" noChangeArrowheads="1"/>
          </p:cNvSpPr>
          <p:nvPr>
            <p:ph type="hdr" sz="quarter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7411" name="页脚占位符 1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17412" name="页眉占位符 2"/>
          <p:cNvSpPr>
            <a:spLocks noGrp="1" noChangeArrowheads="1"/>
          </p:cNvSpPr>
          <p:nvPr>
            <p:ph type="hdr" sz="quarter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9699" name="页脚占位符 1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29700" name="页眉占位符 2"/>
          <p:cNvSpPr>
            <a:spLocks noGrp="1" noChangeArrowheads="1"/>
          </p:cNvSpPr>
          <p:nvPr>
            <p:ph type="hdr" sz="quarter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</p:sldLayoutIdLst>
  <p:txStyles>
    <p:titleStyle>
      <a:lvl1pPr algn="ctr" defTabSz="850900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defTabSz="850900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defTabSz="850900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defTabSz="850900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defTabSz="850900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defTabSz="850900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defTabSz="850900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defTabSz="850900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defTabSz="850900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19088" indent="-319088" algn="l" defTabSz="850900" rtl="0" eaLnBrk="0" fontAlgn="base" hangingPunct="0">
        <a:spcBef>
          <a:spcPct val="20000"/>
        </a:spcBef>
        <a:spcAft>
          <a:spcPct val="0"/>
        </a:spcAft>
        <a:buChar char="•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266700" algn="l" defTabSz="850900" rtl="0" eaLnBrk="0" fontAlgn="base" hangingPunct="0">
        <a:spcBef>
          <a:spcPct val="20000"/>
        </a:spcBef>
        <a:spcAft>
          <a:spcPct val="0"/>
        </a:spcAft>
        <a:buChar char="–"/>
        <a:defRPr sz="2600">
          <a:solidFill>
            <a:schemeClr val="tx1"/>
          </a:solidFill>
          <a:latin typeface="+mn-lt"/>
          <a:ea typeface="+mn-ea"/>
        </a:defRPr>
      </a:lvl2pPr>
      <a:lvl3pPr marL="1063625" indent="-212725" algn="l" defTabSz="850900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+mn-ea"/>
        </a:defRPr>
      </a:lvl3pPr>
      <a:lvl4pPr marL="1489075" indent="-212725" algn="l" defTabSz="850900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+mn-ea"/>
        </a:defRPr>
      </a:lvl4pPr>
      <a:lvl5pPr marL="1914525" indent="-212725" algn="l" defTabSz="850900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5pPr>
      <a:lvl6pPr marL="2371725" indent="-212725" algn="l" defTabSz="850900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6pPr>
      <a:lvl7pPr marL="2828925" indent="-212725" algn="l" defTabSz="850900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7pPr>
      <a:lvl8pPr marL="3286125" indent="-212725" algn="l" defTabSz="850900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8pPr>
      <a:lvl9pPr marL="3743325" indent="-212725" algn="l" defTabSz="850900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slide" Target="slide4.xml"/><Relationship Id="rId5" Type="http://schemas.openxmlformats.org/officeDocument/2006/relationships/slide" Target="slide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2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21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21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图片 2"/>
          <p:cNvPicPr>
            <a:picLocks noChangeAspect="1" noChangeArrowheads="1"/>
          </p:cNvPicPr>
          <p:nvPr/>
        </p:nvPicPr>
        <p:blipFill>
          <a:blip r:embed="rId4" cstate="print"/>
          <a:srcRect l="34306"/>
          <a:stretch>
            <a:fillRect/>
          </a:stretch>
        </p:blipFill>
        <p:spPr bwMode="auto">
          <a:xfrm>
            <a:off x="6453188" y="209550"/>
            <a:ext cx="23590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圆角矩形 5">
            <a:hlinkClick r:id="rId5" action="ppaction://hlinksldjump"/>
          </p:cNvPr>
          <p:cNvSpPr/>
          <p:nvPr/>
        </p:nvSpPr>
        <p:spPr>
          <a:xfrm>
            <a:off x="4437063" y="2647950"/>
            <a:ext cx="1568450" cy="696913"/>
          </a:xfrm>
          <a:prstGeom prst="roundRect">
            <a:avLst/>
          </a:prstGeom>
          <a:solidFill>
            <a:srgbClr val="FFFFCC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导入一</a:t>
            </a:r>
          </a:p>
        </p:txBody>
      </p:sp>
      <p:sp>
        <p:nvSpPr>
          <p:cNvPr id="7" name="圆角矩形 6">
            <a:hlinkClick r:id="rId6" action="ppaction://hlinksldjump"/>
          </p:cNvPr>
          <p:cNvSpPr/>
          <p:nvPr/>
        </p:nvSpPr>
        <p:spPr>
          <a:xfrm>
            <a:off x="6453188" y="2638425"/>
            <a:ext cx="1568450" cy="696913"/>
          </a:xfrm>
          <a:prstGeom prst="roundRect">
            <a:avLst/>
          </a:prstGeom>
          <a:solidFill>
            <a:srgbClr val="CCFFFF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导入二</a:t>
            </a:r>
          </a:p>
        </p:txBody>
      </p:sp>
      <p:grpSp>
        <p:nvGrpSpPr>
          <p:cNvPr id="5125" name="组合 7"/>
          <p:cNvGrpSpPr>
            <a:grpSpLocks/>
          </p:cNvGrpSpPr>
          <p:nvPr/>
        </p:nvGrpSpPr>
        <p:grpSpPr bwMode="auto">
          <a:xfrm>
            <a:off x="735013" y="3867150"/>
            <a:ext cx="8077200" cy="800100"/>
            <a:chOff x="1219200" y="3854302"/>
            <a:chExt cx="8077200" cy="799657"/>
          </a:xfrm>
        </p:grpSpPr>
        <p:sp>
          <p:nvSpPr>
            <p:cNvPr id="9" name="椭圆 8"/>
            <p:cNvSpPr/>
            <p:nvPr/>
          </p:nvSpPr>
          <p:spPr bwMode="auto">
            <a:xfrm>
              <a:off x="1219200" y="3873341"/>
              <a:ext cx="781050" cy="780618"/>
            </a:xfrm>
            <a:prstGeom prst="ellipse">
              <a:avLst/>
            </a:prstGeom>
            <a:solidFill>
              <a:srgbClr val="E2F0D9"/>
            </a:solidFill>
            <a:ln w="50800">
              <a:solidFill>
                <a:srgbClr val="A9D1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indent="716280" eaLnBrk="0" hangingPunct="0">
                <a:lnSpc>
                  <a:spcPct val="120000"/>
                </a:lnSpc>
                <a:defRPr/>
              </a:pPr>
              <a:endParaRPr lang="zh-CN" altLang="en-US" sz="2800" b="1" dirty="0">
                <a:ln w="0">
                  <a:noFill/>
                </a:ln>
                <a:solidFill>
                  <a:schemeClr val="bg1"/>
                </a:solidFill>
                <a:effectLst>
                  <a:outerShdw blurRad="63500" dist="63500" dir="2700000" algn="tl" rotWithShape="0">
                    <a:prstClr val="black">
                      <a:alpha val="40000"/>
                    </a:prstClr>
                  </a:outerShdw>
                </a:effectLst>
                <a:latin typeface="宋体" panose="02010600030101010101" pitchFamily="2" charset="-122"/>
              </a:endParaRPr>
            </a:p>
          </p:txBody>
        </p:sp>
        <p:sp>
          <p:nvSpPr>
            <p:cNvPr id="5127" name="标题 1"/>
            <p:cNvSpPr txBox="1">
              <a:spLocks noChangeArrowheads="1"/>
            </p:cNvSpPr>
            <p:nvPr/>
          </p:nvSpPr>
          <p:spPr bwMode="auto">
            <a:xfrm>
              <a:off x="1371600" y="3854302"/>
              <a:ext cx="7924800" cy="757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defTabSz="850900">
                <a:buFont typeface="Arial" pitchFamily="34" charset="0"/>
                <a:buNone/>
              </a:pPr>
              <a:r>
                <a:rPr lang="en-US" altLang="zh-CN" sz="4400" b="1">
                  <a:solidFill>
                    <a:schemeClr val="tx2"/>
                  </a:solidFill>
                  <a:latin typeface="楷体" pitchFamily="49" charset="-122"/>
                  <a:ea typeface="楷体" pitchFamily="49" charset="-122"/>
                </a:rPr>
                <a:t>7</a:t>
              </a:r>
              <a:r>
                <a:rPr lang="zh-CN" altLang="en-US" sz="4400" b="1" baseline="30000">
                  <a:solidFill>
                    <a:schemeClr val="tx2"/>
                  </a:solidFill>
                  <a:latin typeface="宋体" pitchFamily="2" charset="-122"/>
                  <a:ea typeface="楷体" pitchFamily="49" charset="-122"/>
                </a:rPr>
                <a:t>  </a:t>
              </a:r>
              <a:r>
                <a:rPr lang="zh-CN" altLang="en-US" sz="4400" b="1" baseline="30000">
                  <a:latin typeface="宋体" pitchFamily="2" charset="-122"/>
                </a:rPr>
                <a:t>*</a:t>
              </a:r>
              <a:r>
                <a:rPr lang="en-US" altLang="zh-CN" sz="4400" b="1">
                  <a:solidFill>
                    <a:schemeClr val="tx2"/>
                  </a:solidFill>
                  <a:latin typeface="楷体" pitchFamily="49" charset="-122"/>
                  <a:ea typeface="楷体" pitchFamily="49" charset="-122"/>
                </a:rPr>
                <a:t> </a:t>
              </a:r>
              <a:r>
                <a:rPr lang="zh-CN" altLang="en-US" sz="4400" b="1">
                  <a:solidFill>
                    <a:schemeClr val="tx2"/>
                  </a:solidFill>
                  <a:latin typeface="楷体" pitchFamily="49" charset="-122"/>
                  <a:ea typeface="楷体" pitchFamily="49" charset="-122"/>
                </a:rPr>
                <a:t>汤姆</a:t>
              </a:r>
              <a:r>
                <a:rPr lang="en-US" altLang="zh-CN" sz="4400" b="1">
                  <a:solidFill>
                    <a:schemeClr val="tx2"/>
                  </a:solidFill>
                  <a:latin typeface="楷体" pitchFamily="49" charset="-122"/>
                  <a:ea typeface="楷体" pitchFamily="49" charset="-122"/>
                </a:rPr>
                <a:t>·</a:t>
              </a:r>
              <a:r>
                <a:rPr lang="zh-CN" altLang="en-US" sz="4400" b="1">
                  <a:solidFill>
                    <a:schemeClr val="tx2"/>
                  </a:solidFill>
                  <a:latin typeface="楷体" pitchFamily="49" charset="-122"/>
                  <a:ea typeface="楷体" pitchFamily="49" charset="-122"/>
                </a:rPr>
                <a:t>索亚历险记（节选）</a:t>
              </a:r>
            </a:p>
          </p:txBody>
        </p:sp>
        <p:sp>
          <p:nvSpPr>
            <p:cNvPr id="11" name="椭圆 10"/>
            <p:cNvSpPr/>
            <p:nvPr/>
          </p:nvSpPr>
          <p:spPr bwMode="auto">
            <a:xfrm>
              <a:off x="1219200" y="3873341"/>
              <a:ext cx="781050" cy="780618"/>
            </a:xfrm>
            <a:prstGeom prst="ellipse">
              <a:avLst/>
            </a:prstGeom>
            <a:noFill/>
            <a:ln w="50800" cmpd="sng">
              <a:solidFill>
                <a:srgbClr val="548235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indent="716280" eaLnBrk="0" hangingPunct="0">
                <a:lnSpc>
                  <a:spcPct val="120000"/>
                </a:lnSpc>
                <a:defRPr/>
              </a:pPr>
              <a:endParaRPr lang="zh-CN" altLang="en-US" sz="2800" b="1" dirty="0">
                <a:ln w="0">
                  <a:noFill/>
                </a:ln>
                <a:solidFill>
                  <a:schemeClr val="bg1"/>
                </a:solidFill>
                <a:effectLst>
                  <a:outerShdw blurRad="63500" dist="63500" dir="2700000" algn="tl" rotWithShape="0">
                    <a:prstClr val="black">
                      <a:alpha val="40000"/>
                    </a:prstClr>
                  </a:outerShdw>
                </a:effectLst>
                <a:latin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矩形 9"/>
          <p:cNvSpPr>
            <a:spLocks noChangeArrowheads="1"/>
          </p:cNvSpPr>
          <p:nvPr/>
        </p:nvSpPr>
        <p:spPr bwMode="auto">
          <a:xfrm>
            <a:off x="381000" y="1047750"/>
            <a:ext cx="8475663" cy="1281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>
                <a:latin typeface="宋体" pitchFamily="2" charset="-122"/>
              </a:rPr>
              <a:t>    开头写圣彼得堡镇“仍然笼罩在一片悲伤之中”，从“仍然”一词中，你读出了什么？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381000" y="2647950"/>
            <a:ext cx="8382000" cy="1195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>
                <a:solidFill>
                  <a:srgbClr val="0066FF"/>
                </a:solidFill>
                <a:latin typeface="楷体" pitchFamily="49" charset="-122"/>
                <a:ea typeface="楷体" pitchFamily="49" charset="-122"/>
              </a:rPr>
              <a:t>    两个孩子失踪，令人们悲伤不已，“仍然” 表明了悲伤持续的时间之长。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763588" y="3302000"/>
            <a:ext cx="7961312" cy="60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>
                <a:solidFill>
                  <a:srgbClr val="0066FF"/>
                </a:solidFill>
                <a:latin typeface="楷体" pitchFamily="49" charset="-122"/>
                <a:ea typeface="楷体" pitchFamily="49" charset="-122"/>
              </a:rPr>
              <a:t>生动地表现了萨契尔太太悲痛欲绝的心情。</a:t>
            </a:r>
          </a:p>
        </p:txBody>
      </p:sp>
      <p:sp>
        <p:nvSpPr>
          <p:cNvPr id="19458" name="矩形 9"/>
          <p:cNvSpPr>
            <a:spLocks noChangeArrowheads="1"/>
          </p:cNvSpPr>
          <p:nvPr/>
        </p:nvSpPr>
        <p:spPr bwMode="auto">
          <a:xfrm>
            <a:off x="701675" y="966788"/>
            <a:ext cx="7961313" cy="178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>
                <a:latin typeface="宋体" pitchFamily="2" charset="-122"/>
              </a:rPr>
              <a:t>     人们听见她呼喊孩子，看见她每次抬起头侧耳听上好久，然后一边呻吟着一边软弱无力地垂下头去，那情景真是让人心碎。</a:t>
            </a:r>
          </a:p>
        </p:txBody>
      </p:sp>
      <p:sp>
        <p:nvSpPr>
          <p:cNvPr id="10" name="椭圆 9"/>
          <p:cNvSpPr>
            <a:spLocks noChangeArrowheads="1"/>
          </p:cNvSpPr>
          <p:nvPr/>
        </p:nvSpPr>
        <p:spPr bwMode="auto">
          <a:xfrm>
            <a:off x="3878263" y="966788"/>
            <a:ext cx="838200" cy="609600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>
              <a:buFont typeface="Arial" pitchFamily="34" charset="0"/>
              <a:buNone/>
            </a:pPr>
            <a:endParaRPr lang="zh-CN" altLang="en-US" sz="1600"/>
          </a:p>
        </p:txBody>
      </p:sp>
      <p:sp>
        <p:nvSpPr>
          <p:cNvPr id="11" name="椭圆 10"/>
          <p:cNvSpPr>
            <a:spLocks noChangeArrowheads="1"/>
          </p:cNvSpPr>
          <p:nvPr/>
        </p:nvSpPr>
        <p:spPr bwMode="auto">
          <a:xfrm>
            <a:off x="1581150" y="1550988"/>
            <a:ext cx="1257300" cy="609600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>
              <a:buFont typeface="Arial" pitchFamily="34" charset="0"/>
              <a:buNone/>
            </a:pPr>
            <a:endParaRPr lang="zh-CN" altLang="en-US" sz="1600"/>
          </a:p>
        </p:txBody>
      </p:sp>
      <p:sp>
        <p:nvSpPr>
          <p:cNvPr id="12" name="椭圆 11"/>
          <p:cNvSpPr>
            <a:spLocks noChangeArrowheads="1"/>
          </p:cNvSpPr>
          <p:nvPr/>
        </p:nvSpPr>
        <p:spPr bwMode="auto">
          <a:xfrm>
            <a:off x="6096000" y="1550988"/>
            <a:ext cx="838200" cy="609600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>
              <a:buFont typeface="Arial" pitchFamily="34" charset="0"/>
              <a:buNone/>
            </a:pPr>
            <a:endParaRPr lang="zh-CN" altLang="en-US" sz="1600"/>
          </a:p>
        </p:txBody>
      </p:sp>
      <p:sp>
        <p:nvSpPr>
          <p:cNvPr id="13" name="椭圆 12"/>
          <p:cNvSpPr>
            <a:spLocks noChangeArrowheads="1"/>
          </p:cNvSpPr>
          <p:nvPr/>
        </p:nvSpPr>
        <p:spPr bwMode="auto">
          <a:xfrm>
            <a:off x="2427288" y="2160588"/>
            <a:ext cx="1714500" cy="609600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>
              <a:buFont typeface="Arial" pitchFamily="34" charset="0"/>
              <a:buNone/>
            </a:pPr>
            <a:endParaRPr lang="zh-CN" altLang="en-US" sz="1600"/>
          </a:p>
        </p:txBody>
      </p:sp>
      <p:sp>
        <p:nvSpPr>
          <p:cNvPr id="14" name="椭圆 13"/>
          <p:cNvSpPr>
            <a:spLocks noChangeArrowheads="1"/>
          </p:cNvSpPr>
          <p:nvPr/>
        </p:nvSpPr>
        <p:spPr bwMode="auto">
          <a:xfrm>
            <a:off x="7874000" y="1065213"/>
            <a:ext cx="550863" cy="461962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>
              <a:buFont typeface="Arial" pitchFamily="34" charset="0"/>
              <a:buNone/>
            </a:pPr>
            <a:endParaRPr lang="zh-CN" altLang="en-US" sz="1600"/>
          </a:p>
        </p:txBody>
      </p:sp>
      <p:sp>
        <p:nvSpPr>
          <p:cNvPr id="15" name="椭圆 14"/>
          <p:cNvSpPr>
            <a:spLocks noChangeArrowheads="1"/>
          </p:cNvSpPr>
          <p:nvPr/>
        </p:nvSpPr>
        <p:spPr bwMode="auto">
          <a:xfrm>
            <a:off x="727075" y="1624013"/>
            <a:ext cx="877888" cy="536575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>
              <a:buFont typeface="Arial" pitchFamily="34" charset="0"/>
              <a:buNone/>
            </a:pPr>
            <a:endParaRPr lang="zh-CN" altLang="en-US" sz="16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矩形 9"/>
          <p:cNvSpPr>
            <a:spLocks noChangeArrowheads="1"/>
          </p:cNvSpPr>
          <p:nvPr/>
        </p:nvSpPr>
        <p:spPr bwMode="auto">
          <a:xfrm>
            <a:off x="592138" y="895350"/>
            <a:ext cx="7959725" cy="192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>
                <a:latin typeface="宋体" pitchFamily="2" charset="-122"/>
              </a:rPr>
              <a:t>    课文先极力渲染人们找不到孩子时的悲伤，后近乎夸张地描绘孩子脱险归来后的欢乐场面，这样写有什么样的表达效果？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592138" y="2876550"/>
            <a:ext cx="7959725" cy="1195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>
                <a:solidFill>
                  <a:srgbClr val="0066FF"/>
                </a:solidFill>
                <a:latin typeface="楷体" pitchFamily="49" charset="-122"/>
                <a:ea typeface="楷体" pitchFamily="49" charset="-122"/>
              </a:rPr>
              <a:t>    先大悲，再大喜，前后形成巨大的反差，使小说充满波澜和戏剧色彩。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矩形 9"/>
          <p:cNvSpPr>
            <a:spLocks noChangeArrowheads="1"/>
          </p:cNvSpPr>
          <p:nvPr/>
        </p:nvSpPr>
        <p:spPr bwMode="auto">
          <a:xfrm>
            <a:off x="722313" y="649288"/>
            <a:ext cx="7959725" cy="128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>
                <a:latin typeface="宋体" pitchFamily="2" charset="-122"/>
              </a:rPr>
              <a:t>     第</a:t>
            </a:r>
            <a:r>
              <a:rPr lang="en-US" altLang="zh-CN" sz="3200" b="1">
                <a:latin typeface="宋体" pitchFamily="2" charset="-122"/>
              </a:rPr>
              <a:t>3</a:t>
            </a:r>
            <a:r>
              <a:rPr lang="zh-CN" altLang="en-US" sz="3200" b="1">
                <a:latin typeface="宋体" pitchFamily="2" charset="-122"/>
              </a:rPr>
              <a:t>自然段中，人们握着撒切尔太太的手，为什么“满肚子的话想说又说不出”？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592138" y="2190750"/>
            <a:ext cx="7959725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>
                <a:solidFill>
                  <a:srgbClr val="0066FF"/>
                </a:solidFill>
                <a:latin typeface="楷体" pitchFamily="49" charset="-122"/>
                <a:ea typeface="楷体" pitchFamily="49" charset="-122"/>
              </a:rPr>
              <a:t>    因为人们本来对找到两个孩子已经没抱什么希望，现在看到他们平安归来，所以激动得“想说又说不出来”。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>
            <a:grpSpLocks/>
          </p:cNvGrpSpPr>
          <p:nvPr/>
        </p:nvGrpSpPr>
        <p:grpSpPr bwMode="auto">
          <a:xfrm>
            <a:off x="4797425" y="3148013"/>
            <a:ext cx="3652838" cy="1008062"/>
            <a:chOff x="4797833" y="3148201"/>
            <a:chExt cx="3651735" cy="1008535"/>
          </a:xfrm>
        </p:grpSpPr>
        <p:pic>
          <p:nvPicPr>
            <p:cNvPr id="22530" name="图片 14"/>
            <p:cNvPicPr>
              <a:picLocks noChangeAspect="1" noChangeArrowheads="1"/>
            </p:cNvPicPr>
            <p:nvPr/>
          </p:nvPicPr>
          <p:blipFill>
            <a:blip r:embed="rId2" cstate="print"/>
            <a:srcRect l="4167" t="26295" r="1666" b="27469"/>
            <a:stretch>
              <a:fillRect/>
            </a:stretch>
          </p:blipFill>
          <p:spPr bwMode="auto">
            <a:xfrm>
              <a:off x="4797833" y="3148201"/>
              <a:ext cx="3651735" cy="10085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531" name="矩形 1"/>
            <p:cNvSpPr>
              <a:spLocks noChangeArrowheads="1"/>
            </p:cNvSpPr>
            <p:nvPr/>
          </p:nvSpPr>
          <p:spPr bwMode="auto">
            <a:xfrm>
              <a:off x="5093568" y="3365948"/>
              <a:ext cx="3186926" cy="5730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800" b="1">
                  <a:solidFill>
                    <a:srgbClr val="FF0000"/>
                  </a:solidFill>
                  <a:latin typeface="黑体" pitchFamily="49" charset="-122"/>
                  <a:ea typeface="黑体" pitchFamily="49" charset="-122"/>
                </a:rPr>
                <a:t>可爱又有点虚荣心</a:t>
              </a:r>
              <a:endPara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endParaRPr>
            </a:p>
          </p:txBody>
        </p:sp>
      </p:grpSp>
      <p:grpSp>
        <p:nvGrpSpPr>
          <p:cNvPr id="8" name="组合 7"/>
          <p:cNvGrpSpPr>
            <a:grpSpLocks/>
          </p:cNvGrpSpPr>
          <p:nvPr/>
        </p:nvGrpSpPr>
        <p:grpSpPr bwMode="auto">
          <a:xfrm>
            <a:off x="1219200" y="3119438"/>
            <a:ext cx="1322388" cy="1385887"/>
            <a:chOff x="2546375" y="2511173"/>
            <a:chExt cx="1323120" cy="1385325"/>
          </a:xfrm>
        </p:grpSpPr>
        <p:pic>
          <p:nvPicPr>
            <p:cNvPr id="22533" name="图片 4"/>
            <p:cNvPicPr>
              <a:picLocks noChangeAspect="1" noChangeArrowheads="1"/>
            </p:cNvPicPr>
            <p:nvPr/>
          </p:nvPicPr>
          <p:blipFill>
            <a:blip r:embed="rId3" cstate="print"/>
            <a:srcRect r="51506" b="54430"/>
            <a:stretch>
              <a:fillRect/>
            </a:stretch>
          </p:blipFill>
          <p:spPr bwMode="auto">
            <a:xfrm rot="-2889020">
              <a:off x="2515271" y="2542275"/>
              <a:ext cx="1385325" cy="1323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534" name="矩形 5"/>
            <p:cNvSpPr>
              <a:spLocks noChangeArrowheads="1"/>
            </p:cNvSpPr>
            <p:nvPr/>
          </p:nvSpPr>
          <p:spPr bwMode="auto">
            <a:xfrm>
              <a:off x="2680448" y="2906191"/>
              <a:ext cx="905802" cy="5730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800" b="1">
                  <a:solidFill>
                    <a:srgbClr val="0066FF"/>
                  </a:solidFill>
                  <a:latin typeface="黑体" pitchFamily="49" charset="-122"/>
                  <a:ea typeface="黑体" pitchFamily="49" charset="-122"/>
                </a:rPr>
                <a:t>淘气</a:t>
              </a:r>
            </a:p>
          </p:txBody>
        </p:sp>
      </p:grpSp>
      <p:grpSp>
        <p:nvGrpSpPr>
          <p:cNvPr id="13" name="组合 12"/>
          <p:cNvGrpSpPr>
            <a:grpSpLocks/>
          </p:cNvGrpSpPr>
          <p:nvPr/>
        </p:nvGrpSpPr>
        <p:grpSpPr bwMode="auto">
          <a:xfrm>
            <a:off x="2935288" y="3055938"/>
            <a:ext cx="1430337" cy="1490662"/>
            <a:chOff x="7194393" y="2768799"/>
            <a:chExt cx="1429230" cy="1491318"/>
          </a:xfrm>
        </p:grpSpPr>
        <p:pic>
          <p:nvPicPr>
            <p:cNvPr id="22536" name="图片 11"/>
            <p:cNvPicPr>
              <a:picLocks noChangeAspect="1" noChangeArrowheads="1"/>
            </p:cNvPicPr>
            <p:nvPr/>
          </p:nvPicPr>
          <p:blipFill>
            <a:blip r:embed="rId4" cstate="print"/>
            <a:srcRect l="54517" t="20531" b="32774"/>
            <a:stretch>
              <a:fillRect/>
            </a:stretch>
          </p:blipFill>
          <p:spPr bwMode="auto">
            <a:xfrm>
              <a:off x="7194393" y="2768799"/>
              <a:ext cx="1429230" cy="14913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537" name="矩形 7"/>
            <p:cNvSpPr>
              <a:spLocks noChangeArrowheads="1"/>
            </p:cNvSpPr>
            <p:nvPr/>
          </p:nvSpPr>
          <p:spPr bwMode="auto">
            <a:xfrm>
              <a:off x="7543800" y="3079427"/>
              <a:ext cx="906784" cy="5730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800" b="1">
                  <a:solidFill>
                    <a:srgbClr val="FFFFCC"/>
                  </a:solidFill>
                  <a:latin typeface="黑体" pitchFamily="49" charset="-122"/>
                  <a:ea typeface="黑体" pitchFamily="49" charset="-122"/>
                </a:rPr>
                <a:t>顽皮</a:t>
              </a:r>
            </a:p>
          </p:txBody>
        </p:sp>
      </p:grpSp>
      <p:sp>
        <p:nvSpPr>
          <p:cNvPr id="22538" name="矩形 9"/>
          <p:cNvSpPr>
            <a:spLocks noChangeArrowheads="1"/>
          </p:cNvSpPr>
          <p:nvPr/>
        </p:nvSpPr>
        <p:spPr bwMode="auto">
          <a:xfrm>
            <a:off x="722313" y="881063"/>
            <a:ext cx="7699375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>
                <a:latin typeface="宋体" pitchFamily="2" charset="-122"/>
              </a:rPr>
              <a:t>    汤姆躺在一张沙发上，身边围满了热切的听众。他给他们讲着这次精彩的历险过程，同时还夸张地吹嘘了一番。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858838" y="2266950"/>
            <a:ext cx="7562850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>
                <a:solidFill>
                  <a:srgbClr val="0066FF"/>
                </a:solidFill>
                <a:latin typeface="楷体" pitchFamily="49" charset="-122"/>
                <a:ea typeface="楷体" pitchFamily="49" charset="-122"/>
              </a:rPr>
              <a:t>    从这句话可以看出，贝奇当时的精神意志已经彻底垮掉，如果不是汤姆，她很难脱离险境。</a:t>
            </a:r>
          </a:p>
        </p:txBody>
      </p:sp>
      <p:grpSp>
        <p:nvGrpSpPr>
          <p:cNvPr id="6" name="组合 5"/>
          <p:cNvGrpSpPr>
            <a:grpSpLocks/>
          </p:cNvGrpSpPr>
          <p:nvPr/>
        </p:nvGrpSpPr>
        <p:grpSpPr bwMode="auto">
          <a:xfrm>
            <a:off x="1371600" y="3957638"/>
            <a:ext cx="6705600" cy="860425"/>
            <a:chOff x="1371600" y="3957819"/>
            <a:chExt cx="6705600" cy="860635"/>
          </a:xfrm>
        </p:grpSpPr>
        <p:pic>
          <p:nvPicPr>
            <p:cNvPr id="23555" name="图片 4"/>
            <p:cNvPicPr>
              <a:picLocks noChangeAspect="1" noChangeArrowheads="1"/>
            </p:cNvPicPr>
            <p:nvPr/>
          </p:nvPicPr>
          <p:blipFill>
            <a:blip r:embed="rId2" cstate="print"/>
            <a:srcRect t="20830" b="25999"/>
            <a:stretch>
              <a:fillRect/>
            </a:stretch>
          </p:blipFill>
          <p:spPr bwMode="auto">
            <a:xfrm>
              <a:off x="1371600" y="3957819"/>
              <a:ext cx="6705600" cy="8606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556" name="矩形 1"/>
            <p:cNvSpPr>
              <a:spLocks noChangeArrowheads="1"/>
            </p:cNvSpPr>
            <p:nvPr/>
          </p:nvSpPr>
          <p:spPr bwMode="auto">
            <a:xfrm>
              <a:off x="1676400" y="4189976"/>
              <a:ext cx="6310299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3200" b="1">
                  <a:solidFill>
                    <a:srgbClr val="0066FF"/>
                  </a:solidFill>
                  <a:latin typeface="楷体" pitchFamily="49" charset="-122"/>
                  <a:ea typeface="楷体" pitchFamily="49" charset="-122"/>
                </a:rPr>
                <a:t>从侧面衬托出汤姆的坚强和勇敢。</a:t>
              </a:r>
              <a:endParaRPr lang="zh-CN" altLang="en-US" sz="3200"/>
            </a:p>
          </p:txBody>
        </p:sp>
      </p:grpSp>
      <p:sp>
        <p:nvSpPr>
          <p:cNvPr id="23557" name="矩形 9"/>
          <p:cNvSpPr>
            <a:spLocks noChangeArrowheads="1"/>
          </p:cNvSpPr>
          <p:nvPr/>
        </p:nvSpPr>
        <p:spPr bwMode="auto">
          <a:xfrm>
            <a:off x="722313" y="557213"/>
            <a:ext cx="7699375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>
                <a:latin typeface="宋体" pitchFamily="2" charset="-122"/>
              </a:rPr>
              <a:t>    而她却让他别拿这些无聊的谎话来烦她，因为她很累，知道自己快要死了，她也愿意死掉。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矩形 9"/>
          <p:cNvSpPr>
            <a:spLocks noChangeArrowheads="1"/>
          </p:cNvSpPr>
          <p:nvPr/>
        </p:nvSpPr>
        <p:spPr bwMode="auto">
          <a:xfrm>
            <a:off x="569913" y="984250"/>
            <a:ext cx="8153400" cy="128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>
                <a:latin typeface="宋体" pitchFamily="2" charset="-122"/>
              </a:rPr>
              <a:t>    第</a:t>
            </a:r>
            <a:r>
              <a:rPr lang="en-US" altLang="zh-CN" sz="3200" b="1">
                <a:latin typeface="宋体" pitchFamily="2" charset="-122"/>
              </a:rPr>
              <a:t>5</a:t>
            </a:r>
            <a:r>
              <a:rPr lang="zh-CN" altLang="en-US" sz="3200" b="1">
                <a:latin typeface="宋体" pitchFamily="2" charset="-122"/>
              </a:rPr>
              <a:t>自然段重点写汤姆和贝琪的身体不容易恢复，有什么用意？</a:t>
            </a:r>
          </a:p>
        </p:txBody>
      </p:sp>
      <p:grpSp>
        <p:nvGrpSpPr>
          <p:cNvPr id="5" name="组合 4"/>
          <p:cNvGrpSpPr>
            <a:grpSpLocks/>
          </p:cNvGrpSpPr>
          <p:nvPr/>
        </p:nvGrpSpPr>
        <p:grpSpPr bwMode="auto">
          <a:xfrm>
            <a:off x="609600" y="2419350"/>
            <a:ext cx="8153400" cy="1981200"/>
            <a:chOff x="609600" y="2178050"/>
            <a:chExt cx="8153400" cy="1981200"/>
          </a:xfrm>
        </p:grpSpPr>
        <p:pic>
          <p:nvPicPr>
            <p:cNvPr id="24579" name="图片 3"/>
            <p:cNvPicPr>
              <a:picLocks noChangeAspect="1" noChangeArrowheads="1"/>
            </p:cNvPicPr>
            <p:nvPr/>
          </p:nvPicPr>
          <p:blipFill>
            <a:blip r:embed="rId2" cstate="print"/>
            <a:srcRect l="9599" t="17384" r="5185" b="30830"/>
            <a:stretch>
              <a:fillRect/>
            </a:stretch>
          </p:blipFill>
          <p:spPr bwMode="auto">
            <a:xfrm>
              <a:off x="609600" y="2178050"/>
              <a:ext cx="8153400" cy="1981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580" name="矩形 2"/>
            <p:cNvSpPr>
              <a:spLocks noChangeArrowheads="1"/>
            </p:cNvSpPr>
            <p:nvPr/>
          </p:nvSpPr>
          <p:spPr bwMode="auto">
            <a:xfrm>
              <a:off x="753688" y="2598971"/>
              <a:ext cx="7699375" cy="1195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200" b="1">
                  <a:solidFill>
                    <a:srgbClr val="0000FF"/>
                  </a:solidFill>
                  <a:latin typeface="楷体" pitchFamily="49" charset="-122"/>
                  <a:ea typeface="楷体" pitchFamily="49" charset="-122"/>
                </a:rPr>
                <a:t>    意在说明这次探险完全透支了他们的体力，从侧面写出了这次历险的惊心动魄。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矩形 9"/>
          <p:cNvSpPr>
            <a:spLocks noChangeArrowheads="1"/>
          </p:cNvSpPr>
          <p:nvPr/>
        </p:nvSpPr>
        <p:spPr bwMode="auto">
          <a:xfrm>
            <a:off x="762000" y="193675"/>
            <a:ext cx="7126288" cy="1281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>
                <a:latin typeface="宋体" pitchFamily="2" charset="-122"/>
              </a:rPr>
              <a:t>    汤姆是个怎样的孩子？你是从哪些地方看出来的？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592138" y="1474788"/>
            <a:ext cx="7959725" cy="338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lnSpc>
                <a:spcPct val="114000"/>
              </a:lnSpc>
              <a:buFont typeface="Wingdings" pitchFamily="2" charset="2"/>
              <a:buChar char="Ø"/>
            </a:pPr>
            <a:r>
              <a:rPr lang="zh-CN" altLang="en-US" sz="3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敢于探险</a:t>
            </a:r>
            <a:r>
              <a:rPr lang="zh-CN" altLang="en-US" sz="3200" b="1">
                <a:solidFill>
                  <a:srgbClr val="0066FF"/>
                </a:solidFill>
                <a:latin typeface="楷体" pitchFamily="49" charset="-122"/>
                <a:ea typeface="楷体" pitchFamily="49" charset="-122"/>
              </a:rPr>
              <a:t>。经过这一次山洞历险之后，他不怕再去一趟。</a:t>
            </a:r>
            <a:endParaRPr lang="en-US" altLang="zh-CN" sz="3200" b="1">
              <a:solidFill>
                <a:srgbClr val="0066FF"/>
              </a:solidFill>
              <a:latin typeface="楷体" pitchFamily="49" charset="-122"/>
              <a:ea typeface="楷体" pitchFamily="49" charset="-122"/>
            </a:endParaRPr>
          </a:p>
          <a:p>
            <a:pPr marL="457200" indent="-457200">
              <a:lnSpc>
                <a:spcPct val="114000"/>
              </a:lnSpc>
              <a:buFont typeface="Wingdings" pitchFamily="2" charset="2"/>
              <a:buChar char="Ø"/>
            </a:pPr>
            <a:r>
              <a:rPr lang="zh-CN" altLang="en-US" sz="3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淘气、顽皮</a:t>
            </a:r>
            <a:r>
              <a:rPr lang="zh-CN" altLang="en-US" sz="3200" b="1">
                <a:solidFill>
                  <a:srgbClr val="0066FF"/>
                </a:solidFill>
                <a:latin typeface="楷体" pitchFamily="49" charset="-122"/>
                <a:ea typeface="楷体" pitchFamily="49" charset="-122"/>
              </a:rPr>
              <a:t>。他在讲历险经过时，不忘添油加醋。</a:t>
            </a:r>
            <a:endParaRPr lang="en-US" altLang="zh-CN" sz="3200" b="1">
              <a:solidFill>
                <a:srgbClr val="0066FF"/>
              </a:solidFill>
              <a:latin typeface="楷体" pitchFamily="49" charset="-122"/>
              <a:ea typeface="楷体" pitchFamily="49" charset="-122"/>
            </a:endParaRPr>
          </a:p>
          <a:p>
            <a:pPr marL="457200" indent="-457200">
              <a:lnSpc>
                <a:spcPct val="114000"/>
              </a:lnSpc>
              <a:buFont typeface="Wingdings" pitchFamily="2" charset="2"/>
              <a:buChar char="Ø"/>
            </a:pPr>
            <a:r>
              <a:rPr lang="zh-CN" altLang="en-US" sz="3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乐观、勇敢</a:t>
            </a:r>
            <a:r>
              <a:rPr lang="zh-CN" altLang="en-US" sz="3200" b="1">
                <a:solidFill>
                  <a:srgbClr val="0066FF"/>
                </a:solidFill>
                <a:latin typeface="楷体" pitchFamily="49" charset="-122"/>
                <a:ea typeface="楷体" pitchFamily="49" charset="-122"/>
              </a:rPr>
              <a:t>。当在山洞中迷路、贝琪感到绝望时，他仍不放弃希望，努力探路。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752475" y="1157288"/>
            <a:ext cx="7639050" cy="296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lnSpc>
                <a:spcPct val="120000"/>
              </a:lnSpc>
              <a:buFont typeface="Wingdings" pitchFamily="2" charset="2"/>
              <a:buChar char="Ø"/>
            </a:pPr>
            <a:r>
              <a:rPr lang="zh-CN" altLang="en-US" sz="3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聪明机智</a:t>
            </a:r>
            <a:r>
              <a:rPr lang="zh-CN" altLang="en-US" sz="3200" b="1">
                <a:solidFill>
                  <a:srgbClr val="0066FF"/>
                </a:solidFill>
                <a:latin typeface="楷体" pitchFamily="49" charset="-122"/>
                <a:ea typeface="楷体" pitchFamily="49" charset="-122"/>
              </a:rPr>
              <a:t>。他一个人利用放风筝的绳子探路，最后找到了出口。</a:t>
            </a:r>
            <a:endParaRPr lang="en-US" altLang="zh-CN" sz="3200" b="1">
              <a:solidFill>
                <a:srgbClr val="0066FF"/>
              </a:solidFill>
              <a:latin typeface="楷体" pitchFamily="49" charset="-122"/>
              <a:ea typeface="楷体" pitchFamily="49" charset="-122"/>
            </a:endParaRPr>
          </a:p>
          <a:p>
            <a:pPr marL="457200" indent="-457200">
              <a:lnSpc>
                <a:spcPct val="120000"/>
              </a:lnSpc>
              <a:buFont typeface="Wingdings" pitchFamily="2" charset="2"/>
              <a:buChar char="Ø"/>
            </a:pPr>
            <a:r>
              <a:rPr lang="zh-CN" altLang="en-US" sz="3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心地善良</a:t>
            </a:r>
            <a:r>
              <a:rPr lang="zh-CN" altLang="en-US" sz="3200" b="1">
                <a:solidFill>
                  <a:srgbClr val="0066FF"/>
                </a:solidFill>
                <a:latin typeface="楷体" pitchFamily="49" charset="-122"/>
                <a:ea typeface="楷体" pitchFamily="49" charset="-122"/>
              </a:rPr>
              <a:t>。自己的身体还没完全恢复，就去探望伙伴；得知印江</a:t>
            </a:r>
            <a:r>
              <a:rPr lang="en-US" altLang="zh-CN" sz="3200" b="1">
                <a:solidFill>
                  <a:srgbClr val="0066FF"/>
                </a:solidFill>
                <a:latin typeface="楷体" pitchFamily="49" charset="-122"/>
                <a:ea typeface="楷体" pitchFamily="49" charset="-122"/>
              </a:rPr>
              <a:t>·</a:t>
            </a:r>
            <a:r>
              <a:rPr lang="zh-CN" altLang="en-US" sz="3200" b="1">
                <a:solidFill>
                  <a:srgbClr val="0066FF"/>
                </a:solidFill>
                <a:latin typeface="楷体" pitchFamily="49" charset="-122"/>
                <a:ea typeface="楷体" pitchFamily="49" charset="-122"/>
              </a:rPr>
              <a:t>乔埃被封在洞里时，脸色惨白。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ext Box 7"/>
          <p:cNvSpPr txBox="1">
            <a:spLocks noChangeArrowheads="1"/>
          </p:cNvSpPr>
          <p:nvPr/>
        </p:nvSpPr>
        <p:spPr bwMode="auto">
          <a:xfrm>
            <a:off x="914400" y="1276350"/>
            <a:ext cx="7553325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000" b="1">
                <a:latin typeface="宋体" pitchFamily="2" charset="-122"/>
              </a:rPr>
              <a:t>    课文讲述了汤姆和贝琪失踪和脱险回家后的故事，表现了小镇人们的纯朴善良，赞扬了少年汤姆</a:t>
            </a:r>
            <a:r>
              <a:rPr lang="en-US" altLang="zh-CN" sz="3000" b="1">
                <a:latin typeface="宋体" pitchFamily="2" charset="-122"/>
              </a:rPr>
              <a:t>·</a:t>
            </a:r>
            <a:r>
              <a:rPr lang="zh-CN" altLang="en-US" sz="3000" b="1">
                <a:latin typeface="宋体" pitchFamily="2" charset="-122"/>
              </a:rPr>
              <a:t>索亚敢于探险、机智勇敢、心地善良的品质。</a:t>
            </a:r>
            <a:endParaRPr lang="en-US" altLang="zh-CN" sz="3000" b="1">
              <a:latin typeface="宋体" pitchFamily="2" charset="-122"/>
            </a:endParaRPr>
          </a:p>
        </p:txBody>
      </p:sp>
      <p:sp>
        <p:nvSpPr>
          <p:cNvPr id="27650" name="文本框 8"/>
          <p:cNvSpPr txBox="1">
            <a:spLocks noChangeArrowheads="1"/>
          </p:cNvSpPr>
          <p:nvPr/>
        </p:nvSpPr>
        <p:spPr bwMode="auto">
          <a:xfrm>
            <a:off x="990600" y="361950"/>
            <a:ext cx="1982788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3200" b="1">
                <a:latin typeface="宋体" pitchFamily="2" charset="-122"/>
              </a:rPr>
              <a:t>课堂小结</a:t>
            </a:r>
          </a:p>
        </p:txBody>
      </p:sp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16"/>
          <p:cNvSpPr/>
          <p:nvPr/>
        </p:nvSpPr>
        <p:spPr>
          <a:xfrm>
            <a:off x="347663" y="261938"/>
            <a:ext cx="1568450" cy="696912"/>
          </a:xfrm>
          <a:prstGeom prst="roundRect">
            <a:avLst/>
          </a:prstGeom>
          <a:solidFill>
            <a:srgbClr val="FFFFCC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导入一</a:t>
            </a:r>
          </a:p>
        </p:txBody>
      </p:sp>
      <p:sp>
        <p:nvSpPr>
          <p:cNvPr id="6" name="文本框 3"/>
          <p:cNvSpPr txBox="1">
            <a:spLocks noChangeArrowheads="1"/>
          </p:cNvSpPr>
          <p:nvPr/>
        </p:nvSpPr>
        <p:spPr bwMode="auto">
          <a:xfrm>
            <a:off x="715963" y="1041400"/>
            <a:ext cx="7956550" cy="6413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  <a:defRPr/>
            </a:pPr>
            <a:r>
              <a:rPr kumimoji="1" lang="zh-CN" altLang="en-US" sz="3200" b="1" dirty="0">
                <a:latin typeface="+mn-ea"/>
                <a:ea typeface="+mn-ea"/>
              </a:rPr>
              <a:t>今天给同学们讲一位大作家的故事。</a:t>
            </a: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715963" y="1738313"/>
            <a:ext cx="7605712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>
                <a:solidFill>
                  <a:srgbClr val="0033CC"/>
                </a:solidFill>
                <a:latin typeface="楷体" pitchFamily="49" charset="-122"/>
                <a:ea typeface="楷体" pitchFamily="49" charset="-122"/>
              </a:rPr>
              <a:t>    大作家有一次到某地旅店投宿，别人事先告知他此地蚊子特别厉害。他在服务台登记房间时，一只蚊子正好飞来。作家对服务员说：</a:t>
            </a:r>
            <a:r>
              <a:rPr lang="en-US" altLang="zh-CN" sz="3200" b="1">
                <a:solidFill>
                  <a:srgbClr val="0033CC"/>
                </a:solidFill>
                <a:latin typeface="楷体" pitchFamily="49" charset="-122"/>
                <a:ea typeface="楷体" pitchFamily="49" charset="-122"/>
              </a:rPr>
              <a:t>“</a:t>
            </a:r>
            <a:r>
              <a:rPr lang="zh-CN" altLang="en-US" sz="3200" b="1">
                <a:solidFill>
                  <a:srgbClr val="0033CC"/>
                </a:solidFill>
                <a:latin typeface="楷体" pitchFamily="49" charset="-122"/>
                <a:ea typeface="楷体" pitchFamily="49" charset="-122"/>
              </a:rPr>
              <a:t>早听说贵地蚊子十分聪明，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AutoShape 2"/>
          <p:cNvSpPr/>
          <p:nvPr/>
        </p:nvSpPr>
        <p:spPr bwMode="auto">
          <a:xfrm>
            <a:off x="1727200" y="1392238"/>
            <a:ext cx="279400" cy="3084512"/>
          </a:xfrm>
          <a:prstGeom prst="leftBrace">
            <a:avLst>
              <a:gd name="adj1" fmla="val 141667"/>
              <a:gd name="adj2" fmla="val 50000"/>
            </a:avLst>
          </a:prstGeom>
          <a:noFill/>
          <a:ln w="28575">
            <a:solidFill>
              <a:schemeClr val="tx1"/>
            </a:solidFill>
            <a:round/>
          </a:ln>
        </p:spPr>
        <p:txBody>
          <a:bodyPr wrap="none" anchor="ctr"/>
          <a:lstStyle/>
          <a:p>
            <a:pPr>
              <a:defRPr/>
            </a:pPr>
            <a:endParaRPr lang="zh-CN" altLang="zh-CN" sz="2400">
              <a:latin typeface="+mn-ea"/>
              <a:ea typeface="+mn-ea"/>
            </a:endParaRPr>
          </a:p>
        </p:txBody>
      </p:sp>
      <p:sp>
        <p:nvSpPr>
          <p:cNvPr id="26627" name="AutoShape 4"/>
          <p:cNvSpPr>
            <a:spLocks/>
          </p:cNvSpPr>
          <p:nvPr/>
        </p:nvSpPr>
        <p:spPr bwMode="auto">
          <a:xfrm rot="10800000">
            <a:off x="6019800" y="1436688"/>
            <a:ext cx="331788" cy="3040062"/>
          </a:xfrm>
          <a:prstGeom prst="leftBrace">
            <a:avLst>
              <a:gd name="adj1" fmla="val 74871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rot="10800000" wrap="none" anchor="ctr"/>
          <a:lstStyle/>
          <a:p>
            <a:endParaRPr lang="zh-CN" altLang="zh-CN" sz="2400">
              <a:latin typeface="宋体" pitchFamily="2" charset="-122"/>
            </a:endParaRPr>
          </a:p>
        </p:txBody>
      </p:sp>
      <p:sp>
        <p:nvSpPr>
          <p:cNvPr id="38" name="Text Box 7"/>
          <p:cNvSpPr txBox="1">
            <a:spLocks noChangeArrowheads="1"/>
          </p:cNvSpPr>
          <p:nvPr/>
        </p:nvSpPr>
        <p:spPr bwMode="auto">
          <a:xfrm>
            <a:off x="1011238" y="1365250"/>
            <a:ext cx="615950" cy="317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eaVert">
            <a:spAutoFit/>
          </a:bodyPr>
          <a:lstStyle>
            <a:lvl1pPr algn="l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l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l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l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l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>
              <a:defRPr/>
            </a:pPr>
            <a:r>
              <a:rPr lang="zh-CN" altLang="en-US" sz="2800" b="1" dirty="0">
                <a:latin typeface="+mn-ea"/>
                <a:ea typeface="+mn-ea"/>
              </a:rPr>
              <a:t>汤姆</a:t>
            </a:r>
            <a:r>
              <a:rPr lang="en-US" altLang="zh-CN" sz="2800" b="1" dirty="0">
                <a:latin typeface="+mn-ea"/>
                <a:ea typeface="+mn-ea"/>
              </a:rPr>
              <a:t>·</a:t>
            </a:r>
            <a:r>
              <a:rPr lang="zh-CN" altLang="en-US" sz="2800" b="1" dirty="0">
                <a:latin typeface="+mn-ea"/>
                <a:ea typeface="+mn-ea"/>
              </a:rPr>
              <a:t>索亚历险记</a:t>
            </a:r>
          </a:p>
        </p:txBody>
      </p:sp>
      <p:sp>
        <p:nvSpPr>
          <p:cNvPr id="41" name="Text Box 14"/>
          <p:cNvSpPr txBox="1">
            <a:spLocks noChangeArrowheads="1"/>
          </p:cNvSpPr>
          <p:nvPr/>
        </p:nvSpPr>
        <p:spPr bwMode="auto">
          <a:xfrm>
            <a:off x="2120900" y="1392238"/>
            <a:ext cx="4279900" cy="522287"/>
          </a:xfrm>
          <a:prstGeom prst="rect">
            <a:avLst/>
          </a:prstGeom>
          <a:noFill/>
          <a:ln w="222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孩子失踪</a:t>
            </a:r>
            <a:r>
              <a:rPr lang="en-US" altLang="zh-CN" sz="2800" b="1">
                <a:latin typeface="楷体" pitchFamily="49" charset="-122"/>
                <a:ea typeface="楷体" pitchFamily="49" charset="-122"/>
              </a:rPr>
              <a:t>——</a:t>
            </a: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人们悲伤</a:t>
            </a:r>
          </a:p>
        </p:txBody>
      </p:sp>
      <p:sp>
        <p:nvSpPr>
          <p:cNvPr id="46" name="Text Box 22"/>
          <p:cNvSpPr txBox="1">
            <a:spLocks noChangeArrowheads="1"/>
          </p:cNvSpPr>
          <p:nvPr/>
        </p:nvSpPr>
        <p:spPr bwMode="auto">
          <a:xfrm>
            <a:off x="2087563" y="3768725"/>
            <a:ext cx="3932237" cy="523875"/>
          </a:xfrm>
          <a:prstGeom prst="rect">
            <a:avLst/>
          </a:prstGeom>
          <a:noFill/>
          <a:ln w="222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看望伙伴</a:t>
            </a:r>
            <a:r>
              <a:rPr lang="en-US" altLang="zh-CN" sz="2800" b="1">
                <a:latin typeface="楷体" pitchFamily="49" charset="-122"/>
                <a:ea typeface="楷体" pitchFamily="49" charset="-122"/>
              </a:rPr>
              <a:t>——</a:t>
            </a: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关心他人</a:t>
            </a:r>
          </a:p>
        </p:txBody>
      </p:sp>
      <p:sp>
        <p:nvSpPr>
          <p:cNvPr id="48" name="Rectangle 20"/>
          <p:cNvSpPr>
            <a:spLocks noChangeArrowheads="1"/>
          </p:cNvSpPr>
          <p:nvPr/>
        </p:nvSpPr>
        <p:spPr bwMode="auto">
          <a:xfrm>
            <a:off x="2111375" y="2112963"/>
            <a:ext cx="379095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脱险归来</a:t>
            </a:r>
            <a:r>
              <a:rPr lang="en-US" altLang="zh-CN" sz="2800" b="1">
                <a:latin typeface="楷体" pitchFamily="49" charset="-122"/>
                <a:ea typeface="楷体" pitchFamily="49" charset="-122"/>
              </a:rPr>
              <a:t>——</a:t>
            </a: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全村欢庆</a:t>
            </a:r>
          </a:p>
        </p:txBody>
      </p:sp>
      <p:sp>
        <p:nvSpPr>
          <p:cNvPr id="49" name="Rectangle 22"/>
          <p:cNvSpPr>
            <a:spLocks noChangeArrowheads="1"/>
          </p:cNvSpPr>
          <p:nvPr/>
        </p:nvSpPr>
        <p:spPr bwMode="auto">
          <a:xfrm>
            <a:off x="2087563" y="2919413"/>
            <a:ext cx="37909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讲述经过</a:t>
            </a:r>
            <a:r>
              <a:rPr lang="en-US" altLang="zh-CN" sz="2800" b="1">
                <a:latin typeface="楷体" pitchFamily="49" charset="-122"/>
                <a:ea typeface="楷体" pitchFamily="49" charset="-122"/>
              </a:rPr>
              <a:t>——</a:t>
            </a: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添油加醋</a:t>
            </a:r>
          </a:p>
        </p:txBody>
      </p:sp>
      <p:sp>
        <p:nvSpPr>
          <p:cNvPr id="28680" name="文本框 26"/>
          <p:cNvSpPr txBox="1">
            <a:spLocks noChangeArrowheads="1"/>
          </p:cNvSpPr>
          <p:nvPr/>
        </p:nvSpPr>
        <p:spPr bwMode="auto">
          <a:xfrm>
            <a:off x="1011238" y="344488"/>
            <a:ext cx="1982787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3200" b="1">
                <a:latin typeface="宋体" pitchFamily="2" charset="-122"/>
              </a:rPr>
              <a:t>结构梳理</a:t>
            </a:r>
          </a:p>
        </p:txBody>
      </p:sp>
      <p:sp>
        <p:nvSpPr>
          <p:cNvPr id="26" name="Text Box 22"/>
          <p:cNvSpPr txBox="1">
            <a:spLocks noChangeArrowheads="1"/>
          </p:cNvSpPr>
          <p:nvPr/>
        </p:nvSpPr>
        <p:spPr bwMode="auto">
          <a:xfrm>
            <a:off x="6492875" y="2190750"/>
            <a:ext cx="1889125" cy="1384300"/>
          </a:xfrm>
          <a:prstGeom prst="rect">
            <a:avLst/>
          </a:prstGeom>
          <a:noFill/>
          <a:ln w="222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敢于探险</a:t>
            </a:r>
            <a:endParaRPr lang="en-US" altLang="zh-CN" sz="2800" b="1"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机智勇敢</a:t>
            </a:r>
            <a:endParaRPr lang="en-US" altLang="zh-CN" sz="2800" b="1"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心地善良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26627" grpId="0" animBg="1"/>
      <p:bldP spid="38" grpId="0"/>
      <p:bldP spid="41" grpId="0"/>
      <p:bldP spid="46" grpId="0"/>
      <p:bldP spid="48" grpId="0"/>
      <p:bldP spid="49" grpId="0"/>
      <p:bldP spid="2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>
            <a:hlinkClick r:id="rId3" action="ppaction://hlinksldjump"/>
          </p:cNvPr>
          <p:cNvSpPr/>
          <p:nvPr/>
        </p:nvSpPr>
        <p:spPr>
          <a:xfrm>
            <a:off x="4117975" y="2647950"/>
            <a:ext cx="1568450" cy="695325"/>
          </a:xfrm>
          <a:prstGeom prst="roundRect">
            <a:avLst/>
          </a:prstGeom>
          <a:solidFill>
            <a:srgbClr val="FFFFCC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拓展一</a:t>
            </a:r>
          </a:p>
        </p:txBody>
      </p:sp>
      <p:sp>
        <p:nvSpPr>
          <p:cNvPr id="3" name="圆角矩形 2">
            <a:hlinkClick r:id="rId4" action="ppaction://hlinksldjump"/>
          </p:cNvPr>
          <p:cNvSpPr/>
          <p:nvPr/>
        </p:nvSpPr>
        <p:spPr>
          <a:xfrm>
            <a:off x="6324600" y="2647950"/>
            <a:ext cx="1568450" cy="695325"/>
          </a:xfrm>
          <a:prstGeom prst="roundRect">
            <a:avLst/>
          </a:prstGeom>
          <a:solidFill>
            <a:srgbClr val="CCFFFF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拓展二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2667000" y="2114550"/>
            <a:ext cx="26209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 b="1"/>
              <a:t>海底两万里 </a:t>
            </a:r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623888" y="1373188"/>
            <a:ext cx="3068637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 b="1"/>
              <a:t>推荐阅读书籍：</a:t>
            </a:r>
          </a:p>
        </p:txBody>
      </p:sp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590550" y="3028950"/>
            <a:ext cx="2244725" cy="584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 b="1"/>
              <a:t>推荐指数：</a:t>
            </a:r>
          </a:p>
        </p:txBody>
      </p:sp>
      <p:grpSp>
        <p:nvGrpSpPr>
          <p:cNvPr id="18" name="组合 17"/>
          <p:cNvGrpSpPr>
            <a:grpSpLocks/>
          </p:cNvGrpSpPr>
          <p:nvPr/>
        </p:nvGrpSpPr>
        <p:grpSpPr bwMode="auto">
          <a:xfrm>
            <a:off x="2960688" y="3113088"/>
            <a:ext cx="2033587" cy="415925"/>
            <a:chOff x="2614081" y="3115589"/>
            <a:chExt cx="2034119" cy="417558"/>
          </a:xfrm>
        </p:grpSpPr>
        <p:sp>
          <p:nvSpPr>
            <p:cNvPr id="17" name="五角星 16"/>
            <p:cNvSpPr/>
            <p:nvPr/>
          </p:nvSpPr>
          <p:spPr bwMode="auto">
            <a:xfrm>
              <a:off x="2614081" y="3115589"/>
              <a:ext cx="371572" cy="406401"/>
            </a:xfrm>
            <a:prstGeom prst="star5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 sz="1600"/>
            </a:p>
          </p:txBody>
        </p:sp>
        <p:sp>
          <p:nvSpPr>
            <p:cNvPr id="28" name="五角星 27"/>
            <p:cNvSpPr/>
            <p:nvPr/>
          </p:nvSpPr>
          <p:spPr bwMode="auto">
            <a:xfrm>
              <a:off x="3031702" y="3121964"/>
              <a:ext cx="371572" cy="406401"/>
            </a:xfrm>
            <a:prstGeom prst="star5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 sz="1600"/>
            </a:p>
          </p:txBody>
        </p:sp>
        <p:sp>
          <p:nvSpPr>
            <p:cNvPr id="29" name="五角星 28"/>
            <p:cNvSpPr/>
            <p:nvPr/>
          </p:nvSpPr>
          <p:spPr bwMode="auto">
            <a:xfrm>
              <a:off x="3446149" y="3126745"/>
              <a:ext cx="371572" cy="406402"/>
            </a:xfrm>
            <a:prstGeom prst="star5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 sz="1600"/>
            </a:p>
          </p:txBody>
        </p:sp>
        <p:sp>
          <p:nvSpPr>
            <p:cNvPr id="30" name="五角星 29"/>
            <p:cNvSpPr/>
            <p:nvPr/>
          </p:nvSpPr>
          <p:spPr bwMode="auto">
            <a:xfrm>
              <a:off x="3852655" y="3125151"/>
              <a:ext cx="371572" cy="406401"/>
            </a:xfrm>
            <a:prstGeom prst="star5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 sz="1600"/>
            </a:p>
          </p:txBody>
        </p:sp>
        <p:sp>
          <p:nvSpPr>
            <p:cNvPr id="31" name="五角星 30"/>
            <p:cNvSpPr/>
            <p:nvPr/>
          </p:nvSpPr>
          <p:spPr bwMode="auto">
            <a:xfrm>
              <a:off x="4276628" y="3115589"/>
              <a:ext cx="371572" cy="407996"/>
            </a:xfrm>
            <a:prstGeom prst="star5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 sz="1600"/>
            </a:p>
          </p:txBody>
        </p:sp>
      </p:grpSp>
      <p:pic>
        <p:nvPicPr>
          <p:cNvPr id="30730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0" y="1195388"/>
            <a:ext cx="2505075" cy="313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圆角矩形 7"/>
          <p:cNvSpPr/>
          <p:nvPr/>
        </p:nvSpPr>
        <p:spPr>
          <a:xfrm>
            <a:off x="454025" y="344488"/>
            <a:ext cx="1568450" cy="695325"/>
          </a:xfrm>
          <a:prstGeom prst="roundRect">
            <a:avLst/>
          </a:prstGeom>
          <a:solidFill>
            <a:srgbClr val="FFFFCC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拓展一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07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0" grpId="0"/>
      <p:bldP spid="2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57200" y="1047750"/>
            <a:ext cx="8305800" cy="2862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3000" b="1" dirty="0">
                <a:latin typeface="+mn-ea"/>
                <a:ea typeface="+mn-ea"/>
              </a:rPr>
              <a:t>    </a:t>
            </a:r>
            <a:r>
              <a:rPr lang="en-US" altLang="zh-CN" sz="3000" b="1" dirty="0">
                <a:latin typeface="+mn-ea"/>
                <a:ea typeface="+mn-ea"/>
              </a:rPr>
              <a:t>《</a:t>
            </a:r>
            <a:r>
              <a:rPr lang="zh-CN" altLang="en-US" sz="3000" b="1" dirty="0">
                <a:latin typeface="+mn-ea"/>
                <a:ea typeface="+mn-ea"/>
              </a:rPr>
              <a:t>海底两万里</a:t>
            </a:r>
            <a:r>
              <a:rPr lang="en-US" altLang="zh-CN" sz="3000" b="1" dirty="0">
                <a:latin typeface="+mn-ea"/>
                <a:ea typeface="+mn-ea"/>
              </a:rPr>
              <a:t>》</a:t>
            </a:r>
            <a:r>
              <a:rPr lang="zh-CN" altLang="en-US" sz="3000" b="1" dirty="0">
                <a:latin typeface="+mn-ea"/>
                <a:ea typeface="+mn-ea"/>
              </a:rPr>
              <a:t>一书人物寥寥，有名有姓的只有四个半</a:t>
            </a:r>
            <a:r>
              <a:rPr lang="en-US" altLang="zh-CN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en-US" altLang="zh-CN" sz="3000" b="1" dirty="0">
                <a:latin typeface="+mn-ea"/>
                <a:ea typeface="+mn-ea"/>
              </a:rPr>
              <a:t>“</a:t>
            </a:r>
            <a:r>
              <a:rPr lang="zh-CN" altLang="en-US" sz="3000" b="1" dirty="0">
                <a:latin typeface="+mn-ea"/>
                <a:ea typeface="+mn-ea"/>
              </a:rPr>
              <a:t>亚伯拉罕</a:t>
            </a:r>
            <a:r>
              <a:rPr lang="en-US" altLang="zh-CN" sz="3000" b="1" dirty="0">
                <a:latin typeface="+mn-ea"/>
                <a:ea typeface="+mn-ea"/>
              </a:rPr>
              <a:t>·</a:t>
            </a:r>
            <a:r>
              <a:rPr lang="zh-CN" altLang="en-US" sz="3000" b="1" dirty="0">
                <a:latin typeface="+mn-ea"/>
                <a:ea typeface="+mn-ea"/>
              </a:rPr>
              <a:t>林肯”号驱逐舰舰长法拉格特，只在小说开头部分昙花一现，姑且算半个；内景只是一艘潜水艇。但就是这么四个半人，这么一艘潜水艇，一个神秘的船长尼摩，</a:t>
            </a:r>
          </a:p>
        </p:txBody>
      </p:sp>
    </p:spTree>
  </p:cSld>
  <p:clrMapOvr>
    <a:masterClrMapping/>
  </p:clrMapOvr>
  <p:transition spd="slow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57200" y="1047750"/>
            <a:ext cx="8305800" cy="2862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3000" b="1" dirty="0">
                <a:latin typeface="+mn-ea"/>
                <a:ea typeface="+mn-ea"/>
              </a:rPr>
              <a:t>一个学富五车的科学家，在各种探险历程中，在将近一年的时间中，纵横海底两万里，为我们演绎出一个个故事，展现出一幅幅画面，海底墓地，珊瑚谷，巨型章鱼</a:t>
            </a:r>
            <a:r>
              <a:rPr lang="en-US" altLang="zh-CN" sz="3000" b="1" dirty="0">
                <a:latin typeface="+mn-ea"/>
                <a:ea typeface="+mn-ea"/>
              </a:rPr>
              <a:t>……</a:t>
            </a:r>
            <a:r>
              <a:rPr lang="zh-CN" altLang="en-US" sz="3000" b="1" dirty="0">
                <a:latin typeface="+mn-ea"/>
                <a:ea typeface="+mn-ea"/>
              </a:rPr>
              <a:t>故事曲折惊险，引人入胜，画面多姿多彩，气象万千。</a:t>
            </a:r>
          </a:p>
        </p:txBody>
      </p:sp>
      <p:sp>
        <p:nvSpPr>
          <p:cNvPr id="3" name="圆角矩形 17">
            <a:hlinkClick r:id="rId2" action="ppaction://hlinksldjump"/>
          </p:cNvPr>
          <p:cNvSpPr/>
          <p:nvPr/>
        </p:nvSpPr>
        <p:spPr>
          <a:xfrm>
            <a:off x="7477125" y="4049713"/>
            <a:ext cx="1177925" cy="635000"/>
          </a:xfrm>
          <a:prstGeom prst="roundRect">
            <a:avLst/>
          </a:prstGeom>
          <a:solidFill>
            <a:srgbClr val="FFFFCC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返回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39750" y="430213"/>
            <a:ext cx="1568450" cy="696912"/>
          </a:xfrm>
          <a:prstGeom prst="roundRect">
            <a:avLst/>
          </a:prstGeom>
          <a:solidFill>
            <a:srgbClr val="CCFFFF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拓展二</a:t>
            </a:r>
          </a:p>
        </p:txBody>
      </p:sp>
      <p:sp>
        <p:nvSpPr>
          <p:cNvPr id="3" name="圆角矩形 1">
            <a:hlinkClick r:id="rId2" action="ppaction://hlinksldjump"/>
          </p:cNvPr>
          <p:cNvSpPr/>
          <p:nvPr/>
        </p:nvSpPr>
        <p:spPr>
          <a:xfrm>
            <a:off x="7451725" y="4048125"/>
            <a:ext cx="1177925" cy="633413"/>
          </a:xfrm>
          <a:prstGeom prst="roundRect">
            <a:avLst/>
          </a:prstGeom>
          <a:solidFill>
            <a:srgbClr val="CCFFFF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返回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981200" y="1857375"/>
            <a:ext cx="4765675" cy="2582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457200" indent="-457200">
              <a:lnSpc>
                <a:spcPct val="130000"/>
              </a:lnSpc>
              <a:buFont typeface="Wingdings" pitchFamily="2" charset="2"/>
              <a:buChar char="Ø"/>
            </a:pPr>
            <a:r>
              <a:rPr lang="zh-CN" altLang="en-US" sz="3200" b="1">
                <a:solidFill>
                  <a:srgbClr val="0066FF"/>
                </a:solidFill>
              </a:rPr>
              <a:t>通过外貌特征的变化；</a:t>
            </a:r>
            <a:endParaRPr lang="en-US" altLang="zh-CN" sz="3200" b="1">
              <a:solidFill>
                <a:srgbClr val="0066FF"/>
              </a:solidFill>
            </a:endParaRPr>
          </a:p>
          <a:p>
            <a:pPr marL="457200" indent="-457200">
              <a:lnSpc>
                <a:spcPct val="130000"/>
              </a:lnSpc>
              <a:buFont typeface="Wingdings" pitchFamily="2" charset="2"/>
              <a:buChar char="Ø"/>
            </a:pPr>
            <a:r>
              <a:rPr lang="zh-CN" altLang="en-US" sz="3200" b="1">
                <a:solidFill>
                  <a:srgbClr val="0066FF"/>
                </a:solidFill>
              </a:rPr>
              <a:t>通过动作；</a:t>
            </a:r>
            <a:endParaRPr lang="en-US" altLang="zh-CN" sz="3200" b="1">
              <a:solidFill>
                <a:srgbClr val="0066FF"/>
              </a:solidFill>
            </a:endParaRPr>
          </a:p>
          <a:p>
            <a:pPr marL="457200" indent="-457200">
              <a:lnSpc>
                <a:spcPct val="130000"/>
              </a:lnSpc>
              <a:buFont typeface="Wingdings" pitchFamily="2" charset="2"/>
              <a:buChar char="Ø"/>
            </a:pPr>
            <a:r>
              <a:rPr lang="zh-CN" altLang="en-US" sz="3200" b="1">
                <a:solidFill>
                  <a:srgbClr val="0066FF"/>
                </a:solidFill>
              </a:rPr>
              <a:t>通过语言（对话）；</a:t>
            </a:r>
            <a:endParaRPr lang="en-US" altLang="zh-CN" sz="3200" b="1">
              <a:solidFill>
                <a:srgbClr val="0066FF"/>
              </a:solidFill>
            </a:endParaRPr>
          </a:p>
          <a:p>
            <a:pPr marL="457200" indent="-457200">
              <a:lnSpc>
                <a:spcPct val="130000"/>
              </a:lnSpc>
              <a:buFont typeface="Wingdings" pitchFamily="2" charset="2"/>
              <a:buChar char="Ø"/>
            </a:pPr>
            <a:r>
              <a:rPr lang="zh-CN" altLang="en-US" sz="3200" b="1">
                <a:solidFill>
                  <a:srgbClr val="0066FF"/>
                </a:solidFill>
              </a:rPr>
              <a:t>通过神态。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981200" y="1200150"/>
            <a:ext cx="47164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 b="1"/>
              <a:t>如何认识名著中的人物？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ext Box 7"/>
          <p:cNvSpPr txBox="1">
            <a:spLocks noChangeArrowheads="1"/>
          </p:cNvSpPr>
          <p:nvPr/>
        </p:nvSpPr>
        <p:spPr bwMode="auto">
          <a:xfrm>
            <a:off x="1143000" y="1809750"/>
            <a:ext cx="7554913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14350" indent="-514350">
              <a:lnSpc>
                <a:spcPct val="150000"/>
              </a:lnSpc>
              <a:buFont typeface="Arial" pitchFamily="34" charset="0"/>
              <a:buAutoNum type="arabicPeriod"/>
            </a:pPr>
            <a:r>
              <a:rPr lang="zh-CN" altLang="en-US" sz="3000" b="1">
                <a:latin typeface="宋体" pitchFamily="2" charset="-122"/>
              </a:rPr>
              <a:t>阅读</a:t>
            </a:r>
            <a:r>
              <a:rPr lang="en-US" altLang="zh-CN" sz="3000" b="1">
                <a:latin typeface="宋体" pitchFamily="2" charset="-122"/>
              </a:rPr>
              <a:t>《</a:t>
            </a:r>
            <a:r>
              <a:rPr lang="zh-CN" altLang="en-US" sz="3000" b="1">
                <a:latin typeface="宋体" pitchFamily="2" charset="-122"/>
              </a:rPr>
              <a:t>汤姆</a:t>
            </a:r>
            <a:r>
              <a:rPr lang="en-US" altLang="zh-CN" sz="3000" b="1">
                <a:latin typeface="宋体" pitchFamily="2" charset="-122"/>
              </a:rPr>
              <a:t>·</a:t>
            </a:r>
            <a:r>
              <a:rPr lang="zh-CN" altLang="en-US" sz="3000" b="1">
                <a:latin typeface="宋体" pitchFamily="2" charset="-122"/>
              </a:rPr>
              <a:t>索亚历险记</a:t>
            </a:r>
            <a:r>
              <a:rPr lang="en-US" altLang="zh-CN" sz="3000" b="1">
                <a:latin typeface="宋体" pitchFamily="2" charset="-122"/>
              </a:rPr>
              <a:t>》</a:t>
            </a:r>
            <a:r>
              <a:rPr lang="zh-CN" altLang="en-US" sz="3000" b="1">
                <a:latin typeface="宋体" pitchFamily="2" charset="-122"/>
              </a:rPr>
              <a:t>原著。</a:t>
            </a:r>
            <a:endParaRPr lang="en-US" altLang="zh-CN" sz="3000" b="1">
              <a:latin typeface="宋体" pitchFamily="2" charset="-122"/>
            </a:endParaRPr>
          </a:p>
          <a:p>
            <a:pPr marL="514350" indent="-514350">
              <a:lnSpc>
                <a:spcPct val="150000"/>
              </a:lnSpc>
              <a:buFont typeface="Arial" pitchFamily="34" charset="0"/>
              <a:buAutoNum type="arabicPeriod"/>
            </a:pPr>
            <a:r>
              <a:rPr lang="zh-CN" altLang="en-US" sz="3000" b="1">
                <a:latin typeface="宋体" pitchFamily="2" charset="-122"/>
              </a:rPr>
              <a:t>把这个故事讲给你的爸爸妈妈听。</a:t>
            </a:r>
            <a:endParaRPr lang="en-US" altLang="zh-CN" sz="3000" b="1">
              <a:latin typeface="宋体" pitchFamily="2" charset="-122"/>
            </a:endParaRPr>
          </a:p>
        </p:txBody>
      </p:sp>
      <p:sp>
        <p:nvSpPr>
          <p:cNvPr id="35842" name="文本框 8"/>
          <p:cNvSpPr txBox="1">
            <a:spLocks noChangeArrowheads="1"/>
          </p:cNvSpPr>
          <p:nvPr/>
        </p:nvSpPr>
        <p:spPr bwMode="auto">
          <a:xfrm>
            <a:off x="990600" y="361950"/>
            <a:ext cx="1982788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3200" b="1">
                <a:latin typeface="宋体" pitchFamily="2" charset="-122"/>
              </a:rPr>
              <a:t>课后作业</a:t>
            </a:r>
          </a:p>
        </p:txBody>
      </p:sp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3">
            <a:hlinkClick r:id="rId2" action="ppaction://hlinksldjump"/>
          </p:cNvPr>
          <p:cNvSpPr/>
          <p:nvPr/>
        </p:nvSpPr>
        <p:spPr>
          <a:xfrm>
            <a:off x="7732713" y="4324350"/>
            <a:ext cx="1177925" cy="698500"/>
          </a:xfrm>
          <a:prstGeom prst="roundRect">
            <a:avLst/>
          </a:prstGeom>
          <a:solidFill>
            <a:srgbClr val="FFFFCC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返回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904875" y="1087438"/>
            <a:ext cx="7545388" cy="296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>
                <a:solidFill>
                  <a:srgbClr val="0033CC"/>
                </a:solidFill>
                <a:latin typeface="楷体" pitchFamily="49" charset="-122"/>
                <a:ea typeface="楷体" pitchFamily="49" charset="-122"/>
              </a:rPr>
              <a:t>果不其然，它竟会预先来看我登记的房间号码，以便晚上对号光临，饱餐一顿。</a:t>
            </a:r>
            <a:r>
              <a:rPr lang="en-US" altLang="zh-CN" sz="3200" b="1">
                <a:solidFill>
                  <a:srgbClr val="0033CC"/>
                </a:solidFill>
                <a:latin typeface="楷体" pitchFamily="49" charset="-122"/>
                <a:ea typeface="楷体" pitchFamily="49" charset="-122"/>
              </a:rPr>
              <a:t>”</a:t>
            </a:r>
            <a:r>
              <a:rPr lang="zh-CN" altLang="en-US" sz="3200" b="1">
                <a:solidFill>
                  <a:srgbClr val="0033CC"/>
                </a:solidFill>
                <a:latin typeface="楷体" pitchFamily="49" charset="-122"/>
                <a:ea typeface="楷体" pitchFamily="49" charset="-122"/>
              </a:rPr>
              <a:t>服务员听后不禁大笑。结果那一夜作家睡得很好，因为服务员也记住了房间号码，提前进房做好了灭蚊防蚊的工作。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5"/>
          <p:cNvSpPr/>
          <p:nvPr/>
        </p:nvSpPr>
        <p:spPr>
          <a:xfrm>
            <a:off x="231775" y="209550"/>
            <a:ext cx="1568450" cy="698500"/>
          </a:xfrm>
          <a:prstGeom prst="roundRect">
            <a:avLst/>
          </a:prstGeom>
          <a:solidFill>
            <a:srgbClr val="CCFFFF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导入二</a:t>
            </a:r>
          </a:p>
        </p:txBody>
      </p:sp>
      <p:sp>
        <p:nvSpPr>
          <p:cNvPr id="3" name="圆角矩形 6">
            <a:hlinkClick r:id="rId2" action="ppaction://hlinksldjump"/>
          </p:cNvPr>
          <p:cNvSpPr/>
          <p:nvPr/>
        </p:nvSpPr>
        <p:spPr>
          <a:xfrm>
            <a:off x="7848600" y="4327525"/>
            <a:ext cx="1177925" cy="696913"/>
          </a:xfrm>
          <a:prstGeom prst="roundRect">
            <a:avLst/>
          </a:prstGeom>
          <a:solidFill>
            <a:srgbClr val="CCFFFF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返回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914400" y="828675"/>
            <a:ext cx="7162800" cy="384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000" b="1">
                <a:latin typeface="楷体" pitchFamily="49" charset="-122"/>
                <a:ea typeface="楷体" pitchFamily="49" charset="-122"/>
              </a:rPr>
              <a:t>    他，是一个活泼可爱的孩子；</a:t>
            </a:r>
            <a:br>
              <a:rPr lang="zh-CN" altLang="en-US" sz="3000" b="1">
                <a:latin typeface="楷体" pitchFamily="49" charset="-122"/>
                <a:ea typeface="楷体" pitchFamily="49" charset="-122"/>
              </a:rPr>
            </a:br>
            <a:r>
              <a:rPr lang="zh-CN" altLang="en-US" sz="3000" b="1">
                <a:latin typeface="楷体" pitchFamily="49" charset="-122"/>
                <a:ea typeface="楷体" pitchFamily="49" charset="-122"/>
              </a:rPr>
              <a:t>    他，是一个机智勇敢的孩子；</a:t>
            </a:r>
            <a:br>
              <a:rPr lang="zh-CN" altLang="en-US" sz="3000" b="1">
                <a:latin typeface="楷体" pitchFamily="49" charset="-122"/>
                <a:ea typeface="楷体" pitchFamily="49" charset="-122"/>
              </a:rPr>
            </a:br>
            <a:r>
              <a:rPr lang="zh-CN" altLang="en-US" sz="3000" b="1">
                <a:latin typeface="楷体" pitchFamily="49" charset="-122"/>
                <a:ea typeface="楷体" pitchFamily="49" charset="-122"/>
              </a:rPr>
              <a:t>    他，是一个贪玩调皮的孩子；</a:t>
            </a:r>
            <a:br>
              <a:rPr lang="zh-CN" altLang="en-US" sz="3000" b="1">
                <a:latin typeface="楷体" pitchFamily="49" charset="-122"/>
                <a:ea typeface="楷体" pitchFamily="49" charset="-122"/>
              </a:rPr>
            </a:br>
            <a:r>
              <a:rPr lang="zh-CN" altLang="en-US" sz="3000" b="1">
                <a:latin typeface="楷体" pitchFamily="49" charset="-122"/>
                <a:ea typeface="楷体" pitchFamily="49" charset="-122"/>
              </a:rPr>
              <a:t>    他，也是一个具有男子气概的孩子；</a:t>
            </a:r>
            <a:br>
              <a:rPr lang="zh-CN" altLang="en-US" sz="3000" b="1">
                <a:latin typeface="楷体" pitchFamily="49" charset="-122"/>
                <a:ea typeface="楷体" pitchFamily="49" charset="-122"/>
              </a:rPr>
            </a:br>
            <a:r>
              <a:rPr lang="zh-CN" altLang="en-US" sz="3000" b="1">
                <a:latin typeface="楷体" pitchFamily="49" charset="-122"/>
                <a:ea typeface="楷体" pitchFamily="49" charset="-122"/>
              </a:rPr>
              <a:t>    他，就是汤姆</a:t>
            </a:r>
            <a:r>
              <a:rPr lang="en-US" altLang="zh-CN" sz="3000" b="1">
                <a:latin typeface="楷体" pitchFamily="49" charset="-122"/>
                <a:ea typeface="楷体" pitchFamily="49" charset="-122"/>
              </a:rPr>
              <a:t>·</a:t>
            </a:r>
            <a:r>
              <a:rPr lang="zh-CN" altLang="en-US" sz="3000" b="1">
                <a:latin typeface="楷体" pitchFamily="49" charset="-122"/>
                <a:ea typeface="楷体" pitchFamily="49" charset="-122"/>
              </a:rPr>
              <a:t>索亚。</a:t>
            </a:r>
            <a:endParaRPr lang="en-US" altLang="zh-CN" sz="3000" b="1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30000"/>
              </a:lnSpc>
              <a:spcBef>
                <a:spcPts val="1200"/>
              </a:spcBef>
            </a:pPr>
            <a:r>
              <a:rPr lang="zh-CN" altLang="en-US" sz="3000" b="1">
                <a:latin typeface="楷体" pitchFamily="49" charset="-122"/>
                <a:ea typeface="楷体" pitchFamily="49" charset="-122"/>
              </a:rPr>
              <a:t>让我们走进课文，跟着汤姆一起去探险。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文本框 8"/>
          <p:cNvSpPr txBox="1">
            <a:spLocks noChangeArrowheads="1"/>
          </p:cNvSpPr>
          <p:nvPr/>
        </p:nvSpPr>
        <p:spPr bwMode="auto">
          <a:xfrm>
            <a:off x="989013" y="361950"/>
            <a:ext cx="19843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3200" b="1">
                <a:latin typeface="宋体" pitchFamily="2" charset="-122"/>
              </a:rPr>
              <a:t>作者简介</a:t>
            </a:r>
          </a:p>
        </p:txBody>
      </p:sp>
      <p:sp>
        <p:nvSpPr>
          <p:cNvPr id="5" name="矩形 4"/>
          <p:cNvSpPr/>
          <p:nvPr/>
        </p:nvSpPr>
        <p:spPr>
          <a:xfrm>
            <a:off x="2590800" y="623888"/>
            <a:ext cx="6218238" cy="43592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zh-CN" altLang="en-US" sz="3200" b="1" dirty="0">
                <a:latin typeface="+mn-ea"/>
                <a:ea typeface="+mn-ea"/>
              </a:rPr>
              <a:t>    </a:t>
            </a:r>
            <a:r>
              <a:rPr lang="zh-CN" altLang="en-US" sz="3200" b="1" dirty="0">
                <a:solidFill>
                  <a:srgbClr val="FF0000"/>
                </a:solidFill>
                <a:latin typeface="+mn-ea"/>
                <a:ea typeface="+mn-ea"/>
              </a:rPr>
              <a:t>马克</a:t>
            </a:r>
            <a:r>
              <a:rPr lang="en-US" altLang="zh-CN" sz="3200" b="1" dirty="0">
                <a:solidFill>
                  <a:srgbClr val="FF0000"/>
                </a:solidFill>
                <a:latin typeface="+mn-ea"/>
                <a:ea typeface="+mn-ea"/>
              </a:rPr>
              <a:t>·</a:t>
            </a:r>
            <a:r>
              <a:rPr lang="zh-CN" altLang="en-US" sz="3200" b="1" dirty="0">
                <a:solidFill>
                  <a:srgbClr val="FF0000"/>
                </a:solidFill>
                <a:latin typeface="+mn-ea"/>
                <a:ea typeface="+mn-ea"/>
              </a:rPr>
              <a:t>吐温</a:t>
            </a:r>
            <a:r>
              <a:rPr lang="zh-CN" altLang="en-US" sz="3200" b="1" dirty="0">
                <a:latin typeface="+mn-ea"/>
                <a:ea typeface="+mn-ea"/>
              </a:rPr>
              <a:t>（</a:t>
            </a:r>
            <a:r>
              <a:rPr lang="en-US" altLang="zh-CN" sz="3200" b="1" dirty="0">
                <a:latin typeface="+mn-ea"/>
                <a:ea typeface="+mn-ea"/>
              </a:rPr>
              <a:t>1835—1910</a:t>
            </a:r>
            <a:r>
              <a:rPr lang="zh-CN" altLang="en-US" sz="3200" b="1" dirty="0">
                <a:latin typeface="+mn-ea"/>
                <a:ea typeface="+mn-ea"/>
              </a:rPr>
              <a:t>），美国小说家。 他是美国文学史上的一个里程碑，美国批判现实主义文学的奠基人，世界短篇小说大师。马克</a:t>
            </a:r>
            <a:r>
              <a:rPr lang="en-US" altLang="zh-CN" sz="3200" b="1" dirty="0">
                <a:latin typeface="+mn-ea"/>
                <a:ea typeface="+mn-ea"/>
              </a:rPr>
              <a:t>·</a:t>
            </a:r>
            <a:r>
              <a:rPr lang="zh-CN" altLang="en-US" sz="3200" b="1" dirty="0">
                <a:latin typeface="+mn-ea"/>
                <a:ea typeface="+mn-ea"/>
              </a:rPr>
              <a:t>吐温是他的笔名。</a:t>
            </a:r>
            <a:endParaRPr lang="en-US" altLang="zh-CN" sz="3200" b="1" dirty="0">
              <a:latin typeface="+mn-ea"/>
              <a:ea typeface="+mn-ea"/>
            </a:endParaRPr>
          </a:p>
          <a:p>
            <a:pPr>
              <a:lnSpc>
                <a:spcPct val="110000"/>
              </a:lnSpc>
              <a:defRPr/>
            </a:pPr>
            <a:r>
              <a:rPr lang="en-US" altLang="zh-CN" sz="3200" b="1" dirty="0">
                <a:latin typeface="+mn-ea"/>
                <a:ea typeface="+mn-ea"/>
              </a:rPr>
              <a:t>    </a:t>
            </a:r>
            <a:r>
              <a:rPr lang="zh-CN" altLang="en-US" sz="3200" b="1" dirty="0">
                <a:latin typeface="+mn-ea"/>
                <a:ea typeface="+mn-ea"/>
              </a:rPr>
              <a:t>主要作品：</a:t>
            </a:r>
            <a:r>
              <a:rPr lang="en-US" altLang="zh-CN" sz="3200" b="1" dirty="0">
                <a:latin typeface="+mn-ea"/>
                <a:ea typeface="+mn-ea"/>
              </a:rPr>
              <a:t>《</a:t>
            </a:r>
            <a:r>
              <a:rPr lang="zh-CN" altLang="en-US" sz="3200" b="1" dirty="0">
                <a:latin typeface="+mn-ea"/>
                <a:ea typeface="+mn-ea"/>
              </a:rPr>
              <a:t>汤姆</a:t>
            </a:r>
            <a:r>
              <a:rPr lang="en-US" altLang="zh-CN" sz="3200" b="1" dirty="0">
                <a:latin typeface="+mn-ea"/>
                <a:ea typeface="+mn-ea"/>
              </a:rPr>
              <a:t>·</a:t>
            </a:r>
            <a:r>
              <a:rPr lang="zh-CN" altLang="en-US" sz="3200" b="1" dirty="0">
                <a:latin typeface="+mn-ea"/>
                <a:ea typeface="+mn-ea"/>
              </a:rPr>
              <a:t>索亚历险记</a:t>
            </a:r>
            <a:r>
              <a:rPr lang="en-US" altLang="zh-CN" sz="3200" b="1" dirty="0">
                <a:latin typeface="+mn-ea"/>
                <a:ea typeface="+mn-ea"/>
              </a:rPr>
              <a:t>》《</a:t>
            </a:r>
            <a:r>
              <a:rPr lang="zh-CN" altLang="en-US" sz="3200" b="1" dirty="0">
                <a:latin typeface="+mn-ea"/>
                <a:ea typeface="+mn-ea"/>
              </a:rPr>
              <a:t>哈克贝利</a:t>
            </a:r>
            <a:r>
              <a:rPr lang="en-US" altLang="zh-CN" sz="3200" b="1" dirty="0">
                <a:latin typeface="+mn-ea"/>
                <a:ea typeface="+mn-ea"/>
              </a:rPr>
              <a:t>·</a:t>
            </a:r>
            <a:r>
              <a:rPr lang="zh-CN" altLang="en-US" sz="3200" b="1" dirty="0">
                <a:latin typeface="+mn-ea"/>
                <a:ea typeface="+mn-ea"/>
              </a:rPr>
              <a:t>费恩历险记</a:t>
            </a:r>
            <a:r>
              <a:rPr lang="en-US" altLang="zh-CN" sz="3200" b="1" dirty="0">
                <a:latin typeface="+mn-ea"/>
                <a:ea typeface="+mn-ea"/>
              </a:rPr>
              <a:t>》《</a:t>
            </a:r>
            <a:r>
              <a:rPr lang="zh-CN" altLang="en-US" sz="3200" b="1" dirty="0">
                <a:latin typeface="+mn-ea"/>
                <a:ea typeface="+mn-ea"/>
              </a:rPr>
              <a:t>百万英镑</a:t>
            </a:r>
            <a:r>
              <a:rPr lang="en-US" altLang="zh-CN" sz="3200" b="1" dirty="0">
                <a:latin typeface="+mn-ea"/>
                <a:ea typeface="+mn-ea"/>
              </a:rPr>
              <a:t>》</a:t>
            </a:r>
            <a:r>
              <a:rPr lang="zh-CN" altLang="en-US" sz="3200" b="1" dirty="0">
                <a:latin typeface="+mn-ea"/>
                <a:ea typeface="+mn-ea"/>
              </a:rPr>
              <a:t>等。</a:t>
            </a:r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9231" y="1527561"/>
            <a:ext cx="1657606" cy="2438400"/>
          </a:xfrm>
          <a:prstGeom prst="ellipse">
            <a:avLst/>
          </a:prstGeom>
          <a:noFill/>
          <a:ln>
            <a:noFill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304800" y="600075"/>
            <a:ext cx="8382000" cy="28130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457200" indent="-457200" eaLnBrk="1" hangingPunct="1">
              <a:lnSpc>
                <a:spcPct val="130000"/>
              </a:lnSpc>
              <a:buFont typeface="Wingdings" panose="05000000000000000000" pitchFamily="2" charset="2"/>
              <a:buChar char="u"/>
              <a:defRPr/>
            </a:pPr>
            <a:r>
              <a:rPr lang="zh-CN" altLang="en-US" sz="2800" b="1" dirty="0">
                <a:latin typeface="+mn-ea"/>
                <a:ea typeface="+mn-ea"/>
              </a:rPr>
              <a:t>指人因痛苦而发出声音。</a:t>
            </a:r>
          </a:p>
          <a:p>
            <a:pPr marL="457200" indent="-457200" eaLnBrk="1" hangingPunct="1">
              <a:lnSpc>
                <a:spcPct val="130000"/>
              </a:lnSpc>
              <a:buFont typeface="Wingdings" panose="05000000000000000000" pitchFamily="2" charset="2"/>
              <a:buChar char="u"/>
              <a:defRPr/>
            </a:pPr>
            <a:r>
              <a:rPr lang="zh-CN" altLang="en-US" sz="2800" b="1" dirty="0">
                <a:latin typeface="+mn-ea"/>
                <a:ea typeface="+mn-ea"/>
              </a:rPr>
              <a:t>（好些人）大声地叫或说。</a:t>
            </a:r>
            <a:endParaRPr lang="en-US" altLang="zh-CN" sz="2800" b="1" dirty="0">
              <a:latin typeface="+mn-ea"/>
              <a:ea typeface="+mn-ea"/>
            </a:endParaRPr>
          </a:p>
          <a:p>
            <a:pPr marL="457200" indent="-457200" eaLnBrk="1" hangingPunct="1">
              <a:lnSpc>
                <a:spcPct val="130000"/>
              </a:lnSpc>
              <a:buFont typeface="Wingdings" panose="05000000000000000000" pitchFamily="2" charset="2"/>
              <a:buChar char="u"/>
              <a:defRPr/>
            </a:pPr>
            <a:r>
              <a:rPr lang="zh-CN" altLang="en-US" sz="2800" b="1" dirty="0">
                <a:latin typeface="+mn-ea"/>
                <a:ea typeface="+mn-ea"/>
              </a:rPr>
              <a:t>欣喜得像发了狂。形容高兴到了极点。</a:t>
            </a:r>
          </a:p>
          <a:p>
            <a:pPr marL="457200" indent="-457200" eaLnBrk="1" hangingPunct="1">
              <a:lnSpc>
                <a:spcPct val="130000"/>
              </a:lnSpc>
              <a:buFont typeface="Wingdings" panose="05000000000000000000" pitchFamily="2" charset="2"/>
              <a:buChar char="u"/>
              <a:defRPr/>
            </a:pPr>
            <a:r>
              <a:rPr lang="zh-CN" altLang="en-US" sz="2800" b="1" dirty="0">
                <a:latin typeface="+mn-ea"/>
                <a:ea typeface="+mn-ea"/>
              </a:rPr>
              <a:t>和多人聚集到一起，形成了队伍。</a:t>
            </a:r>
            <a:endParaRPr lang="en-US" altLang="zh-CN" sz="2800" b="1" dirty="0">
              <a:latin typeface="+mn-ea"/>
              <a:ea typeface="+mn-ea"/>
            </a:endParaRPr>
          </a:p>
          <a:p>
            <a:pPr marL="457200" indent="-457200" eaLnBrk="1" hangingPunct="1">
              <a:lnSpc>
                <a:spcPct val="130000"/>
              </a:lnSpc>
              <a:buFont typeface="Wingdings" panose="05000000000000000000" pitchFamily="2" charset="2"/>
              <a:buChar char="u"/>
              <a:defRPr/>
            </a:pPr>
            <a:r>
              <a:rPr lang="zh-CN" altLang="en-US" sz="2800" b="1" dirty="0">
                <a:latin typeface="+mn-ea"/>
                <a:ea typeface="+mn-ea"/>
              </a:rPr>
              <a:t> 嘲笑戏弄。</a:t>
            </a: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743200" y="2808288"/>
            <a:ext cx="41751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宋体" pitchFamily="2" charset="-122"/>
                <a:sym typeface="Arial" pitchFamily="34" charset="0"/>
              </a:rPr>
              <a:t>E</a:t>
            </a: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4800600" y="555625"/>
            <a:ext cx="4921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宋体" pitchFamily="2" charset="-122"/>
                <a:sym typeface="宋体" pitchFamily="2" charset="-122"/>
              </a:rPr>
              <a:t>B</a:t>
            </a: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5046663" y="1163638"/>
            <a:ext cx="4175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宋体" pitchFamily="2" charset="-122"/>
                <a:sym typeface="宋体" pitchFamily="2" charset="-122"/>
              </a:rPr>
              <a:t>C</a:t>
            </a: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6858000" y="1682750"/>
            <a:ext cx="5111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宋体" pitchFamily="2" charset="-122"/>
                <a:sym typeface="宋体" pitchFamily="2" charset="-122"/>
              </a:rPr>
              <a:t>A</a:t>
            </a: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6246813" y="2247900"/>
            <a:ext cx="51276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宋体" pitchFamily="2" charset="-122"/>
                <a:sym typeface="宋体" pitchFamily="2" charset="-122"/>
              </a:rPr>
              <a:t>D</a:t>
            </a: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1447800" y="3698875"/>
            <a:ext cx="6096000" cy="10572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defRPr/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A.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欣喜若狂   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B.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呻吟   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C.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喧嚷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  <a:p>
            <a:pPr eaLnBrk="1" hangingPunct="1">
              <a:lnSpc>
                <a:spcPct val="120000"/>
              </a:lnSpc>
              <a:defRPr/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D.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成群结队   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E.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嘲弄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矩形 9"/>
          <p:cNvSpPr>
            <a:spLocks noChangeArrowheads="1"/>
          </p:cNvSpPr>
          <p:nvPr/>
        </p:nvSpPr>
        <p:spPr bwMode="auto">
          <a:xfrm>
            <a:off x="479425" y="1054100"/>
            <a:ext cx="73691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>
                <a:latin typeface="宋体" pitchFamily="2" charset="-122"/>
              </a:rPr>
              <a:t>默读课文，说说课文可以分为几部分。</a:t>
            </a:r>
            <a:endParaRPr lang="en-US" altLang="zh-CN" sz="3200" b="1">
              <a:latin typeface="宋体" pitchFamily="2" charset="-122"/>
            </a:endParaRPr>
          </a:p>
        </p:txBody>
      </p:sp>
      <p:sp>
        <p:nvSpPr>
          <p:cNvPr id="13314" name="文本框 8"/>
          <p:cNvSpPr txBox="1">
            <a:spLocks noChangeArrowheads="1"/>
          </p:cNvSpPr>
          <p:nvPr/>
        </p:nvSpPr>
        <p:spPr bwMode="auto">
          <a:xfrm>
            <a:off x="990600" y="328613"/>
            <a:ext cx="1982788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3200" b="1">
                <a:latin typeface="宋体" pitchFamily="2" charset="-122"/>
              </a:rPr>
              <a:t>整体感知</a:t>
            </a:r>
          </a:p>
        </p:txBody>
      </p:sp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257175" y="1582738"/>
            <a:ext cx="4421188" cy="3622675"/>
            <a:chOff x="257782" y="1582873"/>
            <a:chExt cx="4419987" cy="3623269"/>
          </a:xfrm>
        </p:grpSpPr>
        <p:pic>
          <p:nvPicPr>
            <p:cNvPr id="13316" name="图片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 l="1373" r="65669"/>
            <a:stretch>
              <a:fillRect/>
            </a:stretch>
          </p:blipFill>
          <p:spPr bwMode="auto">
            <a:xfrm rot="247243">
              <a:off x="257782" y="1582873"/>
              <a:ext cx="4419987" cy="3623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317" name="矩形 8"/>
            <p:cNvSpPr>
              <a:spLocks noChangeArrowheads="1"/>
            </p:cNvSpPr>
            <p:nvPr/>
          </p:nvSpPr>
          <p:spPr bwMode="auto">
            <a:xfrm>
              <a:off x="819133" y="1961760"/>
              <a:ext cx="3482704" cy="23779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200" b="1">
                  <a:solidFill>
                    <a:srgbClr val="FF0000"/>
                  </a:solidFill>
                  <a:latin typeface="宋体" pitchFamily="2" charset="-122"/>
                </a:rPr>
                <a:t>    第一部分（１）</a:t>
              </a:r>
              <a:r>
                <a:rPr lang="zh-CN" altLang="en-US" sz="3200" b="1">
                  <a:latin typeface="宋体" pitchFamily="2" charset="-122"/>
                </a:rPr>
                <a:t>：写两个孩子失踪后，他们的亲人无比悲痛。</a:t>
              </a:r>
            </a:p>
          </p:txBody>
        </p:sp>
      </p:grpSp>
      <p:grpSp>
        <p:nvGrpSpPr>
          <p:cNvPr id="5" name="组合 4"/>
          <p:cNvGrpSpPr>
            <a:grpSpLocks/>
          </p:cNvGrpSpPr>
          <p:nvPr/>
        </p:nvGrpSpPr>
        <p:grpSpPr bwMode="auto">
          <a:xfrm>
            <a:off x="4030663" y="1577975"/>
            <a:ext cx="4289425" cy="3622675"/>
            <a:chOff x="4030869" y="1578160"/>
            <a:chExt cx="4288822" cy="3623269"/>
          </a:xfrm>
        </p:grpSpPr>
        <p:pic>
          <p:nvPicPr>
            <p:cNvPr id="13319" name="图片 11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 l="1373" r="65669"/>
            <a:stretch>
              <a:fillRect/>
            </a:stretch>
          </p:blipFill>
          <p:spPr bwMode="auto">
            <a:xfrm rot="247243">
              <a:off x="4030869" y="1578160"/>
              <a:ext cx="4288822" cy="3623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320" name="矩形 9"/>
            <p:cNvSpPr>
              <a:spLocks noChangeArrowheads="1"/>
            </p:cNvSpPr>
            <p:nvPr/>
          </p:nvSpPr>
          <p:spPr bwMode="auto">
            <a:xfrm>
              <a:off x="4698010" y="1962150"/>
              <a:ext cx="3072213" cy="23775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200" b="1">
                  <a:solidFill>
                    <a:srgbClr val="FF0000"/>
                  </a:solidFill>
                  <a:latin typeface="宋体" pitchFamily="2" charset="-122"/>
                </a:rPr>
                <a:t>    第二部分（</a:t>
              </a:r>
              <a:r>
                <a:rPr lang="en-US" altLang="zh-CN" sz="3200" b="1">
                  <a:solidFill>
                    <a:srgbClr val="FF0000"/>
                  </a:solidFill>
                  <a:latin typeface="宋体" pitchFamily="2" charset="-122"/>
                </a:rPr>
                <a:t>2—3</a:t>
              </a:r>
              <a:r>
                <a:rPr lang="zh-CN" altLang="en-US" sz="3200" b="1">
                  <a:solidFill>
                    <a:srgbClr val="FF0000"/>
                  </a:solidFill>
                  <a:latin typeface="宋体" pitchFamily="2" charset="-122"/>
                </a:rPr>
                <a:t>）</a:t>
              </a:r>
              <a:r>
                <a:rPr lang="zh-CN" altLang="en-US" sz="3200" b="1">
                  <a:latin typeface="宋体" pitchFamily="2" charset="-122"/>
                </a:rPr>
                <a:t>：写两个孩子脱险归来，全村欢庆。</a:t>
              </a:r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>
            <a:grpSpLocks/>
          </p:cNvGrpSpPr>
          <p:nvPr/>
        </p:nvGrpSpPr>
        <p:grpSpPr bwMode="auto">
          <a:xfrm>
            <a:off x="609600" y="971550"/>
            <a:ext cx="4102100" cy="3500438"/>
            <a:chOff x="609600" y="971550"/>
            <a:chExt cx="4101353" cy="3500814"/>
          </a:xfrm>
        </p:grpSpPr>
        <p:pic>
          <p:nvPicPr>
            <p:cNvPr id="15362" name="图片 3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 l="36205" r="34956" b="11127"/>
            <a:stretch>
              <a:fillRect/>
            </a:stretch>
          </p:blipFill>
          <p:spPr bwMode="auto">
            <a:xfrm>
              <a:off x="609600" y="971550"/>
              <a:ext cx="4101353" cy="35008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363" name="矩形 1"/>
            <p:cNvSpPr>
              <a:spLocks noChangeArrowheads="1"/>
            </p:cNvSpPr>
            <p:nvPr/>
          </p:nvSpPr>
          <p:spPr bwMode="auto">
            <a:xfrm>
              <a:off x="1062457" y="1461343"/>
              <a:ext cx="3195637" cy="23775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200" b="1">
                  <a:solidFill>
                    <a:srgbClr val="FF0000"/>
                  </a:solidFill>
                  <a:latin typeface="宋体" pitchFamily="2" charset="-122"/>
                </a:rPr>
                <a:t>    第三部分（</a:t>
              </a:r>
              <a:r>
                <a:rPr lang="en-US" altLang="zh-CN" sz="3200" b="1">
                  <a:solidFill>
                    <a:srgbClr val="FF0000"/>
                  </a:solidFill>
                  <a:latin typeface="宋体" pitchFamily="2" charset="-122"/>
                </a:rPr>
                <a:t>4—5</a:t>
              </a:r>
              <a:r>
                <a:rPr lang="zh-CN" altLang="en-US" sz="3200" b="1">
                  <a:solidFill>
                    <a:srgbClr val="FF0000"/>
                  </a:solidFill>
                  <a:latin typeface="宋体" pitchFamily="2" charset="-122"/>
                </a:rPr>
                <a:t>）</a:t>
              </a:r>
              <a:r>
                <a:rPr lang="zh-CN" altLang="en-US" sz="3200" b="1">
                  <a:latin typeface="宋体" pitchFamily="2" charset="-122"/>
                </a:rPr>
                <a:t>：写汤姆讲述历险过程，休养身体。</a:t>
              </a:r>
            </a:p>
          </p:txBody>
        </p:sp>
      </p:grpSp>
      <p:grpSp>
        <p:nvGrpSpPr>
          <p:cNvPr id="7" name="组合 6"/>
          <p:cNvGrpSpPr>
            <a:grpSpLocks/>
          </p:cNvGrpSpPr>
          <p:nvPr/>
        </p:nvGrpSpPr>
        <p:grpSpPr bwMode="auto">
          <a:xfrm>
            <a:off x="4711700" y="792163"/>
            <a:ext cx="4003675" cy="3860800"/>
            <a:chOff x="4681816" y="971550"/>
            <a:chExt cx="4004984" cy="3860730"/>
          </a:xfrm>
        </p:grpSpPr>
        <p:pic>
          <p:nvPicPr>
            <p:cNvPr id="15365" name="图片 4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 l="36205" r="34956" b="11127"/>
            <a:stretch>
              <a:fillRect/>
            </a:stretch>
          </p:blipFill>
          <p:spPr bwMode="auto">
            <a:xfrm>
              <a:off x="4681816" y="971550"/>
              <a:ext cx="4004984" cy="38607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366" name="矩形 2"/>
            <p:cNvSpPr>
              <a:spLocks noChangeArrowheads="1"/>
            </p:cNvSpPr>
            <p:nvPr/>
          </p:nvSpPr>
          <p:spPr bwMode="auto">
            <a:xfrm>
              <a:off x="5007908" y="1417662"/>
              <a:ext cx="3352800" cy="29685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200" b="1">
                  <a:latin typeface="宋体" pitchFamily="2" charset="-122"/>
                </a:rPr>
                <a:t>    </a:t>
              </a:r>
              <a:r>
                <a:rPr lang="zh-CN" altLang="en-US" sz="3200" b="1">
                  <a:solidFill>
                    <a:srgbClr val="FF0000"/>
                  </a:solidFill>
                  <a:latin typeface="宋体" pitchFamily="2" charset="-122"/>
                </a:rPr>
                <a:t>第四部分（</a:t>
              </a:r>
              <a:r>
                <a:rPr lang="en-US" altLang="zh-CN" sz="3200" b="1">
                  <a:solidFill>
                    <a:srgbClr val="FF0000"/>
                  </a:solidFill>
                  <a:latin typeface="宋体" pitchFamily="2" charset="-122"/>
                </a:rPr>
                <a:t>6—15</a:t>
              </a:r>
              <a:r>
                <a:rPr lang="zh-CN" altLang="en-US" sz="3200" b="1">
                  <a:solidFill>
                    <a:srgbClr val="FF0000"/>
                  </a:solidFill>
                  <a:latin typeface="宋体" pitchFamily="2" charset="-122"/>
                </a:rPr>
                <a:t>）</a:t>
              </a:r>
              <a:r>
                <a:rPr lang="zh-CN" altLang="en-US" sz="3200" b="1">
                  <a:latin typeface="宋体" pitchFamily="2" charset="-122"/>
                </a:rPr>
                <a:t>：写汤姆探望伙伴，并得知印江</a:t>
              </a:r>
              <a:r>
                <a:rPr lang="en-US" altLang="zh-CN" sz="3200" b="1">
                  <a:latin typeface="宋体" pitchFamily="2" charset="-122"/>
                </a:rPr>
                <a:t>·</a:t>
              </a:r>
              <a:r>
                <a:rPr lang="zh-CN" altLang="en-US" sz="3200" b="1">
                  <a:latin typeface="宋体" pitchFamily="2" charset="-122"/>
                </a:rPr>
                <a:t>乔埃被封在洞里。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矩形 9"/>
          <p:cNvSpPr>
            <a:spLocks noChangeArrowheads="1"/>
          </p:cNvSpPr>
          <p:nvPr/>
        </p:nvSpPr>
        <p:spPr bwMode="auto">
          <a:xfrm>
            <a:off x="762000" y="666750"/>
            <a:ext cx="7391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>
                <a:latin typeface="宋体" pitchFamily="2" charset="-122"/>
              </a:rPr>
              <a:t>用简洁的语言概括本文的故事情节。</a:t>
            </a:r>
          </a:p>
        </p:txBody>
      </p:sp>
      <p:grpSp>
        <p:nvGrpSpPr>
          <p:cNvPr id="11" name="组合 10"/>
          <p:cNvGrpSpPr>
            <a:grpSpLocks/>
          </p:cNvGrpSpPr>
          <p:nvPr/>
        </p:nvGrpSpPr>
        <p:grpSpPr bwMode="auto">
          <a:xfrm>
            <a:off x="647700" y="3395663"/>
            <a:ext cx="8039100" cy="981075"/>
            <a:chOff x="647700" y="3395070"/>
            <a:chExt cx="8039100" cy="980990"/>
          </a:xfrm>
        </p:grpSpPr>
        <p:pic>
          <p:nvPicPr>
            <p:cNvPr id="16387" name="图片 5"/>
            <p:cNvPicPr>
              <a:picLocks noChangeAspect="1" noChangeArrowheads="1"/>
            </p:cNvPicPr>
            <p:nvPr/>
          </p:nvPicPr>
          <p:blipFill>
            <a:blip r:embed="rId3" cstate="print"/>
            <a:srcRect l="8932" t="67168" r="23428" b="3201"/>
            <a:stretch>
              <a:fillRect/>
            </a:stretch>
          </p:blipFill>
          <p:spPr bwMode="auto">
            <a:xfrm>
              <a:off x="647700" y="3395070"/>
              <a:ext cx="7772398" cy="9809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388" name="矩形 4"/>
            <p:cNvSpPr>
              <a:spLocks noChangeArrowheads="1"/>
            </p:cNvSpPr>
            <p:nvPr/>
          </p:nvSpPr>
          <p:spPr bwMode="auto">
            <a:xfrm>
              <a:off x="762000" y="3589279"/>
              <a:ext cx="7924800" cy="6047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200" b="1">
                  <a:latin typeface="楷体" pitchFamily="49" charset="-122"/>
                  <a:ea typeface="楷体" pitchFamily="49" charset="-122"/>
                </a:rPr>
                <a:t>最后写汤姆讲述历险过程，并探望小伙伴。</a:t>
              </a:r>
            </a:p>
          </p:txBody>
        </p:sp>
      </p:grpSp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495300" y="1392238"/>
            <a:ext cx="7924800" cy="941387"/>
            <a:chOff x="533400" y="1275602"/>
            <a:chExt cx="7924800" cy="941651"/>
          </a:xfrm>
        </p:grpSpPr>
        <p:pic>
          <p:nvPicPr>
            <p:cNvPr id="16390" name="图片 2"/>
            <p:cNvPicPr>
              <a:picLocks noChangeAspect="1" noChangeArrowheads="1"/>
            </p:cNvPicPr>
            <p:nvPr/>
          </p:nvPicPr>
          <p:blipFill>
            <a:blip r:embed="rId4" cstate="print"/>
            <a:srcRect l="8932" t="7973" r="23428" b="62962"/>
            <a:stretch>
              <a:fillRect/>
            </a:stretch>
          </p:blipFill>
          <p:spPr bwMode="auto">
            <a:xfrm>
              <a:off x="533400" y="1275602"/>
              <a:ext cx="7924800" cy="9416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391" name="矩形 6"/>
            <p:cNvSpPr>
              <a:spLocks noChangeArrowheads="1"/>
            </p:cNvSpPr>
            <p:nvPr/>
          </p:nvSpPr>
          <p:spPr bwMode="auto">
            <a:xfrm>
              <a:off x="838200" y="1395677"/>
              <a:ext cx="7467600" cy="6047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200" b="1">
                  <a:latin typeface="楷体" pitchFamily="49" charset="-122"/>
                  <a:ea typeface="楷体" pitchFamily="49" charset="-122"/>
                </a:rPr>
                <a:t>先写两个孩子失踪，小镇陷入悲伤之中；</a:t>
              </a:r>
              <a:endParaRPr lang="en-US" altLang="zh-CN" sz="3200" b="1">
                <a:latin typeface="楷体" pitchFamily="49" charset="-122"/>
                <a:ea typeface="楷体" pitchFamily="49" charset="-122"/>
              </a:endParaRPr>
            </a:p>
          </p:txBody>
        </p:sp>
      </p:grpSp>
      <p:grpSp>
        <p:nvGrpSpPr>
          <p:cNvPr id="8" name="组合 7"/>
          <p:cNvGrpSpPr>
            <a:grpSpLocks/>
          </p:cNvGrpSpPr>
          <p:nvPr/>
        </p:nvGrpSpPr>
        <p:grpSpPr bwMode="auto">
          <a:xfrm>
            <a:off x="342900" y="2254250"/>
            <a:ext cx="8077200" cy="1106488"/>
            <a:chOff x="342899" y="2254060"/>
            <a:chExt cx="8077199" cy="1106272"/>
          </a:xfrm>
        </p:grpSpPr>
        <p:pic>
          <p:nvPicPr>
            <p:cNvPr id="16393" name="图片 9"/>
            <p:cNvPicPr>
              <a:picLocks noChangeAspect="1" noChangeArrowheads="1"/>
            </p:cNvPicPr>
            <p:nvPr/>
          </p:nvPicPr>
          <p:blipFill>
            <a:blip r:embed="rId5" cstate="print"/>
            <a:srcRect l="22971" t="36522" r="8113" b="32803"/>
            <a:stretch>
              <a:fillRect/>
            </a:stretch>
          </p:blipFill>
          <p:spPr bwMode="auto">
            <a:xfrm flipH="1">
              <a:off x="342899" y="2254060"/>
              <a:ext cx="8077199" cy="1106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394" name="矩形 8"/>
            <p:cNvSpPr>
              <a:spLocks noChangeArrowheads="1"/>
            </p:cNvSpPr>
            <p:nvPr/>
          </p:nvSpPr>
          <p:spPr bwMode="auto">
            <a:xfrm>
              <a:off x="762000" y="2504805"/>
              <a:ext cx="6347012" cy="6047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200" b="1">
                  <a:latin typeface="楷体" pitchFamily="49" charset="-122"/>
                  <a:ea typeface="楷体" pitchFamily="49" charset="-122"/>
                </a:rPr>
                <a:t>接着写他们脱险回家，全村欢庆；</a:t>
              </a:r>
              <a:endParaRPr lang="en-US" altLang="zh-CN" sz="3200" b="1">
                <a:latin typeface="楷体" pitchFamily="49" charset="-122"/>
                <a:ea typeface="楷体" pitchFamily="49" charset="-122"/>
              </a:endParaRPr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FDEF3"/>
      </a:accent1>
      <a:accent2>
        <a:srgbClr val="333399"/>
      </a:accent2>
      <a:accent3>
        <a:srgbClr val="FFFFFF"/>
      </a:accent3>
      <a:accent4>
        <a:srgbClr val="000000"/>
      </a:accent4>
      <a:accent5>
        <a:srgbClr val="E4ECF8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2800" b="1" dirty="0">
            <a:latin typeface="黑体" panose="02010609060101010101" pitchFamily="49" charset="-122"/>
            <a:ea typeface="黑体" panose="02010609060101010101" pitchFamily="49" charset="-122"/>
          </a:defRPr>
        </a:defPPr>
      </a:lstStyle>
    </a:tx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1167</Words>
  <Application>Microsoft Office PowerPoint</Application>
  <PresentationFormat>全屏显示(16:9)</PresentationFormat>
  <Paragraphs>90</Paragraphs>
  <Slides>26</Slides>
  <Notes>5</Notes>
  <HiddenSlides>7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27" baseType="lpstr">
      <vt:lpstr>默认设计模板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apple</dc:creator>
  <cp:lastModifiedBy>老百晓在线</cp:lastModifiedBy>
  <cp:revision>1</cp:revision>
  <dcterms:created xsi:type="dcterms:W3CDTF">2020-01-15T18:04:41Z</dcterms:created>
  <dcterms:modified xsi:type="dcterms:W3CDTF">2020-09-08T17:53:25Z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来源">
    <vt:lpwstr>状元成才路系列</vt:lpwstr>
  </property>
  <property fmtid="{D5CDD505-2E9C-101B-9397-08002B2CF9AE}" pid="3" name="KSOProductBuildVer">
    <vt:lpwstr>2052-11.1.0.9339</vt:lpwstr>
  </property>
</Properties>
</file>