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2" r:id="rId1"/>
  </p:sldMasterIdLst>
  <p:notesMasterIdLst>
    <p:notesMasterId r:id="rId26"/>
  </p:notesMasterIdLst>
  <p:handoutMasterIdLst>
    <p:handoutMasterId r:id="rId27"/>
  </p:handoutMasterIdLst>
  <p:sldIdLst>
    <p:sldId id="523" r:id="rId2"/>
    <p:sldId id="359" r:id="rId3"/>
    <p:sldId id="849" r:id="rId4"/>
    <p:sldId id="921" r:id="rId5"/>
    <p:sldId id="855" r:id="rId6"/>
    <p:sldId id="856" r:id="rId7"/>
    <p:sldId id="854" r:id="rId8"/>
    <p:sldId id="1050" r:id="rId9"/>
    <p:sldId id="1043" r:id="rId10"/>
    <p:sldId id="1046" r:id="rId11"/>
    <p:sldId id="962" r:id="rId12"/>
    <p:sldId id="980" r:id="rId13"/>
    <p:sldId id="981" r:id="rId14"/>
    <p:sldId id="1026" r:id="rId15"/>
    <p:sldId id="985" r:id="rId16"/>
    <p:sldId id="1045" r:id="rId17"/>
    <p:sldId id="1013" r:id="rId18"/>
    <p:sldId id="992" r:id="rId19"/>
    <p:sldId id="559" r:id="rId20"/>
    <p:sldId id="1017" r:id="rId21"/>
    <p:sldId id="1051" r:id="rId22"/>
    <p:sldId id="936" r:id="rId23"/>
    <p:sldId id="937" r:id="rId24"/>
    <p:sldId id="707" r:id="rId2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18">
          <p15:clr>
            <a:srgbClr val="A4A3A4"/>
          </p15:clr>
        </p15:guide>
        <p15:guide id="2" pos="16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6">
          <p15:clr>
            <a:srgbClr val="A4A3A4"/>
          </p15:clr>
        </p15:guide>
        <p15:guide id="2" pos="22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461E64"/>
    <a:srgbClr val="FF00FF"/>
    <a:srgbClr val="FFFFFF"/>
    <a:srgbClr val="0066CC"/>
    <a:srgbClr val="FF6600"/>
    <a:srgbClr val="FFFFCC"/>
    <a:srgbClr val="FF0000"/>
    <a:srgbClr val="CC330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37" autoAdjust="0"/>
    <p:restoredTop sz="94660"/>
  </p:normalViewPr>
  <p:slideViewPr>
    <p:cSldViewPr>
      <p:cViewPr varScale="1">
        <p:scale>
          <a:sx n="152" d="100"/>
          <a:sy n="152" d="100"/>
        </p:scale>
        <p:origin x="448" y="184"/>
      </p:cViewPr>
      <p:guideLst>
        <p:guide orient="horz" pos="2618"/>
        <p:guide pos="161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1984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pPr/>
              <a:t>2020/3/29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118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2020/3/29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094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7578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526" y="0"/>
            <a:ext cx="9145525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" y="0"/>
            <a:ext cx="9143238" cy="514435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-1525" y="0"/>
            <a:ext cx="9145525" cy="51435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 219"/>
          <p:cNvSpPr/>
          <p:nvPr/>
        </p:nvSpPr>
        <p:spPr>
          <a:xfrm>
            <a:off x="4030304" y="3038506"/>
            <a:ext cx="1315622" cy="222922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645644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7" y="4508526"/>
            <a:ext cx="4678403" cy="63540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17" y="4177006"/>
            <a:ext cx="1849518" cy="90023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86"/>
          <a:stretch/>
        </p:blipFill>
        <p:spPr>
          <a:xfrm>
            <a:off x="-352180" y="0"/>
            <a:ext cx="2257732" cy="53373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6877" y="4548643"/>
            <a:ext cx="4467123" cy="60670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7" r="31382"/>
          <a:stretch/>
        </p:blipFill>
        <p:spPr>
          <a:xfrm>
            <a:off x="9299" y="2150"/>
            <a:ext cx="1581151" cy="51435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16"/>
          <a:stretch/>
        </p:blipFill>
        <p:spPr>
          <a:xfrm>
            <a:off x="7975433" y="3321331"/>
            <a:ext cx="1178092" cy="181288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86"/>
          <a:stretch/>
        </p:blipFill>
        <p:spPr>
          <a:xfrm flipV="1">
            <a:off x="6151532" y="4614404"/>
            <a:ext cx="2257732" cy="53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13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52425" y="285751"/>
            <a:ext cx="8496300" cy="4591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09550" y="0"/>
            <a:ext cx="609600" cy="2549048"/>
          </a:xfrm>
          <a:prstGeom prst="rect">
            <a:avLst/>
          </a:prstGeom>
          <a:solidFill>
            <a:srgbClr val="C6D9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1806" flipH="1" flipV="1">
            <a:off x="-578755" y="3620096"/>
            <a:ext cx="1605186" cy="1605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9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52425" y="285751"/>
            <a:ext cx="8496300" cy="4591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1806" flipH="1" flipV="1">
            <a:off x="-578755" y="3620096"/>
            <a:ext cx="1605186" cy="1605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108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588" y="285751"/>
            <a:ext cx="1354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>
            <a:off x="172203" y="147282"/>
            <a:ext cx="8876847" cy="4868346"/>
          </a:xfrm>
          <a:custGeom>
            <a:avLst/>
            <a:gdLst>
              <a:gd name="connsiteX0" fmla="*/ 111576 w 8876847"/>
              <a:gd name="connsiteY0" fmla="*/ 294152 h 4868346"/>
              <a:gd name="connsiteX1" fmla="*/ 748503 w 8876847"/>
              <a:gd name="connsiteY1" fmla="*/ 4067 h 4868346"/>
              <a:gd name="connsiteX2" fmla="*/ 2501629 w 8876847"/>
              <a:gd name="connsiteY2" fmla="*/ 117579 h 4868346"/>
              <a:gd name="connsiteX3" fmla="*/ 4532227 w 8876847"/>
              <a:gd name="connsiteY3" fmla="*/ 22986 h 4868346"/>
              <a:gd name="connsiteX4" fmla="*/ 6121391 w 8876847"/>
              <a:gd name="connsiteY4" fmla="*/ 142804 h 4868346"/>
              <a:gd name="connsiteX5" fmla="*/ 7515063 w 8876847"/>
              <a:gd name="connsiteY5" fmla="*/ 4067 h 4868346"/>
              <a:gd name="connsiteX6" fmla="*/ 8618649 w 8876847"/>
              <a:gd name="connsiteY6" fmla="*/ 186947 h 4868346"/>
              <a:gd name="connsiteX7" fmla="*/ 8706936 w 8876847"/>
              <a:gd name="connsiteY7" fmla="*/ 1177021 h 4868346"/>
              <a:gd name="connsiteX8" fmla="*/ 8688018 w 8876847"/>
              <a:gd name="connsiteY8" fmla="*/ 2343670 h 4868346"/>
              <a:gd name="connsiteX9" fmla="*/ 8769998 w 8876847"/>
              <a:gd name="connsiteY9" fmla="*/ 4128326 h 4868346"/>
              <a:gd name="connsiteX10" fmla="*/ 8719549 w 8876847"/>
              <a:gd name="connsiteY10" fmla="*/ 4840928 h 4868346"/>
              <a:gd name="connsiteX11" fmla="*/ 6859218 w 8876847"/>
              <a:gd name="connsiteY11" fmla="*/ 4733722 h 4868346"/>
              <a:gd name="connsiteX12" fmla="*/ 5661038 w 8876847"/>
              <a:gd name="connsiteY12" fmla="*/ 4853540 h 4868346"/>
              <a:gd name="connsiteX13" fmla="*/ 3573684 w 8876847"/>
              <a:gd name="connsiteY13" fmla="*/ 4815703 h 4868346"/>
              <a:gd name="connsiteX14" fmla="*/ 1227775 w 8876847"/>
              <a:gd name="connsiteY14" fmla="*/ 4752641 h 4868346"/>
              <a:gd name="connsiteX15" fmla="*/ 105270 w 8876847"/>
              <a:gd name="connsiteY15" fmla="*/ 4702191 h 4868346"/>
              <a:gd name="connsiteX16" fmla="*/ 48514 w 8876847"/>
              <a:gd name="connsiteY16" fmla="*/ 3150864 h 4868346"/>
              <a:gd name="connsiteX17" fmla="*/ 111576 w 8876847"/>
              <a:gd name="connsiteY17" fmla="*/ 1776111 h 4868346"/>
              <a:gd name="connsiteX18" fmla="*/ 111576 w 8876847"/>
              <a:gd name="connsiteY18" fmla="*/ 294152 h 4868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876847" h="4868346">
                <a:moveTo>
                  <a:pt x="111576" y="294152"/>
                </a:moveTo>
                <a:cubicBezTo>
                  <a:pt x="217730" y="-1189"/>
                  <a:pt x="350161" y="33496"/>
                  <a:pt x="748503" y="4067"/>
                </a:cubicBezTo>
                <a:cubicBezTo>
                  <a:pt x="1146845" y="-25362"/>
                  <a:pt x="1871008" y="114426"/>
                  <a:pt x="2501629" y="117579"/>
                </a:cubicBezTo>
                <a:cubicBezTo>
                  <a:pt x="3132250" y="120732"/>
                  <a:pt x="3928933" y="18782"/>
                  <a:pt x="4532227" y="22986"/>
                </a:cubicBezTo>
                <a:cubicBezTo>
                  <a:pt x="5135521" y="27190"/>
                  <a:pt x="5624252" y="145957"/>
                  <a:pt x="6121391" y="142804"/>
                </a:cubicBezTo>
                <a:cubicBezTo>
                  <a:pt x="6618530" y="139651"/>
                  <a:pt x="7098853" y="-3290"/>
                  <a:pt x="7515063" y="4067"/>
                </a:cubicBezTo>
                <a:cubicBezTo>
                  <a:pt x="7931273" y="11424"/>
                  <a:pt x="8420004" y="-8545"/>
                  <a:pt x="8618649" y="186947"/>
                </a:cubicBezTo>
                <a:cubicBezTo>
                  <a:pt x="8817294" y="382439"/>
                  <a:pt x="8695375" y="817567"/>
                  <a:pt x="8706936" y="1177021"/>
                </a:cubicBezTo>
                <a:cubicBezTo>
                  <a:pt x="8718498" y="1536475"/>
                  <a:pt x="8677508" y="1851786"/>
                  <a:pt x="8688018" y="2343670"/>
                </a:cubicBezTo>
                <a:cubicBezTo>
                  <a:pt x="8698528" y="2835554"/>
                  <a:pt x="8764743" y="3712116"/>
                  <a:pt x="8769998" y="4128326"/>
                </a:cubicBezTo>
                <a:cubicBezTo>
                  <a:pt x="8775253" y="4544536"/>
                  <a:pt x="9038012" y="4740029"/>
                  <a:pt x="8719549" y="4840928"/>
                </a:cubicBezTo>
                <a:cubicBezTo>
                  <a:pt x="8401086" y="4941827"/>
                  <a:pt x="7368970" y="4731620"/>
                  <a:pt x="6859218" y="4733722"/>
                </a:cubicBezTo>
                <a:cubicBezTo>
                  <a:pt x="6349466" y="4735824"/>
                  <a:pt x="5661038" y="4853540"/>
                  <a:pt x="5661038" y="4853540"/>
                </a:cubicBezTo>
                <a:lnTo>
                  <a:pt x="3573684" y="4815703"/>
                </a:lnTo>
                <a:lnTo>
                  <a:pt x="1227775" y="4752641"/>
                </a:lnTo>
                <a:cubicBezTo>
                  <a:pt x="649706" y="4733722"/>
                  <a:pt x="301814" y="4969154"/>
                  <a:pt x="105270" y="4702191"/>
                </a:cubicBezTo>
                <a:cubicBezTo>
                  <a:pt x="-91274" y="4435228"/>
                  <a:pt x="47463" y="3638544"/>
                  <a:pt x="48514" y="3150864"/>
                </a:cubicBezTo>
                <a:cubicBezTo>
                  <a:pt x="49565" y="2663184"/>
                  <a:pt x="105270" y="2249076"/>
                  <a:pt x="111576" y="1776111"/>
                </a:cubicBezTo>
                <a:cubicBezTo>
                  <a:pt x="117882" y="1303146"/>
                  <a:pt x="5422" y="589493"/>
                  <a:pt x="111576" y="2941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89865" y="60046"/>
            <a:ext cx="9022604" cy="5010145"/>
          </a:xfrm>
          <a:custGeom>
            <a:avLst/>
            <a:gdLst>
              <a:gd name="connsiteX0" fmla="*/ 111576 w 8876847"/>
              <a:gd name="connsiteY0" fmla="*/ 294152 h 4868346"/>
              <a:gd name="connsiteX1" fmla="*/ 748503 w 8876847"/>
              <a:gd name="connsiteY1" fmla="*/ 4067 h 4868346"/>
              <a:gd name="connsiteX2" fmla="*/ 2501629 w 8876847"/>
              <a:gd name="connsiteY2" fmla="*/ 117579 h 4868346"/>
              <a:gd name="connsiteX3" fmla="*/ 4532227 w 8876847"/>
              <a:gd name="connsiteY3" fmla="*/ 22986 h 4868346"/>
              <a:gd name="connsiteX4" fmla="*/ 6121391 w 8876847"/>
              <a:gd name="connsiteY4" fmla="*/ 142804 h 4868346"/>
              <a:gd name="connsiteX5" fmla="*/ 7515063 w 8876847"/>
              <a:gd name="connsiteY5" fmla="*/ 4067 h 4868346"/>
              <a:gd name="connsiteX6" fmla="*/ 8618649 w 8876847"/>
              <a:gd name="connsiteY6" fmla="*/ 186947 h 4868346"/>
              <a:gd name="connsiteX7" fmla="*/ 8706936 w 8876847"/>
              <a:gd name="connsiteY7" fmla="*/ 1177021 h 4868346"/>
              <a:gd name="connsiteX8" fmla="*/ 8688018 w 8876847"/>
              <a:gd name="connsiteY8" fmla="*/ 2343670 h 4868346"/>
              <a:gd name="connsiteX9" fmla="*/ 8769998 w 8876847"/>
              <a:gd name="connsiteY9" fmla="*/ 4128326 h 4868346"/>
              <a:gd name="connsiteX10" fmla="*/ 8719549 w 8876847"/>
              <a:gd name="connsiteY10" fmla="*/ 4840928 h 4868346"/>
              <a:gd name="connsiteX11" fmla="*/ 6859218 w 8876847"/>
              <a:gd name="connsiteY11" fmla="*/ 4733722 h 4868346"/>
              <a:gd name="connsiteX12" fmla="*/ 5661038 w 8876847"/>
              <a:gd name="connsiteY12" fmla="*/ 4853540 h 4868346"/>
              <a:gd name="connsiteX13" fmla="*/ 3573684 w 8876847"/>
              <a:gd name="connsiteY13" fmla="*/ 4815703 h 4868346"/>
              <a:gd name="connsiteX14" fmla="*/ 1227775 w 8876847"/>
              <a:gd name="connsiteY14" fmla="*/ 4752641 h 4868346"/>
              <a:gd name="connsiteX15" fmla="*/ 105270 w 8876847"/>
              <a:gd name="connsiteY15" fmla="*/ 4702191 h 4868346"/>
              <a:gd name="connsiteX16" fmla="*/ 48514 w 8876847"/>
              <a:gd name="connsiteY16" fmla="*/ 3150864 h 4868346"/>
              <a:gd name="connsiteX17" fmla="*/ 111576 w 8876847"/>
              <a:gd name="connsiteY17" fmla="*/ 1776111 h 4868346"/>
              <a:gd name="connsiteX18" fmla="*/ 111576 w 8876847"/>
              <a:gd name="connsiteY18" fmla="*/ 294152 h 4868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876847" h="4868346">
                <a:moveTo>
                  <a:pt x="111576" y="294152"/>
                </a:moveTo>
                <a:cubicBezTo>
                  <a:pt x="217730" y="-1189"/>
                  <a:pt x="350161" y="33496"/>
                  <a:pt x="748503" y="4067"/>
                </a:cubicBezTo>
                <a:cubicBezTo>
                  <a:pt x="1146845" y="-25362"/>
                  <a:pt x="1871008" y="114426"/>
                  <a:pt x="2501629" y="117579"/>
                </a:cubicBezTo>
                <a:cubicBezTo>
                  <a:pt x="3132250" y="120732"/>
                  <a:pt x="3928933" y="18782"/>
                  <a:pt x="4532227" y="22986"/>
                </a:cubicBezTo>
                <a:cubicBezTo>
                  <a:pt x="5135521" y="27190"/>
                  <a:pt x="5624252" y="145957"/>
                  <a:pt x="6121391" y="142804"/>
                </a:cubicBezTo>
                <a:cubicBezTo>
                  <a:pt x="6618530" y="139651"/>
                  <a:pt x="7098853" y="-3290"/>
                  <a:pt x="7515063" y="4067"/>
                </a:cubicBezTo>
                <a:cubicBezTo>
                  <a:pt x="7931273" y="11424"/>
                  <a:pt x="8420004" y="-8545"/>
                  <a:pt x="8618649" y="186947"/>
                </a:cubicBezTo>
                <a:cubicBezTo>
                  <a:pt x="8817294" y="382439"/>
                  <a:pt x="8695375" y="817567"/>
                  <a:pt x="8706936" y="1177021"/>
                </a:cubicBezTo>
                <a:cubicBezTo>
                  <a:pt x="8718498" y="1536475"/>
                  <a:pt x="8677508" y="1851786"/>
                  <a:pt x="8688018" y="2343670"/>
                </a:cubicBezTo>
                <a:cubicBezTo>
                  <a:pt x="8698528" y="2835554"/>
                  <a:pt x="8764743" y="3712116"/>
                  <a:pt x="8769998" y="4128326"/>
                </a:cubicBezTo>
                <a:cubicBezTo>
                  <a:pt x="8775253" y="4544536"/>
                  <a:pt x="9038012" y="4740029"/>
                  <a:pt x="8719549" y="4840928"/>
                </a:cubicBezTo>
                <a:cubicBezTo>
                  <a:pt x="8401086" y="4941827"/>
                  <a:pt x="7368970" y="4731620"/>
                  <a:pt x="6859218" y="4733722"/>
                </a:cubicBezTo>
                <a:cubicBezTo>
                  <a:pt x="6349466" y="4735824"/>
                  <a:pt x="5661038" y="4853540"/>
                  <a:pt x="5661038" y="4853540"/>
                </a:cubicBezTo>
                <a:lnTo>
                  <a:pt x="3573684" y="4815703"/>
                </a:lnTo>
                <a:lnTo>
                  <a:pt x="1227775" y="4752641"/>
                </a:lnTo>
                <a:cubicBezTo>
                  <a:pt x="649706" y="4733722"/>
                  <a:pt x="301814" y="4969154"/>
                  <a:pt x="105270" y="4702191"/>
                </a:cubicBezTo>
                <a:cubicBezTo>
                  <a:pt x="-91274" y="4435228"/>
                  <a:pt x="47463" y="3638544"/>
                  <a:pt x="48514" y="3150864"/>
                </a:cubicBezTo>
                <a:cubicBezTo>
                  <a:pt x="49565" y="2663184"/>
                  <a:pt x="105270" y="2249076"/>
                  <a:pt x="111576" y="1776111"/>
                </a:cubicBezTo>
                <a:cubicBezTo>
                  <a:pt x="117882" y="1303146"/>
                  <a:pt x="5422" y="589493"/>
                  <a:pt x="111576" y="294152"/>
                </a:cubicBezTo>
                <a:close/>
              </a:path>
            </a:pathLst>
          </a:custGeom>
          <a:noFill/>
          <a:ln w="285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263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45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572" y="-37957"/>
            <a:ext cx="1354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10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0062447"/>
      </p:ext>
    </p:extLst>
  </p:cSld>
  <p:clrMapOvr>
    <a:masterClrMapping/>
  </p:clrMapOvr>
  <p:transition spd="slow" advTm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437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6.jpg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B7655DB8-CB62-4AEA-BBEC-2C105A208417}"/>
              </a:ext>
            </a:extLst>
          </p:cNvPr>
          <p:cNvGrpSpPr/>
          <p:nvPr/>
        </p:nvGrpSpPr>
        <p:grpSpPr>
          <a:xfrm>
            <a:off x="5342441" y="4720458"/>
            <a:ext cx="3006086" cy="423042"/>
            <a:chOff x="2909899" y="6113898"/>
            <a:chExt cx="6509234" cy="744109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BC9B8AC1-164D-4AC1-B61F-61831A4BC70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9899" y="6161301"/>
              <a:ext cx="3147549" cy="69670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944B6FC4-6584-4D39-90F2-F779C31B2B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057448" y="6113898"/>
              <a:ext cx="3361685" cy="744106"/>
            </a:xfrm>
            <a:prstGeom prst="rect">
              <a:avLst/>
            </a:prstGeom>
          </p:spPr>
        </p:pic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id="{DF156596-4F90-4E5B-9551-EFABFCAF41A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80532"/>
            <a:ext cx="1332036" cy="36296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23AB148-3587-4E7B-960B-15EAB3E51F5B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036" y="4780528"/>
            <a:ext cx="1332036" cy="36296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2055507E-6727-40E3-BBC6-533FE4CEDEA2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369" y="4780528"/>
            <a:ext cx="1332036" cy="36296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37A03C0-0719-46D1-BEF3-8CC321DAE8DB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405" y="4780528"/>
            <a:ext cx="1332036" cy="362968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A2B8BCE-9BED-4660-94DE-34E9AA6CB88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964" y="4763970"/>
            <a:ext cx="1332036" cy="36296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E68ACBF-5F54-410F-960D-7ADCFCE04ABB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811964" y="0"/>
            <a:ext cx="1332036" cy="36296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59A04711-BDD9-4BB1-980D-80F53C3E291D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CDD1E483-04C9-4A8A-A67D-AC02D7DE40F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4714890"/>
            <a:ext cx="9156700" cy="42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82B814C3-CAF6-41E9-9287-382A6697CE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572396" y="3897403"/>
            <a:ext cx="1379182" cy="881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09821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21.png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9A65E6B1-FC00-3B4B-951E-16C42CD512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06"/>
          <a:stretch/>
        </p:blipFill>
        <p:spPr bwMode="auto">
          <a:xfrm>
            <a:off x="4565" y="1"/>
            <a:ext cx="9139435" cy="5143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48"/>
          <p:cNvSpPr txBox="1"/>
          <p:nvPr/>
        </p:nvSpPr>
        <p:spPr>
          <a:xfrm>
            <a:off x="251520" y="339502"/>
            <a:ext cx="5243956" cy="62324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17 </a:t>
            </a:r>
            <a:r>
              <a:rPr lang="zh-CN" alt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他们那时候多有趣啊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3014C471-32F8-0E41-A0F0-606F734556F8}"/>
              </a:ext>
            </a:extLst>
          </p:cNvPr>
          <p:cNvSpPr txBox="1"/>
          <p:nvPr/>
        </p:nvSpPr>
        <p:spPr>
          <a:xfrm>
            <a:off x="5364088" y="837895"/>
            <a:ext cx="3349248" cy="608372"/>
          </a:xfrm>
          <a:prstGeom prst="rect">
            <a:avLst/>
          </a:prstGeom>
          <a:solidFill>
            <a:schemeClr val="accent6">
              <a:lumMod val="20000"/>
              <a:lumOff val="80000"/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</a:pPr>
            <a:r>
              <a:rPr lang="zh-CN" altLang="en-US" sz="2800" b="1" dirty="0">
                <a:solidFill>
                  <a:srgbClr val="0000FF"/>
                </a:solidFill>
              </a:rPr>
              <a:t>这是一篇科幻小说。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线形标注 1 1"/>
          <p:cNvSpPr/>
          <p:nvPr/>
        </p:nvSpPr>
        <p:spPr>
          <a:xfrm>
            <a:off x="1575965" y="1237037"/>
            <a:ext cx="1800200" cy="642942"/>
          </a:xfrm>
          <a:prstGeom prst="borderCallout1">
            <a:avLst>
              <a:gd name="adj1" fmla="val 3935"/>
              <a:gd name="adj2" fmla="val -174"/>
              <a:gd name="adj3" fmla="val 2794"/>
              <a:gd name="adj4" fmla="val -14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真人老师</a:t>
            </a:r>
          </a:p>
        </p:txBody>
      </p:sp>
      <p:sp>
        <p:nvSpPr>
          <p:cNvPr id="3" name="线形标注 1 2"/>
          <p:cNvSpPr/>
          <p:nvPr/>
        </p:nvSpPr>
        <p:spPr>
          <a:xfrm>
            <a:off x="5552864" y="1237037"/>
            <a:ext cx="1714410" cy="642942"/>
          </a:xfrm>
          <a:prstGeom prst="borderCallout1">
            <a:avLst>
              <a:gd name="adj1" fmla="val 3935"/>
              <a:gd name="adj2" fmla="val -174"/>
              <a:gd name="adj3" fmla="val 2794"/>
              <a:gd name="adj4" fmla="val -14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机器老师</a:t>
            </a:r>
          </a:p>
        </p:txBody>
      </p:sp>
      <p:sp>
        <p:nvSpPr>
          <p:cNvPr id="4" name="矩形 3"/>
          <p:cNvSpPr/>
          <p:nvPr/>
        </p:nvSpPr>
        <p:spPr>
          <a:xfrm>
            <a:off x="1379189" y="2921477"/>
            <a:ext cx="22726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同年龄孩子教法相同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34173" y="279378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会出故障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58081" y="221567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知识有限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26428" y="2091495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可以调整学习内容</a:t>
            </a:r>
            <a:endParaRPr lang="zh-CN" altLang="en-US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4427984" y="555526"/>
            <a:ext cx="0" cy="41540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251520" y="872541"/>
            <a:ext cx="1215350" cy="649380"/>
            <a:chOff x="4193311" y="4287558"/>
            <a:chExt cx="1215350" cy="649380"/>
          </a:xfrm>
        </p:grpSpPr>
        <p:sp>
          <p:nvSpPr>
            <p:cNvPr id="12" name="云形 11"/>
            <p:cNvSpPr/>
            <p:nvPr/>
          </p:nvSpPr>
          <p:spPr>
            <a:xfrm>
              <a:off x="4193311" y="4287558"/>
              <a:ext cx="1215350" cy="649380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25824" y="4371950"/>
              <a:ext cx="9589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以 前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605122" y="794100"/>
            <a:ext cx="1215350" cy="649380"/>
            <a:chOff x="4193311" y="4287558"/>
            <a:chExt cx="1215350" cy="649380"/>
          </a:xfrm>
        </p:grpSpPr>
        <p:sp>
          <p:nvSpPr>
            <p:cNvPr id="15" name="云形 14"/>
            <p:cNvSpPr/>
            <p:nvPr/>
          </p:nvSpPr>
          <p:spPr>
            <a:xfrm>
              <a:off x="4193311" y="4287558"/>
              <a:ext cx="1215350" cy="649380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25824" y="4371950"/>
              <a:ext cx="9589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现 在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4838210" y="3404322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每个孩子教法不同</a:t>
            </a:r>
            <a:endParaRPr lang="zh-CN" altLang="en-US" dirty="0"/>
          </a:p>
        </p:txBody>
      </p:sp>
      <p:sp>
        <p:nvSpPr>
          <p:cNvPr id="18" name="线形标注 1 17"/>
          <p:cNvSpPr/>
          <p:nvPr/>
        </p:nvSpPr>
        <p:spPr>
          <a:xfrm>
            <a:off x="1480338" y="528244"/>
            <a:ext cx="2070348" cy="642942"/>
          </a:xfrm>
          <a:prstGeom prst="borderCallout1">
            <a:avLst>
              <a:gd name="adj1" fmla="val 3935"/>
              <a:gd name="adj2" fmla="val -174"/>
              <a:gd name="adj3" fmla="val 2794"/>
              <a:gd name="adj4" fmla="val -14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在学校学习</a:t>
            </a:r>
          </a:p>
        </p:txBody>
      </p:sp>
      <p:sp>
        <p:nvSpPr>
          <p:cNvPr id="19" name="线形标注 1 18"/>
          <p:cNvSpPr/>
          <p:nvPr/>
        </p:nvSpPr>
        <p:spPr>
          <a:xfrm>
            <a:off x="5382486" y="528244"/>
            <a:ext cx="2141842" cy="642942"/>
          </a:xfrm>
          <a:prstGeom prst="borderCallout1">
            <a:avLst>
              <a:gd name="adj1" fmla="val 3935"/>
              <a:gd name="adj2" fmla="val -174"/>
              <a:gd name="adj3" fmla="val 2794"/>
              <a:gd name="adj4" fmla="val -14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在家里学习</a:t>
            </a:r>
          </a:p>
        </p:txBody>
      </p:sp>
    </p:spTree>
    <p:extLst>
      <p:ext uri="{BB962C8B-B14F-4D97-AF65-F5344CB8AC3E}">
        <p14:creationId xmlns:p14="http://schemas.microsoft.com/office/powerpoint/2010/main" val="371465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56235" y="819785"/>
            <a:ext cx="8204200" cy="534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en-US" altLang="zh-CN" sz="2400" b="1" dirty="0">
                <a:latin typeface="黑体" panose="02010600030101010101" pitchFamily="2" charset="-122"/>
                <a:ea typeface="黑体" pitchFamily="2" charset="-122"/>
                <a:cs typeface="黑体" panose="02010600030101010101" pitchFamily="2" charset="-122"/>
                <a:sym typeface="+mn-ea"/>
              </a:rPr>
              <a:t>“那时候”的学校和2155年的学校</a:t>
            </a:r>
            <a:r>
              <a:rPr lang="zh-CN" altLang="en-US" sz="2400" b="1" dirty="0">
                <a:latin typeface="黑体" panose="02010600030101010101" pitchFamily="2" charset="-122"/>
                <a:ea typeface="黑体" pitchFamily="2" charset="-122"/>
                <a:cs typeface="黑体" panose="02010600030101010101" pitchFamily="2" charset="-122"/>
                <a:sym typeface="+mn-ea"/>
              </a:rPr>
              <a:t>各有什么利弊？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42804591"/>
              </p:ext>
            </p:extLst>
          </p:nvPr>
        </p:nvGraphicFramePr>
        <p:xfrm>
          <a:off x="482600" y="1475740"/>
          <a:ext cx="7952105" cy="3124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5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58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513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000" dirty="0"/>
                        <a:t>“那时候”的学校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2000"/>
                        <a:t>    </a:t>
                      </a:r>
                      <a:r>
                        <a:rPr lang="zh-CN" altLang="en-US" sz="2000"/>
                        <a:t>2155 年的学校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394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/>
                    </a:p>
                    <a:p>
                      <a:pPr algn="ctr">
                        <a:buNone/>
                      </a:pPr>
                      <a:r>
                        <a:rPr lang="zh-CN" altLang="en-US" sz="2000"/>
                        <a:t>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000"/>
                        <a:t>①老师是真人，可以跟学生交流，可以关心学生；②同龄的 孩子集中学习，可以一起讨论、 一起玩耍。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000"/>
                        <a:t>机器老师会根据每个孩子的智力进行调整， 能更好地因材施教。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000"/>
                    </a:p>
                    <a:p>
                      <a:pPr algn="ctr">
                        <a:buNone/>
                      </a:pPr>
                      <a:r>
                        <a:rPr lang="zh-CN" altLang="en-US" sz="2000"/>
                        <a:t>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000"/>
                        <a:t>同龄的孩子学一样的功课，没有区分，不能针对每个孩子的不同特点教学。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buNone/>
                      </a:pPr>
                      <a:r>
                        <a:rPr lang="zh-CN" altLang="en-US" sz="2000" dirty="0"/>
                        <a:t>①机器老师没有情感，缺乏关 怀；②孩子们没有同学，缺乏交 流，内心孤独。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418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331640" y="1670486"/>
            <a:ext cx="741682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认真读课文</a:t>
            </a: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自然段，“真正的书”是什么意思？</a:t>
            </a:r>
            <a:endParaRPr lang="zh-CN" altLang="en-US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C061C24E-8F5B-344B-B0B0-700FB18A08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35646"/>
            <a:ext cx="1104039" cy="1582166"/>
          </a:xfrm>
          <a:prstGeom prst="rect">
            <a:avLst/>
          </a:prstGeom>
        </p:spPr>
      </p:pic>
      <p:sp>
        <p:nvSpPr>
          <p:cNvPr id="5" name="文本框 14">
            <a:extLst>
              <a:ext uri="{FF2B5EF4-FFF2-40B4-BE49-F238E27FC236}">
                <a16:creationId xmlns:a16="http://schemas.microsoft.com/office/drawing/2014/main" id="{5484379D-3776-7748-BF08-F82CF795CA5C}"/>
              </a:ext>
            </a:extLst>
          </p:cNvPr>
          <p:cNvSpPr txBox="1"/>
          <p:nvPr/>
        </p:nvSpPr>
        <p:spPr>
          <a:xfrm>
            <a:off x="624428" y="425882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互动课堂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E56DA78-629F-0143-BFBE-341A78A97E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94" y="478558"/>
            <a:ext cx="366861" cy="456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084168" y="2357436"/>
            <a:ext cx="720080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33869" y="1694305"/>
            <a:ext cx="1076130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1600" y="972473"/>
            <a:ext cx="71008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那天晚上，玛琪甚至把这件事记在自己的日记里了。在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2155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17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日这一天里她写道：“今天，托米发现了一本真正的书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!”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2928926" y="357172"/>
            <a:ext cx="4143404" cy="642942"/>
          </a:xfrm>
          <a:prstGeom prst="borderCallout1">
            <a:avLst>
              <a:gd name="adj1" fmla="val 212823"/>
              <a:gd name="adj2" fmla="val 27989"/>
              <a:gd name="adj3" fmla="val 100648"/>
              <a:gd name="adj4" fmla="val 21988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写的是</a:t>
            </a:r>
            <a:r>
              <a:rPr lang="en-US" altLang="zh-CN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100</a:t>
            </a:r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多年后的事情</a:t>
            </a:r>
          </a:p>
        </p:txBody>
      </p:sp>
      <p:sp>
        <p:nvSpPr>
          <p:cNvPr id="12" name="线形标注 1 11"/>
          <p:cNvSpPr/>
          <p:nvPr/>
        </p:nvSpPr>
        <p:spPr>
          <a:xfrm>
            <a:off x="1857356" y="3357568"/>
            <a:ext cx="5857916" cy="785818"/>
          </a:xfrm>
          <a:prstGeom prst="borderCallout1">
            <a:avLst>
              <a:gd name="adj1" fmla="val 568"/>
              <a:gd name="adj2" fmla="val 66626"/>
              <a:gd name="adj3" fmla="val -64769"/>
              <a:gd name="adj4" fmla="val 79303"/>
            </a:avLst>
          </a:prstGeom>
          <a:grp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说明平时他们阅读的不是真正的书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9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504256" y="3059846"/>
            <a:ext cx="1453270" cy="5715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14348" y="2383559"/>
            <a:ext cx="46700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858016" y="1826349"/>
            <a:ext cx="1098359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28236" y="1826349"/>
            <a:ext cx="4287979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79156" y="1131020"/>
            <a:ext cx="1837059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28926" y="1131020"/>
            <a:ext cx="785818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14348" y="1059582"/>
            <a:ext cx="7500990" cy="2576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这是一本很旧的书。玛琪的爷爷有一次告诉过她，当他还是一个小孩子的时候，他的爷爷对他讲，曾经有那么一个时候，所有的故事都是印在纸上的。</a:t>
            </a:r>
          </a:p>
        </p:txBody>
      </p:sp>
      <p:sp>
        <p:nvSpPr>
          <p:cNvPr id="9" name="线形标注 1 8"/>
          <p:cNvSpPr/>
          <p:nvPr/>
        </p:nvSpPr>
        <p:spPr>
          <a:xfrm>
            <a:off x="3471528" y="323287"/>
            <a:ext cx="2415259" cy="531357"/>
          </a:xfrm>
          <a:prstGeom prst="borderCallout1">
            <a:avLst>
              <a:gd name="adj1" fmla="val 147875"/>
              <a:gd name="adj2" fmla="val -4723"/>
              <a:gd name="adj3" fmla="val 100648"/>
              <a:gd name="adj4" fmla="val 11444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说明年代久远</a:t>
            </a:r>
          </a:p>
        </p:txBody>
      </p:sp>
      <p:sp>
        <p:nvSpPr>
          <p:cNvPr id="12" name="线形标注 1 11"/>
          <p:cNvSpPr/>
          <p:nvPr/>
        </p:nvSpPr>
        <p:spPr>
          <a:xfrm>
            <a:off x="2857488" y="3802726"/>
            <a:ext cx="4000528" cy="857256"/>
          </a:xfrm>
          <a:prstGeom prst="borderCallout1">
            <a:avLst>
              <a:gd name="adj1" fmla="val 50972"/>
              <a:gd name="adj2" fmla="val -79"/>
              <a:gd name="adj3" fmla="val -16634"/>
              <a:gd name="adj4" fmla="val -10814"/>
            </a:avLst>
          </a:prstGeom>
          <a:grp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真正的书是纸质的，所有的故事都印在纸上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4" grpId="0" animBg="1"/>
      <p:bldP spid="11" grpId="0" animBg="1"/>
      <p:bldP spid="10" grpId="0" animBg="1"/>
      <p:bldP spid="8" grpId="0" animBg="1"/>
      <p:bldP spid="9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34486" y="652523"/>
            <a:ext cx="848598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他们翻着这本书，书页已经发黄，皱皱巴巴的。他们读到的字全都静止不动，不像他们通常在荧光屏上看到的那样，顺序移动，真是有趣极了，你说是不是？</a:t>
            </a:r>
          </a:p>
        </p:txBody>
      </p:sp>
      <p:sp>
        <p:nvSpPr>
          <p:cNvPr id="11" name="椭圆 10"/>
          <p:cNvSpPr/>
          <p:nvPr/>
        </p:nvSpPr>
        <p:spPr>
          <a:xfrm>
            <a:off x="4932040" y="1176146"/>
            <a:ext cx="1656184" cy="519550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684325" y="1678633"/>
            <a:ext cx="1695987" cy="519549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6160" y="3016498"/>
            <a:ext cx="77048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读到后面，再翻回来看前面的一页时，刚刚读过的那些字仍然停留在原地。</a:t>
            </a:r>
          </a:p>
        </p:txBody>
      </p:sp>
      <p:sp>
        <p:nvSpPr>
          <p:cNvPr id="14" name="矩形 13"/>
          <p:cNvSpPr/>
          <p:nvPr/>
        </p:nvSpPr>
        <p:spPr>
          <a:xfrm>
            <a:off x="2746400" y="3566889"/>
            <a:ext cx="4104456" cy="489645"/>
          </a:xfrm>
          <a:prstGeom prst="rect">
            <a:avLst/>
          </a:prstGeom>
          <a:no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627534"/>
            <a:ext cx="79296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玛琪失望极了，她本来希望他把这个机器老师拿走，他们有一次就把托米的老师搬走了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将近一个月之久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，因为</a:t>
            </a: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历史那部分的装置完全显示不出图像来了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3" name="线形标注 1 2"/>
          <p:cNvSpPr/>
          <p:nvPr/>
        </p:nvSpPr>
        <p:spPr>
          <a:xfrm>
            <a:off x="3257007" y="3219822"/>
            <a:ext cx="3187201" cy="644069"/>
          </a:xfrm>
          <a:prstGeom prst="borderCallout1">
            <a:avLst>
              <a:gd name="adj1" fmla="val -880"/>
              <a:gd name="adj2" fmla="val 50819"/>
              <a:gd name="adj3" fmla="val -65523"/>
              <a:gd name="adj4" fmla="val 39878"/>
            </a:avLst>
          </a:prstGeom>
          <a:grpFill/>
          <a:ln>
            <a:solidFill>
              <a:srgbClr val="FF00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机器老师会出故障</a:t>
            </a:r>
          </a:p>
        </p:txBody>
      </p:sp>
    </p:spTree>
    <p:extLst>
      <p:ext uri="{BB962C8B-B14F-4D97-AF65-F5344CB8AC3E}">
        <p14:creationId xmlns:p14="http://schemas.microsoft.com/office/powerpoint/2010/main" val="12348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26382" y="1419622"/>
            <a:ext cx="741682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认真读课文</a:t>
            </a:r>
            <a:r>
              <a:rPr lang="en-US" altLang="zh-CN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26-30</a:t>
            </a:r>
            <a:r>
              <a:rPr lang="zh-CN" altLang="en-US" sz="3000" kern="0" dirty="0">
                <a:latin typeface="黑体" panose="02010609060101010101" pitchFamily="49" charset="-122"/>
                <a:ea typeface="黑体" panose="02010609060101010101" pitchFamily="49" charset="-122"/>
              </a:rPr>
              <a:t>自然段，玛琪为什么觉得以前的孩子学习有趣？</a:t>
            </a:r>
            <a:endParaRPr lang="zh-CN" altLang="en-US" sz="2800" kern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C061C24E-8F5B-344B-B0B0-700FB18A08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61" y="1349833"/>
            <a:ext cx="1104039" cy="158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73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755576" y="797718"/>
            <a:ext cx="74295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附近所有的孩子都到一处去上学，他们在校园里笑啊、喊啊，他们一起坐在课堂里上课；上完一天的课，就一块儿回家。他们学的功课都一样，这样，在做作业的时候他们就可以互相帮助，有问题还可以互相讨论。</a:t>
            </a:r>
          </a:p>
        </p:txBody>
      </p:sp>
      <p:sp>
        <p:nvSpPr>
          <p:cNvPr id="17" name="线形标注 1 16"/>
          <p:cNvSpPr/>
          <p:nvPr/>
        </p:nvSpPr>
        <p:spPr>
          <a:xfrm>
            <a:off x="1547664" y="3363838"/>
            <a:ext cx="6000792" cy="642942"/>
          </a:xfrm>
          <a:prstGeom prst="borderCallout1">
            <a:avLst>
              <a:gd name="adj1" fmla="val 101712"/>
              <a:gd name="adj2" fmla="val 2778"/>
              <a:gd name="adj3" fmla="val 99947"/>
              <a:gd name="adj4" fmla="val 2605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这是玛琪的想象，也是她内心的憧憬</a:t>
            </a:r>
          </a:p>
        </p:txBody>
      </p:sp>
      <p:sp>
        <p:nvSpPr>
          <p:cNvPr id="2" name="矩形 1"/>
          <p:cNvSpPr/>
          <p:nvPr/>
        </p:nvSpPr>
        <p:spPr>
          <a:xfrm>
            <a:off x="1822677" y="1239291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笑啊、喊啊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78614" y="1237600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一起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13779" y="1659492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一块儿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539884" y="2093862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互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757536" y="2516832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相帮助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83335" y="2516832"/>
            <a:ext cx="3791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有问题还可以互相讨论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13334" y="2093862"/>
            <a:ext cx="41520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做作业的时候他们就可以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35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71897" y="15370"/>
            <a:ext cx="5400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048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  机器老师正在屏幕上显示出这样的数字：“我们把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／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和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1/4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这两个分数加在一起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  <a:cs typeface="Times New Roman" pitchFamily="18" charset="0"/>
              </a:rPr>
              <a:t>——”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  <a:cs typeface="宋体" pitchFamily="2" charset="-122"/>
              </a:rPr>
              <a:t> </a:t>
            </a:r>
            <a:endParaRPr kumimoji="0" lang="zh-CN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itchFamily="49" charset="-122"/>
              <a:ea typeface="楷体" pitchFamily="49" charset="-122"/>
              <a:cs typeface="宋体" pitchFamily="2" charset="-122"/>
            </a:endParaRPr>
          </a:p>
        </p:txBody>
      </p:sp>
      <p:sp>
        <p:nvSpPr>
          <p:cNvPr id="14" name="线形标注 1 13"/>
          <p:cNvSpPr/>
          <p:nvPr/>
        </p:nvSpPr>
        <p:spPr>
          <a:xfrm>
            <a:off x="550462" y="2931790"/>
            <a:ext cx="4643470" cy="928694"/>
          </a:xfrm>
          <a:prstGeom prst="borderCallout1">
            <a:avLst>
              <a:gd name="adj1" fmla="val -109796"/>
              <a:gd name="adj2" fmla="val 10914"/>
              <a:gd name="adj3" fmla="val -223"/>
              <a:gd name="adj4" fmla="val 3785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与玛琪想象的以前孩子上学的热闹场面形成</a:t>
            </a: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鲜明对比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925" y="594360"/>
            <a:ext cx="1724660" cy="5822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89585" y="642620"/>
            <a:ext cx="1542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/>
              <a:t>作者简介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9070" y="1264920"/>
            <a:ext cx="4153535" cy="3448685"/>
          </a:xfrm>
          <a:prstGeom prst="rect">
            <a:avLst/>
          </a:prstGeom>
          <a:solidFill>
            <a:srgbClr val="D5FEF8"/>
          </a:solidFill>
          <a:ln>
            <a:noFill/>
          </a:ln>
        </p:spPr>
        <p:txBody>
          <a:bodyPr wrap="square" rtlCol="0">
            <a:spAutoFit/>
          </a:bodyPr>
          <a:lstStyle/>
          <a:p>
            <a:pPr indent="457200" algn="just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latin typeface="+mn-ea"/>
                <a:cs typeface="+mn-ea"/>
                <a:sym typeface="+mn-ea"/>
              </a:rPr>
              <a:t> </a:t>
            </a:r>
            <a:r>
              <a:rPr lang="zh-CN" altLang="en-US" sz="2400" b="1">
                <a:latin typeface="+mn-ea"/>
                <a:cs typeface="+mn-ea"/>
                <a:sym typeface="+mn-ea"/>
              </a:rPr>
              <a:t>艾萨克·阿西莫夫 </a:t>
            </a:r>
            <a:r>
              <a:rPr sz="2400">
                <a:latin typeface="+mn-ea"/>
                <a:cs typeface="+mn-ea"/>
                <a:sym typeface="+mn-ea"/>
              </a:rPr>
              <a:t>美国著名科幻小说家、科普作家、文学评论家。阿西莫夫一生著述近 500 本，题材涉及自然科学、社会科学和文学艺术等许多领域，是美国科幻小说黄金时代的代表人物之一。</a:t>
            </a:r>
          </a:p>
        </p:txBody>
      </p:sp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4205" y="640080"/>
            <a:ext cx="1724660" cy="58229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634865" y="688340"/>
            <a:ext cx="1542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/>
              <a:t>知识链接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550410" y="1219835"/>
            <a:ext cx="4570730" cy="3636010"/>
          </a:xfrm>
          <a:prstGeom prst="rect">
            <a:avLst/>
          </a:prstGeom>
          <a:solidFill>
            <a:srgbClr val="D5FEF8"/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/>
              <a:t>         </a:t>
            </a:r>
            <a:r>
              <a:rPr lang="zh-CN" altLang="en-US" sz="2400" b="1"/>
              <a:t>科幻小说 </a:t>
            </a:r>
            <a:r>
              <a:rPr lang="zh-CN" altLang="en-US" sz="2400"/>
              <a:t> 小说类别之一，用幻想的形式，表现人类在未来世界的物质精神文化生活和科学 技术远景，其内容交织着科学事实和预见、想象。通常将“科学”“幻想”和“小说”视为其三要素。是随着近代科学技术的蓬勃发展而产生的一种文学样式。</a:t>
            </a:r>
          </a:p>
        </p:txBody>
      </p:sp>
    </p:spTree>
    <p:extLst>
      <p:ext uri="{BB962C8B-B14F-4D97-AF65-F5344CB8AC3E}">
        <p14:creationId xmlns:p14="http://schemas.microsoft.com/office/powerpoint/2010/main" val="205369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52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624428" y="1203598"/>
            <a:ext cx="7259940" cy="1624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    请你大胆做猜想，未来的学习生活还有可能是什么样的？</a:t>
            </a:r>
          </a:p>
        </p:txBody>
      </p:sp>
    </p:spTree>
    <p:extLst>
      <p:ext uri="{BB962C8B-B14F-4D97-AF65-F5344CB8AC3E}">
        <p14:creationId xmlns:p14="http://schemas.microsoft.com/office/powerpoint/2010/main" val="66308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29785389-E1FB-4E48-A2A7-F82851E40E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20"/>
          <a:stretch/>
        </p:blipFill>
        <p:spPr>
          <a:xfrm>
            <a:off x="215516" y="469817"/>
            <a:ext cx="8712968" cy="420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32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9"/>
          <p:cNvSpPr txBox="1">
            <a:spLocks noChangeArrowheads="1"/>
          </p:cNvSpPr>
          <p:nvPr/>
        </p:nvSpPr>
        <p:spPr bwMode="auto">
          <a:xfrm>
            <a:off x="1561188" y="1415063"/>
            <a:ext cx="22336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未来学校</a:t>
            </a: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3682504" y="843558"/>
            <a:ext cx="28082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机器老师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3"/>
          <p:cNvSpPr txBox="1">
            <a:spLocks noChangeArrowheads="1"/>
          </p:cNvSpPr>
          <p:nvPr/>
        </p:nvSpPr>
        <p:spPr bwMode="auto">
          <a:xfrm>
            <a:off x="831150" y="901887"/>
            <a:ext cx="85722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</a:rPr>
              <a:t>他们那时候多有趣啊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1371700" y="1471111"/>
            <a:ext cx="360040" cy="2549705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4">
            <a:extLst>
              <a:ext uri="{FF2B5EF4-FFF2-40B4-BE49-F238E27FC236}">
                <a16:creationId xmlns:a16="http://schemas.microsoft.com/office/drawing/2014/main" id="{E83FD7BB-D7E3-EF4B-BEBB-9F1DFCF1B616}"/>
              </a:ext>
            </a:extLst>
          </p:cNvPr>
          <p:cNvSpPr txBox="1"/>
          <p:nvPr/>
        </p:nvSpPr>
        <p:spPr>
          <a:xfrm>
            <a:off x="696436" y="281866"/>
            <a:ext cx="221938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结构梳理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4B718F5D-0AAE-104C-8DD5-C80D03BD04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91" y="349434"/>
            <a:ext cx="366860" cy="456338"/>
          </a:xfrm>
          <a:prstGeom prst="rect">
            <a:avLst/>
          </a:prstGeom>
        </p:spPr>
      </p:pic>
      <p:sp>
        <p:nvSpPr>
          <p:cNvPr id="15" name="左大括号 14"/>
          <p:cNvSpPr/>
          <p:nvPr/>
        </p:nvSpPr>
        <p:spPr>
          <a:xfrm>
            <a:off x="3360564" y="1009871"/>
            <a:ext cx="357190" cy="1521344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10"/>
          <p:cNvSpPr txBox="1">
            <a:spLocks noChangeArrowheads="1"/>
          </p:cNvSpPr>
          <p:nvPr/>
        </p:nvSpPr>
        <p:spPr bwMode="auto">
          <a:xfrm>
            <a:off x="3682504" y="1415062"/>
            <a:ext cx="28082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电子课本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10"/>
          <p:cNvSpPr txBox="1">
            <a:spLocks noChangeArrowheads="1"/>
          </p:cNvSpPr>
          <p:nvPr/>
        </p:nvSpPr>
        <p:spPr bwMode="auto">
          <a:xfrm>
            <a:off x="1647928" y="3428027"/>
            <a:ext cx="28082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老式学校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左大括号 30"/>
          <p:cNvSpPr/>
          <p:nvPr/>
        </p:nvSpPr>
        <p:spPr>
          <a:xfrm flipH="1">
            <a:off x="7032972" y="987005"/>
            <a:ext cx="360040" cy="3515282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7393422" y="2130013"/>
            <a:ext cx="113901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渴望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快乐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左大括号 26"/>
          <p:cNvSpPr/>
          <p:nvPr/>
        </p:nvSpPr>
        <p:spPr>
          <a:xfrm>
            <a:off x="3432572" y="3084826"/>
            <a:ext cx="357190" cy="138304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10"/>
          <p:cNvSpPr txBox="1">
            <a:spLocks noChangeArrowheads="1"/>
          </p:cNvSpPr>
          <p:nvPr/>
        </p:nvSpPr>
        <p:spPr bwMode="auto">
          <a:xfrm>
            <a:off x="3648596" y="2918111"/>
            <a:ext cx="28082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真人上课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10"/>
          <p:cNvSpPr txBox="1">
            <a:spLocks noChangeArrowheads="1"/>
          </p:cNvSpPr>
          <p:nvPr/>
        </p:nvSpPr>
        <p:spPr bwMode="auto">
          <a:xfrm>
            <a:off x="3648596" y="3989681"/>
            <a:ext cx="35004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一起学习快乐有趣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10"/>
          <p:cNvSpPr txBox="1">
            <a:spLocks noChangeArrowheads="1"/>
          </p:cNvSpPr>
          <p:nvPr/>
        </p:nvSpPr>
        <p:spPr bwMode="auto">
          <a:xfrm>
            <a:off x="3682504" y="2058004"/>
            <a:ext cx="28082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比较自由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3648596" y="3464215"/>
            <a:ext cx="28082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纸质课本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" grpId="0" animBg="1"/>
      <p:bldP spid="15" grpId="0" animBg="1"/>
      <p:bldP spid="21" grpId="0"/>
      <p:bldP spid="24" grpId="0"/>
      <p:bldP spid="31" grpId="0" animBg="1"/>
      <p:bldP spid="32" grpId="0"/>
      <p:bldP spid="27" grpId="0" animBg="1"/>
      <p:bldP spid="28" grpId="0"/>
      <p:bldP spid="29" grpId="0"/>
      <p:bldP spid="30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5488" y="1021225"/>
            <a:ext cx="7744944" cy="3350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这篇科幻小说，作者通过大胆奇特的想象，为我们展示了未来的孩子们上学的情境，孩子们在享受着高科技教学的同时，也有着自己学习上的压力和烦恼，说明现在的传统教学方式和未来的现代化教学方式</a:t>
            </a:r>
            <a:r>
              <a:rPr lang="zh-CN" altLang="en-US" sz="2800" b="1" u="sng" dirty="0">
                <a:latin typeface="楷体" pitchFamily="49" charset="-122"/>
                <a:ea typeface="楷体" pitchFamily="49" charset="-122"/>
              </a:rPr>
              <a:t>              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，同时也表达了孩子们</a:t>
            </a:r>
            <a:r>
              <a:rPr lang="zh-CN" altLang="en-US" sz="2800" b="1" u="sng" dirty="0">
                <a:latin typeface="楷体" pitchFamily="49" charset="-122"/>
                <a:ea typeface="楷体" pitchFamily="49" charset="-122"/>
              </a:rPr>
              <a:t>               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的心愿。</a:t>
            </a:r>
          </a:p>
        </p:txBody>
      </p:sp>
      <p:sp>
        <p:nvSpPr>
          <p:cNvPr id="16" name="文本框 14">
            <a:extLst>
              <a:ext uri="{FF2B5EF4-FFF2-40B4-BE49-F238E27FC236}">
                <a16:creationId xmlns:a16="http://schemas.microsoft.com/office/drawing/2014/main" id="{4A3C3B97-39E1-8A49-BBB7-0945BB059AA6}"/>
              </a:ext>
            </a:extLst>
          </p:cNvPr>
          <p:cNvSpPr txBox="1"/>
          <p:nvPr/>
        </p:nvSpPr>
        <p:spPr>
          <a:xfrm>
            <a:off x="663035" y="339502"/>
            <a:ext cx="203675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YouYuan" panose="02010509060101010101" pitchFamily="49" charset="-122"/>
                <a:ea typeface="YouYuan" panose="02010509060101010101" pitchFamily="49" charset="-122"/>
              </a:rPr>
              <a:t>主题概括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87D1F651-71EF-204B-84FC-94E7EED152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20" y="392179"/>
            <a:ext cx="366860" cy="45633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005746" y="3290699"/>
            <a:ext cx="3231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各有优点和缺点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29372" y="3827522"/>
            <a:ext cx="27062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渴望快乐学习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21E5B7A-8B67-471D-94D5-C3657E414BB5}"/>
              </a:ext>
            </a:extLst>
          </p:cNvPr>
          <p:cNvSpPr/>
          <p:nvPr/>
        </p:nvSpPr>
        <p:spPr>
          <a:xfrm>
            <a:off x="-83114" y="188219"/>
            <a:ext cx="9221766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bg1"/>
                </a:solidFill>
              </a:rPr>
              <a:t>“部编本”语文教材解读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“部编本”语文教材的编写背景。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（一）教材要体现国家意识、主流意识形态、党的认同，体现立德树人从娃娃抓起。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（二）体现核心素养，中国学生发展核心素养包括社会责任，国家认同、国际理解、人文底蕴、科学精神、审美情趣、学会学习、身心健康、实践创新。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（三）语文、道德与法制、历史三个学科教材统编是大趋势。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（四）“一标多本”教材质量参差不齐，“部编本”力图起到示范作用。 二、“部编本”教材的编写理念：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（一）体现核心价值观，做到“整体规划，有机渗透”。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（二）接地气，满足一线需要，对教学弊病起纠偏作用。提倡全民阅读，注重两个延伸：往课外阅读延伸，往语文生活延伸。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（三）加强了教材编写的科学性，编研结合。 （四）贴近当代学生生活，体现时代性。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“部编本”语文教材的七个创新点：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（一）选文创新：课文总数减少，减少汉语拼音的难度。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（二）单元结构创新</a:t>
            </a:r>
            <a:r>
              <a:rPr lang="en-US" altLang="zh-CN" sz="1050" dirty="0">
                <a:solidFill>
                  <a:schemeClr val="bg1"/>
                </a:solidFill>
              </a:rPr>
              <a:t>——</a:t>
            </a:r>
            <a:r>
              <a:rPr lang="zh-CN" altLang="en-US" sz="1050" dirty="0">
                <a:solidFill>
                  <a:schemeClr val="bg1"/>
                </a:solidFill>
              </a:rPr>
              <a:t>更加灵活的单元结构体制，综合性更强。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（三）重视语文核心素养，重建语文知识体系。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（四）三位一体，区分不同课型。“教读”、“自读”和“课外阅读”三位一体，整体提高学生的语文素养。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（五）把课外阅读纳入教材体制。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（六）识字写字教学更加讲究科学性。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（七）提高写作教学的效果。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新教材注重了六个意识。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１、国家意识。 ２、目标意识。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３、文体意识，非常突出文学素养的培养。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４、读书意识。 ５、主体意识。 ６、科研意识。 </a:t>
            </a:r>
          </a:p>
          <a:p>
            <a:r>
              <a:rPr lang="zh-CN" altLang="en-US" sz="1050" dirty="0">
                <a:solidFill>
                  <a:schemeClr val="bg1"/>
                </a:solidFill>
              </a:rPr>
              <a:t>小结：好教，但教好不易。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" y="1"/>
            <a:ext cx="9139248" cy="513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5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" y="3223289"/>
            <a:ext cx="9136080" cy="1970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22738" y="2537781"/>
            <a:ext cx="1794878" cy="2539952"/>
          </a:xfrm>
          <a:prstGeom prst="rect">
            <a:avLst/>
          </a:prstGeom>
        </p:spPr>
      </p:pic>
      <p:pic>
        <p:nvPicPr>
          <p:cNvPr id="4" name="图片 5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38" y="1014262"/>
            <a:ext cx="3164795" cy="413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5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7" y="188220"/>
            <a:ext cx="2244109" cy="156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6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633A0C">
                  <a:alpha val="0"/>
                </a:srgbClr>
              </a:clrFrom>
              <a:clrTo>
                <a:srgbClr val="633A0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" y="31680"/>
            <a:ext cx="2201656" cy="1533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 rot="-164282">
            <a:off x="3464310" y="1507296"/>
            <a:ext cx="2945130" cy="1177231"/>
          </a:xfrm>
          <a:prstGeom prst="rect">
            <a:avLst/>
          </a:prstGeom>
          <a:noFill/>
          <a:ln>
            <a:noFill/>
          </a:ln>
        </p:spPr>
        <p:txBody>
          <a:bodyPr wrap="square" lIns="68567" tIns="34283" rIns="68567" bIns="34283">
            <a:spAutoFit/>
          </a:bodyPr>
          <a:lstStyle>
            <a:lvl1pPr eaLnBrk="0" hangingPunct="0">
              <a:defRPr sz="1700">
                <a:solidFill>
                  <a:srgbClr val="000000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1700">
                <a:solidFill>
                  <a:srgbClr val="000000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1700">
                <a:solidFill>
                  <a:srgbClr val="000000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1700">
                <a:solidFill>
                  <a:srgbClr val="000000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1700">
                <a:solidFill>
                  <a:srgbClr val="000000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rgbClr val="000000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rgbClr val="000000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rgbClr val="000000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rgbClr val="000000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7200" b="1" dirty="0"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微软雅黑" charset="-122"/>
                <a:ea typeface="微软雅黑" charset="-122"/>
                <a:cs typeface="+mn-ea"/>
              </a:rPr>
              <a:t>下课啦</a:t>
            </a:r>
            <a:r>
              <a:rPr lang="zh-CN" altLang="en-US" sz="7200" b="1" dirty="0"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微软雅黑" charset="-122"/>
                <a:ea typeface="微软雅黑" charset="-122"/>
                <a:cs typeface="+mn-ea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127682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 descr="多音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70" y="499110"/>
            <a:ext cx="2681605" cy="1012825"/>
          </a:xfrm>
          <a:prstGeom prst="rect">
            <a:avLst/>
          </a:prstGeom>
        </p:spPr>
      </p:pic>
      <p:pic>
        <p:nvPicPr>
          <p:cNvPr id="10242" name="图片 1" descr="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5748" y="1379220"/>
            <a:ext cx="2038350" cy="1354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2632710" y="1659890"/>
            <a:ext cx="6483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楷体_GB2312" panose="02010609030101010101" charset="-122"/>
                <a:ea typeface="楷体_GB2312" panose="02010609030101010101" charset="-122"/>
              </a:rPr>
              <a:t>屏</a:t>
            </a:r>
          </a:p>
        </p:txBody>
      </p:sp>
      <p:sp>
        <p:nvSpPr>
          <p:cNvPr id="13" name="矩形 12"/>
          <p:cNvSpPr/>
          <p:nvPr/>
        </p:nvSpPr>
        <p:spPr>
          <a:xfrm>
            <a:off x="4037648" y="1153795"/>
            <a:ext cx="36718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>
                <a:latin typeface="方正姚体" panose="02010601030101010101" charset="-122"/>
                <a:ea typeface="方正姚体" panose="02010601030101010101" charset="-122"/>
              </a:rPr>
              <a:t>____</a:t>
            </a:r>
            <a:r>
              <a:rPr lang="en-US" altLang="zh-CN" sz="4000" b="1">
                <a:latin typeface="方正姚体" panose="02010601030101010101" charset="-122"/>
                <a:ea typeface="方正姚体" panose="02010601030101010101" charset="-122"/>
                <a:sym typeface="+mn-ea"/>
              </a:rPr>
              <a:t>__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</a:rPr>
              <a:t> 屏幕</a:t>
            </a:r>
          </a:p>
        </p:txBody>
      </p:sp>
      <p:sp>
        <p:nvSpPr>
          <p:cNvPr id="15" name="左大括号 14"/>
          <p:cNvSpPr/>
          <p:nvPr/>
        </p:nvSpPr>
        <p:spPr>
          <a:xfrm>
            <a:off x="3661410" y="1327150"/>
            <a:ext cx="376555" cy="1406525"/>
          </a:xfrm>
          <a:prstGeom prst="leftBrace">
            <a:avLst>
              <a:gd name="adj1" fmla="val 3314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itchFamily="2" charset="-122"/>
              <a:ea typeface="+mn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37648" y="2145983"/>
            <a:ext cx="38163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>
                <a:latin typeface="方正姚体" panose="02010601030101010101" charset="-122"/>
                <a:ea typeface="方正姚体" panose="02010601030101010101" charset="-122"/>
                <a:sym typeface="+mn-ea"/>
              </a:rPr>
              <a:t>______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latin typeface="楷体_GB2312" panose="02010609030101010101" charset="-122"/>
                <a:ea typeface="楷体_GB2312" panose="02010609030101010101" charset="-122"/>
              </a:rPr>
              <a:t>屏息</a:t>
            </a:r>
          </a:p>
        </p:txBody>
      </p:sp>
      <p:sp>
        <p:nvSpPr>
          <p:cNvPr id="17" name="矩形 16"/>
          <p:cNvSpPr/>
          <p:nvPr/>
        </p:nvSpPr>
        <p:spPr>
          <a:xfrm>
            <a:off x="4226878" y="2105343"/>
            <a:ext cx="96901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cs typeface="+mn-cs"/>
                <a:sym typeface="+mn-ea"/>
              </a:rPr>
              <a:t>bǐng</a:t>
            </a:r>
          </a:p>
        </p:txBody>
      </p:sp>
      <p:sp>
        <p:nvSpPr>
          <p:cNvPr id="18" name="矩形 17"/>
          <p:cNvSpPr/>
          <p:nvPr/>
        </p:nvSpPr>
        <p:spPr>
          <a:xfrm>
            <a:off x="4241165" y="1153795"/>
            <a:ext cx="176022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cs typeface="+mn-cs"/>
              </a:rPr>
              <a:t>píng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73455" y="3109595"/>
            <a:ext cx="7626985" cy="1210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800">
                <a:latin typeface="微软雅黑" panose="020B0503020204020204" charset="-122"/>
                <a:ea typeface="微软雅黑" charset="-122"/>
                <a:cs typeface="微软雅黑" panose="020B0503020204020204" charset="-122"/>
              </a:rPr>
              <a:t>   </a:t>
            </a:r>
            <a:r>
              <a:rPr sz="2800">
                <a:latin typeface="微软雅黑" panose="020B0503020204020204" charset="-122"/>
                <a:ea typeface="微软雅黑" charset="-122"/>
                <a:cs typeface="微软雅黑" panose="020B0503020204020204" charset="-122"/>
              </a:rPr>
              <a:t>    </a:t>
            </a:r>
            <a:r>
              <a:rPr sz="2800">
                <a:cs typeface="微软雅黑" panose="020B0503020204020204" charset="-122"/>
              </a:rPr>
              <a:t>电影太精彩了，他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屏（</a:t>
            </a:r>
            <a:r>
              <a:rPr sz="28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charset="-122"/>
              </a:rPr>
              <a:t>bǐ</a:t>
            </a:r>
            <a:r>
              <a:rPr lang="en-US" sz="28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charset="-122"/>
              </a:rPr>
              <a:t>ng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）息</a:t>
            </a:r>
            <a:r>
              <a:rPr sz="2800">
                <a:cs typeface="微软雅黑" panose="020B0503020204020204" charset="-122"/>
              </a:rPr>
              <a:t>凝神，仔细地盯着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屏（</a:t>
            </a:r>
            <a:r>
              <a:rPr sz="28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charset="-122"/>
              </a:rPr>
              <a:t>píng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）幕</a:t>
            </a:r>
            <a:r>
              <a:rPr sz="2800">
                <a:cs typeface="微软雅黑" panose="020B050302020402020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72585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42" fill="hold" grpId="0" nodeType="with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animBg="1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 descr="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518" y="1665605"/>
            <a:ext cx="2038350" cy="1354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2919730" y="1946910"/>
            <a:ext cx="6483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楷体_GB2312" panose="02010609030101010101" charset="-122"/>
                <a:ea typeface="楷体_GB2312" panose="02010609030101010101" charset="-122"/>
              </a:rPr>
              <a:t>校</a:t>
            </a:r>
          </a:p>
        </p:txBody>
      </p:sp>
      <p:sp>
        <p:nvSpPr>
          <p:cNvPr id="13" name="矩形 12"/>
          <p:cNvSpPr/>
          <p:nvPr/>
        </p:nvSpPr>
        <p:spPr>
          <a:xfrm>
            <a:off x="4252913" y="1369060"/>
            <a:ext cx="367188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600" b="1">
                <a:latin typeface="方正姚体" panose="02010601030101010101" charset="-122"/>
                <a:ea typeface="方正姚体" panose="02010601030101010101" charset="-122"/>
              </a:rPr>
              <a:t>____</a:t>
            </a:r>
            <a:r>
              <a:rPr lang="en-US" altLang="zh-CN" sz="3600" b="1">
                <a:latin typeface="方正姚体" panose="02010601030101010101" charset="-122"/>
                <a:ea typeface="方正姚体" panose="02010601030101010101" charset="-122"/>
                <a:sym typeface="+mn-ea"/>
              </a:rPr>
              <a:t>__  </a:t>
            </a:r>
            <a:r>
              <a:rPr lang="en-US" altLang="zh-CN" sz="3600" b="1">
                <a:latin typeface="+mn-ea"/>
              </a:rPr>
              <a:t>学校</a:t>
            </a:r>
          </a:p>
        </p:txBody>
      </p:sp>
      <p:sp>
        <p:nvSpPr>
          <p:cNvPr id="15" name="左大括号 14"/>
          <p:cNvSpPr/>
          <p:nvPr/>
        </p:nvSpPr>
        <p:spPr>
          <a:xfrm>
            <a:off x="3876675" y="1542415"/>
            <a:ext cx="376555" cy="1662430"/>
          </a:xfrm>
          <a:prstGeom prst="leftBrace">
            <a:avLst>
              <a:gd name="adj1" fmla="val 3314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itchFamily="2" charset="-122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56430" y="1369060"/>
            <a:ext cx="176022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cs typeface="+mn-cs"/>
              </a:rPr>
              <a:t>xiào</a:t>
            </a:r>
          </a:p>
        </p:txBody>
      </p:sp>
      <p:sp>
        <p:nvSpPr>
          <p:cNvPr id="4" name="矩形 3"/>
          <p:cNvSpPr/>
          <p:nvPr/>
        </p:nvSpPr>
        <p:spPr>
          <a:xfrm>
            <a:off x="4236403" y="2644140"/>
            <a:ext cx="3671887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3600" b="1">
                <a:latin typeface="方正姚体" panose="02010601030101010101" charset="-122"/>
                <a:ea typeface="方正姚体" panose="02010601030101010101" charset="-122"/>
              </a:rPr>
              <a:t>____</a:t>
            </a:r>
            <a:r>
              <a:rPr lang="en-US" altLang="zh-CN" sz="3600" b="1">
                <a:latin typeface="方正姚体" panose="02010601030101010101" charset="-122"/>
                <a:ea typeface="方正姚体" panose="02010601030101010101" charset="-122"/>
                <a:sym typeface="+mn-ea"/>
              </a:rPr>
              <a:t>__  </a:t>
            </a:r>
            <a:r>
              <a:rPr lang="en-US" altLang="zh-CN" sz="3600" b="1">
                <a:latin typeface="+mn-ea"/>
              </a:rPr>
              <a:t>校对</a:t>
            </a:r>
          </a:p>
        </p:txBody>
      </p:sp>
      <p:sp>
        <p:nvSpPr>
          <p:cNvPr id="5" name="矩形 4"/>
          <p:cNvSpPr/>
          <p:nvPr/>
        </p:nvSpPr>
        <p:spPr>
          <a:xfrm>
            <a:off x="4529138" y="2662873"/>
            <a:ext cx="767080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cs typeface="+mn-cs"/>
                <a:sym typeface="+mn-ea"/>
              </a:rPr>
              <a:t>jiào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107440" y="3525520"/>
            <a:ext cx="745617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1200" fontAlgn="auto"/>
            <a:r>
              <a:rPr sz="2800">
                <a:cs typeface="微软雅黑" panose="020B0503020204020204" charset="-122"/>
              </a:rPr>
              <a:t>他在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学校</a:t>
            </a:r>
            <a:r>
              <a:rPr lang="zh-CN" altLang="en-US" sz="2800">
                <a:solidFill>
                  <a:srgbClr val="FF0000"/>
                </a:solidFill>
              </a:rPr>
              <a:t>（</a:t>
            </a:r>
            <a:r>
              <a:rPr lang="en-US" altLang="zh-CN" sz="28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xiào</a:t>
            </a:r>
            <a:r>
              <a:rPr lang="zh-CN" altLang="en-US" sz="2800">
                <a:solidFill>
                  <a:srgbClr val="FF0000"/>
                </a:solidFill>
              </a:rPr>
              <a:t>）</a:t>
            </a:r>
            <a:r>
              <a:rPr sz="2800">
                <a:cs typeface="微软雅黑" panose="020B0503020204020204" charset="-122"/>
              </a:rPr>
              <a:t>的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校</a:t>
            </a:r>
            <a:r>
              <a:rPr lang="zh-CN" altLang="en-US" sz="2800">
                <a:solidFill>
                  <a:srgbClr val="FF0000"/>
                </a:solidFill>
              </a:rPr>
              <a:t>（</a:t>
            </a:r>
            <a:r>
              <a:rPr lang="en-US" altLang="zh-CN" sz="28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jiào</a:t>
            </a:r>
            <a:r>
              <a:rPr lang="zh-CN" altLang="en-US" sz="2800">
                <a:solidFill>
                  <a:srgbClr val="FF0000"/>
                </a:solidFill>
              </a:rPr>
              <a:t>）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刊</a:t>
            </a:r>
            <a:r>
              <a:rPr sz="2800">
                <a:cs typeface="微软雅黑" panose="020B0503020204020204" charset="-122"/>
              </a:rPr>
              <a:t>编辑部做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校</a:t>
            </a:r>
            <a:r>
              <a:rPr lang="zh-CN" altLang="en-US" sz="2800">
                <a:solidFill>
                  <a:srgbClr val="FF0000"/>
                </a:solidFill>
              </a:rPr>
              <a:t>（</a:t>
            </a:r>
            <a:r>
              <a:rPr lang="zh-CN" altLang="en-US" sz="28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j</a:t>
            </a:r>
            <a:r>
              <a:rPr lang="en-US" altLang="zh-CN" sz="28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</a:rPr>
              <a:t>iào</a:t>
            </a:r>
            <a:r>
              <a:rPr lang="zh-CN" altLang="en-US" sz="2800">
                <a:solidFill>
                  <a:srgbClr val="FF0000"/>
                </a:solidFill>
              </a:rPr>
              <a:t>）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对</a:t>
            </a:r>
            <a:r>
              <a:rPr sz="2800">
                <a:cs typeface="微软雅黑" panose="020B0503020204020204" charset="-122"/>
              </a:rPr>
              <a:t>工作。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39814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42" fill="hold" grpId="0" nodeType="with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animBg="1"/>
      <p:bldP spid="18" grpId="0"/>
      <p:bldP spid="5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 descr="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238" y="1450975"/>
            <a:ext cx="2038350" cy="1354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2489200" y="1731645"/>
            <a:ext cx="6483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楷体_GB2312" panose="02010609030101010101" charset="-122"/>
                <a:ea typeface="楷体_GB2312" panose="02010609030101010101" charset="-122"/>
              </a:rPr>
              <a:t>调</a:t>
            </a:r>
          </a:p>
        </p:txBody>
      </p:sp>
      <p:sp>
        <p:nvSpPr>
          <p:cNvPr id="13" name="矩形 12"/>
          <p:cNvSpPr/>
          <p:nvPr/>
        </p:nvSpPr>
        <p:spPr>
          <a:xfrm>
            <a:off x="3894138" y="1297305"/>
            <a:ext cx="36718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>
                <a:latin typeface="方正姚体" panose="02010601030101010101" charset="-122"/>
                <a:ea typeface="方正姚体" panose="02010601030101010101" charset="-122"/>
              </a:rPr>
              <a:t>____</a:t>
            </a:r>
            <a:r>
              <a:rPr lang="en-US" altLang="zh-CN" sz="4000" b="1">
                <a:latin typeface="方正姚体" panose="02010601030101010101" charset="-122"/>
                <a:ea typeface="方正姚体" panose="02010601030101010101" charset="-122"/>
                <a:sym typeface="+mn-ea"/>
              </a:rPr>
              <a:t>__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latin typeface="楷体_GB2312" panose="02010609030101010101" charset="-122"/>
                <a:ea typeface="楷体_GB2312" panose="02010609030101010101" charset="-122"/>
              </a:rPr>
              <a:t>调整</a:t>
            </a:r>
          </a:p>
        </p:txBody>
      </p:sp>
      <p:sp>
        <p:nvSpPr>
          <p:cNvPr id="15" name="左大括号 14"/>
          <p:cNvSpPr/>
          <p:nvPr/>
        </p:nvSpPr>
        <p:spPr>
          <a:xfrm>
            <a:off x="3517900" y="1398905"/>
            <a:ext cx="376238" cy="1495425"/>
          </a:xfrm>
          <a:prstGeom prst="leftBrace">
            <a:avLst>
              <a:gd name="adj1" fmla="val 3314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itchFamily="2" charset="-122"/>
              <a:ea typeface="+mn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894138" y="2289493"/>
            <a:ext cx="38163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>
                <a:latin typeface="方正姚体" panose="02010601030101010101" charset="-122"/>
                <a:ea typeface="方正姚体" panose="02010601030101010101" charset="-122"/>
                <a:sym typeface="+mn-ea"/>
              </a:rPr>
              <a:t>______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latin typeface="楷体_GB2312" panose="02010609030101010101" charset="-122"/>
                <a:ea typeface="楷体_GB2312" panose="02010609030101010101" charset="-122"/>
              </a:rPr>
              <a:t>调查</a:t>
            </a:r>
          </a:p>
        </p:txBody>
      </p:sp>
      <p:sp>
        <p:nvSpPr>
          <p:cNvPr id="17" name="矩形 16"/>
          <p:cNvSpPr/>
          <p:nvPr/>
        </p:nvSpPr>
        <p:spPr>
          <a:xfrm>
            <a:off x="4083368" y="2248853"/>
            <a:ext cx="96901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cs typeface="+mn-cs"/>
                <a:sym typeface="+mn-ea"/>
              </a:rPr>
              <a:t>diào</a:t>
            </a:r>
          </a:p>
        </p:txBody>
      </p:sp>
      <p:sp>
        <p:nvSpPr>
          <p:cNvPr id="18" name="矩形 17"/>
          <p:cNvSpPr/>
          <p:nvPr/>
        </p:nvSpPr>
        <p:spPr>
          <a:xfrm>
            <a:off x="4097655" y="1297305"/>
            <a:ext cx="176022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cs typeface="+mn-cs"/>
              </a:rPr>
              <a:t>tiáo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11225" y="3382645"/>
            <a:ext cx="7626985" cy="1210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800">
                <a:latin typeface="微软雅黑" panose="020B0503020204020204" charset="-122"/>
                <a:ea typeface="微软雅黑" charset="-122"/>
                <a:cs typeface="微软雅黑" panose="020B0503020204020204" charset="-122"/>
              </a:rPr>
              <a:t>   </a:t>
            </a:r>
            <a:r>
              <a:rPr sz="2800">
                <a:latin typeface="微软雅黑" panose="020B0503020204020204" charset="-122"/>
                <a:ea typeface="微软雅黑" charset="-122"/>
                <a:cs typeface="微软雅黑" panose="020B0503020204020204" charset="-122"/>
              </a:rPr>
              <a:t>    </a:t>
            </a:r>
            <a:r>
              <a:rPr sz="2800">
                <a:cs typeface="微软雅黑" panose="020B0503020204020204" charset="-122"/>
              </a:rPr>
              <a:t>我们将根据这次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调（</a:t>
            </a:r>
            <a:r>
              <a:rPr lang="en-US" sz="28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charset="-122"/>
              </a:rPr>
              <a:t>diào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）查</a:t>
            </a:r>
            <a:r>
              <a:rPr sz="2800">
                <a:cs typeface="微软雅黑" panose="020B0503020204020204" charset="-122"/>
              </a:rPr>
              <a:t>结果对计划进行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调（</a:t>
            </a:r>
            <a:r>
              <a:rPr lang="en-US" sz="28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charset="-122"/>
              </a:rPr>
              <a:t>tiáo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）整</a:t>
            </a:r>
            <a:r>
              <a:rPr sz="2800">
                <a:cs typeface="微软雅黑" panose="020B050302020402020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4620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42" fill="hold" grpId="0" nodeType="with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animBg="1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 descr="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748" y="1379220"/>
            <a:ext cx="2038350" cy="1354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2632710" y="1659890"/>
            <a:ext cx="6483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楷体_GB2312" panose="02010609030101010101" charset="-122"/>
                <a:ea typeface="楷体_GB2312" panose="02010609030101010101" charset="-122"/>
              </a:rPr>
              <a:t>将</a:t>
            </a:r>
          </a:p>
        </p:txBody>
      </p:sp>
      <p:sp>
        <p:nvSpPr>
          <p:cNvPr id="13" name="矩形 12"/>
          <p:cNvSpPr/>
          <p:nvPr/>
        </p:nvSpPr>
        <p:spPr>
          <a:xfrm>
            <a:off x="4037648" y="1225550"/>
            <a:ext cx="367188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>
                <a:latin typeface="方正姚体" panose="02010601030101010101" charset="-122"/>
                <a:ea typeface="方正姚体" panose="02010601030101010101" charset="-122"/>
              </a:rPr>
              <a:t>____</a:t>
            </a:r>
            <a:r>
              <a:rPr lang="en-US" altLang="zh-CN" sz="4000" b="1">
                <a:latin typeface="方正姚体" panose="02010601030101010101" charset="-122"/>
                <a:ea typeface="方正姚体" panose="02010601030101010101" charset="-122"/>
                <a:sym typeface="+mn-ea"/>
              </a:rPr>
              <a:t>__</a:t>
            </a:r>
            <a:r>
              <a:rPr lang="en-US" altLang="zh-CN" sz="4000" b="1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b="1">
                <a:latin typeface="楷体_GB2312" panose="02010609030101010101" charset="-122"/>
                <a:ea typeface="楷体_GB2312" panose="02010609030101010101" charset="-122"/>
              </a:rPr>
              <a:t>将来</a:t>
            </a:r>
          </a:p>
        </p:txBody>
      </p:sp>
      <p:sp>
        <p:nvSpPr>
          <p:cNvPr id="15" name="左大括号 14"/>
          <p:cNvSpPr/>
          <p:nvPr/>
        </p:nvSpPr>
        <p:spPr>
          <a:xfrm>
            <a:off x="3661410" y="1327150"/>
            <a:ext cx="376238" cy="1495425"/>
          </a:xfrm>
          <a:prstGeom prst="leftBrace">
            <a:avLst>
              <a:gd name="adj1" fmla="val 3314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itchFamily="2" charset="-122"/>
              <a:ea typeface="+mn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37648" y="2217738"/>
            <a:ext cx="38163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 sz="4000" b="1">
                <a:latin typeface="方正姚体" panose="02010601030101010101" charset="-122"/>
                <a:ea typeface="方正姚体" panose="02010601030101010101" charset="-122"/>
                <a:sym typeface="+mn-ea"/>
              </a:rPr>
              <a:t>______  </a:t>
            </a:r>
            <a:r>
              <a:rPr lang="zh-CN" altLang="en-US" sz="4000" b="1">
                <a:latin typeface="楷体_GB2312" panose="02010609030101010101" charset="-122"/>
                <a:ea typeface="楷体_GB2312" panose="02010609030101010101" charset="-122"/>
              </a:rPr>
              <a:t>上将</a:t>
            </a:r>
          </a:p>
        </p:txBody>
      </p:sp>
      <p:sp>
        <p:nvSpPr>
          <p:cNvPr id="17" name="矩形 16"/>
          <p:cNvSpPr/>
          <p:nvPr/>
        </p:nvSpPr>
        <p:spPr>
          <a:xfrm>
            <a:off x="4226878" y="2177098"/>
            <a:ext cx="106934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cs typeface="+mn-cs"/>
                <a:sym typeface="+mn-ea"/>
              </a:rPr>
              <a:t>jiàng</a:t>
            </a:r>
          </a:p>
        </p:txBody>
      </p:sp>
      <p:sp>
        <p:nvSpPr>
          <p:cNvPr id="18" name="矩形 17"/>
          <p:cNvSpPr/>
          <p:nvPr/>
        </p:nvSpPr>
        <p:spPr>
          <a:xfrm>
            <a:off x="4241165" y="1225550"/>
            <a:ext cx="1760220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方正姚体" panose="02010601030101010101" charset="-122"/>
                <a:ea typeface="方正姚体" panose="02010601030101010101" charset="-122"/>
                <a:cs typeface="+mn-cs"/>
              </a:rPr>
              <a:t>jiāng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48055" y="3210560"/>
            <a:ext cx="7626985" cy="1210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11200" fontAlgn="auto">
              <a:lnSpc>
                <a:spcPct val="130000"/>
              </a:lnSpc>
            </a:pPr>
            <a:r>
              <a:rPr sz="2800">
                <a:cs typeface="微软雅黑" panose="020B0503020204020204" charset="-122"/>
              </a:rPr>
              <a:t>弟弟说，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将（</a:t>
            </a:r>
            <a:r>
              <a:rPr lang="en-US" sz="28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charset="-122"/>
              </a:rPr>
              <a:t>jiāng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）来</a:t>
            </a:r>
            <a:r>
              <a:rPr sz="2800">
                <a:cs typeface="微软雅黑" panose="020B0503020204020204" charset="-122"/>
              </a:rPr>
              <a:t>他要当一名海军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上将（</a:t>
            </a:r>
            <a:r>
              <a:rPr lang="en-US" sz="28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微软雅黑" panose="020B0503020204020204" charset="-122"/>
              </a:rPr>
              <a:t>jiàng</a:t>
            </a:r>
            <a:r>
              <a:rPr sz="2800">
                <a:solidFill>
                  <a:srgbClr val="FF0000"/>
                </a:solidFill>
                <a:cs typeface="微软雅黑" panose="020B0503020204020204" charset="-122"/>
              </a:rPr>
              <a:t>）</a:t>
            </a:r>
            <a:r>
              <a:rPr sz="2800">
                <a:cs typeface="微软雅黑" panose="020B050302020402020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77156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42" fill="hold" grpId="0" nodeType="with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animBg="1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88035" y="487680"/>
            <a:ext cx="7998460" cy="63947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0" fontAlgn="auto">
              <a:lnSpc>
                <a:spcPct val="150000"/>
              </a:lnSpc>
              <a:spcBef>
                <a:spcPts val="1800"/>
              </a:spcBef>
              <a:buFont typeface="Arial" pitchFamily="34" charset="0"/>
              <a:buNone/>
              <a:defRPr/>
            </a:pPr>
            <a:r>
              <a:rPr lang="zh-CN" altLang="en-US" sz="2800" dirty="0">
                <a:latin typeface="微软雅黑" panose="020B0503020204020204" charset="-122"/>
                <a:ea typeface="微软雅黑" charset="-122"/>
                <a:cs typeface="微软雅黑" panose="020B0503020204020204" charset="-122"/>
                <a:sym typeface="+mn-ea"/>
              </a:rPr>
              <a:t>课文分为四部分，每一部分主要讲了什么？</a:t>
            </a:r>
            <a:endParaRPr lang="zh-CN" altLang="en-US" sz="2800" dirty="0">
              <a:solidFill>
                <a:srgbClr val="3333FF"/>
              </a:solidFill>
              <a:latin typeface="微软雅黑" panose="020B0503020204020204" charset="-122"/>
              <a:ea typeface="微软雅黑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71500" y="1190625"/>
            <a:ext cx="8214995" cy="862025"/>
            <a:chOff x="561" y="2236"/>
            <a:chExt cx="12937" cy="1320"/>
          </a:xfrm>
        </p:grpSpPr>
        <p:grpSp>
          <p:nvGrpSpPr>
            <p:cNvPr id="8" name="组合 7"/>
            <p:cNvGrpSpPr/>
            <p:nvPr/>
          </p:nvGrpSpPr>
          <p:grpSpPr>
            <a:xfrm>
              <a:off x="561" y="2236"/>
              <a:ext cx="4027" cy="774"/>
              <a:chOff x="450" y="3133"/>
              <a:chExt cx="3674" cy="774"/>
            </a:xfrm>
          </p:grpSpPr>
          <p:sp>
            <p:nvSpPr>
              <p:cNvPr id="6" name="燕尾形 5"/>
              <p:cNvSpPr/>
              <p:nvPr>
                <p:custDataLst>
                  <p:tags r:id="rId7"/>
                </p:custDataLst>
              </p:nvPr>
            </p:nvSpPr>
            <p:spPr>
              <a:xfrm>
                <a:off x="450" y="3284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文本框 1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719" y="3133"/>
                <a:ext cx="3183" cy="7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000">
                    <a:solidFill>
                      <a:schemeClr val="tx1"/>
                    </a:solidFill>
                    <a:latin typeface="微软雅黑" panose="020B0503020204020204" charset="-122"/>
                    <a:ea typeface="微软雅黑" charset="-122"/>
                    <a:cs typeface="微软雅黑" panose="020B0503020204020204" charset="-122"/>
                    <a:sym typeface="+mn-ea"/>
                  </a:rPr>
                  <a:t>第一部分（</a:t>
                </a:r>
                <a:r>
                  <a:rPr lang="en-US" altLang="zh-CN" sz="2000">
                    <a:solidFill>
                      <a:schemeClr val="tx1"/>
                    </a:solidFill>
                    <a:latin typeface="微软雅黑" panose="020B0503020204020204" charset="-122"/>
                    <a:ea typeface="微软雅黑" charset="-122"/>
                    <a:cs typeface="微软雅黑" panose="020B0503020204020204" charset="-122"/>
                    <a:sym typeface="+mn-ea"/>
                  </a:rPr>
                  <a:t>1-5</a:t>
                </a:r>
                <a:r>
                  <a:rPr lang="zh-CN" altLang="en-US" sz="2000">
                    <a:solidFill>
                      <a:schemeClr val="tx1"/>
                    </a:solidFill>
                    <a:latin typeface="微软雅黑" panose="020B0503020204020204" charset="-122"/>
                    <a:ea typeface="微软雅黑" charset="-122"/>
                    <a:cs typeface="微软雅黑" panose="020B0503020204020204" charset="-122"/>
                    <a:sym typeface="+mn-ea"/>
                  </a:rPr>
                  <a:t>）</a:t>
                </a:r>
              </a:p>
            </p:txBody>
          </p:sp>
        </p:grpSp>
        <p:sp>
          <p:nvSpPr>
            <p:cNvPr id="3" name="文本框 2"/>
            <p:cNvSpPr txBox="1"/>
            <p:nvPr/>
          </p:nvSpPr>
          <p:spPr>
            <a:xfrm>
              <a:off x="4826" y="2285"/>
              <a:ext cx="8672" cy="127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sz="2400">
                  <a:solidFill>
                    <a:srgbClr val="0000FF"/>
                  </a:solidFill>
                  <a:latin typeface="+mn-ea"/>
                  <a:cs typeface="微软雅黑" panose="020B0503020204020204" charset="-122"/>
                  <a:sym typeface="+mn-ea"/>
                </a:rPr>
                <a:t>写 2155 年的一天，托米发现了一本真正的书——纸质的书。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71500" y="2202815"/>
            <a:ext cx="8214360" cy="542925"/>
            <a:chOff x="561" y="3582"/>
            <a:chExt cx="12936" cy="855"/>
          </a:xfrm>
        </p:grpSpPr>
        <p:sp>
          <p:nvSpPr>
            <p:cNvPr id="12" name="文本框 11"/>
            <p:cNvSpPr txBox="1"/>
            <p:nvPr/>
          </p:nvSpPr>
          <p:spPr>
            <a:xfrm>
              <a:off x="4826" y="3582"/>
              <a:ext cx="8671" cy="84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sz="2400">
                  <a:solidFill>
                    <a:srgbClr val="0000FF"/>
                  </a:solidFill>
                  <a:latin typeface="+mn-ea"/>
                  <a:cs typeface="微软雅黑" panose="020B0503020204020204" charset="-122"/>
                  <a:sym typeface="+mn-ea"/>
                </a:rPr>
                <a:t>写玛琪不喜欢上学及痛恨上学的原因。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561" y="3663"/>
              <a:ext cx="4265" cy="774"/>
              <a:chOff x="450" y="3133"/>
              <a:chExt cx="3891" cy="774"/>
            </a:xfrm>
          </p:grpSpPr>
          <p:sp>
            <p:nvSpPr>
              <p:cNvPr id="18" name="燕尾形 17"/>
              <p:cNvSpPr/>
              <p:nvPr>
                <p:custDataLst>
                  <p:tags r:id="rId5"/>
                </p:custDataLst>
              </p:nvPr>
            </p:nvSpPr>
            <p:spPr>
              <a:xfrm>
                <a:off x="450" y="3284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文本框 18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719" y="3133"/>
                <a:ext cx="3622" cy="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000">
                    <a:solidFill>
                      <a:schemeClr val="tx1"/>
                    </a:solidFill>
                    <a:latin typeface="微软雅黑" panose="020B0503020204020204" charset="-122"/>
                    <a:ea typeface="微软雅黑" charset="-122"/>
                    <a:cs typeface="微软雅黑" panose="020B0503020204020204" charset="-122"/>
                    <a:sym typeface="+mn-ea"/>
                  </a:rPr>
                  <a:t>第二部分（</a:t>
                </a:r>
                <a:r>
                  <a:rPr lang="en-US" altLang="zh-CN" sz="2000">
                    <a:solidFill>
                      <a:schemeClr val="tx1"/>
                    </a:solidFill>
                    <a:latin typeface="微软雅黑" panose="020B0503020204020204" charset="-122"/>
                    <a:ea typeface="微软雅黑" charset="-122"/>
                    <a:cs typeface="微软雅黑" panose="020B0503020204020204" charset="-122"/>
                    <a:sym typeface="+mn-ea"/>
                  </a:rPr>
                  <a:t>6-10</a:t>
                </a:r>
                <a:r>
                  <a:rPr lang="zh-CN" altLang="en-US" sz="2000">
                    <a:solidFill>
                      <a:schemeClr val="tx1"/>
                    </a:solidFill>
                    <a:latin typeface="微软雅黑" panose="020B0503020204020204" charset="-122"/>
                    <a:ea typeface="微软雅黑" charset="-122"/>
                    <a:cs typeface="微软雅黑" panose="020B0503020204020204" charset="-122"/>
                    <a:sym typeface="+mn-ea"/>
                  </a:rPr>
                  <a:t>）</a:t>
                </a:r>
              </a:p>
            </p:txBody>
          </p:sp>
        </p:grpSp>
      </p:grpSp>
      <p:pic>
        <p:nvPicPr>
          <p:cNvPr id="10" name="图片 9" descr="通用的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930" y="73660"/>
            <a:ext cx="2056630" cy="576004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01015" y="13144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课文解读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54990" y="2903855"/>
            <a:ext cx="8214360" cy="977265"/>
            <a:chOff x="561" y="3582"/>
            <a:chExt cx="12936" cy="1539"/>
          </a:xfrm>
        </p:grpSpPr>
        <p:sp>
          <p:nvSpPr>
            <p:cNvPr id="13" name="文本框 12"/>
            <p:cNvSpPr txBox="1"/>
            <p:nvPr/>
          </p:nvSpPr>
          <p:spPr>
            <a:xfrm>
              <a:off x="4826" y="3582"/>
              <a:ext cx="8671" cy="153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sz="2400">
                  <a:solidFill>
                    <a:srgbClr val="0000FF"/>
                  </a:solidFill>
                  <a:latin typeface="+mn-ea"/>
                  <a:cs typeface="微软雅黑" panose="020B0503020204020204" charset="-122"/>
                  <a:sym typeface="+mn-ea"/>
                </a:rPr>
                <a:t>写玛琪与托米谈论纸质书中描写的“那时候”的教学方式。</a:t>
              </a: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561" y="3663"/>
              <a:ext cx="4265" cy="774"/>
              <a:chOff x="450" y="3133"/>
              <a:chExt cx="3891" cy="774"/>
            </a:xfrm>
          </p:grpSpPr>
          <p:sp>
            <p:nvSpPr>
              <p:cNvPr id="15" name="燕尾形 14"/>
              <p:cNvSpPr/>
              <p:nvPr>
                <p:custDataLst>
                  <p:tags r:id="rId3"/>
                </p:custDataLst>
              </p:nvPr>
            </p:nvSpPr>
            <p:spPr>
              <a:xfrm>
                <a:off x="450" y="3284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文本框 15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719" y="3133"/>
                <a:ext cx="3622" cy="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000">
                    <a:solidFill>
                      <a:schemeClr val="tx1"/>
                    </a:solidFill>
                    <a:latin typeface="微软雅黑" panose="020B0503020204020204" charset="-122"/>
                    <a:ea typeface="微软雅黑" charset="-122"/>
                    <a:cs typeface="微软雅黑" panose="020B0503020204020204" charset="-122"/>
                    <a:sym typeface="+mn-ea"/>
                  </a:rPr>
                  <a:t>第三部分（</a:t>
                </a:r>
                <a:r>
                  <a:rPr lang="en-US" altLang="zh-CN" sz="2000">
                    <a:solidFill>
                      <a:schemeClr val="tx1"/>
                    </a:solidFill>
                    <a:latin typeface="微软雅黑" panose="020B0503020204020204" charset="-122"/>
                    <a:ea typeface="微软雅黑" charset="-122"/>
                    <a:cs typeface="微软雅黑" panose="020B0503020204020204" charset="-122"/>
                    <a:sym typeface="+mn-ea"/>
                  </a:rPr>
                  <a:t>11-25</a:t>
                </a:r>
                <a:r>
                  <a:rPr lang="zh-CN" altLang="en-US" sz="2000">
                    <a:solidFill>
                      <a:schemeClr val="tx1"/>
                    </a:solidFill>
                    <a:latin typeface="微软雅黑" panose="020B0503020204020204" charset="-122"/>
                    <a:ea typeface="微软雅黑" charset="-122"/>
                    <a:cs typeface="微软雅黑" panose="020B0503020204020204" charset="-122"/>
                    <a:sym typeface="+mn-ea"/>
                  </a:rPr>
                  <a:t>）</a:t>
                </a: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38480" y="4035425"/>
            <a:ext cx="8214360" cy="977265"/>
            <a:chOff x="561" y="3582"/>
            <a:chExt cx="12936" cy="1539"/>
          </a:xfrm>
        </p:grpSpPr>
        <p:sp>
          <p:nvSpPr>
            <p:cNvPr id="21" name="文本框 20"/>
            <p:cNvSpPr txBox="1"/>
            <p:nvPr/>
          </p:nvSpPr>
          <p:spPr>
            <a:xfrm>
              <a:off x="4826" y="3582"/>
              <a:ext cx="8671" cy="1539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sz="2400">
                  <a:solidFill>
                    <a:srgbClr val="0000FF"/>
                  </a:solidFill>
                  <a:latin typeface="+mn-ea"/>
                  <a:cs typeface="微软雅黑" panose="020B0503020204020204" charset="-122"/>
                  <a:sym typeface="+mn-ea"/>
                </a:rPr>
                <a:t>写玛琪对“那时候”的校园生活十分憧憬，她觉得那样的上学方式很有趣。</a:t>
              </a: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561" y="3663"/>
              <a:ext cx="4265" cy="774"/>
              <a:chOff x="450" y="3133"/>
              <a:chExt cx="3891" cy="774"/>
            </a:xfrm>
          </p:grpSpPr>
          <p:sp>
            <p:nvSpPr>
              <p:cNvPr id="23" name="燕尾形 22"/>
              <p:cNvSpPr/>
              <p:nvPr>
                <p:custDataLst>
                  <p:tags r:id="rId1"/>
                </p:custDataLst>
              </p:nvPr>
            </p:nvSpPr>
            <p:spPr>
              <a:xfrm>
                <a:off x="450" y="3284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2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719" y="3133"/>
                <a:ext cx="3622" cy="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000">
                    <a:solidFill>
                      <a:schemeClr val="tx1"/>
                    </a:solidFill>
                    <a:latin typeface="微软雅黑" panose="020B0503020204020204" charset="-122"/>
                    <a:ea typeface="微软雅黑" charset="-122"/>
                    <a:cs typeface="微软雅黑" panose="020B0503020204020204" charset="-122"/>
                    <a:sym typeface="+mn-ea"/>
                  </a:rPr>
                  <a:t>第四部分（</a:t>
                </a:r>
                <a:r>
                  <a:rPr lang="en-US" altLang="zh-CN" sz="2000">
                    <a:solidFill>
                      <a:schemeClr val="tx1"/>
                    </a:solidFill>
                    <a:latin typeface="微软雅黑" panose="020B0503020204020204" charset="-122"/>
                    <a:ea typeface="微软雅黑" charset="-122"/>
                    <a:cs typeface="微软雅黑" panose="020B0503020204020204" charset="-122"/>
                    <a:sym typeface="+mn-ea"/>
                  </a:rPr>
                  <a:t>26-30</a:t>
                </a:r>
                <a:r>
                  <a:rPr lang="zh-CN" altLang="en-US" sz="2000">
                    <a:solidFill>
                      <a:schemeClr val="tx1"/>
                    </a:solidFill>
                    <a:latin typeface="微软雅黑" panose="020B0503020204020204" charset="-122"/>
                    <a:ea typeface="微软雅黑" charset="-122"/>
                    <a:cs typeface="微软雅黑" panose="020B0503020204020204" charset="-122"/>
                    <a:sym typeface="+mn-ea"/>
                  </a:rPr>
                  <a:t>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78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5C1E5F7-CDB2-3F43-B075-DD979C3E3D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3131"/>
            <a:ext cx="8784976" cy="467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03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线形标注 1 1"/>
          <p:cNvSpPr/>
          <p:nvPr/>
        </p:nvSpPr>
        <p:spPr>
          <a:xfrm>
            <a:off x="1763688" y="814575"/>
            <a:ext cx="1512168" cy="642942"/>
          </a:xfrm>
          <a:prstGeom prst="borderCallout1">
            <a:avLst>
              <a:gd name="adj1" fmla="val 3935"/>
              <a:gd name="adj2" fmla="val -174"/>
              <a:gd name="adj3" fmla="val 2794"/>
              <a:gd name="adj4" fmla="val -14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纸质书</a:t>
            </a:r>
          </a:p>
        </p:txBody>
      </p:sp>
      <p:sp>
        <p:nvSpPr>
          <p:cNvPr id="3" name="线形标注 1 2"/>
          <p:cNvSpPr/>
          <p:nvPr/>
        </p:nvSpPr>
        <p:spPr>
          <a:xfrm>
            <a:off x="5436096" y="813062"/>
            <a:ext cx="1596755" cy="642942"/>
          </a:xfrm>
          <a:prstGeom prst="borderCallout1">
            <a:avLst>
              <a:gd name="adj1" fmla="val 3935"/>
              <a:gd name="adj2" fmla="val -174"/>
              <a:gd name="adj3" fmla="val 2794"/>
              <a:gd name="adj4" fmla="val -141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电子书</a:t>
            </a:r>
          </a:p>
        </p:txBody>
      </p:sp>
      <p:sp>
        <p:nvSpPr>
          <p:cNvPr id="4" name="矩形 3"/>
          <p:cNvSpPr/>
          <p:nvPr/>
        </p:nvSpPr>
        <p:spPr>
          <a:xfrm>
            <a:off x="1511896" y="2507190"/>
            <a:ext cx="1944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静止不动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318441" y="248195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顺序移动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29780" y="178710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字在纸上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810696" y="1779662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字在荧光屏上</a:t>
            </a:r>
            <a:endParaRPr lang="zh-CN" altLang="en-US" dirty="0"/>
          </a:p>
        </p:txBody>
      </p:sp>
      <p:cxnSp>
        <p:nvCxnSpPr>
          <p:cNvPr id="9" name="直接连接符 8"/>
          <p:cNvCxnSpPr/>
          <p:nvPr/>
        </p:nvCxnSpPr>
        <p:spPr>
          <a:xfrm>
            <a:off x="4427984" y="555526"/>
            <a:ext cx="0" cy="41540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927" y="3084519"/>
            <a:ext cx="2299922" cy="1517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02" r="10413" b="3767"/>
          <a:stretch/>
        </p:blipFill>
        <p:spPr bwMode="auto">
          <a:xfrm>
            <a:off x="7467192" y="2680678"/>
            <a:ext cx="1552984" cy="2061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组合 12"/>
          <p:cNvGrpSpPr/>
          <p:nvPr/>
        </p:nvGrpSpPr>
        <p:grpSpPr>
          <a:xfrm>
            <a:off x="467544" y="771550"/>
            <a:ext cx="1215350" cy="649380"/>
            <a:chOff x="4193311" y="4287558"/>
            <a:chExt cx="1215350" cy="649380"/>
          </a:xfrm>
        </p:grpSpPr>
        <p:sp>
          <p:nvSpPr>
            <p:cNvPr id="14" name="云形 13"/>
            <p:cNvSpPr/>
            <p:nvPr/>
          </p:nvSpPr>
          <p:spPr>
            <a:xfrm>
              <a:off x="4193311" y="4287558"/>
              <a:ext cx="1215350" cy="649380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25824" y="4371950"/>
              <a:ext cx="9589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以 前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157393" y="838058"/>
            <a:ext cx="1215350" cy="649380"/>
            <a:chOff x="4193311" y="4287558"/>
            <a:chExt cx="1215350" cy="649380"/>
          </a:xfrm>
        </p:grpSpPr>
        <p:sp>
          <p:nvSpPr>
            <p:cNvPr id="17" name="云形 16"/>
            <p:cNvSpPr/>
            <p:nvPr/>
          </p:nvSpPr>
          <p:spPr>
            <a:xfrm>
              <a:off x="4193311" y="4287558"/>
              <a:ext cx="1215350" cy="649380"/>
            </a:xfrm>
            <a:prstGeom prst="cloud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325824" y="4371950"/>
              <a:ext cx="9589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现 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5671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a83e6094-b5a1-4a9b-8f84-02f61b0d1b5c}"/>
</p:tagLst>
</file>

<file path=ppt/theme/theme1.xml><?xml version="1.0" encoding="utf-8"?>
<a:theme xmlns:a="http://schemas.openxmlformats.org/drawingml/2006/main" name="主题4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44" id="{118990C3-92BA-4BF0-BE8C-A8079623BF2F}" vid="{3D952016-BFD8-45B8-854D-566DBB9CC8F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1371</Words>
  <Application>Microsoft Macintosh PowerPoint</Application>
  <PresentationFormat>全屏显示(16:9)</PresentationFormat>
  <Paragraphs>137</Paragraphs>
  <Slides>24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等线</vt:lpstr>
      <vt:lpstr>方正姚体</vt:lpstr>
      <vt:lpstr>黑体</vt:lpstr>
      <vt:lpstr>楷体</vt:lpstr>
      <vt:lpstr>楷体_GB2312</vt:lpstr>
      <vt:lpstr>宋体</vt:lpstr>
      <vt:lpstr>微软雅黑</vt:lpstr>
      <vt:lpstr>印品黑体</vt:lpstr>
      <vt:lpstr>YouYuan</vt:lpstr>
      <vt:lpstr>Arial</vt:lpstr>
      <vt:lpstr>Calibri</vt:lpstr>
      <vt:lpstr>主题44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97</cp:revision>
  <dcterms:created xsi:type="dcterms:W3CDTF">2017-03-17T02:28:00Z</dcterms:created>
  <dcterms:modified xsi:type="dcterms:W3CDTF">2020-03-29T06:12:48Z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2052-10.1.0.7401</vt:lpwstr>
  </property>
</Properties>
</file>