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Slides/notesSlide27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sldMasterIdLst>
    <p:sldMasterId id="2147483675" r:id="rId25"/>
    <p:sldMasterId id="2147483676" r:id="rId27"/>
  </p:sldMasterIdLst>
  <p:notesMasterIdLst>
    <p:notesMasterId r:id="rId31"/>
  </p:notesMasterIdLst>
  <p:handoutMasterIdLst>
    <p:handoutMasterId r:id="rId29"/>
  </p:handoutMasterIdLst>
  <p:sldIdLst>
    <p:sldId id="360" r:id="rId33"/>
    <p:sldId id="335" r:id="rId34"/>
    <p:sldId id="336" r:id="rId35"/>
    <p:sldId id="337" r:id="rId36"/>
    <p:sldId id="338" r:id="rId38"/>
    <p:sldId id="339" r:id="rId39"/>
    <p:sldId id="340" r:id="rId40"/>
    <p:sldId id="341" r:id="rId41"/>
    <p:sldId id="342" r:id="rId42"/>
    <p:sldId id="343" r:id="rId43"/>
    <p:sldId id="344" r:id="rId44"/>
    <p:sldId id="345" r:id="rId45"/>
    <p:sldId id="346" r:id="rId46"/>
    <p:sldId id="347" r:id="rId47"/>
    <p:sldId id="348" r:id="rId48"/>
    <p:sldId id="349" r:id="rId49"/>
    <p:sldId id="350" r:id="rId50"/>
    <p:sldId id="351" r:id="rId51"/>
    <p:sldId id="352" r:id="rId52"/>
    <p:sldId id="353" r:id="rId53"/>
    <p:sldId id="354" r:id="rId54"/>
    <p:sldId id="355" r:id="rId55"/>
    <p:sldId id="356" r:id="rId56"/>
    <p:sldId id="357" r:id="rId57"/>
    <p:sldId id="358" r:id="rId58"/>
    <p:sldId id="359" r:id="rId59"/>
    <p:sldId id="361" r:id="rId60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3066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F68920"/>
    <a:srgbClr val="FFC800"/>
    <a:srgbClr val="5A8E2A"/>
    <a:srgbClr val="BED63A"/>
    <a:srgbClr val="BF9000"/>
    <a:srgbClr val="33CC33"/>
    <a:srgbClr val="B5DFE6"/>
    <a:srgbClr val="730003"/>
    <a:srgbClr val="EA6178"/>
    <a:srgbClr val="7B50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5703" autoAdjust="0"/>
    <p:restoredTop sz="94414" autoAdjust="0"/>
  </p:normalViewPr>
  <p:slideViewPr>
    <p:cSldViewPr snapToGrid="0" snapToObjects="1">
      <p:cViewPr>
        <p:scale>
          <a:sx n="100" d="100"/>
          <a:sy n="100" d="100"/>
        </p:scale>
        <p:origin x="-294" y="-264"/>
      </p:cViewPr>
      <p:guideLst>
        <p:guide orient="horz" pos="3066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25" Type="http://schemas.openxmlformats.org/officeDocument/2006/relationships/slideMaster" Target="slideMasters/slideMaster1.xml"></Relationship><Relationship Id="rId26" Type="http://schemas.openxmlformats.org/officeDocument/2006/relationships/theme" Target="theme/theme1.xml"></Relationship><Relationship Id="rId27" Type="http://schemas.openxmlformats.org/officeDocument/2006/relationships/slideMaster" Target="slideMasters/slideMaster2.xml"></Relationship><Relationship Id="rId29" Type="http://schemas.openxmlformats.org/officeDocument/2006/relationships/handoutMaster" Target="handoutMasters/handoutMaster1.xml"></Relationship><Relationship Id="rId31" Type="http://schemas.openxmlformats.org/officeDocument/2006/relationships/notesMaster" Target="notesMasters/notesMaster1.xml"></Relationship><Relationship Id="rId33" Type="http://schemas.openxmlformats.org/officeDocument/2006/relationships/slide" Target="slides/slide1.xml"></Relationship><Relationship Id="rId34" Type="http://schemas.openxmlformats.org/officeDocument/2006/relationships/slide" Target="slides/slide2.xml"></Relationship><Relationship Id="rId35" Type="http://schemas.openxmlformats.org/officeDocument/2006/relationships/slide" Target="slides/slide3.xml"></Relationship><Relationship Id="rId36" Type="http://schemas.openxmlformats.org/officeDocument/2006/relationships/slide" Target="slides/slide4.xml"></Relationship><Relationship Id="rId38" Type="http://schemas.openxmlformats.org/officeDocument/2006/relationships/slide" Target="slides/slide5.xml"></Relationship><Relationship Id="rId39" Type="http://schemas.openxmlformats.org/officeDocument/2006/relationships/slide" Target="slides/slide6.xml"></Relationship><Relationship Id="rId40" Type="http://schemas.openxmlformats.org/officeDocument/2006/relationships/slide" Target="slides/slide7.xml"></Relationship><Relationship Id="rId41" Type="http://schemas.openxmlformats.org/officeDocument/2006/relationships/slide" Target="slides/slide8.xml"></Relationship><Relationship Id="rId42" Type="http://schemas.openxmlformats.org/officeDocument/2006/relationships/slide" Target="slides/slide9.xml"></Relationship><Relationship Id="rId43" Type="http://schemas.openxmlformats.org/officeDocument/2006/relationships/slide" Target="slides/slide10.xml"></Relationship><Relationship Id="rId44" Type="http://schemas.openxmlformats.org/officeDocument/2006/relationships/slide" Target="slides/slide11.xml"></Relationship><Relationship Id="rId45" Type="http://schemas.openxmlformats.org/officeDocument/2006/relationships/slide" Target="slides/slide12.xml"></Relationship><Relationship Id="rId46" Type="http://schemas.openxmlformats.org/officeDocument/2006/relationships/slide" Target="slides/slide13.xml"></Relationship><Relationship Id="rId47" Type="http://schemas.openxmlformats.org/officeDocument/2006/relationships/slide" Target="slides/slide14.xml"></Relationship><Relationship Id="rId48" Type="http://schemas.openxmlformats.org/officeDocument/2006/relationships/slide" Target="slides/slide15.xml"></Relationship><Relationship Id="rId49" Type="http://schemas.openxmlformats.org/officeDocument/2006/relationships/slide" Target="slides/slide16.xml"></Relationship><Relationship Id="rId50" Type="http://schemas.openxmlformats.org/officeDocument/2006/relationships/slide" Target="slides/slide17.xml"></Relationship><Relationship Id="rId51" Type="http://schemas.openxmlformats.org/officeDocument/2006/relationships/slide" Target="slides/slide18.xml"></Relationship><Relationship Id="rId52" Type="http://schemas.openxmlformats.org/officeDocument/2006/relationships/slide" Target="slides/slide19.xml"></Relationship><Relationship Id="rId53" Type="http://schemas.openxmlformats.org/officeDocument/2006/relationships/slide" Target="slides/slide20.xml"></Relationship><Relationship Id="rId54" Type="http://schemas.openxmlformats.org/officeDocument/2006/relationships/slide" Target="slides/slide21.xml"></Relationship><Relationship Id="rId55" Type="http://schemas.openxmlformats.org/officeDocument/2006/relationships/slide" Target="slides/slide22.xml"></Relationship><Relationship Id="rId56" Type="http://schemas.openxmlformats.org/officeDocument/2006/relationships/slide" Target="slides/slide23.xml"></Relationship><Relationship Id="rId57" Type="http://schemas.openxmlformats.org/officeDocument/2006/relationships/slide" Target="slides/slide24.xml"></Relationship><Relationship Id="rId58" Type="http://schemas.openxmlformats.org/officeDocument/2006/relationships/slide" Target="slides/slide25.xml"></Relationship><Relationship Id="rId59" Type="http://schemas.openxmlformats.org/officeDocument/2006/relationships/slide" Target="slides/slide26.xml"></Relationship><Relationship Id="rId60" Type="http://schemas.openxmlformats.org/officeDocument/2006/relationships/slide" Target="slides/slide27.xml"></Relationship><Relationship Id="rId62" Type="http://schemas.openxmlformats.org/officeDocument/2006/relationships/viewProps" Target="viewProps.xml"></Relationship><Relationship Id="rId63" Type="http://schemas.openxmlformats.org/officeDocument/2006/relationships/presProps" Target="presProps.xml"></Relationship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037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4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861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27.xml.rels><?xml version="1.0" encoding="UTF-8"?>
<Relationships xmlns="http://schemas.openxmlformats.org/package/2006/relationships"><Relationship Id="rId1" Type="http://schemas.openxmlformats.org/officeDocument/2006/relationships/notesMaster" Target="../notesMasters/notesMaster1.xml"></Relationship><Relationship Id="rId2" Type="http://schemas.openxmlformats.org/officeDocument/2006/relationships/slide" Target="../slides/slide27.xml"></Relationship></Relationships>
</file>

<file path=ppt/notesSlides/_rels/notesSlide4.xml.rels><?xml version="1.0" encoding="UTF-8"?>
<Relationships xmlns="http://schemas.openxmlformats.org/package/2006/relationships"><Relationship Id="rId8" Type="http://schemas.openxmlformats.org/officeDocument/2006/relationships/hyperlink" Target="http://www.1ppt.com/powerpoint/" TargetMode="External"></Relationship><Relationship Id="rId13" Type="http://schemas.openxmlformats.org/officeDocument/2006/relationships/hyperlink" Target="http://www.1ppt.cn/" TargetMode="External"></Relationship><Relationship Id="rId18" Type="http://schemas.openxmlformats.org/officeDocument/2006/relationships/hyperlink" Target="http://www.1ppt.com/kejian/meishu/" TargetMode="External"></Relationship><Relationship Id="rId3" Type="http://schemas.openxmlformats.org/officeDocument/2006/relationships/hyperlink" Target="http://www.1ppt.com/moban/" TargetMode="External"></Relationship><Relationship Id="rId21" Type="http://schemas.openxmlformats.org/officeDocument/2006/relationships/hyperlink" Target="http://www.1ppt.com/kejian/huaxue/" TargetMode="External"></Relationship><Relationship Id="rId7" Type="http://schemas.openxmlformats.org/officeDocument/2006/relationships/hyperlink" Target="http://www.1ppt.com/xiazai/" TargetMode="External"></Relationship><Relationship Id="rId12" Type="http://schemas.openxmlformats.org/officeDocument/2006/relationships/hyperlink" Target="http://www.1ppt.com/jiaoan/" TargetMode="External"></Relationship><Relationship Id="rId17" Type="http://schemas.openxmlformats.org/officeDocument/2006/relationships/hyperlink" Target="http://www.1ppt.com/kejian/yingyu/" TargetMode="External"></Relationship><Relationship Id="rId16" Type="http://schemas.openxmlformats.org/officeDocument/2006/relationships/hyperlink" Target="http://www.1ppt.com/kejian/shuxue/" TargetMode="External"></Relationship><Relationship Id="rId20" Type="http://schemas.openxmlformats.org/officeDocument/2006/relationships/hyperlink" Target="http://www.1ppt.com/kejian/wuli/" TargetMode="External"></Relationship><Relationship Id="rId1" Type="http://schemas.openxmlformats.org/officeDocument/2006/relationships/notesMaster" Target="../notesMasters/notesMaster1.xml"></Relationship><Relationship Id="rId6" Type="http://schemas.openxmlformats.org/officeDocument/2006/relationships/hyperlink" Target="http://www.1ppt.com/tubiao/" TargetMode="External"></Relationship><Relationship Id="rId11" Type="http://schemas.openxmlformats.org/officeDocument/2006/relationships/hyperlink" Target="http://www.1ppt.com/shiti/" TargetMode="External"></Relationship><Relationship Id="rId24" Type="http://schemas.openxmlformats.org/officeDocument/2006/relationships/hyperlink" Target="http://www.1ppt.com/kejian/lishi/" TargetMode="External"></Relationship><Relationship Id="rId5" Type="http://schemas.openxmlformats.org/officeDocument/2006/relationships/hyperlink" Target="http://www.1ppt.com/beijing/" TargetMode="External"></Relationship><Relationship Id="rId15" Type="http://schemas.openxmlformats.org/officeDocument/2006/relationships/hyperlink" Target="http://www.1ppt.com/kejian/yuwen/" TargetMode="External"></Relationship><Relationship Id="rId23" Type="http://schemas.openxmlformats.org/officeDocument/2006/relationships/hyperlink" Target="http://www.1ppt.com/kejian/dili/" TargetMode="External"></Relationship><Relationship Id="rId10" Type="http://schemas.openxmlformats.org/officeDocument/2006/relationships/hyperlink" Target="http://www.1ppt.com/fanwen/" TargetMode="External"></Relationship><Relationship Id="rId19" Type="http://schemas.openxmlformats.org/officeDocument/2006/relationships/hyperlink" Target="http://www.1ppt.com/kejian/kexue/" TargetMode="External"></Relationship><Relationship Id="rId4" Type="http://schemas.openxmlformats.org/officeDocument/2006/relationships/hyperlink" Target="http://www.1ppt.com/sucai/" TargetMode="External"></Relationship><Relationship Id="rId9" Type="http://schemas.openxmlformats.org/officeDocument/2006/relationships/hyperlink" Target="http://www.1ppt.com/ziliao/" TargetMode="External"></Relationship><Relationship Id="rId14" Type="http://schemas.openxmlformats.org/officeDocument/2006/relationships/hyperlink" Target="http://www.1ppt.com/kejian/" TargetMode="External"></Relationship><Relationship Id="rId22" Type="http://schemas.openxmlformats.org/officeDocument/2006/relationships/hyperlink" Target="http://www.1ppt.com/kejian/shengwu/" TargetMode="External"></Relationship><Relationship Id="rId25" Type="http://schemas.openxmlformats.org/officeDocument/2006/relationships/slide" Target="../slides/slide4.xml"></Relationship></Relationship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498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761332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633664"/>
            <a:ext cx="193508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667419"/>
            <a:ext cx="142875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667419"/>
            <a:ext cx="142875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45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15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57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54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312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001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64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17" y="286227"/>
            <a:ext cx="523845" cy="6984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13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06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277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24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35" y="386089"/>
            <a:ext cx="571373" cy="520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68079"/>
            <a:ext cx="477842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9193403" y="1569061"/>
            <a:ext cx="6858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215339"/>
            <a:ext cx="608300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09661" y="278159"/>
            <a:ext cx="273257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61626" y="216117"/>
            <a:ext cx="518738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347824" y="270342"/>
            <a:ext cx="273257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192853" y="1413672"/>
            <a:ext cx="437111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308448"/>
            <a:ext cx="411491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85384"/>
            <a:ext cx="4779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83" y="5997189"/>
            <a:ext cx="314201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258967" y="6761699"/>
            <a:ext cx="9442659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91698" y="7270945"/>
            <a:ext cx="32732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676602" y="6356545"/>
            <a:ext cx="384903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5772542"/>
            <a:ext cx="244248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2909" y="5940827"/>
            <a:ext cx="1871092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8550" y="6270980"/>
            <a:ext cx="9273617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87536" y="6271203"/>
            <a:ext cx="1818740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71" y="160454"/>
            <a:ext cx="558947" cy="68976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72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Administrator\&#26700;&#38754;\&#22235;&#23395;\&#38634;&#20043;&#26790;&#24187;&#65288;&#32431;&#65289;.mp3" TargetMode="External"/><Relationship Id="rId1" Type="http://schemas.microsoft.com/office/2007/relationships/media" Target="file:///C:\Documents%20and%20Settings\Administrator\&#26700;&#38754;\&#22235;&#23395;\&#38634;&#20043;&#26790;&#24187;&#65288;&#32431;&#65289;.mp3" TargetMode="Externa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7.xml.rels><?xml version="1.0" encoding="UTF-8"?>
<Relationships xmlns="http://schemas.openxmlformats.org/package/2006/relationships"><Relationship Id="rId8" Type="http://schemas.openxmlformats.org/officeDocument/2006/relationships/hyperlink" Target="http://www.1ppt.com/tubiao/" TargetMode="External"></Relationship><Relationship Id="rId13" Type="http://schemas.openxmlformats.org/officeDocument/2006/relationships/hyperlink" Target="http://www.1ppt.com/ziliao/" TargetMode="External"></Relationship><Relationship Id="rId18" Type="http://schemas.openxmlformats.org/officeDocument/2006/relationships/hyperlink" Target="http://www.1ppt.cn/" TargetMode="External"></Relationship><Relationship Id="rId3" Type="http://schemas.openxmlformats.org/officeDocument/2006/relationships/hyperlink" Target="http://www.1ppt.com/moban/" TargetMode="External"></Relationship><Relationship Id="rId21" Type="http://schemas.openxmlformats.org/officeDocument/2006/relationships/image" Target="../media/image44.png"></Relationship><Relationship Id="rId7" Type="http://schemas.openxmlformats.org/officeDocument/2006/relationships/hyperlink" Target="http://www.1ppt.com/beijing/" TargetMode="External"></Relationship><Relationship Id="rId12" Type="http://schemas.openxmlformats.org/officeDocument/2006/relationships/hyperlink" Target="http://www.1ppt.com/excel/" TargetMode="External"></Relationship><Relationship Id="rId17" Type="http://schemas.openxmlformats.org/officeDocument/2006/relationships/hyperlink" Target="http://www.1ppt.com/jiaoan/" TargetMode="External"></Relationship><Relationship Id="rId2" Type="http://schemas.openxmlformats.org/officeDocument/2006/relationships/notesSlide" Target="../notesSlides/notesSlide27.xml"></Relationship><Relationship Id="rId16" Type="http://schemas.openxmlformats.org/officeDocument/2006/relationships/hyperlink" Target="http://www.1ppt.com/shiti/" TargetMode="External"></Relationship><Relationship Id="rId20" Type="http://schemas.openxmlformats.org/officeDocument/2006/relationships/image" Target="../media/image43.png"></Relationship><Relationship Id="rId1" Type="http://schemas.openxmlformats.org/officeDocument/2006/relationships/slideLayout" Target="../slideLayouts/slideLayout14.xml"></Relationship><Relationship Id="rId6" Type="http://schemas.openxmlformats.org/officeDocument/2006/relationships/hyperlink" Target="http://www.1ppt.com/sucai/" TargetMode="External"></Relationship><Relationship Id="rId11" Type="http://schemas.openxmlformats.org/officeDocument/2006/relationships/hyperlink" Target="http://www.1ppt.com/word/" TargetMode="External"></Relationship><Relationship Id="rId5" Type="http://schemas.openxmlformats.org/officeDocument/2006/relationships/hyperlink" Target="http://www.1ppt.com/jieri/" TargetMode="External"></Relationship><Relationship Id="rId15" Type="http://schemas.openxmlformats.org/officeDocument/2006/relationships/hyperlink" Target="http://www.1ppt.com/fanwen/" TargetMode="External"></Relationship><Relationship Id="rId10" Type="http://schemas.openxmlformats.org/officeDocument/2006/relationships/hyperlink" Target="http://www.1ppt.com/powerpoint/" TargetMode="External"></Relationship><Relationship Id="rId19" Type="http://schemas.openxmlformats.org/officeDocument/2006/relationships/image" Target="../media/image42.png"></Relationship><Relationship Id="rId4" Type="http://schemas.openxmlformats.org/officeDocument/2006/relationships/hyperlink" Target="http://www.1ppt.com/hangye/" TargetMode="External"></Relationship><Relationship Id="rId9" Type="http://schemas.openxmlformats.org/officeDocument/2006/relationships/hyperlink" Target="http://www.1ppt.com/xiazai/" TargetMode="External"></Relationship><Relationship Id="rId14" Type="http://schemas.openxmlformats.org/officeDocument/2006/relationships/hyperlink" Target="http://www.1ppt.com/kejian/" TargetMode="External"></Relationship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?>
<Relationships xmlns="http://schemas.openxmlformats.org/package/2006/relationships"><Relationship Id="rId3" Type="http://schemas.openxmlformats.org/officeDocument/2006/relationships/audio" Target="../media/audio1.wav"></Relationship><Relationship Id="rId2" Type="http://schemas.openxmlformats.org/officeDocument/2006/relationships/notesSlide" Target="../notesSlides/notesSlide4.xml"></Relationship><Relationship Id="rId1" Type="http://schemas.openxmlformats.org/officeDocument/2006/relationships/slideLayout" Target="../slideLayouts/slideLayout2.xml"></Relationship><Relationship Id="rId4" Type="http://schemas.openxmlformats.org/officeDocument/2006/relationships/image" Target="../media/image18.png"></Relationship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3126105" y="2426970"/>
            <a:ext cx="2828925" cy="1200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四   </a:t>
            </a:r>
            <a:r>
              <a:rPr lang="zh-CN" altLang="en-US" sz="7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季</a:t>
            </a:r>
            <a:endParaRPr lang="zh-CN" altLang="en-US" sz="72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70"/>
          <p:cNvSpPr txBox="1"/>
          <p:nvPr/>
        </p:nvSpPr>
        <p:spPr>
          <a:xfrm>
            <a:off x="2395855" y="1109345"/>
            <a:ext cx="4246880" cy="58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</a:t>
            </a:r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文一年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级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5105400"/>
            <a:ext cx="9144635" cy="532130"/>
          </a:xfrm>
          <a:prstGeom prst="rect">
            <a:avLst/>
          </a:prstGeom>
        </p:spPr>
        <p:txBody>
          <a:bodyPr wrap="square" lIns="91440" tIns="45720" rIns="91440" bIns="45720" numCol="1" vert="horz" anchor="t">
            <a:spAutoFit/>
          </a:bodyPr>
          <a:lstStyle/>
          <a:p>
            <a:pPr marL="342900" indent="-342900" algn="ctr" fontAlgn="base" defTabSz="914400" eaLnBrk="0" latinLnBrk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600" cap="none" dirty="0" smtClean="0" b="1" strike="noStrike">
              <a:solidFill>
                <a:srgbClr val="000000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284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4766" y="1786201"/>
            <a:ext cx="4010982" cy="138499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要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求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：读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准字音、读通句子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8567" y="1077186"/>
            <a:ext cx="42883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32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自读课文第一自然段：</a:t>
            </a:r>
            <a:endParaRPr lang="zh-CN" altLang="en-US" sz="3200" b="1" cap="none" spc="0" dirty="0">
              <a:solidFill>
                <a:schemeClr val="accent4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600700" y="2000251"/>
            <a:ext cx="3257550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草芽尖尖</a:t>
            </a:r>
            <a:r>
              <a:rPr lang="zh-CN" altLang="en-US" sz="2800" b="1" dirty="0" smtClean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endParaRPr lang="en-US" altLang="zh-CN" sz="2800" b="1" dirty="0" smtClean="0">
              <a:solidFill>
                <a:srgbClr val="33CC33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33CC33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他对小鸟说</a:t>
            </a:r>
            <a:r>
              <a:rPr lang="zh-CN" altLang="en-US" sz="2800" b="1" dirty="0" smtClean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2800" b="1" dirty="0" smtClean="0">
              <a:solidFill>
                <a:srgbClr val="33CC33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endParaRPr lang="en-US" altLang="zh-CN" sz="2800" dirty="0" smtClean="0">
              <a:solidFill>
                <a:srgbClr val="33CC33"/>
              </a:solidFill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33CC33"/>
                </a:solidFill>
                <a:ea typeface="楷体_GB2312" pitchFamily="49" charset="-122"/>
              </a:rPr>
              <a:t>“</a:t>
            </a:r>
            <a:r>
              <a:rPr lang="zh-CN" altLang="en-US" sz="2800" b="1" dirty="0" smtClean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2800" b="1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是春天</a:t>
            </a:r>
            <a:r>
              <a:rPr lang="zh-CN" altLang="en-US" sz="2800" b="1" dirty="0" smtClean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2800" dirty="0">
                <a:solidFill>
                  <a:srgbClr val="33CC33"/>
                </a:solidFill>
                <a:ea typeface="楷体_GB2312" pitchFamily="49" charset="-122"/>
              </a:rPr>
              <a:t>”</a:t>
            </a:r>
            <a:endParaRPr lang="zh-CN" altLang="en-US" sz="5400" dirty="0">
              <a:solidFill>
                <a:srgbClr val="33CC33"/>
              </a:solidFill>
              <a:ea typeface="楷体_GB2312" pitchFamily="49" charset="-122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288881" y="3883025"/>
            <a:ext cx="91440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 err="1" smtClean="0"/>
              <a:t>chūn</a:t>
            </a:r>
            <a:endParaRPr lang="en-US" altLang="zh-CN" sz="3200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600700" y="1543050"/>
            <a:ext cx="8382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 err="1"/>
              <a:t>cǎo</a:t>
            </a:r>
            <a:endParaRPr lang="en-US" altLang="zh-CN" sz="3200" dirty="0"/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5748338" y="2463801"/>
            <a:ext cx="108347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6317457" y="2444751"/>
            <a:ext cx="108347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86787" y="6524626"/>
            <a:ext cx="242888" cy="33337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8913" name="Picture 1" descr="C:\Users\Administrator\AppData\Roaming\Tencent\Users\1072583094\QQ\WinTemp\RichOle\BSD82XP0R9[]VS_UARTJGX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305301"/>
            <a:ext cx="3674993" cy="1457325"/>
          </a:xfrm>
          <a:prstGeom prst="rect">
            <a:avLst/>
          </a:prstGeom>
          <a:noFill/>
        </p:spPr>
      </p:pic>
      <p:pic>
        <p:nvPicPr>
          <p:cNvPr id="38914" name="Picture 2" descr="C:\Users\Administrator\AppData\Roaming\Tencent\Users\1072583094\QQ\WinTemp\RichOle\8[{CC%U5FYYT4FA)DEPR3Q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7" y="2593522"/>
            <a:ext cx="1500188" cy="1530804"/>
          </a:xfrm>
          <a:prstGeom prst="rect">
            <a:avLst/>
          </a:prstGeom>
          <a:noFill/>
        </p:spPr>
      </p:pic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3211116" y="4271963"/>
            <a:ext cx="1565672" cy="1079500"/>
          </a:xfrm>
          <a:prstGeom prst="ellipse">
            <a:avLst/>
          </a:prstGeom>
          <a:noFill/>
          <a:ln w="5397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/>
      <p:bldP spid="11" grpId="0"/>
      <p:bldP spid="12" grpId="0"/>
      <p:bldP spid="13" grpId="0"/>
      <p:bldP spid="14" grpId="0" animBg="1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0466" y="1500452"/>
            <a:ext cx="4470222" cy="120032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朗读指导：“尖尖”要读得轻细，表现出草尖的柔嫩。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7603" y="2986352"/>
            <a:ext cx="4584522" cy="120032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思考：“我是春天”运用了什么修辞手法？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2166" y="4186681"/>
            <a:ext cx="45128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拟人。这句话运用了拟人的修辞手法，写出了小草的生机与活力。草芽说自己是春天，因为草芽是春天特有的。</a:t>
            </a:r>
            <a:endParaRPr lang="zh-CN" altLang="en-US" sz="24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Picture 1" descr="C:\Users\Administrator\AppData\Roaming\Tencent\Users\1072583094\QQ\WinTemp\RichOle\BSD82XP0R9[]VS_UARTJGX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3575" y="3962401"/>
            <a:ext cx="2757488" cy="1457325"/>
          </a:xfrm>
          <a:prstGeom prst="rect">
            <a:avLst/>
          </a:prstGeom>
          <a:noFill/>
        </p:spPr>
      </p:pic>
      <p:pic>
        <p:nvPicPr>
          <p:cNvPr id="7" name="Picture 2" descr="C:\Users\Administrator\AppData\Roaming\Tencent\Users\1072583094\QQ\WinTemp\RichOle\8[{CC%U5FYYT4FA)DEPR3Q1.png"/>
          <p:cNvPicPr>
            <a:picLocks noChangeAspect="1" noChangeArrowheads="1"/>
          </p:cNvPicPr>
          <p:nvPr/>
        </p:nvPicPr>
        <p:blipFill>
          <a:blip r:embed="rId3" cstate="print">
            <a:lum bright="2000" contrast="2000"/>
          </a:blip>
          <a:srcRect/>
          <a:stretch>
            <a:fillRect/>
          </a:stretch>
        </p:blipFill>
        <p:spPr bwMode="auto">
          <a:xfrm>
            <a:off x="6014969" y="1806791"/>
            <a:ext cx="1752218" cy="17879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84319" y="6713538"/>
            <a:ext cx="216694" cy="2889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471612" y="5106988"/>
            <a:ext cx="670083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桃花</a:t>
            </a:r>
            <a:r>
              <a:rPr lang="en-US" altLang="zh-CN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)(</a:t>
            </a:r>
            <a:r>
              <a:rPr lang="zh-CN" altLang="en-US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红红</a:t>
            </a:r>
            <a:r>
              <a:rPr lang="en-US" altLang="zh-CN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，他对（蜜蜂）说：“ 我是春天。”</a:t>
            </a:r>
          </a:p>
        </p:txBody>
      </p:sp>
      <p:pic>
        <p:nvPicPr>
          <p:cNvPr id="39937" name="Picture 1" descr="C:\Users\Administrator\AppData\Roaming\Tencent\Users\1072583094\QQ\WinTemp\RichOle\J9N0TW]FP@~KV0[]S@~EMH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037" y="1066800"/>
            <a:ext cx="6197015" cy="3829050"/>
          </a:xfrm>
          <a:prstGeom prst="rect">
            <a:avLst/>
          </a:prstGeom>
          <a:noFill/>
        </p:spPr>
      </p:pic>
      <p:pic>
        <p:nvPicPr>
          <p:cNvPr id="6" name="Picture 1" descr="C:\Users\Administrator\AppData\Roaming\Tencent\Users\1072583094\QQ\WinTemp\RichOle\J9N0TW]FP@~KV0[]S@~EMH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612" y="1223416"/>
            <a:ext cx="6197015" cy="3829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153" name="Picture 1" descr="C:\Users\Administrator\AppData\Roaming\Tencent\Users\1072583094\QQ\WinTemp\RichOle\AG8(}FCPE8UO0U4TJJ4IM(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76351"/>
            <a:ext cx="5612320" cy="3686175"/>
          </a:xfrm>
          <a:prstGeom prst="rect">
            <a:avLst/>
          </a:prstGeom>
          <a:noFill/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612232" y="5148263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绿绿</a:t>
            </a:r>
          </a:p>
        </p:txBody>
      </p:sp>
      <p:sp>
        <p:nvSpPr>
          <p:cNvPr id="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41444" y="6321426"/>
            <a:ext cx="216694" cy="2889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1726407" y="5103813"/>
            <a:ext cx="5761435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柳树</a:t>
            </a:r>
            <a:r>
              <a:rPr lang="en-US" altLang="zh-CN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)(</a:t>
            </a:r>
            <a:r>
              <a:rPr lang="en-US" altLang="zh-CN" sz="3200" dirty="0">
                <a:solidFill>
                  <a:srgbClr val="92D05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en-US" altLang="zh-CN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32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，他对（        ）说：“ 我是春天。”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655344" y="5110164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溪水</a:t>
            </a:r>
            <a:endParaRPr lang="zh-CN" altLang="en-US" sz="32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6178" y="1671901"/>
            <a:ext cx="3627260" cy="138499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要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求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：读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准字音、读通句子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8567" y="1077186"/>
            <a:ext cx="42883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32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自读课文</a:t>
            </a:r>
            <a:r>
              <a:rPr lang="zh-CN" altLang="en-US" sz="3200" b="1" dirty="0" smtClean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第二自</a:t>
            </a:r>
            <a:r>
              <a:rPr lang="zh-CN" altLang="en-US" sz="32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然段：</a:t>
            </a:r>
            <a:endParaRPr lang="zh-CN" altLang="en-US" sz="3200" b="1" cap="none" spc="0" dirty="0">
              <a:solidFill>
                <a:schemeClr val="accent4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86787" y="6524626"/>
            <a:ext cx="242888" cy="33337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2513" y="1543050"/>
            <a:ext cx="353343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9"/>
          <p:cNvGrpSpPr/>
          <p:nvPr/>
        </p:nvGrpSpPr>
        <p:grpSpPr bwMode="auto">
          <a:xfrm>
            <a:off x="1611489" y="2728912"/>
            <a:ext cx="3827860" cy="2992438"/>
            <a:chOff x="-45" y="384"/>
            <a:chExt cx="3215" cy="1885"/>
          </a:xfrm>
        </p:grpSpPr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-45" y="660"/>
              <a:ext cx="3215" cy="16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000" dirty="0" smtClean="0">
                  <a:solidFill>
                    <a:srgbClr val="009900"/>
                  </a:solidFill>
                  <a:latin typeface="微软雅黑" panose="020B0503020204020204" charset="-122"/>
                  <a:ea typeface="微软雅黑" panose="020B0503020204020204" charset="-122"/>
                </a:rPr>
                <a:t>荷叶圆圆，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4000" dirty="0" smtClean="0">
                  <a:solidFill>
                    <a:srgbClr val="009900"/>
                  </a:solidFill>
                  <a:latin typeface="微软雅黑" panose="020B0503020204020204" charset="-122"/>
                  <a:ea typeface="微软雅黑" panose="020B0503020204020204" charset="-122"/>
                </a:rPr>
                <a:t>他对青蛙说：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4000" dirty="0" smtClean="0">
                  <a:solidFill>
                    <a:srgbClr val="009900"/>
                  </a:solidFill>
                  <a:latin typeface="微软雅黑" panose="020B0503020204020204" charset="-122"/>
                  <a:ea typeface="微软雅黑" panose="020B0503020204020204" charset="-122"/>
                </a:rPr>
                <a:t>“我是夏天。“</a:t>
              </a:r>
              <a:endParaRPr lang="zh-CN" altLang="en-US" sz="4800" dirty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672" y="384"/>
              <a:ext cx="672" cy="6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err="1"/>
                <a:t>yuán</a:t>
              </a:r>
              <a:endParaRPr lang="en-US" altLang="zh-CN" sz="3200" dirty="0"/>
            </a:p>
          </p:txBody>
        </p:sp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1248" y="384"/>
              <a:ext cx="1260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err="1"/>
                <a:t>yuán</a:t>
              </a:r>
              <a:endParaRPr lang="en-US" altLang="zh-CN" sz="3200" dirty="0"/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564" y="966"/>
              <a:ext cx="720" cy="6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 err="1" smtClean="0"/>
                <a:t>qīng</a:t>
              </a:r>
              <a:endParaRPr lang="en-US" altLang="zh-CN" sz="32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0466" y="1348052"/>
            <a:ext cx="4470222" cy="120032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朗读指导：读“圆圆”时声音微微上扬，体现荷叶的美丽 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7603" y="2986352"/>
            <a:ext cx="4584522" cy="646331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思考：荷叶为什么要这样说？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2166" y="3824584"/>
            <a:ext cx="45128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因为荷叶是夏天才长大长圆的，所以荷花是夏季的代表性景物。这句话将荷叶和青蛙都当作人来写，语言生动，读起来亲切、自然。</a:t>
            </a:r>
            <a:endParaRPr lang="zh-CN" altLang="en-US" sz="24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5050" y="2185988"/>
            <a:ext cx="284292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组合 113674"/>
          <p:cNvGrpSpPr/>
          <p:nvPr/>
        </p:nvGrpSpPr>
        <p:grpSpPr bwMode="auto">
          <a:xfrm>
            <a:off x="6641931" y="1054101"/>
            <a:ext cx="1861370" cy="931928"/>
            <a:chOff x="2488" y="436"/>
            <a:chExt cx="2178" cy="771"/>
          </a:xfrm>
        </p:grpSpPr>
        <p:sp>
          <p:nvSpPr>
            <p:cNvPr id="10" name="云形标注 113669"/>
            <p:cNvSpPr>
              <a:spLocks noChangeArrowheads="1"/>
            </p:cNvSpPr>
            <p:nvPr/>
          </p:nvSpPr>
          <p:spPr bwMode="auto">
            <a:xfrm>
              <a:off x="2488" y="436"/>
              <a:ext cx="1632" cy="771"/>
            </a:xfrm>
            <a:prstGeom prst="cloudCallout">
              <a:avLst>
                <a:gd name="adj1" fmla="val -82412"/>
                <a:gd name="adj2" fmla="val 7464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tailEnd type="none" w="lg" len="lg"/>
            </a:ln>
          </p:spPr>
          <p:txBody>
            <a:bodyPr lIns="90000" tIns="46800" rIns="90000" bIns="46800"/>
            <a:lstStyle/>
            <a:p>
              <a:pPr algn="ctr" eaLnBrk="0" hangingPunct="0"/>
              <a:endParaRPr lang="zh-CN" altLang="zh-CN" sz="3600">
                <a:solidFill>
                  <a:srgbClr val="06561F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1" name="文本框 113670"/>
            <p:cNvSpPr txBox="1">
              <a:spLocks noChangeArrowheads="1"/>
            </p:cNvSpPr>
            <p:nvPr/>
          </p:nvSpPr>
          <p:spPr bwMode="auto">
            <a:xfrm>
              <a:off x="2653" y="572"/>
              <a:ext cx="2013" cy="384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r>
                <a:rPr lang="zh-CN" altLang="en-US" sz="2400" dirty="0">
                  <a:solidFill>
                    <a:srgbClr val="06561F"/>
                  </a:solidFill>
                  <a:latin typeface="微软雅黑" panose="020B0503020204020204" charset="-122"/>
                  <a:ea typeface="微软雅黑" panose="020B0503020204020204" charset="-122"/>
                </a:rPr>
                <a:t>我是夏天。</a:t>
              </a:r>
            </a:p>
          </p:txBody>
        </p:sp>
      </p:grpSp>
      <p:sp>
        <p:nvSpPr>
          <p:cNvPr id="12" name="文本框 113672"/>
          <p:cNvSpPr txBox="1">
            <a:spLocks noChangeArrowheads="1"/>
          </p:cNvSpPr>
          <p:nvPr/>
        </p:nvSpPr>
        <p:spPr bwMode="auto">
          <a:xfrm>
            <a:off x="7320442" y="2686050"/>
            <a:ext cx="1085371" cy="1202510"/>
          </a:xfrm>
          <a:prstGeom prst="rect">
            <a:avLst/>
          </a:prstGeom>
          <a:noFill/>
          <a:ln w="12700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eaLnBrk="0" hangingPunct="0"/>
            <a:r>
              <a:rPr lang="zh-CN" altLang="en-US" sz="36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荷叶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/>
      <p:bldP spid="1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1505"/>
          <p:cNvSpPr txBox="1">
            <a:spLocks noChangeArrowheads="1"/>
          </p:cNvSpPr>
          <p:nvPr/>
        </p:nvSpPr>
        <p:spPr bwMode="auto">
          <a:xfrm>
            <a:off x="1957387" y="5200651"/>
            <a:ext cx="6786563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西瓜</a:t>
            </a:r>
            <a:r>
              <a:rPr lang="zh-CN" altLang="en-US" sz="36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600" u="sng" dirty="0" smtClean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，他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对</a:t>
            </a:r>
            <a:r>
              <a:rPr lang="zh-CN" altLang="en-US" sz="36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600" u="sng" dirty="0" smtClean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说：“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我是夏天。”</a:t>
            </a:r>
          </a:p>
        </p:txBody>
      </p:sp>
      <p:pic>
        <p:nvPicPr>
          <p:cNvPr id="4" name="图片 21506" descr="f7e09612660c85d5c2fd789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009650"/>
            <a:ext cx="6200775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21507" descr="925f4c34490e550d251f14ec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0613" y="1562100"/>
            <a:ext cx="2353866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769394" y="5167314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圆圆</a:t>
            </a:r>
            <a:endParaRPr lang="zh-CN" altLang="en-US" sz="32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055394" y="5110164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蜻蜓</a:t>
            </a:r>
            <a:endParaRPr lang="zh-CN" altLang="en-US" sz="32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6178" y="1671901"/>
            <a:ext cx="3627260" cy="138499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要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求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：读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准字音、读通句子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8567" y="1077186"/>
            <a:ext cx="42883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32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自读课文</a:t>
            </a:r>
            <a:r>
              <a:rPr lang="zh-CN" altLang="en-US" sz="3200" b="1" dirty="0" smtClean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第三自</a:t>
            </a:r>
            <a:r>
              <a:rPr lang="zh-CN" altLang="en-US" sz="32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然段：</a:t>
            </a:r>
            <a:endParaRPr lang="zh-CN" altLang="en-US" sz="3200" b="1" cap="none" spc="0" dirty="0">
              <a:solidFill>
                <a:schemeClr val="accent4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86787" y="6524626"/>
            <a:ext cx="242888" cy="33337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632" y="2533650"/>
            <a:ext cx="3450930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2"/>
          <p:cNvGrpSpPr/>
          <p:nvPr/>
        </p:nvGrpSpPr>
        <p:grpSpPr bwMode="auto">
          <a:xfrm>
            <a:off x="1471613" y="2319338"/>
            <a:ext cx="3050381" cy="4691062"/>
            <a:chOff x="46" y="368"/>
            <a:chExt cx="2562" cy="2955"/>
          </a:xfrm>
        </p:grpSpPr>
        <p:sp>
          <p:nvSpPr>
            <p:cNvPr id="14" name="Text Box 3"/>
            <p:cNvSpPr txBox="1">
              <a:spLocks noChangeArrowheads="1"/>
            </p:cNvSpPr>
            <p:nvPr/>
          </p:nvSpPr>
          <p:spPr bwMode="auto">
            <a:xfrm>
              <a:off x="46" y="744"/>
              <a:ext cx="2562" cy="25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000" dirty="0">
                  <a:solidFill>
                    <a:srgbClr val="CC3300"/>
                  </a:solidFill>
                  <a:latin typeface="微软雅黑" panose="020B0503020204020204" charset="-122"/>
                  <a:ea typeface="微软雅黑" panose="020B0503020204020204" charset="-122"/>
                </a:rPr>
                <a:t>谷穗弯弯，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4000" dirty="0">
                  <a:solidFill>
                    <a:srgbClr val="CC3300"/>
                  </a:solidFill>
                  <a:latin typeface="微软雅黑" panose="020B0503020204020204" charset="-122"/>
                  <a:ea typeface="微软雅黑" panose="020B0503020204020204" charset="-122"/>
                </a:rPr>
                <a:t>他</a:t>
              </a:r>
              <a:r>
                <a:rPr lang="zh-CN" altLang="en-US" sz="40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鞠着躬</a:t>
              </a:r>
              <a:r>
                <a:rPr lang="zh-CN" altLang="en-US" sz="4000" dirty="0">
                  <a:solidFill>
                    <a:srgbClr val="CC3300"/>
                  </a:solidFill>
                  <a:latin typeface="微软雅黑" panose="020B0503020204020204" charset="-122"/>
                  <a:ea typeface="微软雅黑" panose="020B0503020204020204" charset="-122"/>
                </a:rPr>
                <a:t>说：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4000" dirty="0">
                  <a:solidFill>
                    <a:srgbClr val="CC3300"/>
                  </a:solidFill>
                  <a:latin typeface="微软雅黑" panose="020B0503020204020204" charset="-122"/>
                  <a:ea typeface="微软雅黑" panose="020B0503020204020204" charset="-122"/>
                </a:rPr>
                <a:t>“我是秋</a:t>
              </a:r>
              <a:r>
                <a:rPr lang="zh-CN" altLang="en-US" sz="4000" dirty="0" smtClean="0">
                  <a:solidFill>
                    <a:srgbClr val="CC3300"/>
                  </a:solidFill>
                  <a:latin typeface="微软雅黑" panose="020B0503020204020204" charset="-122"/>
                  <a:ea typeface="微软雅黑" panose="020B0503020204020204" charset="-122"/>
                </a:rPr>
                <a:t>天。”</a:t>
              </a:r>
              <a:endParaRPr lang="zh-CN" altLang="en-US" sz="4000" dirty="0">
                <a:solidFill>
                  <a:srgbClr val="CC33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spcBef>
                  <a:spcPct val="50000"/>
                </a:spcBef>
              </a:pPr>
              <a:endParaRPr lang="en-US" altLang="zh-CN" sz="40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5" name="Group 4"/>
            <p:cNvGrpSpPr/>
            <p:nvPr/>
          </p:nvGrpSpPr>
          <p:grpSpPr bwMode="auto">
            <a:xfrm>
              <a:off x="437" y="368"/>
              <a:ext cx="1697" cy="1421"/>
              <a:chOff x="440" y="359"/>
              <a:chExt cx="1697" cy="1421"/>
            </a:xfrm>
          </p:grpSpPr>
          <p:sp>
            <p:nvSpPr>
              <p:cNvPr id="17" name="Text Box 5"/>
              <p:cNvSpPr txBox="1">
                <a:spLocks noChangeArrowheads="1"/>
              </p:cNvSpPr>
              <p:nvPr/>
            </p:nvSpPr>
            <p:spPr bwMode="auto">
              <a:xfrm>
                <a:off x="467" y="359"/>
                <a:ext cx="587" cy="75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dirty="0" err="1"/>
                  <a:t>suì</a:t>
                </a:r>
                <a:endParaRPr lang="en-US" altLang="zh-CN" sz="3600" dirty="0"/>
              </a:p>
            </p:txBody>
          </p:sp>
          <p:sp>
            <p:nvSpPr>
              <p:cNvPr id="20" name="Text Box 6"/>
              <p:cNvSpPr txBox="1">
                <a:spLocks noChangeArrowheads="1"/>
              </p:cNvSpPr>
              <p:nvPr/>
            </p:nvSpPr>
            <p:spPr bwMode="auto">
              <a:xfrm>
                <a:off x="440" y="1024"/>
                <a:ext cx="427" cy="75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dirty="0" err="1"/>
                  <a:t>jū</a:t>
                </a:r>
                <a:endParaRPr lang="en-US" altLang="zh-CN" sz="3600" dirty="0"/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945" y="1024"/>
                <a:ext cx="1192" cy="40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dirty="0" err="1"/>
                  <a:t>ɡōnɡ</a:t>
                </a:r>
                <a:endParaRPr lang="en-US" altLang="zh-CN" sz="3600" dirty="0"/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0466" y="1348052"/>
            <a:ext cx="4470222" cy="2677656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朗读指导：秋天到了，成熟的谷穗把稻秆压弯了，看起来像在鞠躬。这句话应该读出谦虚的感觉。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3604" y="3824584"/>
            <a:ext cx="45128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采取拟人的手法揭示秋天已经到来了。</a:t>
            </a:r>
            <a:endParaRPr lang="zh-CN" altLang="en-US" sz="28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114695"/>
          <p:cNvGrpSpPr/>
          <p:nvPr/>
        </p:nvGrpSpPr>
        <p:grpSpPr bwMode="auto">
          <a:xfrm>
            <a:off x="6331744" y="811214"/>
            <a:ext cx="2430066" cy="1189037"/>
            <a:chOff x="2426" y="391"/>
            <a:chExt cx="2041" cy="771"/>
          </a:xfrm>
        </p:grpSpPr>
        <p:sp>
          <p:nvSpPr>
            <p:cNvPr id="15" name="云形标注 114691"/>
            <p:cNvSpPr>
              <a:spLocks noChangeArrowheads="1"/>
            </p:cNvSpPr>
            <p:nvPr/>
          </p:nvSpPr>
          <p:spPr bwMode="auto">
            <a:xfrm>
              <a:off x="2426" y="391"/>
              <a:ext cx="1632" cy="771"/>
            </a:xfrm>
            <a:prstGeom prst="cloudCallout">
              <a:avLst>
                <a:gd name="adj1" fmla="val -77269"/>
                <a:gd name="adj2" fmla="val 8307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tailEnd type="none" w="lg" len="lg"/>
            </a:ln>
          </p:spPr>
          <p:txBody>
            <a:bodyPr lIns="90000" tIns="46800" rIns="90000" bIns="46800"/>
            <a:lstStyle/>
            <a:p>
              <a:pPr algn="ctr" eaLnBrk="0" hangingPunct="0"/>
              <a:endParaRPr lang="zh-CN" altLang="zh-CN" sz="3600">
                <a:solidFill>
                  <a:srgbClr val="06561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文本框 114692"/>
            <p:cNvSpPr txBox="1">
              <a:spLocks noChangeArrowheads="1"/>
            </p:cNvSpPr>
            <p:nvPr/>
          </p:nvSpPr>
          <p:spPr bwMode="auto">
            <a:xfrm>
              <a:off x="2591" y="527"/>
              <a:ext cx="1876" cy="381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r>
                <a:rPr lang="zh-CN" altLang="en-US" sz="3200" dirty="0">
                  <a:solidFill>
                    <a:srgbClr val="06561F"/>
                  </a:solidFill>
                  <a:latin typeface="微软雅黑" panose="020B0503020204020204" charset="-122"/>
                  <a:ea typeface="微软雅黑" panose="020B0503020204020204" charset="-122"/>
                </a:rPr>
                <a:t>我是秋天。</a:t>
              </a:r>
            </a:p>
          </p:txBody>
        </p:sp>
      </p:grpSp>
      <p:sp>
        <p:nvSpPr>
          <p:cNvPr id="18" name="文本框 114694"/>
          <p:cNvSpPr txBox="1">
            <a:spLocks noChangeArrowheads="1"/>
          </p:cNvSpPr>
          <p:nvPr/>
        </p:nvSpPr>
        <p:spPr bwMode="auto">
          <a:xfrm>
            <a:off x="6076951" y="2038350"/>
            <a:ext cx="1565672" cy="833178"/>
          </a:xfrm>
          <a:prstGeom prst="rect">
            <a:avLst/>
          </a:prstGeom>
          <a:noFill/>
          <a:ln w="12700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zh-CN" altLang="en-US" sz="48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谷穗</a:t>
            </a: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5697" y="3009900"/>
            <a:ext cx="2895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/>
      <p:bldP spid="18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22530"/>
          <p:cNvSpPr txBox="1">
            <a:spLocks noChangeArrowheads="1"/>
          </p:cNvSpPr>
          <p:nvPr/>
        </p:nvSpPr>
        <p:spPr bwMode="auto">
          <a:xfrm>
            <a:off x="4877991" y="1500188"/>
            <a:ext cx="3837384" cy="3785652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落叶</a:t>
            </a:r>
            <a:r>
              <a:rPr lang="zh-CN" altLang="en-US" sz="40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4000" u="sng" dirty="0" smtClean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4000" dirty="0" smtClean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她对</a:t>
            </a:r>
            <a:r>
              <a:rPr lang="zh-CN" altLang="en-US" sz="40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4000" u="sng" dirty="0" smtClean="0"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sz="4000" dirty="0" smtClean="0">
                <a:latin typeface="微软雅黑" panose="020B0503020204020204" charset="-122"/>
                <a:ea typeface="微软雅黑" panose="020B0503020204020204" charset="-122"/>
              </a:rPr>
              <a:t>说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>
              <a:lnSpc>
                <a:spcPct val="20000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“我是秋天。”</a:t>
            </a:r>
          </a:p>
        </p:txBody>
      </p:sp>
      <p:pic>
        <p:nvPicPr>
          <p:cNvPr id="54273" name="Picture 1" descr="C:\Users\Administrator\AppData\Roaming\Tencent\Users\1072583094\QQ\WinTemp\RichOle\~QT}%L5EV6MDU$_8QC1500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543050"/>
            <a:ext cx="3843338" cy="3790950"/>
          </a:xfrm>
          <a:prstGeom prst="rect">
            <a:avLst/>
          </a:prstGeom>
          <a:noFill/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026944" y="1890714"/>
            <a:ext cx="110799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黄黄</a:t>
            </a:r>
            <a:endParaRPr lang="zh-CN" altLang="en-US" sz="36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026944" y="3071814"/>
            <a:ext cx="110799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大雁</a:t>
            </a:r>
            <a:endParaRPr lang="zh-CN" altLang="en-US" sz="36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8634" y="2023015"/>
            <a:ext cx="51671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小朋友们，你们知道一年有哪四季吗？你最喜欢哪个季节呢？为什么？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67892" y="1576552"/>
            <a:ext cx="2003597" cy="289370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6178" y="1671901"/>
            <a:ext cx="3627260" cy="138499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要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求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：读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准字音、读通句子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8567" y="1077186"/>
            <a:ext cx="42883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32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自读课文</a:t>
            </a:r>
            <a:r>
              <a:rPr lang="zh-CN" altLang="en-US" sz="3200" b="1" dirty="0" smtClean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第四自</a:t>
            </a:r>
            <a:r>
              <a:rPr lang="zh-CN" altLang="en-US" sz="32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然段：</a:t>
            </a:r>
            <a:endParaRPr lang="zh-CN" altLang="en-US" sz="3200" b="1" cap="none" spc="0" dirty="0">
              <a:solidFill>
                <a:schemeClr val="accent4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86787" y="6524626"/>
            <a:ext cx="242888" cy="33337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114550"/>
            <a:ext cx="30948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 bwMode="auto">
          <a:xfrm>
            <a:off x="1285875" y="2370138"/>
            <a:ext cx="4131469" cy="2940050"/>
            <a:chOff x="0" y="667"/>
            <a:chExt cx="3470" cy="1852"/>
          </a:xfrm>
        </p:grpSpPr>
        <p:sp>
          <p:nvSpPr>
            <p:cNvPr id="14" name="Text Box 3"/>
            <p:cNvSpPr txBox="1">
              <a:spLocks noChangeArrowheads="1"/>
            </p:cNvSpPr>
            <p:nvPr/>
          </p:nvSpPr>
          <p:spPr bwMode="auto">
            <a:xfrm>
              <a:off x="0" y="960"/>
              <a:ext cx="3470" cy="155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雪人大肚子一</a:t>
              </a:r>
              <a:r>
                <a:rPr lang="zh-CN" altLang="en-US" sz="36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挺</a:t>
              </a:r>
              <a:r>
                <a:rPr lang="zh-CN" altLang="en-US" sz="36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，</a:t>
              </a:r>
            </a:p>
            <a:p>
              <a:pPr>
                <a:lnSpc>
                  <a:spcPct val="110000"/>
                </a:lnSpc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他顽皮地说：</a:t>
              </a:r>
            </a:p>
            <a:p>
              <a:pPr>
                <a:lnSpc>
                  <a:spcPct val="110000"/>
                </a:lnSpc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“我就是冬天</a:t>
              </a:r>
              <a:r>
                <a:rPr lang="zh-CN" altLang="en-US" sz="3600" dirty="0" smtClean="0">
                  <a:solidFill>
                    <a:srgbClr val="0000FF"/>
                  </a:solidFill>
                  <a:latin typeface="微软雅黑" panose="020B0503020204020204" charset="-122"/>
                  <a:ea typeface="微软雅黑" panose="020B0503020204020204" charset="-122"/>
                </a:rPr>
                <a:t>。“</a:t>
              </a:r>
              <a:endParaRPr lang="zh-CN" altLang="en-US" sz="4800" dirty="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250" y="1210"/>
              <a:ext cx="672" cy="75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dirty="0" err="1"/>
                <a:t>wán</a:t>
              </a:r>
              <a:endParaRPr lang="en-US" altLang="zh-CN" sz="3600" dirty="0"/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1648" y="667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dirty="0" err="1"/>
                <a:t>tǐnɡ</a:t>
              </a:r>
              <a:endParaRPr lang="en-US" altLang="zh-CN" sz="3600" dirty="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6191" y="2409196"/>
            <a:ext cx="3255292" cy="73866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思考：赏析排比。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3579" y="3380545"/>
            <a:ext cx="45128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      儿歌采用排比的手法，对春、夏、秋、冬具有代表性的事物进行描述，语言亲切、生动。</a:t>
            </a:r>
            <a:endParaRPr lang="zh-CN" altLang="en-US" sz="2800" dirty="0">
              <a:solidFill>
                <a:srgbClr val="7030A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2495550"/>
            <a:ext cx="2386163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组合 115719"/>
          <p:cNvGrpSpPr/>
          <p:nvPr/>
        </p:nvGrpSpPr>
        <p:grpSpPr bwMode="auto">
          <a:xfrm>
            <a:off x="6357938" y="1592264"/>
            <a:ext cx="2830898" cy="922337"/>
            <a:chOff x="2426" y="391"/>
            <a:chExt cx="2501" cy="771"/>
          </a:xfrm>
        </p:grpSpPr>
        <p:sp>
          <p:nvSpPr>
            <p:cNvPr id="12" name="云形标注 115716"/>
            <p:cNvSpPr>
              <a:spLocks noChangeArrowheads="1"/>
            </p:cNvSpPr>
            <p:nvPr/>
          </p:nvSpPr>
          <p:spPr bwMode="auto">
            <a:xfrm>
              <a:off x="2426" y="391"/>
              <a:ext cx="1906" cy="771"/>
            </a:xfrm>
            <a:prstGeom prst="cloudCallout">
              <a:avLst>
                <a:gd name="adj1" fmla="val -33056"/>
                <a:gd name="adj2" fmla="val 11887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tailEnd type="none" w="lg" len="lg"/>
            </a:ln>
          </p:spPr>
          <p:txBody>
            <a:bodyPr lIns="90000" tIns="46800" rIns="90000" bIns="46800"/>
            <a:lstStyle/>
            <a:p>
              <a:pPr algn="ctr" eaLnBrk="0" hangingPunct="0"/>
              <a:endParaRPr lang="zh-CN" altLang="zh-CN" sz="3600">
                <a:solidFill>
                  <a:srgbClr val="06561F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3" name="文本框 115717"/>
            <p:cNvSpPr txBox="1">
              <a:spLocks noChangeArrowheads="1"/>
            </p:cNvSpPr>
            <p:nvPr/>
          </p:nvSpPr>
          <p:spPr bwMode="auto">
            <a:xfrm>
              <a:off x="2591" y="527"/>
              <a:ext cx="2336" cy="491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/>
            <a:p>
              <a:pPr eaLnBrk="0" hangingPunct="0"/>
              <a:r>
                <a:rPr lang="zh-CN" altLang="en-US" sz="3200" dirty="0">
                  <a:solidFill>
                    <a:srgbClr val="06561F"/>
                  </a:solidFill>
                  <a:latin typeface="微软雅黑" panose="020B0503020204020204" charset="-122"/>
                  <a:ea typeface="微软雅黑" panose="020B0503020204020204" charset="-122"/>
                </a:rPr>
                <a:t>我就是冬天。</a:t>
              </a:r>
            </a:p>
          </p:txBody>
        </p:sp>
      </p:grpSp>
      <p:sp>
        <p:nvSpPr>
          <p:cNvPr id="14" name="文本框 115718"/>
          <p:cNvSpPr txBox="1">
            <a:spLocks noChangeArrowheads="1"/>
          </p:cNvSpPr>
          <p:nvPr/>
        </p:nvSpPr>
        <p:spPr bwMode="auto">
          <a:xfrm>
            <a:off x="6600826" y="4452939"/>
            <a:ext cx="1565672" cy="771623"/>
          </a:xfrm>
          <a:prstGeom prst="rect">
            <a:avLst/>
          </a:prstGeom>
          <a:noFill/>
          <a:ln w="12700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zh-CN" altLang="en-US" sz="44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雪人</a:t>
            </a:r>
          </a:p>
        </p:txBody>
      </p:sp>
      <p:sp>
        <p:nvSpPr>
          <p:cNvPr id="20" name="矩形 19"/>
          <p:cNvSpPr/>
          <p:nvPr/>
        </p:nvSpPr>
        <p:spPr>
          <a:xfrm>
            <a:off x="1116191" y="1024201"/>
            <a:ext cx="5184597" cy="138499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段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解：采用拟人的手法揭示冬天已经到来。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/>
      <p:bldP spid="14" grpId="0" bldLvl="0" animBg="1"/>
      <p:bldP spid="20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23554"/>
          <p:cNvSpPr>
            <a:spLocks noChangeArrowheads="1"/>
          </p:cNvSpPr>
          <p:nvPr/>
        </p:nvSpPr>
        <p:spPr bwMode="auto">
          <a:xfrm>
            <a:off x="5314950" y="1466850"/>
            <a:ext cx="3586163" cy="45243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雪花</a:t>
            </a:r>
            <a:r>
              <a:rPr lang="zh-CN" altLang="en-US" sz="36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600" u="sng" dirty="0" smtClean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endParaRPr lang="zh-CN" altLang="en-US" sz="3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他对</a:t>
            </a:r>
            <a:r>
              <a:rPr lang="zh-CN" altLang="en-US" sz="3600" u="sng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600" u="sng" dirty="0" smtClean="0"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说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>
              <a:lnSpc>
                <a:spcPct val="200000"/>
              </a:lnSpc>
            </a:pP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“我是冬天。”</a:t>
            </a:r>
          </a:p>
        </p:txBody>
      </p:sp>
      <p:pic>
        <p:nvPicPr>
          <p:cNvPr id="11" name="图片 23553" descr="ea8c44f7e9a24d03730eeca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275" y="1371601"/>
            <a:ext cx="4144889" cy="394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326981" y="1738313"/>
            <a:ext cx="110799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飘飘</a:t>
            </a:r>
            <a:endParaRPr lang="zh-CN" altLang="en-US" sz="36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341269" y="2881314"/>
            <a:ext cx="110799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9900"/>
                </a:solidFill>
                <a:latin typeface="微软雅黑" panose="020B0503020204020204" charset="-122"/>
                <a:ea typeface="微软雅黑" panose="020B0503020204020204" charset="-122"/>
              </a:rPr>
              <a:t>大地</a:t>
            </a:r>
            <a:endParaRPr lang="zh-CN" altLang="en-US" sz="3600" dirty="0">
              <a:solidFill>
                <a:srgbClr val="0099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7560" y="1073705"/>
            <a:ext cx="4033016" cy="52629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       大自然是位神奇的魔术师。春天大地换上绿装，夏天蛙声一片，秋天谷穗笑弯了腰，冬天大肚皮的雪人成了孩子们的最爱。小朋友们，让我们走到户外，尽情感受大自然的奇妙吧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。 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Picture 1" descr="C:\Users\Administrator\AppData\Roaming\Tencent\Users\1072583094\QQ\WinTemp\RichOle\DPXREK2QA_}[R6A9XE3W[{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8958" y="1177017"/>
            <a:ext cx="1706336" cy="1615169"/>
          </a:xfrm>
          <a:prstGeom prst="rect">
            <a:avLst/>
          </a:prstGeom>
          <a:noFill/>
        </p:spPr>
      </p:pic>
      <p:pic>
        <p:nvPicPr>
          <p:cNvPr id="10" name="Picture 2" descr="3a62affd82ed614dd7887dc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747" y="1175289"/>
            <a:ext cx="1588978" cy="156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XS_0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911" y="3272297"/>
            <a:ext cx="1588732" cy="17024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5" descr="落叶大道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531" y="3262846"/>
            <a:ext cx="1702475" cy="176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"/>
          <p:cNvSpPr txBox="1">
            <a:spLocks noChangeArrowheads="1"/>
          </p:cNvSpPr>
          <p:nvPr/>
        </p:nvSpPr>
        <p:spPr bwMode="auto">
          <a:xfrm>
            <a:off x="6115221" y="1427157"/>
            <a:ext cx="1260035" cy="25853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四</a:t>
            </a:r>
            <a:endParaRPr lang="en-US" altLang="zh-CN" sz="5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5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5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季</a:t>
            </a:r>
            <a:endParaRPr lang="zh-CN" altLang="en-US" sz="5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</a:p>
        </p:txBody>
      </p:sp>
      <p:sp>
        <p:nvSpPr>
          <p:cNvPr id="2" name="矩形 1"/>
          <p:cNvSpPr/>
          <p:nvPr/>
        </p:nvSpPr>
        <p:spPr>
          <a:xfrm>
            <a:off x="1713846" y="1259846"/>
            <a:ext cx="55842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4000" b="1" cap="none" spc="0" dirty="0">
                <a:ln w="9525">
                  <a:noFill/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根据课文内容填空</a:t>
            </a:r>
          </a:p>
        </p:txBody>
      </p:sp>
      <p:sp>
        <p:nvSpPr>
          <p:cNvPr id="4" name="矩形 3"/>
          <p:cNvSpPr/>
          <p:nvPr/>
        </p:nvSpPr>
        <p:spPr>
          <a:xfrm>
            <a:off x="966997" y="1990936"/>
            <a:ext cx="777695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儿歌通过对（                               ），（                                 ），（                          ） ，（                       ）这几种代表性事物的描述，表现了春夏秋冬的特征，从而激发起我们对（                              ）之情。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75091" y="2038351"/>
            <a:ext cx="21827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春天的草芽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36858" y="2030187"/>
            <a:ext cx="18926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夏天的荷叶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34138" y="3024555"/>
            <a:ext cx="14042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秋天的谷穗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18212" y="2881521"/>
            <a:ext cx="15396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冬天的雪人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04137" y="3834021"/>
            <a:ext cx="15396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大自然的热爱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Oval 2"/>
          <p:cNvSpPr>
            <a:spLocks noChangeArrowheads="1"/>
          </p:cNvSpPr>
          <p:nvPr/>
        </p:nvSpPr>
        <p:spPr bwMode="auto">
          <a:xfrm>
            <a:off x="4343400" y="2324100"/>
            <a:ext cx="85725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107407" y="1009650"/>
            <a:ext cx="3203972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草芽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)(</a:t>
            </a:r>
            <a:r>
              <a:rPr lang="zh-CN" altLang="en-US" sz="2800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尖尖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他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对小鸟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说</a:t>
            </a:r>
            <a:r>
              <a:rPr lang="zh-CN" altLang="en-US" sz="2800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我是</a:t>
            </a:r>
            <a:r>
              <a:rPr lang="zh-CN" altLang="en-US" sz="2800" dirty="0">
                <a:solidFill>
                  <a:srgbClr val="33CC33"/>
                </a:solidFill>
                <a:latin typeface="微软雅黑" panose="020B0503020204020204" charset="-122"/>
                <a:ea typeface="微软雅黑" panose="020B0503020204020204" charset="-122"/>
              </a:rPr>
              <a:t>春天。”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5063729" y="1079500"/>
            <a:ext cx="3092053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FF6699"/>
                </a:solidFill>
                <a:latin typeface="微软雅黑" panose="020B0503020204020204" charset="-122"/>
                <a:ea typeface="微软雅黑" panose="020B0503020204020204" charset="-122"/>
              </a:rPr>
              <a:t>荷叶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)(</a:t>
            </a:r>
            <a:r>
              <a:rPr lang="zh-CN" altLang="en-US" sz="2800" dirty="0">
                <a:solidFill>
                  <a:srgbClr val="FF6699"/>
                </a:solidFill>
                <a:latin typeface="微软雅黑" panose="020B0503020204020204" charset="-122"/>
                <a:ea typeface="微软雅黑" panose="020B0503020204020204" charset="-122"/>
              </a:rPr>
              <a:t>圆圆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solidFill>
                  <a:srgbClr val="FF6699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他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FF6699"/>
                </a:solidFill>
                <a:latin typeface="微软雅黑" panose="020B0503020204020204" charset="-122"/>
                <a:ea typeface="微软雅黑" panose="020B0503020204020204" charset="-122"/>
              </a:rPr>
              <a:t>对青蛙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说</a:t>
            </a:r>
            <a:r>
              <a:rPr lang="zh-CN" altLang="en-US" sz="2800" dirty="0">
                <a:solidFill>
                  <a:srgbClr val="FF6699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6699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我是</a:t>
            </a:r>
            <a:r>
              <a:rPr lang="zh-CN" altLang="en-US" sz="2800" dirty="0">
                <a:solidFill>
                  <a:srgbClr val="FF6699"/>
                </a:solidFill>
                <a:latin typeface="微软雅黑" panose="020B0503020204020204" charset="-122"/>
                <a:ea typeface="微软雅黑" panose="020B0503020204020204" charset="-122"/>
              </a:rPr>
              <a:t>夏天。”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2328863" y="3198814"/>
            <a:ext cx="3028950" cy="2462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谷穗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)(</a:t>
            </a: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弯弯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他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鞠着躬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说</a:t>
            </a: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我是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秋天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solidFill>
                  <a:srgbClr val="FF9933"/>
                </a:solidFill>
                <a:latin typeface="微软雅黑" panose="020B0503020204020204" charset="-122"/>
                <a:ea typeface="微软雅黑" panose="020B0503020204020204" charset="-122"/>
              </a:rPr>
              <a:t>。”</a:t>
            </a:r>
          </a:p>
          <a:p>
            <a:pPr>
              <a:spcBef>
                <a:spcPct val="50000"/>
              </a:spcBef>
            </a:pPr>
            <a:endParaRPr lang="en-US" altLang="zh-CN" sz="2800" dirty="0">
              <a:solidFill>
                <a:srgbClr val="FF99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113735" y="3278188"/>
            <a:ext cx="3714750" cy="19451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雪人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)(</a:t>
            </a:r>
            <a:r>
              <a:rPr lang="zh-CN" altLang="en-US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大肚子一挺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en-US" altLang="zh-CN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,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他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顽皮地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说</a:t>
            </a:r>
            <a:r>
              <a:rPr lang="zh-CN" altLang="en-US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2800" dirty="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</a:rPr>
              <a:t>就是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冬天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800" dirty="0">
                <a:solidFill>
                  <a:srgbClr val="3399FF"/>
                </a:solidFill>
                <a:latin typeface="微软雅黑" panose="020B0503020204020204" charset="-122"/>
                <a:ea typeface="微软雅黑" panose="020B0503020204020204" charset="-122"/>
              </a:rPr>
              <a:t>。”</a:t>
            </a: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4800600" y="628650"/>
            <a:ext cx="0" cy="558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1585913" y="28956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4393407" y="2414588"/>
            <a:ext cx="407194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春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4800600" y="2414588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夏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4800600" y="2933701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冬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4393407" y="2933701"/>
            <a:ext cx="54373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秋</a:t>
            </a:r>
          </a:p>
        </p:txBody>
      </p:sp>
      <p:pic>
        <p:nvPicPr>
          <p:cNvPr id="24" name="雪之梦幻（纯）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84331" y="568325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34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2" name="矩形 1"/>
          <p:cNvSpPr/>
          <p:nvPr/>
        </p:nvSpPr>
        <p:spPr>
          <a:xfrm>
            <a:off x="940063" y="1800333"/>
            <a:ext cx="3431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       你最喜欢哪个季节？为什么？</a:t>
            </a: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      回家以后把最喜欢的季节画一画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。 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Picture 1" descr="C:\Users\Administrator\AppData\Roaming\Tencent\Users\1072583094\QQ\WinTemp\RichOle\DPXREK2QA_}[R6A9XE3W[{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0395" y="1634217"/>
            <a:ext cx="1706336" cy="1615169"/>
          </a:xfrm>
          <a:prstGeom prst="rect">
            <a:avLst/>
          </a:prstGeom>
          <a:noFill/>
        </p:spPr>
      </p:pic>
      <p:pic>
        <p:nvPicPr>
          <p:cNvPr id="7" name="Picture 2" descr="3a62affd82ed614dd7887dc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9185" y="1632489"/>
            <a:ext cx="1588978" cy="156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XS_0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349" y="3729497"/>
            <a:ext cx="1588732" cy="17024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5" descr="落叶大道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9969" y="3720046"/>
            <a:ext cx="1702475" cy="176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6186658" y="1884357"/>
            <a:ext cx="1260035" cy="25853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四</a:t>
            </a:r>
            <a:endParaRPr lang="en-US" altLang="zh-CN" sz="5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5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5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季</a:t>
            </a:r>
            <a:endParaRPr lang="zh-CN" altLang="en-US" sz="5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08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Administrator\AppData\Roaming\Tencent\Users\1072583094\QQ\WinTemp\RichOle\DPXREK2QA_}[R6A9XE3W[{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6477" y="947057"/>
            <a:ext cx="2553034" cy="2416629"/>
          </a:xfrm>
          <a:prstGeom prst="rect">
            <a:avLst/>
          </a:prstGeom>
          <a:noFill/>
        </p:spPr>
      </p:pic>
      <p:sp>
        <p:nvSpPr>
          <p:cNvPr id="171" name="矩形 170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Picture 2" descr="3a62affd82ed614dd7887dc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0775" y="970455"/>
            <a:ext cx="2377442" cy="234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XS_0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912" y="3494315"/>
            <a:ext cx="2377074" cy="2547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5" descr="落叶大道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2254" y="3455867"/>
            <a:ext cx="2547257" cy="263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3829221" y="1636707"/>
            <a:ext cx="1260035" cy="31700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四季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80319" y="201874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171" name="矩形 170"/>
          <p:cNvSpPr/>
          <p:nvPr/>
        </p:nvSpPr>
        <p:spPr>
          <a:xfrm>
            <a:off x="698419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07191" y="1805152"/>
            <a:ext cx="1458872" cy="2893709"/>
          </a:xfrm>
          <a:prstGeom prst="rect">
            <a:avLst/>
          </a:prstGeom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813474" y="1728365"/>
            <a:ext cx="4990630" cy="4013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dirty="0" smtClean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      你们看，老师把四季美丽的景色画到了画里，你知道这四幅图分别画的是哪个季节吗？你是怎么看出来的呢？</a:t>
            </a:r>
          </a:p>
          <a:p>
            <a:pPr algn="just">
              <a:lnSpc>
                <a:spcPct val="130000"/>
              </a:lnSpc>
            </a:pPr>
            <a:r>
              <a:rPr lang="en-US" altLang="zh-CN" sz="2800" dirty="0" smtClean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800" dirty="0" smtClean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是啊，这么美丽的四季，如果再加上优美的句子，小朋友们一定会更喜欢了。</a:t>
            </a:r>
            <a:endParaRPr lang="zh-CN" altLang="en-US" sz="2800" dirty="0">
              <a:solidFill>
                <a:srgbClr val="9900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698418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17409" y="1641867"/>
            <a:ext cx="1458872" cy="289370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47120" y="1371600"/>
            <a:ext cx="5453705" cy="2308324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认识“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尖、说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”等 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9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个生字和言字旁、虫字旁、折文 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3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个偏旁，读准多音字“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地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” 的字音；会写“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天、四、是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3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个字。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0187" y="3663043"/>
            <a:ext cx="5453705" cy="120032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流利地朗读课文，初步了解四季的特征，感受四季的美丽。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3" y="288844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604802" y="1873024"/>
            <a:ext cx="4140498" cy="1362771"/>
            <a:chOff x="1076432" y="1897149"/>
            <a:chExt cx="5520664" cy="136277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6432" y="1897151"/>
              <a:ext cx="1380166" cy="136276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56598" y="1897150"/>
              <a:ext cx="1380166" cy="136276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6764" y="1897149"/>
              <a:ext cx="1380166" cy="136276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6930" y="1897149"/>
              <a:ext cx="1380166" cy="1362769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1604802" y="4168125"/>
            <a:ext cx="4140498" cy="1362771"/>
            <a:chOff x="1010468" y="4315081"/>
            <a:chExt cx="5520664" cy="136277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0468" y="4315083"/>
              <a:ext cx="1380166" cy="136276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0634" y="4315082"/>
              <a:ext cx="1380166" cy="136276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0800" y="4315081"/>
              <a:ext cx="1380166" cy="136276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0966" y="4315081"/>
              <a:ext cx="1380166" cy="1362769"/>
            </a:xfrm>
            <a:prstGeom prst="rect">
              <a:avLst/>
            </a:prstGeom>
          </p:spPr>
        </p:pic>
      </p:grpSp>
      <p:sp>
        <p:nvSpPr>
          <p:cNvPr id="15" name="文本框 14"/>
          <p:cNvSpPr txBox="1"/>
          <p:nvPr/>
        </p:nvSpPr>
        <p:spPr>
          <a:xfrm>
            <a:off x="1659522" y="1892688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尖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27586" y="1884888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763364" y="1896692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春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798489" y="1925942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659522" y="4117645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夏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727586" y="4109845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弯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63364" y="4121649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37257" y="4150899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1737153" y="1288247"/>
            <a:ext cx="50572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fr-FR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jiān  </a:t>
            </a:r>
            <a:r>
              <a:rPr lang="fr-FR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shuō chūn qīng wā</a:t>
            </a:r>
            <a:endParaRPr lang="en-US" altLang="zh-CN" sz="3200" b="1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1635612" y="3468139"/>
            <a:ext cx="52223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3200" b="1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xià</a:t>
            </a:r>
            <a:r>
              <a:rPr lang="en-US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wān</a:t>
            </a:r>
            <a:r>
              <a:rPr lang="en-US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de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jiù</a:t>
            </a:r>
            <a:r>
              <a:rPr lang="en-US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dōng</a:t>
            </a:r>
            <a:r>
              <a:rPr lang="en-US" altLang="zh-CN" sz="3200" b="1" dirty="0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Times New Roman" panose="02020603050405020304" pitchFamily="18" charset="0"/>
              </a:rPr>
              <a:t>  </a:t>
            </a:r>
            <a:endParaRPr lang="en-US" altLang="zh-CN" sz="3200" b="1" dirty="0" smtClean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Times New Roman" panose="02020603050405020304" pitchFamily="18" charset="0"/>
            </a:endParaRPr>
          </a:p>
          <a:p>
            <a:endParaRPr lang="en-US" altLang="zh-CN" sz="3200" b="1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69634" y="3310179"/>
            <a:ext cx="1510413" cy="243129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465" y="1854911"/>
            <a:ext cx="1035125" cy="136276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0712" y="4140911"/>
            <a:ext cx="1035125" cy="1362769"/>
          </a:xfrm>
          <a:prstGeom prst="rect">
            <a:avLst/>
          </a:prstGeom>
        </p:spPr>
      </p:pic>
      <p:sp>
        <p:nvSpPr>
          <p:cNvPr id="29" name="文本框 18"/>
          <p:cNvSpPr txBox="1"/>
          <p:nvPr/>
        </p:nvSpPr>
        <p:spPr>
          <a:xfrm>
            <a:off x="5794532" y="1882399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蛙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23"/>
          <p:cNvSpPr txBox="1"/>
          <p:nvPr/>
        </p:nvSpPr>
        <p:spPr>
          <a:xfrm>
            <a:off x="5757792" y="4140013"/>
            <a:ext cx="957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冬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26" grpId="0"/>
      <p:bldP spid="27" grpId="0"/>
      <p:bldP spid="29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3" y="288844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摘苹果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8122" y="0"/>
            <a:ext cx="68580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38"/>
          <p:cNvGrpSpPr/>
          <p:nvPr/>
        </p:nvGrpSpPr>
        <p:grpSpPr bwMode="auto">
          <a:xfrm>
            <a:off x="2262528" y="2000250"/>
            <a:ext cx="1062038" cy="1295400"/>
            <a:chOff x="1056" y="2496"/>
            <a:chExt cx="892" cy="816"/>
          </a:xfrm>
        </p:grpSpPr>
        <p:pic>
          <p:nvPicPr>
            <p:cNvPr id="18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1056" y="2496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24"/>
            <p:cNvSpPr txBox="1">
              <a:spLocks noChangeArrowheads="1"/>
            </p:cNvSpPr>
            <p:nvPr/>
          </p:nvSpPr>
          <p:spPr bwMode="auto">
            <a:xfrm>
              <a:off x="1104" y="2784"/>
              <a:ext cx="844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秋天</a:t>
              </a:r>
            </a:p>
          </p:txBody>
        </p:sp>
      </p:grpSp>
      <p:grpSp>
        <p:nvGrpSpPr>
          <p:cNvPr id="20" name="Group 40"/>
          <p:cNvGrpSpPr/>
          <p:nvPr/>
        </p:nvGrpSpPr>
        <p:grpSpPr bwMode="auto">
          <a:xfrm>
            <a:off x="2905466" y="928688"/>
            <a:ext cx="1112044" cy="1295400"/>
            <a:chOff x="841" y="1038"/>
            <a:chExt cx="934" cy="816"/>
          </a:xfrm>
        </p:grpSpPr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</a:blip>
            <a:srcRect/>
            <a:stretch>
              <a:fillRect/>
            </a:stretch>
          </p:blipFill>
          <p:spPr bwMode="auto">
            <a:xfrm>
              <a:off x="841" y="1038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931" y="1353"/>
              <a:ext cx="844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说话</a:t>
              </a:r>
            </a:p>
          </p:txBody>
        </p:sp>
      </p:grpSp>
      <p:grpSp>
        <p:nvGrpSpPr>
          <p:cNvPr id="23" name="Group 41"/>
          <p:cNvGrpSpPr/>
          <p:nvPr/>
        </p:nvGrpSpPr>
        <p:grpSpPr bwMode="auto">
          <a:xfrm>
            <a:off x="3119778" y="3143250"/>
            <a:ext cx="1054894" cy="1295400"/>
            <a:chOff x="432" y="1632"/>
            <a:chExt cx="886" cy="816"/>
          </a:xfrm>
        </p:grpSpPr>
        <p:pic>
          <p:nvPicPr>
            <p:cNvPr id="24" name="Picture 1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8000" contrast="-12000"/>
            </a:blip>
            <a:srcRect/>
            <a:stretch>
              <a:fillRect/>
            </a:stretch>
          </p:blipFill>
          <p:spPr bwMode="auto">
            <a:xfrm>
              <a:off x="432" y="1632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474" y="1920"/>
              <a:ext cx="844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就是</a:t>
              </a:r>
            </a:p>
          </p:txBody>
        </p:sp>
      </p:grpSp>
      <p:grpSp>
        <p:nvGrpSpPr>
          <p:cNvPr id="26" name="Group 26"/>
          <p:cNvGrpSpPr/>
          <p:nvPr/>
        </p:nvGrpSpPr>
        <p:grpSpPr bwMode="auto">
          <a:xfrm>
            <a:off x="3762714" y="2286001"/>
            <a:ext cx="1166684" cy="1281113"/>
            <a:chOff x="3615" y="1530"/>
            <a:chExt cx="704" cy="672"/>
          </a:xfrm>
        </p:grpSpPr>
        <p:pic>
          <p:nvPicPr>
            <p:cNvPr id="27" name="Picture 1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3615" y="1530"/>
              <a:ext cx="66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3712" y="1755"/>
              <a:ext cx="607" cy="3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尖尖</a:t>
              </a:r>
            </a:p>
          </p:txBody>
        </p:sp>
      </p:grpSp>
      <p:grpSp>
        <p:nvGrpSpPr>
          <p:cNvPr id="29" name="Group 37"/>
          <p:cNvGrpSpPr/>
          <p:nvPr/>
        </p:nvGrpSpPr>
        <p:grpSpPr bwMode="auto">
          <a:xfrm>
            <a:off x="4241347" y="620713"/>
            <a:ext cx="1062038" cy="1458912"/>
            <a:chOff x="2784" y="624"/>
            <a:chExt cx="892" cy="919"/>
          </a:xfrm>
        </p:grpSpPr>
        <p:pic>
          <p:nvPicPr>
            <p:cNvPr id="30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2784" y="624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>
              <a:off x="2832" y="864"/>
              <a:ext cx="844" cy="6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荷叶</a:t>
              </a:r>
            </a:p>
            <a:p>
              <a:endParaRPr lang="en-US" altLang="zh-CN" sz="3200">
                <a:solidFill>
                  <a:srgbClr val="0000CC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32" name="Group 39"/>
          <p:cNvGrpSpPr/>
          <p:nvPr/>
        </p:nvGrpSpPr>
        <p:grpSpPr bwMode="auto">
          <a:xfrm>
            <a:off x="4673545" y="1557338"/>
            <a:ext cx="1319213" cy="1447800"/>
            <a:chOff x="1296" y="1440"/>
            <a:chExt cx="1108" cy="912"/>
          </a:xfrm>
        </p:grpSpPr>
        <p:pic>
          <p:nvPicPr>
            <p:cNvPr id="33" name="Picture 1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1296" y="1440"/>
              <a:ext cx="1056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22"/>
            <p:cNvSpPr txBox="1">
              <a:spLocks noChangeArrowheads="1"/>
            </p:cNvSpPr>
            <p:nvPr/>
          </p:nvSpPr>
          <p:spPr bwMode="auto">
            <a:xfrm>
              <a:off x="1473" y="1802"/>
              <a:ext cx="931" cy="2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CC"/>
                  </a:solidFill>
                  <a:ea typeface="楷体_GB2312" pitchFamily="49" charset="-122"/>
                </a:rPr>
                <a:t>大肚子</a:t>
              </a:r>
            </a:p>
          </p:txBody>
        </p:sp>
      </p:grpSp>
      <p:grpSp>
        <p:nvGrpSpPr>
          <p:cNvPr id="35" name="Group 43"/>
          <p:cNvGrpSpPr/>
          <p:nvPr/>
        </p:nvGrpSpPr>
        <p:grpSpPr bwMode="auto">
          <a:xfrm>
            <a:off x="5536747" y="836613"/>
            <a:ext cx="1062038" cy="1295400"/>
            <a:chOff x="912" y="864"/>
            <a:chExt cx="892" cy="816"/>
          </a:xfrm>
        </p:grpSpPr>
        <p:pic>
          <p:nvPicPr>
            <p:cNvPr id="36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</a:blip>
            <a:srcRect/>
            <a:stretch>
              <a:fillRect/>
            </a:stretch>
          </p:blipFill>
          <p:spPr bwMode="auto">
            <a:xfrm>
              <a:off x="912" y="864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 Box 16"/>
            <p:cNvSpPr txBox="1">
              <a:spLocks noChangeArrowheads="1"/>
            </p:cNvSpPr>
            <p:nvPr/>
          </p:nvSpPr>
          <p:spPr bwMode="auto">
            <a:xfrm>
              <a:off x="960" y="1134"/>
              <a:ext cx="844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夏天</a:t>
              </a:r>
            </a:p>
          </p:txBody>
        </p:sp>
      </p:grpSp>
      <p:grpSp>
        <p:nvGrpSpPr>
          <p:cNvPr id="38" name="Group 29"/>
          <p:cNvGrpSpPr/>
          <p:nvPr/>
        </p:nvGrpSpPr>
        <p:grpSpPr bwMode="auto">
          <a:xfrm>
            <a:off x="6455909" y="1196975"/>
            <a:ext cx="1119188" cy="1295400"/>
            <a:chOff x="3264" y="1440"/>
            <a:chExt cx="940" cy="816"/>
          </a:xfrm>
        </p:grpSpPr>
        <p:pic>
          <p:nvPicPr>
            <p:cNvPr id="39" name="Picture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</a:blip>
            <a:srcRect/>
            <a:stretch>
              <a:fillRect/>
            </a:stretch>
          </p:blipFill>
          <p:spPr bwMode="auto">
            <a:xfrm>
              <a:off x="3264" y="1440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 Box 20"/>
            <p:cNvSpPr txBox="1">
              <a:spLocks noChangeArrowheads="1"/>
            </p:cNvSpPr>
            <p:nvPr/>
          </p:nvSpPr>
          <p:spPr bwMode="auto">
            <a:xfrm>
              <a:off x="3360" y="1680"/>
              <a:ext cx="844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冬天</a:t>
              </a:r>
            </a:p>
          </p:txBody>
        </p:sp>
      </p:grpSp>
      <p:grpSp>
        <p:nvGrpSpPr>
          <p:cNvPr id="41" name="Group 34"/>
          <p:cNvGrpSpPr/>
          <p:nvPr/>
        </p:nvGrpSpPr>
        <p:grpSpPr bwMode="auto">
          <a:xfrm>
            <a:off x="6388045" y="2643188"/>
            <a:ext cx="1506140" cy="1370012"/>
            <a:chOff x="2402" y="2354"/>
            <a:chExt cx="935" cy="672"/>
          </a:xfrm>
        </p:grpSpPr>
        <p:pic>
          <p:nvPicPr>
            <p:cNvPr id="42" name="Picture 1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2402" y="2354"/>
              <a:ext cx="66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 Box 25"/>
            <p:cNvSpPr txBox="1">
              <a:spLocks noChangeArrowheads="1"/>
            </p:cNvSpPr>
            <p:nvPr/>
          </p:nvSpPr>
          <p:spPr bwMode="auto">
            <a:xfrm rot="10648956" flipV="1">
              <a:off x="2535" y="2621"/>
              <a:ext cx="802" cy="2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弯弯</a:t>
              </a:r>
            </a:p>
          </p:txBody>
        </p:sp>
      </p:grpSp>
      <p:grpSp>
        <p:nvGrpSpPr>
          <p:cNvPr id="44" name="Group 36"/>
          <p:cNvGrpSpPr/>
          <p:nvPr/>
        </p:nvGrpSpPr>
        <p:grpSpPr bwMode="auto">
          <a:xfrm>
            <a:off x="5477215" y="3143250"/>
            <a:ext cx="1165622" cy="1295400"/>
            <a:chOff x="1622" y="1572"/>
            <a:chExt cx="979" cy="816"/>
          </a:xfrm>
        </p:grpSpPr>
        <p:pic>
          <p:nvPicPr>
            <p:cNvPr id="45" name="Picture 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/>
            </a:blip>
            <a:srcRect/>
            <a:stretch>
              <a:fillRect/>
            </a:stretch>
          </p:blipFill>
          <p:spPr bwMode="auto">
            <a:xfrm>
              <a:off x="1622" y="1572"/>
              <a:ext cx="80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9"/>
            <p:cNvSpPr txBox="1">
              <a:spLocks noChangeArrowheads="1"/>
            </p:cNvSpPr>
            <p:nvPr/>
          </p:nvSpPr>
          <p:spPr bwMode="auto">
            <a:xfrm>
              <a:off x="1757" y="1887"/>
              <a:ext cx="844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solidFill>
                    <a:srgbClr val="0000CC"/>
                  </a:solidFill>
                  <a:ea typeface="楷体_GB2312" pitchFamily="49" charset="-122"/>
                </a:rPr>
                <a:t>雪人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3.75723E-6 L -0.08576 0.4300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2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67 0.06289 L -0.12517 0.50335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2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3121 L -0.12517 0.30451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02 -0.00416 L 0.01302 0.32879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46821E-7 L -0.10174 0.65017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32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33526E-6 L -0.06805 0.5133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25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9711E-6 L 0.02448 0.59792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2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5.20231E-7 L -0.0151 0.49295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24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5087E-6 L -0.07361 0.31052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1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87283E-6 L 0.07951 0.32531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16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3" y="288844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会写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1845469" y="3756025"/>
            <a:ext cx="5763816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白天      </a:t>
            </a:r>
            <a:r>
              <a:rPr lang="zh-CN" altLang="en-US" sz="32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zh-CN" altLang="en-US" sz="3200" b="0" dirty="0" smtClean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四</a:t>
            </a:r>
            <a:r>
              <a:rPr lang="zh-CN" altLang="en-US" sz="3200" b="0" dirty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月      </a:t>
            </a:r>
            <a:r>
              <a:rPr lang="zh-CN" altLang="en-US" sz="3200" b="0" dirty="0" smtClean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       </a:t>
            </a:r>
            <a:r>
              <a:rPr lang="zh-CN" altLang="en-US" sz="32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不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是</a:t>
            </a:r>
          </a:p>
          <a:p>
            <a:pPr eaLnBrk="0" hangingPunct="0"/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明天      </a:t>
            </a:r>
            <a:r>
              <a:rPr lang="zh-CN" altLang="en-US" sz="32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zh-CN" altLang="en-US" sz="3200" b="0" dirty="0" smtClean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四</a:t>
            </a:r>
            <a:r>
              <a:rPr lang="zh-CN" altLang="en-US" sz="3200" b="0" dirty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天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可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</a:p>
          <a:p>
            <a:pPr eaLnBrk="0" hangingPunct="0"/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天上      </a:t>
            </a:r>
            <a:r>
              <a:rPr lang="zh-CN" altLang="en-US" sz="32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zh-CN" altLang="en-US" sz="3200" b="0" dirty="0" smtClean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四</a:t>
            </a:r>
            <a:r>
              <a:rPr lang="zh-CN" altLang="en-US" sz="3200" b="0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</a:rPr>
              <a:t>季</a:t>
            </a:r>
            <a:r>
              <a:rPr lang="en-US" altLang="zh-CN" sz="3200" b="0" dirty="0" err="1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jì</a:t>
            </a:r>
            <a:r>
              <a:rPr lang="zh-CN" altLang="en-US" sz="3200" b="0" dirty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</a:p>
        </p:txBody>
      </p:sp>
      <p:pic>
        <p:nvPicPr>
          <p:cNvPr id="5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310" y="1479550"/>
            <a:ext cx="157757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851423" y="1512889"/>
            <a:ext cx="1331119" cy="1997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500" b="0"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</a:p>
        </p:txBody>
      </p:sp>
      <p:pic>
        <p:nvPicPr>
          <p:cNvPr id="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1881" y="1479550"/>
            <a:ext cx="1577579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0929" y="1479550"/>
            <a:ext cx="157757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3771900" y="1458914"/>
            <a:ext cx="1268016" cy="1997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2500" b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</a:p>
        </p:txBody>
      </p:sp>
      <p:sp>
        <p:nvSpPr>
          <p:cNvPr id="11" name="文本框 12"/>
          <p:cNvSpPr txBox="1">
            <a:spLocks noChangeArrowheads="1"/>
          </p:cNvSpPr>
          <p:nvPr/>
        </p:nvSpPr>
        <p:spPr bwMode="auto">
          <a:xfrm>
            <a:off x="5639991" y="1439864"/>
            <a:ext cx="1222772" cy="1997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2500" b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</a:p>
        </p:txBody>
      </p: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5766197" y="4822826"/>
            <a:ext cx="19145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是</a:t>
            </a:r>
            <a:r>
              <a:rPr lang="zh-CN" altLang="en-US" sz="3200" b="0" dirty="0">
                <a:solidFill>
                  <a:srgbClr val="FF0066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非</a:t>
            </a:r>
            <a:r>
              <a:rPr lang="en-US" altLang="zh-CN" sz="3200" b="0" dirty="0" err="1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fēi</a:t>
            </a:r>
            <a:endParaRPr lang="zh-CN" altLang="en-US" sz="3200" b="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03603" y="288844"/>
            <a:ext cx="14157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32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会写</a:t>
            </a:r>
            <a:endParaRPr lang="zh-CN" altLang="en-US" sz="3200" b="1" cap="none" spc="0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8"/>
          <p:cNvSpPr txBox="1">
            <a:spLocks noChangeArrowheads="1"/>
          </p:cNvSpPr>
          <p:nvPr/>
        </p:nvSpPr>
        <p:spPr bwMode="auto">
          <a:xfrm>
            <a:off x="1875235" y="3530600"/>
            <a:ext cx="6577013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0" dirty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</a:rPr>
              <a:t>写字时注意：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、头正、身直、脚放平。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3200" b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一尺</a:t>
            </a:r>
            <a:r>
              <a:rPr lang="en-US" altLang="zh-CN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”“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一寸</a:t>
            </a:r>
            <a:r>
              <a:rPr lang="en-US" altLang="zh-CN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”“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一拳</a:t>
            </a:r>
            <a:r>
              <a:rPr lang="en-US" altLang="zh-CN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3200" b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3348" y="1212850"/>
            <a:ext cx="157757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16956" y="2889250"/>
            <a:ext cx="8715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endParaRPr lang="zh-CN" altLang="en-US" sz="3600" b="0">
              <a:solidFill>
                <a:srgbClr val="FF0000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51460" y="1265239"/>
            <a:ext cx="1331119" cy="1997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2500" b="0"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</a:p>
        </p:txBody>
      </p:sp>
      <p:pic>
        <p:nvPicPr>
          <p:cNvPr id="7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919" y="1212850"/>
            <a:ext cx="1577579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0966" y="1212850"/>
            <a:ext cx="157757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4071938" y="1173164"/>
            <a:ext cx="1160860" cy="1997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2500" b="0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</a:p>
        </p:txBody>
      </p: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5974557" y="1192214"/>
            <a:ext cx="1222772" cy="1997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12500" b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0" grpId="0"/>
      <p:bldP spid="10" grpId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27</Pages>
  <Paragraphs>206</Paragraphs>
  <Words>1818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第一PPT模板网-WWW.1PPT.COM</dc:creator>
  <cp:lastModifiedBy>anne</cp:lastModifiedBy>
  <dc:title>第一PPT模板网-WWW.1PPT.COM</dc:title>
  <dc:subject>第一PPT模板网-WWW.1PPT.COM</dc:subject>
  <dcterms:modified xsi:type="dcterms:W3CDTF">2018-09-17T01:20:28Z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