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3"/>
    <p:sldId id="283" r:id="rId4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4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7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-78" y="-6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EB3BCC8-EAEA-4F65-BA0A-26D4170A24BA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．指导写字。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单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招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快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）学生观察字形。说说每个字容易写错的地方。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）教师重点指导。（“提手旁”的写法。“忄”的笔顺。）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三、朗读课文，读中质疑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．小组合作读课文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自然段。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．我们大家在一块学习、玩耍，是那么的快乐！可是，在一个荒凉的山坡上，只有一棵树，树上只有一个鸟窝，鸟窝里只有一只喜鹊。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【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课件出示相关图片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】</a:t>
            </a:r>
            <a:endParaRPr lang="en-US" altLang="zh-CN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．如果你是树或者喜鹊心里会是什么感觉呢？（孤单）为什么？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．“孤单”是什么意思？你有过孤单的感觉吗？当你孤单的时候，你会用什么办法让自己变得快乐呢？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同学们，我们来帮助孤单的树和喜鹊想想办法，怎样让他们变得不孤单呢？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小结：你们的办法真好，那我们下课后，就一起来把荒山变成树林，让更多的喜鹊在这里安家，让这里变得热闹快乐起来，好吗？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四、布置作业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．画一画：根据课文内容以及你的想象，画一幅画，使荒山热闹起来，使树和喜鹊不再孤单。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．复习和巩固生字，用上一个你喜欢的词语造句。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一、复习导入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．出示生字卡片，检查生字。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．画作展示。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种上了许多树的荒山变得怎么样了？树和喜鹊有了朋友以后它们有什么变化？我们继续学习课文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《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树和喜鹊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》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二、精读课文，深入探究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．指生读课文第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～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自然段。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“后来，这里种了好多好多树，每棵树上都有鸟窝，每个鸟窝里都有喜鹊。”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．从这句话中，我们知道树和喜鹊都有了什么？（邻居、伙伴）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．喜鹊的生活发生了什么变化？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“每天天一亮，喜鹊们叽叽喳喳叫几声，打着招呼一起飞出去了。天一黑，他们又叽叽喳喳地一起飞回窝里，安安静静地睡觉了。”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）谁来读一读。（读出树林的热闹）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）你想积累这段话中的哪些词语？（叽叽喳喳、安安静静）你还能说出几个这样的词语吗？（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AABB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式：平平安安、高高兴兴、快快乐乐、痛痛快快）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．树和喜鹊有了朋友以后，它们的心情有什么变化？（快乐）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树很孤单，喜鹊也很孤单。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树有了邻居，喜鹊也有了邻居。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树很快乐，喜鹊也很快乐。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）生读句子。你发现了什么？用上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“……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也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……”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说话。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）同学们想一想，树和喜鹊由孤单变得快乐是因为什么呢？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三、情感迁移，感悟道理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．你有孤单的时候吗？这个时侯你会怎么做？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小结：当我们一个人时可以主动去寻找朋友，每个人都需要朋友的陪伴。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一、质疑导入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【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课件出示树和喜鹊的图片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】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同学们，树和喜鹊之间会发生什么事呢？谁来猜一猜？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让我们看看树和喜鹊之间究竟发生了什么事情？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．当你看到别人孤单的时候，你会怎么做？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小结：每个人都需要朋友，当我们看到有同伴一个人时要主动与他说话，这样我们的朋友才会越来越多。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．学习完本文，你懂得了什么道理呢？（有了邻居，有了朋友，大家一同玩耍，一同游戏，才能快乐地生活。）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四、布置作业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．把这个故事讲给爸爸、妈妈听。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．阅读“有朋友才会有快乐，有友爱才会有幸福”这些内容相关的散文、诗歌等，谈谈自己的感受。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树和喜鹊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孤单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邻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伙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伴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快乐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二、初读课文，整体感知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．识记生字。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）分段朗读课文。（相机纠正读音，学习生字。）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）同学们读得很好，我来读一遍，同学们边听边画出生字好吗？（老师范读课文，学生听。）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）课件出示生字。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只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窝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孤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单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种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都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邻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招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静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①生自由认读，齐读，去拼音读、抢读。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②你能找出里面的多音字吗？（只、都、乐，引导学生分别组词。）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③交流识字方法。（加一加、减一减、换一换、编一编、组词、找反义词、换偏旁、熟字加偏旁。）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指导识记“静”。（用加一加的方法记住“静”）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．指导写字。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单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招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快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）学生观察字形。说说每个字容易写错的地方。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）教师重点指导。（“提手旁”的写法。“忄”的笔顺。）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．指导写字。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单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招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快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）学生观察字形。说说每个字容易写错的地方。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）教师重点指导。（“提手旁”的写法。“忄”的笔顺。）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．指导写字。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单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招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快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）学生观察字形。说说每个字容易写错的地方。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）教师重点指导。（“提手旁”的写法。“忄”的笔顺。）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．指导写字。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单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招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快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）学生观察字形。说说每个字容易写错的地方。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）教师重点指导。（“提手旁”的写法。“忄”的笔顺。）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．指导写字。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课件出示：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单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居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招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呼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快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乐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）学生观察字形。说说每个字容易写错的地方。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）教师重点指导。（“提手旁”的写法。“忄”的笔顺。）</a:t>
            </a:r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6B1C8D-4239-4E54-B43E-21F4A05831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7626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pct80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30772" y="90885"/>
            <a:ext cx="7599009" cy="48430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7769" y="237627"/>
            <a:ext cx="1209145" cy="7457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5406" y="1600640"/>
            <a:ext cx="1156963" cy="90627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343776" y="4638023"/>
            <a:ext cx="1800224" cy="4538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14301" y="4629096"/>
            <a:ext cx="1800224" cy="4538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622530" y="4638023"/>
            <a:ext cx="1800224" cy="4538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793055" y="4629096"/>
            <a:ext cx="1800224" cy="4538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629096"/>
            <a:ext cx="1800224" cy="4538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2754" y="3105136"/>
            <a:ext cx="1256782" cy="111769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832" y="2196193"/>
            <a:ext cx="2601962" cy="230385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7322" y="2788445"/>
            <a:ext cx="1193009" cy="633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1" y="4861048"/>
            <a:ext cx="9158977" cy="301433"/>
          </a:xfrm>
          <a:custGeom>
            <a:avLst/>
            <a:gdLst>
              <a:gd name="connsiteX0" fmla="*/ 4584701 w 9158977"/>
              <a:gd name="connsiteY0" fmla="*/ 0 h 523993"/>
              <a:gd name="connsiteX1" fmla="*/ 9126954 w 9158977"/>
              <a:gd name="connsiteY1" fmla="*/ 215060 h 523993"/>
              <a:gd name="connsiteX2" fmla="*/ 9158977 w 9158977"/>
              <a:gd name="connsiteY2" fmla="*/ 219230 h 523993"/>
              <a:gd name="connsiteX3" fmla="*/ 9158977 w 9158977"/>
              <a:gd name="connsiteY3" fmla="*/ 523993 h 523993"/>
              <a:gd name="connsiteX4" fmla="*/ 0 w 9158977"/>
              <a:gd name="connsiteY4" fmla="*/ 523993 h 523993"/>
              <a:gd name="connsiteX5" fmla="*/ 0 w 9158977"/>
              <a:gd name="connsiteY5" fmla="*/ 220588 h 523993"/>
              <a:gd name="connsiteX6" fmla="*/ 42448 w 9158977"/>
              <a:gd name="connsiteY6" fmla="*/ 215060 h 523993"/>
              <a:gd name="connsiteX7" fmla="*/ 4584701 w 9158977"/>
              <a:gd name="connsiteY7" fmla="*/ 0 h 52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8977" h="523993">
                <a:moveTo>
                  <a:pt x="4584701" y="0"/>
                </a:moveTo>
                <a:cubicBezTo>
                  <a:pt x="6399030" y="0"/>
                  <a:pt x="8025494" y="83329"/>
                  <a:pt x="9126954" y="215060"/>
                </a:cubicBezTo>
                <a:lnTo>
                  <a:pt x="9158977" y="219230"/>
                </a:lnTo>
                <a:lnTo>
                  <a:pt x="9158977" y="523993"/>
                </a:lnTo>
                <a:lnTo>
                  <a:pt x="0" y="523993"/>
                </a:lnTo>
                <a:lnTo>
                  <a:pt x="0" y="220588"/>
                </a:lnTo>
                <a:lnTo>
                  <a:pt x="42448" y="215060"/>
                </a:lnTo>
                <a:cubicBezTo>
                  <a:pt x="1143909" y="83329"/>
                  <a:pt x="2770372" y="0"/>
                  <a:pt x="4584701" y="0"/>
                </a:cubicBezTo>
                <a:close/>
              </a:path>
            </a:pathLst>
          </a:custGeom>
          <a:solidFill>
            <a:srgbClr val="FFBE00">
              <a:alpha val="3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任意多边形 7"/>
          <p:cNvSpPr/>
          <p:nvPr userDrawn="1"/>
        </p:nvSpPr>
        <p:spPr>
          <a:xfrm>
            <a:off x="0" y="4961883"/>
            <a:ext cx="9144000" cy="200599"/>
          </a:xfrm>
          <a:custGeom>
            <a:avLst/>
            <a:gdLst>
              <a:gd name="connsiteX0" fmla="*/ 4584701 w 9144000"/>
              <a:gd name="connsiteY0" fmla="*/ 0 h 369040"/>
              <a:gd name="connsiteX1" fmla="*/ 9126954 w 9144000"/>
              <a:gd name="connsiteY1" fmla="*/ 151463 h 369040"/>
              <a:gd name="connsiteX2" fmla="*/ 9144000 w 9144000"/>
              <a:gd name="connsiteY2" fmla="*/ 153027 h 369040"/>
              <a:gd name="connsiteX3" fmla="*/ 9144000 w 9144000"/>
              <a:gd name="connsiteY3" fmla="*/ 369040 h 369040"/>
              <a:gd name="connsiteX4" fmla="*/ 0 w 9144000"/>
              <a:gd name="connsiteY4" fmla="*/ 369040 h 369040"/>
              <a:gd name="connsiteX5" fmla="*/ 0 w 9144000"/>
              <a:gd name="connsiteY5" fmla="*/ 155356 h 369040"/>
              <a:gd name="connsiteX6" fmla="*/ 42448 w 9144000"/>
              <a:gd name="connsiteY6" fmla="*/ 151463 h 369040"/>
              <a:gd name="connsiteX7" fmla="*/ 4584701 w 9144000"/>
              <a:gd name="connsiteY7" fmla="*/ 0 h 36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69040">
                <a:moveTo>
                  <a:pt x="4584701" y="0"/>
                </a:moveTo>
                <a:cubicBezTo>
                  <a:pt x="6399030" y="0"/>
                  <a:pt x="8025494" y="58687"/>
                  <a:pt x="9126954" y="151463"/>
                </a:cubicBezTo>
                <a:lnTo>
                  <a:pt x="9144000" y="153027"/>
                </a:lnTo>
                <a:lnTo>
                  <a:pt x="9144000" y="369040"/>
                </a:lnTo>
                <a:lnTo>
                  <a:pt x="0" y="369040"/>
                </a:lnTo>
                <a:lnTo>
                  <a:pt x="0" y="155356"/>
                </a:lnTo>
                <a:lnTo>
                  <a:pt x="42448" y="151463"/>
                </a:lnTo>
                <a:cubicBezTo>
                  <a:pt x="1143909" y="58687"/>
                  <a:pt x="2770372" y="0"/>
                  <a:pt x="4584701" y="0"/>
                </a:cubicBezTo>
                <a:close/>
              </a:path>
            </a:pathLst>
          </a:cu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541020" y="523283"/>
            <a:ext cx="8602980" cy="81125"/>
            <a:chOff x="541020" y="525780"/>
            <a:chExt cx="8602980" cy="108167"/>
          </a:xfrm>
        </p:grpSpPr>
        <p:sp>
          <p:nvSpPr>
            <p:cNvPr id="11" name="矩形 10"/>
            <p:cNvSpPr/>
            <p:nvPr/>
          </p:nvSpPr>
          <p:spPr>
            <a:xfrm>
              <a:off x="541020" y="525780"/>
              <a:ext cx="815340" cy="108167"/>
            </a:xfrm>
            <a:prstGeom prst="rect">
              <a:avLst/>
            </a:prstGeom>
            <a:solidFill>
              <a:srgbClr val="FF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356360" y="525780"/>
              <a:ext cx="1124544" cy="108167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80905" y="525780"/>
              <a:ext cx="1782518" cy="108167"/>
            </a:xfrm>
            <a:prstGeom prst="rect">
              <a:avLst/>
            </a:prstGeom>
            <a:solidFill>
              <a:srgbClr val="3CBC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" name="矩形 13"/>
            <p:cNvSpPr/>
            <p:nvPr/>
          </p:nvSpPr>
          <p:spPr>
            <a:xfrm>
              <a:off x="4263424" y="525780"/>
              <a:ext cx="4880576" cy="108167"/>
            </a:xfrm>
            <a:prstGeom prst="rect">
              <a:avLst/>
            </a:prstGeom>
            <a:solidFill>
              <a:srgbClr val="CED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8" name="椭圆 37"/>
          <p:cNvSpPr/>
          <p:nvPr userDrawn="1"/>
        </p:nvSpPr>
        <p:spPr>
          <a:xfrm>
            <a:off x="8432040" y="4840120"/>
            <a:ext cx="322772" cy="242079"/>
          </a:xfrm>
          <a:prstGeom prst="ellipse">
            <a:avLst/>
          </a:prstGeom>
          <a:solidFill>
            <a:schemeClr val="bg1"/>
          </a:solidFill>
          <a:ln w="254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9" name="矩形 38"/>
          <p:cNvSpPr/>
          <p:nvPr userDrawn="1"/>
        </p:nvSpPr>
        <p:spPr>
          <a:xfrm>
            <a:off x="8395295" y="4840120"/>
            <a:ext cx="39626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440EDA0-A22E-4C05-9517-FDE4CC62FCCB}" type="slidenum">
              <a:rPr lang="zh-CN" altLang="en-US" sz="1350" smtClean="0">
                <a:solidFill>
                  <a:schemeClr val="bg1">
                    <a:lumMod val="65000"/>
                  </a:schemeClr>
                </a:solidFill>
              </a:rPr>
            </a:fld>
            <a:endParaRPr lang="zh-CN" altLang="en-US" sz="135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3" name="图片 42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29" y="227249"/>
            <a:ext cx="959294" cy="509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pattFill prst="pct80">
          <a:fgClr>
            <a:srgbClr val="FFBE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30772" y="90885"/>
            <a:ext cx="7599009" cy="4585913"/>
          </a:xfrm>
          <a:prstGeom prst="rect">
            <a:avLst/>
          </a:prstGeom>
        </p:spPr>
      </p:pic>
      <p:sp>
        <p:nvSpPr>
          <p:cNvPr id="147" name="任意多边形 146"/>
          <p:cNvSpPr/>
          <p:nvPr userDrawn="1"/>
        </p:nvSpPr>
        <p:spPr>
          <a:xfrm>
            <a:off x="1" y="4428284"/>
            <a:ext cx="9290303" cy="734198"/>
          </a:xfrm>
          <a:custGeom>
            <a:avLst/>
            <a:gdLst>
              <a:gd name="connsiteX0" fmla="*/ 3264055 w 6528110"/>
              <a:gd name="connsiteY0" fmla="*/ 0 h 592972"/>
              <a:gd name="connsiteX1" fmla="*/ 6413511 w 6528110"/>
              <a:gd name="connsiteY1" fmla="*/ 537511 h 592972"/>
              <a:gd name="connsiteX2" fmla="*/ 6528110 w 6528110"/>
              <a:gd name="connsiteY2" fmla="*/ 592972 h 592972"/>
              <a:gd name="connsiteX3" fmla="*/ 0 w 6528110"/>
              <a:gd name="connsiteY3" fmla="*/ 592972 h 592972"/>
              <a:gd name="connsiteX4" fmla="*/ 114600 w 6528110"/>
              <a:gd name="connsiteY4" fmla="*/ 537511 h 592972"/>
              <a:gd name="connsiteX5" fmla="*/ 3264055 w 6528110"/>
              <a:gd name="connsiteY5" fmla="*/ 0 h 59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28110" h="592972">
                <a:moveTo>
                  <a:pt x="3264055" y="0"/>
                </a:moveTo>
                <a:cubicBezTo>
                  <a:pt x="4532003" y="0"/>
                  <a:pt x="5664910" y="209240"/>
                  <a:pt x="6413511" y="537511"/>
                </a:cubicBezTo>
                <a:lnTo>
                  <a:pt x="6528110" y="592972"/>
                </a:lnTo>
                <a:lnTo>
                  <a:pt x="0" y="592972"/>
                </a:lnTo>
                <a:lnTo>
                  <a:pt x="114600" y="537511"/>
                </a:lnTo>
                <a:cubicBezTo>
                  <a:pt x="863200" y="209240"/>
                  <a:pt x="1996107" y="0"/>
                  <a:pt x="3264055" y="0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1" name="Group 4"/>
          <p:cNvGrpSpPr>
            <a:grpSpLocks noChangeAspect="1"/>
          </p:cNvGrpSpPr>
          <p:nvPr userDrawn="1"/>
        </p:nvGrpSpPr>
        <p:grpSpPr bwMode="auto">
          <a:xfrm>
            <a:off x="227049" y="2163388"/>
            <a:ext cx="2540000" cy="2671763"/>
            <a:chOff x="735" y="639"/>
            <a:chExt cx="1600" cy="2244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35" y="639"/>
              <a:ext cx="1600" cy="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3" name="Freeform 5"/>
            <p:cNvSpPr/>
            <p:nvPr userDrawn="1"/>
          </p:nvSpPr>
          <p:spPr bwMode="auto">
            <a:xfrm>
              <a:off x="1013" y="929"/>
              <a:ext cx="92" cy="114"/>
            </a:xfrm>
            <a:custGeom>
              <a:avLst/>
              <a:gdLst>
                <a:gd name="T0" fmla="*/ 92 w 92"/>
                <a:gd name="T1" fmla="*/ 3 h 114"/>
                <a:gd name="T2" fmla="*/ 4 w 92"/>
                <a:gd name="T3" fmla="*/ 114 h 114"/>
                <a:gd name="T4" fmla="*/ 0 w 92"/>
                <a:gd name="T5" fmla="*/ 111 h 114"/>
                <a:gd name="T6" fmla="*/ 88 w 92"/>
                <a:gd name="T7" fmla="*/ 0 h 114"/>
                <a:gd name="T8" fmla="*/ 92 w 92"/>
                <a:gd name="T9" fmla="*/ 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4">
                  <a:moveTo>
                    <a:pt x="92" y="3"/>
                  </a:moveTo>
                  <a:lnTo>
                    <a:pt x="4" y="114"/>
                  </a:lnTo>
                  <a:lnTo>
                    <a:pt x="0" y="111"/>
                  </a:lnTo>
                  <a:lnTo>
                    <a:pt x="88" y="0"/>
                  </a:lnTo>
                  <a:lnTo>
                    <a:pt x="92" y="3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4" name="Freeform 6"/>
            <p:cNvSpPr/>
            <p:nvPr userDrawn="1"/>
          </p:nvSpPr>
          <p:spPr bwMode="auto">
            <a:xfrm>
              <a:off x="1011" y="763"/>
              <a:ext cx="32" cy="282"/>
            </a:xfrm>
            <a:custGeom>
              <a:avLst/>
              <a:gdLst>
                <a:gd name="T0" fmla="*/ 32 w 32"/>
                <a:gd name="T1" fmla="*/ 0 h 282"/>
                <a:gd name="T2" fmla="*/ 10 w 32"/>
                <a:gd name="T3" fmla="*/ 282 h 282"/>
                <a:gd name="T4" fmla="*/ 0 w 32"/>
                <a:gd name="T5" fmla="*/ 281 h 282"/>
                <a:gd name="T6" fmla="*/ 23 w 32"/>
                <a:gd name="T7" fmla="*/ 0 h 282"/>
                <a:gd name="T8" fmla="*/ 32 w 32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82">
                  <a:moveTo>
                    <a:pt x="32" y="0"/>
                  </a:moveTo>
                  <a:lnTo>
                    <a:pt x="10" y="282"/>
                  </a:lnTo>
                  <a:lnTo>
                    <a:pt x="0" y="281"/>
                  </a:lnTo>
                  <a:lnTo>
                    <a:pt x="23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5" name="Freeform 7"/>
            <p:cNvSpPr/>
            <p:nvPr userDrawn="1"/>
          </p:nvSpPr>
          <p:spPr bwMode="auto">
            <a:xfrm>
              <a:off x="1029" y="1228"/>
              <a:ext cx="54" cy="70"/>
            </a:xfrm>
            <a:custGeom>
              <a:avLst/>
              <a:gdLst>
                <a:gd name="T0" fmla="*/ 54 w 54"/>
                <a:gd name="T1" fmla="*/ 3 h 70"/>
                <a:gd name="T2" fmla="*/ 4 w 54"/>
                <a:gd name="T3" fmla="*/ 70 h 70"/>
                <a:gd name="T4" fmla="*/ 0 w 54"/>
                <a:gd name="T5" fmla="*/ 67 h 70"/>
                <a:gd name="T6" fmla="*/ 50 w 54"/>
                <a:gd name="T7" fmla="*/ 0 h 70"/>
                <a:gd name="T8" fmla="*/ 54 w 54"/>
                <a:gd name="T9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">
                  <a:moveTo>
                    <a:pt x="54" y="3"/>
                  </a:moveTo>
                  <a:lnTo>
                    <a:pt x="4" y="70"/>
                  </a:lnTo>
                  <a:lnTo>
                    <a:pt x="0" y="67"/>
                  </a:lnTo>
                  <a:lnTo>
                    <a:pt x="50" y="0"/>
                  </a:lnTo>
                  <a:lnTo>
                    <a:pt x="54" y="3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6" name="Freeform 8"/>
            <p:cNvSpPr/>
            <p:nvPr userDrawn="1"/>
          </p:nvSpPr>
          <p:spPr bwMode="auto">
            <a:xfrm>
              <a:off x="1164" y="1800"/>
              <a:ext cx="47" cy="98"/>
            </a:xfrm>
            <a:custGeom>
              <a:avLst/>
              <a:gdLst>
                <a:gd name="T0" fmla="*/ 0 w 47"/>
                <a:gd name="T1" fmla="*/ 95 h 98"/>
                <a:gd name="T2" fmla="*/ 42 w 47"/>
                <a:gd name="T3" fmla="*/ 0 h 98"/>
                <a:gd name="T4" fmla="*/ 47 w 47"/>
                <a:gd name="T5" fmla="*/ 2 h 98"/>
                <a:gd name="T6" fmla="*/ 5 w 47"/>
                <a:gd name="T7" fmla="*/ 98 h 98"/>
                <a:gd name="T8" fmla="*/ 0 w 47"/>
                <a:gd name="T9" fmla="*/ 9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8">
                  <a:moveTo>
                    <a:pt x="0" y="95"/>
                  </a:moveTo>
                  <a:lnTo>
                    <a:pt x="42" y="0"/>
                  </a:lnTo>
                  <a:lnTo>
                    <a:pt x="47" y="2"/>
                  </a:lnTo>
                  <a:lnTo>
                    <a:pt x="5" y="9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7" name="Freeform 9"/>
            <p:cNvSpPr/>
            <p:nvPr userDrawn="1"/>
          </p:nvSpPr>
          <p:spPr bwMode="auto">
            <a:xfrm>
              <a:off x="1079" y="1779"/>
              <a:ext cx="188" cy="81"/>
            </a:xfrm>
            <a:custGeom>
              <a:avLst/>
              <a:gdLst>
                <a:gd name="T0" fmla="*/ 188 w 188"/>
                <a:gd name="T1" fmla="*/ 9 h 81"/>
                <a:gd name="T2" fmla="*/ 4 w 188"/>
                <a:gd name="T3" fmla="*/ 81 h 81"/>
                <a:gd name="T4" fmla="*/ 0 w 188"/>
                <a:gd name="T5" fmla="*/ 71 h 81"/>
                <a:gd name="T6" fmla="*/ 185 w 188"/>
                <a:gd name="T7" fmla="*/ 0 h 81"/>
                <a:gd name="T8" fmla="*/ 188 w 188"/>
                <a:gd name="T9" fmla="*/ 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81">
                  <a:moveTo>
                    <a:pt x="188" y="9"/>
                  </a:moveTo>
                  <a:lnTo>
                    <a:pt x="4" y="81"/>
                  </a:lnTo>
                  <a:lnTo>
                    <a:pt x="0" y="71"/>
                  </a:lnTo>
                  <a:lnTo>
                    <a:pt x="185" y="0"/>
                  </a:lnTo>
                  <a:lnTo>
                    <a:pt x="188" y="9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8" name="Freeform 10"/>
            <p:cNvSpPr/>
            <p:nvPr userDrawn="1"/>
          </p:nvSpPr>
          <p:spPr bwMode="auto">
            <a:xfrm>
              <a:off x="2113" y="1582"/>
              <a:ext cx="121" cy="82"/>
            </a:xfrm>
            <a:custGeom>
              <a:avLst/>
              <a:gdLst>
                <a:gd name="T0" fmla="*/ 121 w 121"/>
                <a:gd name="T1" fmla="*/ 4 h 82"/>
                <a:gd name="T2" fmla="*/ 3 w 121"/>
                <a:gd name="T3" fmla="*/ 82 h 82"/>
                <a:gd name="T4" fmla="*/ 0 w 121"/>
                <a:gd name="T5" fmla="*/ 78 h 82"/>
                <a:gd name="T6" fmla="*/ 118 w 121"/>
                <a:gd name="T7" fmla="*/ 0 h 82"/>
                <a:gd name="T8" fmla="*/ 121 w 121"/>
                <a:gd name="T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82">
                  <a:moveTo>
                    <a:pt x="121" y="4"/>
                  </a:moveTo>
                  <a:lnTo>
                    <a:pt x="3" y="82"/>
                  </a:lnTo>
                  <a:lnTo>
                    <a:pt x="0" y="78"/>
                  </a:lnTo>
                  <a:lnTo>
                    <a:pt x="118" y="0"/>
                  </a:lnTo>
                  <a:lnTo>
                    <a:pt x="121" y="4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9" name="Freeform 11"/>
            <p:cNvSpPr/>
            <p:nvPr userDrawn="1"/>
          </p:nvSpPr>
          <p:spPr bwMode="auto">
            <a:xfrm>
              <a:off x="2070" y="1524"/>
              <a:ext cx="87" cy="275"/>
            </a:xfrm>
            <a:custGeom>
              <a:avLst/>
              <a:gdLst>
                <a:gd name="T0" fmla="*/ 87 w 87"/>
                <a:gd name="T1" fmla="*/ 3 h 275"/>
                <a:gd name="T2" fmla="*/ 10 w 87"/>
                <a:gd name="T3" fmla="*/ 275 h 275"/>
                <a:gd name="T4" fmla="*/ 0 w 87"/>
                <a:gd name="T5" fmla="*/ 272 h 275"/>
                <a:gd name="T6" fmla="*/ 77 w 87"/>
                <a:gd name="T7" fmla="*/ 0 h 275"/>
                <a:gd name="T8" fmla="*/ 87 w 87"/>
                <a:gd name="T9" fmla="*/ 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275">
                  <a:moveTo>
                    <a:pt x="87" y="3"/>
                  </a:moveTo>
                  <a:lnTo>
                    <a:pt x="10" y="275"/>
                  </a:lnTo>
                  <a:lnTo>
                    <a:pt x="0" y="272"/>
                  </a:lnTo>
                  <a:lnTo>
                    <a:pt x="77" y="0"/>
                  </a:lnTo>
                  <a:lnTo>
                    <a:pt x="87" y="3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0" name="Oval 12"/>
            <p:cNvSpPr>
              <a:spLocks noChangeArrowheads="1"/>
            </p:cNvSpPr>
            <p:nvPr userDrawn="1"/>
          </p:nvSpPr>
          <p:spPr bwMode="auto">
            <a:xfrm>
              <a:off x="1618" y="2369"/>
              <a:ext cx="33" cy="34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1" name="Oval 13"/>
            <p:cNvSpPr>
              <a:spLocks noChangeArrowheads="1"/>
            </p:cNvSpPr>
            <p:nvPr userDrawn="1"/>
          </p:nvSpPr>
          <p:spPr bwMode="auto">
            <a:xfrm>
              <a:off x="1618" y="2361"/>
              <a:ext cx="33" cy="33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2" name="Oval 14"/>
            <p:cNvSpPr>
              <a:spLocks noChangeArrowheads="1"/>
            </p:cNvSpPr>
            <p:nvPr userDrawn="1"/>
          </p:nvSpPr>
          <p:spPr bwMode="auto">
            <a:xfrm>
              <a:off x="1577" y="2372"/>
              <a:ext cx="34" cy="34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3" name="Oval 15"/>
            <p:cNvSpPr>
              <a:spLocks noChangeArrowheads="1"/>
            </p:cNvSpPr>
            <p:nvPr userDrawn="1"/>
          </p:nvSpPr>
          <p:spPr bwMode="auto">
            <a:xfrm>
              <a:off x="1577" y="2364"/>
              <a:ext cx="34" cy="33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4" name="Oval 16"/>
            <p:cNvSpPr>
              <a:spLocks noChangeArrowheads="1"/>
            </p:cNvSpPr>
            <p:nvPr userDrawn="1"/>
          </p:nvSpPr>
          <p:spPr bwMode="auto">
            <a:xfrm>
              <a:off x="1536" y="2369"/>
              <a:ext cx="34" cy="34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5" name="Oval 17"/>
            <p:cNvSpPr>
              <a:spLocks noChangeArrowheads="1"/>
            </p:cNvSpPr>
            <p:nvPr userDrawn="1"/>
          </p:nvSpPr>
          <p:spPr bwMode="auto">
            <a:xfrm>
              <a:off x="1536" y="2361"/>
              <a:ext cx="34" cy="33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6" name="Oval 18"/>
            <p:cNvSpPr>
              <a:spLocks noChangeArrowheads="1"/>
            </p:cNvSpPr>
            <p:nvPr userDrawn="1"/>
          </p:nvSpPr>
          <p:spPr bwMode="auto">
            <a:xfrm>
              <a:off x="1338" y="1953"/>
              <a:ext cx="468" cy="567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7" name="Oval 19"/>
            <p:cNvSpPr>
              <a:spLocks noChangeArrowheads="1"/>
            </p:cNvSpPr>
            <p:nvPr userDrawn="1"/>
          </p:nvSpPr>
          <p:spPr bwMode="auto">
            <a:xfrm>
              <a:off x="1422" y="2102"/>
              <a:ext cx="326" cy="370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8" name="Freeform 20"/>
            <p:cNvSpPr/>
            <p:nvPr userDrawn="1"/>
          </p:nvSpPr>
          <p:spPr bwMode="auto">
            <a:xfrm>
              <a:off x="1428" y="2077"/>
              <a:ext cx="312" cy="363"/>
            </a:xfrm>
            <a:custGeom>
              <a:avLst/>
              <a:gdLst>
                <a:gd name="T0" fmla="*/ 0 w 314"/>
                <a:gd name="T1" fmla="*/ 149 h 365"/>
                <a:gd name="T2" fmla="*/ 51 w 314"/>
                <a:gd name="T3" fmla="*/ 365 h 365"/>
                <a:gd name="T4" fmla="*/ 274 w 314"/>
                <a:gd name="T5" fmla="*/ 365 h 365"/>
                <a:gd name="T6" fmla="*/ 314 w 314"/>
                <a:gd name="T7" fmla="*/ 137 h 365"/>
                <a:gd name="T8" fmla="*/ 160 w 314"/>
                <a:gd name="T9" fmla="*/ 7 h 365"/>
                <a:gd name="T10" fmla="*/ 0 w 314"/>
                <a:gd name="T11" fmla="*/ 14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4" h="365">
                  <a:moveTo>
                    <a:pt x="0" y="149"/>
                  </a:moveTo>
                  <a:cubicBezTo>
                    <a:pt x="0" y="149"/>
                    <a:pt x="59" y="325"/>
                    <a:pt x="51" y="365"/>
                  </a:cubicBezTo>
                  <a:cubicBezTo>
                    <a:pt x="274" y="365"/>
                    <a:pt x="274" y="365"/>
                    <a:pt x="274" y="365"/>
                  </a:cubicBezTo>
                  <a:cubicBezTo>
                    <a:pt x="274" y="365"/>
                    <a:pt x="248" y="331"/>
                    <a:pt x="314" y="137"/>
                  </a:cubicBezTo>
                  <a:cubicBezTo>
                    <a:pt x="314" y="137"/>
                    <a:pt x="297" y="18"/>
                    <a:pt x="160" y="7"/>
                  </a:cubicBezTo>
                  <a:cubicBezTo>
                    <a:pt x="160" y="7"/>
                    <a:pt x="29" y="0"/>
                    <a:pt x="0" y="149"/>
                  </a:cubicBezTo>
                  <a:close/>
                </a:path>
              </a:pathLst>
            </a:cu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9" name="Freeform 21"/>
            <p:cNvSpPr>
              <a:spLocks noEditPoints="1"/>
            </p:cNvSpPr>
            <p:nvPr userDrawn="1"/>
          </p:nvSpPr>
          <p:spPr bwMode="auto">
            <a:xfrm>
              <a:off x="900" y="652"/>
              <a:ext cx="1411" cy="2099"/>
            </a:xfrm>
            <a:custGeom>
              <a:avLst/>
              <a:gdLst>
                <a:gd name="T0" fmla="*/ 1002 w 1418"/>
                <a:gd name="T1" fmla="*/ 1292 h 2110"/>
                <a:gd name="T2" fmla="*/ 1372 w 1418"/>
                <a:gd name="T3" fmla="*/ 1096 h 2110"/>
                <a:gd name="T4" fmla="*/ 1358 w 1418"/>
                <a:gd name="T5" fmla="*/ 1058 h 2110"/>
                <a:gd name="T6" fmla="*/ 1008 w 1418"/>
                <a:gd name="T7" fmla="*/ 1226 h 2110"/>
                <a:gd name="T8" fmla="*/ 932 w 1418"/>
                <a:gd name="T9" fmla="*/ 1210 h 2110"/>
                <a:gd name="T10" fmla="*/ 894 w 1418"/>
                <a:gd name="T11" fmla="*/ 1092 h 2110"/>
                <a:gd name="T12" fmla="*/ 866 w 1418"/>
                <a:gd name="T13" fmla="*/ 872 h 2110"/>
                <a:gd name="T14" fmla="*/ 1418 w 1418"/>
                <a:gd name="T15" fmla="*/ 544 h 2110"/>
                <a:gd name="T16" fmla="*/ 1408 w 1418"/>
                <a:gd name="T17" fmla="*/ 520 h 2110"/>
                <a:gd name="T18" fmla="*/ 880 w 1418"/>
                <a:gd name="T19" fmla="*/ 748 h 2110"/>
                <a:gd name="T20" fmla="*/ 840 w 1418"/>
                <a:gd name="T21" fmla="*/ 714 h 2110"/>
                <a:gd name="T22" fmla="*/ 912 w 1418"/>
                <a:gd name="T23" fmla="*/ 0 h 2110"/>
                <a:gd name="T24" fmla="*/ 878 w 1418"/>
                <a:gd name="T25" fmla="*/ 0 h 2110"/>
                <a:gd name="T26" fmla="*/ 706 w 1418"/>
                <a:gd name="T27" fmla="*/ 590 h 2110"/>
                <a:gd name="T28" fmla="*/ 516 w 1418"/>
                <a:gd name="T29" fmla="*/ 628 h 2110"/>
                <a:gd name="T30" fmla="*/ 238 w 1418"/>
                <a:gd name="T31" fmla="*/ 458 h 2110"/>
                <a:gd name="T32" fmla="*/ 16 w 1418"/>
                <a:gd name="T33" fmla="*/ 302 h 2110"/>
                <a:gd name="T34" fmla="*/ 0 w 1418"/>
                <a:gd name="T35" fmla="*/ 326 h 2110"/>
                <a:gd name="T36" fmla="*/ 502 w 1418"/>
                <a:gd name="T37" fmla="*/ 760 h 2110"/>
                <a:gd name="T38" fmla="*/ 472 w 1418"/>
                <a:gd name="T39" fmla="*/ 1034 h 2110"/>
                <a:gd name="T40" fmla="*/ 402 w 1418"/>
                <a:gd name="T41" fmla="*/ 1078 h 2110"/>
                <a:gd name="T42" fmla="*/ 64 w 1418"/>
                <a:gd name="T43" fmla="*/ 1044 h 2110"/>
                <a:gd name="T44" fmla="*/ 62 w 1418"/>
                <a:gd name="T45" fmla="*/ 1068 h 2110"/>
                <a:gd name="T46" fmla="*/ 464 w 1418"/>
                <a:gd name="T47" fmla="*/ 1260 h 2110"/>
                <a:gd name="T48" fmla="*/ 348 w 1418"/>
                <a:gd name="T49" fmla="*/ 2054 h 2110"/>
                <a:gd name="T50" fmla="*/ 577 w 1418"/>
                <a:gd name="T51" fmla="*/ 2014 h 2110"/>
                <a:gd name="T52" fmla="*/ 781 w 1418"/>
                <a:gd name="T53" fmla="*/ 2018 h 2110"/>
                <a:gd name="T54" fmla="*/ 1003 w 1418"/>
                <a:gd name="T55" fmla="*/ 2053 h 2110"/>
                <a:gd name="T56" fmla="*/ 920 w 1418"/>
                <a:gd name="T57" fmla="*/ 1366 h 2110"/>
                <a:gd name="T58" fmla="*/ 1002 w 1418"/>
                <a:gd name="T59" fmla="*/ 1292 h 2110"/>
                <a:gd name="T60" fmla="*/ 687 w 1418"/>
                <a:gd name="T61" fmla="*/ 1786 h 2110"/>
                <a:gd name="T62" fmla="*/ 498 w 1418"/>
                <a:gd name="T63" fmla="*/ 1562 h 2110"/>
                <a:gd name="T64" fmla="*/ 687 w 1418"/>
                <a:gd name="T65" fmla="*/ 1338 h 2110"/>
                <a:gd name="T66" fmla="*/ 876 w 1418"/>
                <a:gd name="T67" fmla="*/ 1562 h 2110"/>
                <a:gd name="T68" fmla="*/ 687 w 1418"/>
                <a:gd name="T69" fmla="*/ 1786 h 2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8" h="2110">
                  <a:moveTo>
                    <a:pt x="1002" y="1292"/>
                  </a:moveTo>
                  <a:cubicBezTo>
                    <a:pt x="1372" y="1096"/>
                    <a:pt x="1372" y="1096"/>
                    <a:pt x="1372" y="1096"/>
                  </a:cubicBezTo>
                  <a:cubicBezTo>
                    <a:pt x="1358" y="1058"/>
                    <a:pt x="1358" y="1058"/>
                    <a:pt x="1358" y="1058"/>
                  </a:cubicBezTo>
                  <a:cubicBezTo>
                    <a:pt x="1008" y="1226"/>
                    <a:pt x="1008" y="1226"/>
                    <a:pt x="1008" y="1226"/>
                  </a:cubicBezTo>
                  <a:cubicBezTo>
                    <a:pt x="1008" y="1226"/>
                    <a:pt x="966" y="1252"/>
                    <a:pt x="932" y="1210"/>
                  </a:cubicBezTo>
                  <a:cubicBezTo>
                    <a:pt x="932" y="1210"/>
                    <a:pt x="890" y="1168"/>
                    <a:pt x="894" y="1092"/>
                  </a:cubicBezTo>
                  <a:cubicBezTo>
                    <a:pt x="894" y="1092"/>
                    <a:pt x="878" y="890"/>
                    <a:pt x="866" y="872"/>
                  </a:cubicBezTo>
                  <a:cubicBezTo>
                    <a:pt x="866" y="872"/>
                    <a:pt x="904" y="786"/>
                    <a:pt x="1418" y="544"/>
                  </a:cubicBezTo>
                  <a:cubicBezTo>
                    <a:pt x="1408" y="520"/>
                    <a:pt x="1408" y="520"/>
                    <a:pt x="1408" y="520"/>
                  </a:cubicBezTo>
                  <a:cubicBezTo>
                    <a:pt x="880" y="748"/>
                    <a:pt x="880" y="748"/>
                    <a:pt x="880" y="748"/>
                  </a:cubicBezTo>
                  <a:cubicBezTo>
                    <a:pt x="880" y="748"/>
                    <a:pt x="830" y="782"/>
                    <a:pt x="840" y="714"/>
                  </a:cubicBezTo>
                  <a:cubicBezTo>
                    <a:pt x="912" y="0"/>
                    <a:pt x="912" y="0"/>
                    <a:pt x="912" y="0"/>
                  </a:cubicBezTo>
                  <a:cubicBezTo>
                    <a:pt x="878" y="0"/>
                    <a:pt x="878" y="0"/>
                    <a:pt x="878" y="0"/>
                  </a:cubicBezTo>
                  <a:cubicBezTo>
                    <a:pt x="878" y="0"/>
                    <a:pt x="724" y="580"/>
                    <a:pt x="706" y="590"/>
                  </a:cubicBezTo>
                  <a:cubicBezTo>
                    <a:pt x="706" y="590"/>
                    <a:pt x="624" y="690"/>
                    <a:pt x="516" y="628"/>
                  </a:cubicBezTo>
                  <a:cubicBezTo>
                    <a:pt x="516" y="628"/>
                    <a:pt x="290" y="508"/>
                    <a:pt x="238" y="458"/>
                  </a:cubicBezTo>
                  <a:cubicBezTo>
                    <a:pt x="16" y="302"/>
                    <a:pt x="16" y="302"/>
                    <a:pt x="16" y="302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486" y="672"/>
                    <a:pt x="502" y="760"/>
                  </a:cubicBezTo>
                  <a:cubicBezTo>
                    <a:pt x="502" y="760"/>
                    <a:pt x="482" y="1032"/>
                    <a:pt x="472" y="1034"/>
                  </a:cubicBezTo>
                  <a:cubicBezTo>
                    <a:pt x="472" y="1034"/>
                    <a:pt x="458" y="1094"/>
                    <a:pt x="402" y="1078"/>
                  </a:cubicBezTo>
                  <a:cubicBezTo>
                    <a:pt x="64" y="1044"/>
                    <a:pt x="64" y="1044"/>
                    <a:pt x="64" y="1044"/>
                  </a:cubicBezTo>
                  <a:cubicBezTo>
                    <a:pt x="62" y="1068"/>
                    <a:pt x="62" y="1068"/>
                    <a:pt x="62" y="1068"/>
                  </a:cubicBezTo>
                  <a:cubicBezTo>
                    <a:pt x="62" y="1068"/>
                    <a:pt x="442" y="1094"/>
                    <a:pt x="464" y="1260"/>
                  </a:cubicBezTo>
                  <a:cubicBezTo>
                    <a:pt x="464" y="1260"/>
                    <a:pt x="410" y="1950"/>
                    <a:pt x="348" y="2054"/>
                  </a:cubicBezTo>
                  <a:cubicBezTo>
                    <a:pt x="348" y="2054"/>
                    <a:pt x="450" y="1928"/>
                    <a:pt x="577" y="2014"/>
                  </a:cubicBezTo>
                  <a:cubicBezTo>
                    <a:pt x="577" y="2014"/>
                    <a:pt x="678" y="2110"/>
                    <a:pt x="781" y="2018"/>
                  </a:cubicBezTo>
                  <a:cubicBezTo>
                    <a:pt x="781" y="2018"/>
                    <a:pt x="867" y="1932"/>
                    <a:pt x="1003" y="2053"/>
                  </a:cubicBezTo>
                  <a:cubicBezTo>
                    <a:pt x="1003" y="2053"/>
                    <a:pt x="904" y="1470"/>
                    <a:pt x="920" y="1366"/>
                  </a:cubicBezTo>
                  <a:cubicBezTo>
                    <a:pt x="920" y="1366"/>
                    <a:pt x="964" y="1308"/>
                    <a:pt x="1002" y="1292"/>
                  </a:cubicBezTo>
                  <a:close/>
                  <a:moveTo>
                    <a:pt x="687" y="1786"/>
                  </a:moveTo>
                  <a:cubicBezTo>
                    <a:pt x="583" y="1786"/>
                    <a:pt x="498" y="1686"/>
                    <a:pt x="498" y="1562"/>
                  </a:cubicBezTo>
                  <a:cubicBezTo>
                    <a:pt x="498" y="1439"/>
                    <a:pt x="583" y="1338"/>
                    <a:pt x="687" y="1338"/>
                  </a:cubicBezTo>
                  <a:cubicBezTo>
                    <a:pt x="791" y="1338"/>
                    <a:pt x="876" y="1439"/>
                    <a:pt x="876" y="1562"/>
                  </a:cubicBezTo>
                  <a:cubicBezTo>
                    <a:pt x="876" y="1686"/>
                    <a:pt x="791" y="1786"/>
                    <a:pt x="687" y="1786"/>
                  </a:cubicBez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0" name="Oval 22"/>
            <p:cNvSpPr>
              <a:spLocks noChangeArrowheads="1"/>
            </p:cNvSpPr>
            <p:nvPr userDrawn="1"/>
          </p:nvSpPr>
          <p:spPr bwMode="auto">
            <a:xfrm>
              <a:off x="1424" y="1517"/>
              <a:ext cx="318" cy="394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1" name="Oval 23"/>
            <p:cNvSpPr>
              <a:spLocks noChangeArrowheads="1"/>
            </p:cNvSpPr>
            <p:nvPr userDrawn="1"/>
          </p:nvSpPr>
          <p:spPr bwMode="auto">
            <a:xfrm>
              <a:off x="1457" y="2111"/>
              <a:ext cx="255" cy="211"/>
            </a:xfrm>
            <a:prstGeom prst="ellipse">
              <a:avLst/>
            </a:prstGeom>
            <a:solidFill>
              <a:srgbClr val="A4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2" name="Freeform 24"/>
            <p:cNvSpPr/>
            <p:nvPr userDrawn="1"/>
          </p:nvSpPr>
          <p:spPr bwMode="auto">
            <a:xfrm>
              <a:off x="1557" y="2243"/>
              <a:ext cx="55" cy="51"/>
            </a:xfrm>
            <a:custGeom>
              <a:avLst/>
              <a:gdLst>
                <a:gd name="T0" fmla="*/ 0 w 55"/>
                <a:gd name="T1" fmla="*/ 0 h 51"/>
                <a:gd name="T2" fmla="*/ 55 w 55"/>
                <a:gd name="T3" fmla="*/ 0 h 51"/>
                <a:gd name="T4" fmla="*/ 29 w 55"/>
                <a:gd name="T5" fmla="*/ 51 h 51"/>
                <a:gd name="T6" fmla="*/ 0 w 55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1">
                  <a:moveTo>
                    <a:pt x="0" y="0"/>
                  </a:moveTo>
                  <a:lnTo>
                    <a:pt x="55" y="0"/>
                  </a:lnTo>
                  <a:lnTo>
                    <a:pt x="29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3" name="Oval 25"/>
            <p:cNvSpPr>
              <a:spLocks noChangeArrowheads="1"/>
            </p:cNvSpPr>
            <p:nvPr userDrawn="1"/>
          </p:nvSpPr>
          <p:spPr bwMode="auto">
            <a:xfrm>
              <a:off x="1594" y="2151"/>
              <a:ext cx="107" cy="11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4" name="Oval 26"/>
            <p:cNvSpPr>
              <a:spLocks noChangeArrowheads="1"/>
            </p:cNvSpPr>
            <p:nvPr userDrawn="1"/>
          </p:nvSpPr>
          <p:spPr bwMode="auto">
            <a:xfrm>
              <a:off x="1605" y="2165"/>
              <a:ext cx="81" cy="81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5" name="Oval 27"/>
            <p:cNvSpPr>
              <a:spLocks noChangeArrowheads="1"/>
            </p:cNvSpPr>
            <p:nvPr userDrawn="1"/>
          </p:nvSpPr>
          <p:spPr bwMode="auto">
            <a:xfrm>
              <a:off x="1603" y="2169"/>
              <a:ext cx="58" cy="58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6" name="Oval 28"/>
            <p:cNvSpPr>
              <a:spLocks noChangeArrowheads="1"/>
            </p:cNvSpPr>
            <p:nvPr userDrawn="1"/>
          </p:nvSpPr>
          <p:spPr bwMode="auto">
            <a:xfrm>
              <a:off x="1466" y="2150"/>
              <a:ext cx="108" cy="11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7" name="Oval 29"/>
            <p:cNvSpPr>
              <a:spLocks noChangeArrowheads="1"/>
            </p:cNvSpPr>
            <p:nvPr userDrawn="1"/>
          </p:nvSpPr>
          <p:spPr bwMode="auto">
            <a:xfrm>
              <a:off x="1476" y="2165"/>
              <a:ext cx="82" cy="81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8" name="Oval 30"/>
            <p:cNvSpPr>
              <a:spLocks noChangeArrowheads="1"/>
            </p:cNvSpPr>
            <p:nvPr userDrawn="1"/>
          </p:nvSpPr>
          <p:spPr bwMode="auto">
            <a:xfrm>
              <a:off x="1474" y="2168"/>
              <a:ext cx="59" cy="58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49" name="Oval 31"/>
            <p:cNvSpPr>
              <a:spLocks noChangeArrowheads="1"/>
            </p:cNvSpPr>
            <p:nvPr userDrawn="1"/>
          </p:nvSpPr>
          <p:spPr bwMode="auto">
            <a:xfrm>
              <a:off x="1552" y="2338"/>
              <a:ext cx="34" cy="34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0" name="Oval 32"/>
            <p:cNvSpPr>
              <a:spLocks noChangeArrowheads="1"/>
            </p:cNvSpPr>
            <p:nvPr userDrawn="1"/>
          </p:nvSpPr>
          <p:spPr bwMode="auto">
            <a:xfrm>
              <a:off x="1553" y="2329"/>
              <a:ext cx="33" cy="34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1" name="Oval 33"/>
            <p:cNvSpPr>
              <a:spLocks noChangeArrowheads="1"/>
            </p:cNvSpPr>
            <p:nvPr userDrawn="1"/>
          </p:nvSpPr>
          <p:spPr bwMode="auto">
            <a:xfrm>
              <a:off x="1594" y="2341"/>
              <a:ext cx="34" cy="34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2" name="Oval 34"/>
            <p:cNvSpPr>
              <a:spLocks noChangeArrowheads="1"/>
            </p:cNvSpPr>
            <p:nvPr userDrawn="1"/>
          </p:nvSpPr>
          <p:spPr bwMode="auto">
            <a:xfrm>
              <a:off x="1595" y="2332"/>
              <a:ext cx="33" cy="33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3" name="Oval 35"/>
            <p:cNvSpPr>
              <a:spLocks noChangeArrowheads="1"/>
            </p:cNvSpPr>
            <p:nvPr userDrawn="1"/>
          </p:nvSpPr>
          <p:spPr bwMode="auto">
            <a:xfrm>
              <a:off x="1633" y="2338"/>
              <a:ext cx="33" cy="34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4" name="Oval 36"/>
            <p:cNvSpPr>
              <a:spLocks noChangeArrowheads="1"/>
            </p:cNvSpPr>
            <p:nvPr userDrawn="1"/>
          </p:nvSpPr>
          <p:spPr bwMode="auto">
            <a:xfrm>
              <a:off x="1633" y="2329"/>
              <a:ext cx="33" cy="34"/>
            </a:xfrm>
            <a:prstGeom prst="ellipse">
              <a:avLst/>
            </a:pr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5" name="Freeform 37"/>
            <p:cNvSpPr/>
            <p:nvPr userDrawn="1"/>
          </p:nvSpPr>
          <p:spPr bwMode="auto">
            <a:xfrm>
              <a:off x="1759" y="955"/>
              <a:ext cx="94" cy="89"/>
            </a:xfrm>
            <a:custGeom>
              <a:avLst/>
              <a:gdLst>
                <a:gd name="T0" fmla="*/ 94 w 94"/>
                <a:gd name="T1" fmla="*/ 7 h 89"/>
                <a:gd name="T2" fmla="*/ 7 w 94"/>
                <a:gd name="T3" fmla="*/ 89 h 89"/>
                <a:gd name="T4" fmla="*/ 0 w 94"/>
                <a:gd name="T5" fmla="*/ 82 h 89"/>
                <a:gd name="T6" fmla="*/ 87 w 94"/>
                <a:gd name="T7" fmla="*/ 0 h 89"/>
                <a:gd name="T8" fmla="*/ 94 w 94"/>
                <a:gd name="T9" fmla="*/ 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89">
                  <a:moveTo>
                    <a:pt x="94" y="7"/>
                  </a:moveTo>
                  <a:lnTo>
                    <a:pt x="7" y="89"/>
                  </a:lnTo>
                  <a:lnTo>
                    <a:pt x="0" y="82"/>
                  </a:lnTo>
                  <a:lnTo>
                    <a:pt x="87" y="0"/>
                  </a:lnTo>
                  <a:lnTo>
                    <a:pt x="94" y="7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6" name="Rectangle 38"/>
            <p:cNvSpPr>
              <a:spLocks noChangeArrowheads="1"/>
            </p:cNvSpPr>
            <p:nvPr userDrawn="1"/>
          </p:nvSpPr>
          <p:spPr bwMode="auto">
            <a:xfrm>
              <a:off x="1801" y="1006"/>
              <a:ext cx="65" cy="5"/>
            </a:xfrm>
            <a:prstGeom prst="rect">
              <a:avLst/>
            </a:pr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7" name="Oval 39"/>
            <p:cNvSpPr>
              <a:spLocks noChangeArrowheads="1"/>
            </p:cNvSpPr>
            <p:nvPr userDrawn="1"/>
          </p:nvSpPr>
          <p:spPr bwMode="auto">
            <a:xfrm>
              <a:off x="1835" y="905"/>
              <a:ext cx="63" cy="63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8" name="Oval 40"/>
            <p:cNvSpPr>
              <a:spLocks noChangeArrowheads="1"/>
            </p:cNvSpPr>
            <p:nvPr userDrawn="1"/>
          </p:nvSpPr>
          <p:spPr bwMode="auto">
            <a:xfrm>
              <a:off x="1856" y="989"/>
              <a:ext cx="42" cy="42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9" name="Freeform 41"/>
            <p:cNvSpPr/>
            <p:nvPr userDrawn="1"/>
          </p:nvSpPr>
          <p:spPr bwMode="auto">
            <a:xfrm>
              <a:off x="2139" y="1261"/>
              <a:ext cx="144" cy="71"/>
            </a:xfrm>
            <a:custGeom>
              <a:avLst/>
              <a:gdLst>
                <a:gd name="T0" fmla="*/ 139 w 144"/>
                <a:gd name="T1" fmla="*/ 71 h 71"/>
                <a:gd name="T2" fmla="*/ 0 w 144"/>
                <a:gd name="T3" fmla="*/ 9 h 71"/>
                <a:gd name="T4" fmla="*/ 4 w 144"/>
                <a:gd name="T5" fmla="*/ 0 h 71"/>
                <a:gd name="T6" fmla="*/ 144 w 144"/>
                <a:gd name="T7" fmla="*/ 61 h 71"/>
                <a:gd name="T8" fmla="*/ 139 w 144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71">
                  <a:moveTo>
                    <a:pt x="139" y="7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44" y="61"/>
                  </a:lnTo>
                  <a:lnTo>
                    <a:pt x="139" y="71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0" name="Oval 42"/>
            <p:cNvSpPr>
              <a:spLocks noChangeArrowheads="1"/>
            </p:cNvSpPr>
            <p:nvPr userDrawn="1"/>
          </p:nvSpPr>
          <p:spPr bwMode="auto">
            <a:xfrm>
              <a:off x="2227" y="1289"/>
              <a:ext cx="80" cy="81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1" name="Rectangle 43"/>
            <p:cNvSpPr>
              <a:spLocks noChangeArrowheads="1"/>
            </p:cNvSpPr>
            <p:nvPr userDrawn="1"/>
          </p:nvSpPr>
          <p:spPr bwMode="auto">
            <a:xfrm>
              <a:off x="2180" y="1279"/>
              <a:ext cx="5" cy="69"/>
            </a:xfrm>
            <a:prstGeom prst="rect">
              <a:avLst/>
            </a:pr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2" name="Oval 44"/>
            <p:cNvSpPr>
              <a:spLocks noChangeArrowheads="1"/>
            </p:cNvSpPr>
            <p:nvPr userDrawn="1"/>
          </p:nvSpPr>
          <p:spPr bwMode="auto">
            <a:xfrm>
              <a:off x="2162" y="1323"/>
              <a:ext cx="42" cy="42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3" name="Oval 45"/>
            <p:cNvSpPr>
              <a:spLocks noChangeArrowheads="1"/>
            </p:cNvSpPr>
            <p:nvPr userDrawn="1"/>
          </p:nvSpPr>
          <p:spPr bwMode="auto">
            <a:xfrm>
              <a:off x="2114" y="1454"/>
              <a:ext cx="94" cy="93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4" name="Oval 46"/>
            <p:cNvSpPr>
              <a:spLocks noChangeArrowheads="1"/>
            </p:cNvSpPr>
            <p:nvPr userDrawn="1"/>
          </p:nvSpPr>
          <p:spPr bwMode="auto">
            <a:xfrm>
              <a:off x="2212" y="1567"/>
              <a:ext cx="46" cy="48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5" name="Oval 47"/>
            <p:cNvSpPr>
              <a:spLocks noChangeArrowheads="1"/>
            </p:cNvSpPr>
            <p:nvPr userDrawn="1"/>
          </p:nvSpPr>
          <p:spPr bwMode="auto">
            <a:xfrm>
              <a:off x="1005" y="1815"/>
              <a:ext cx="93" cy="93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6" name="Oval 48"/>
            <p:cNvSpPr>
              <a:spLocks noChangeArrowheads="1"/>
            </p:cNvSpPr>
            <p:nvPr userDrawn="1"/>
          </p:nvSpPr>
          <p:spPr bwMode="auto">
            <a:xfrm>
              <a:off x="1137" y="1897"/>
              <a:ext cx="47" cy="48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7" name="Freeform 49"/>
            <p:cNvSpPr/>
            <p:nvPr userDrawn="1"/>
          </p:nvSpPr>
          <p:spPr bwMode="auto">
            <a:xfrm>
              <a:off x="907" y="1188"/>
              <a:ext cx="335" cy="72"/>
            </a:xfrm>
            <a:custGeom>
              <a:avLst/>
              <a:gdLst>
                <a:gd name="T0" fmla="*/ 335 w 335"/>
                <a:gd name="T1" fmla="*/ 10 h 72"/>
                <a:gd name="T2" fmla="*/ 2 w 335"/>
                <a:gd name="T3" fmla="*/ 72 h 72"/>
                <a:gd name="T4" fmla="*/ 0 w 335"/>
                <a:gd name="T5" fmla="*/ 62 h 72"/>
                <a:gd name="T6" fmla="*/ 333 w 335"/>
                <a:gd name="T7" fmla="*/ 0 h 72"/>
                <a:gd name="T8" fmla="*/ 335 w 335"/>
                <a:gd name="T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72">
                  <a:moveTo>
                    <a:pt x="335" y="10"/>
                  </a:moveTo>
                  <a:lnTo>
                    <a:pt x="2" y="72"/>
                  </a:lnTo>
                  <a:lnTo>
                    <a:pt x="0" y="62"/>
                  </a:lnTo>
                  <a:lnTo>
                    <a:pt x="333" y="0"/>
                  </a:lnTo>
                  <a:lnTo>
                    <a:pt x="335" y="10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8" name="Oval 50"/>
            <p:cNvSpPr>
              <a:spLocks noChangeArrowheads="1"/>
            </p:cNvSpPr>
            <p:nvPr userDrawn="1"/>
          </p:nvSpPr>
          <p:spPr bwMode="auto">
            <a:xfrm>
              <a:off x="845" y="1210"/>
              <a:ext cx="94" cy="93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9" name="Oval 51"/>
            <p:cNvSpPr>
              <a:spLocks noChangeArrowheads="1"/>
            </p:cNvSpPr>
            <p:nvPr userDrawn="1"/>
          </p:nvSpPr>
          <p:spPr bwMode="auto">
            <a:xfrm>
              <a:off x="971" y="1281"/>
              <a:ext cx="80" cy="81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0" name="Freeform 52"/>
            <p:cNvSpPr/>
            <p:nvPr userDrawn="1"/>
          </p:nvSpPr>
          <p:spPr bwMode="auto">
            <a:xfrm>
              <a:off x="936" y="1143"/>
              <a:ext cx="150" cy="91"/>
            </a:xfrm>
            <a:custGeom>
              <a:avLst/>
              <a:gdLst>
                <a:gd name="T0" fmla="*/ 148 w 150"/>
                <a:gd name="T1" fmla="*/ 91 h 91"/>
                <a:gd name="T2" fmla="*/ 0 w 150"/>
                <a:gd name="T3" fmla="*/ 5 h 91"/>
                <a:gd name="T4" fmla="*/ 3 w 150"/>
                <a:gd name="T5" fmla="*/ 0 h 91"/>
                <a:gd name="T6" fmla="*/ 150 w 150"/>
                <a:gd name="T7" fmla="*/ 87 h 91"/>
                <a:gd name="T8" fmla="*/ 148 w 150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91">
                  <a:moveTo>
                    <a:pt x="148" y="91"/>
                  </a:moveTo>
                  <a:lnTo>
                    <a:pt x="0" y="5"/>
                  </a:lnTo>
                  <a:lnTo>
                    <a:pt x="3" y="0"/>
                  </a:lnTo>
                  <a:lnTo>
                    <a:pt x="150" y="87"/>
                  </a:lnTo>
                  <a:lnTo>
                    <a:pt x="148" y="91"/>
                  </a:ln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1" name="Oval 53"/>
            <p:cNvSpPr>
              <a:spLocks noChangeArrowheads="1"/>
            </p:cNvSpPr>
            <p:nvPr userDrawn="1"/>
          </p:nvSpPr>
          <p:spPr bwMode="auto">
            <a:xfrm>
              <a:off x="926" y="1129"/>
              <a:ext cx="47" cy="48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2" name="Oval 54"/>
            <p:cNvSpPr>
              <a:spLocks noChangeArrowheads="1"/>
            </p:cNvSpPr>
            <p:nvPr userDrawn="1"/>
          </p:nvSpPr>
          <p:spPr bwMode="auto">
            <a:xfrm>
              <a:off x="1000" y="753"/>
              <a:ext cx="93" cy="94"/>
            </a:xfrm>
            <a:prstGeom prst="ellipse">
              <a:avLst/>
            </a:pr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3" name="Freeform 55"/>
            <p:cNvSpPr/>
            <p:nvPr userDrawn="1"/>
          </p:nvSpPr>
          <p:spPr bwMode="auto">
            <a:xfrm>
              <a:off x="1445" y="1614"/>
              <a:ext cx="245" cy="300"/>
            </a:xfrm>
            <a:custGeom>
              <a:avLst/>
              <a:gdLst>
                <a:gd name="T0" fmla="*/ 216 w 246"/>
                <a:gd name="T1" fmla="*/ 278 h 302"/>
                <a:gd name="T2" fmla="*/ 179 w 246"/>
                <a:gd name="T3" fmla="*/ 224 h 302"/>
                <a:gd name="T4" fmla="*/ 237 w 246"/>
                <a:gd name="T5" fmla="*/ 128 h 302"/>
                <a:gd name="T6" fmla="*/ 227 w 246"/>
                <a:gd name="T7" fmla="*/ 90 h 302"/>
                <a:gd name="T8" fmla="*/ 246 w 246"/>
                <a:gd name="T9" fmla="*/ 17 h 302"/>
                <a:gd name="T10" fmla="*/ 190 w 246"/>
                <a:gd name="T11" fmla="*/ 52 h 302"/>
                <a:gd name="T12" fmla="*/ 118 w 246"/>
                <a:gd name="T13" fmla="*/ 46 h 302"/>
                <a:gd name="T14" fmla="*/ 90 w 246"/>
                <a:gd name="T15" fmla="*/ 0 h 302"/>
                <a:gd name="T16" fmla="*/ 76 w 246"/>
                <a:gd name="T17" fmla="*/ 72 h 302"/>
                <a:gd name="T18" fmla="*/ 0 w 246"/>
                <a:gd name="T19" fmla="*/ 146 h 302"/>
                <a:gd name="T20" fmla="*/ 163 w 246"/>
                <a:gd name="T21" fmla="*/ 302 h 302"/>
                <a:gd name="T22" fmla="*/ 216 w 246"/>
                <a:gd name="T23" fmla="*/ 27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302">
                  <a:moveTo>
                    <a:pt x="216" y="278"/>
                  </a:moveTo>
                  <a:cubicBezTo>
                    <a:pt x="216" y="278"/>
                    <a:pt x="191" y="239"/>
                    <a:pt x="179" y="224"/>
                  </a:cubicBezTo>
                  <a:cubicBezTo>
                    <a:pt x="179" y="224"/>
                    <a:pt x="235" y="207"/>
                    <a:pt x="237" y="128"/>
                  </a:cubicBezTo>
                  <a:cubicBezTo>
                    <a:pt x="237" y="128"/>
                    <a:pt x="239" y="106"/>
                    <a:pt x="227" y="90"/>
                  </a:cubicBezTo>
                  <a:cubicBezTo>
                    <a:pt x="246" y="17"/>
                    <a:pt x="246" y="17"/>
                    <a:pt x="246" y="17"/>
                  </a:cubicBezTo>
                  <a:cubicBezTo>
                    <a:pt x="190" y="52"/>
                    <a:pt x="190" y="52"/>
                    <a:pt x="190" y="52"/>
                  </a:cubicBezTo>
                  <a:cubicBezTo>
                    <a:pt x="190" y="52"/>
                    <a:pt x="173" y="39"/>
                    <a:pt x="118" y="46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42" y="81"/>
                    <a:pt x="0" y="146"/>
                  </a:cubicBezTo>
                  <a:cubicBezTo>
                    <a:pt x="0" y="146"/>
                    <a:pt x="150" y="149"/>
                    <a:pt x="163" y="302"/>
                  </a:cubicBezTo>
                  <a:cubicBezTo>
                    <a:pt x="163" y="302"/>
                    <a:pt x="203" y="298"/>
                    <a:pt x="216" y="278"/>
                  </a:cubicBezTo>
                  <a:close/>
                </a:path>
              </a:pathLst>
            </a:custGeom>
            <a:solidFill>
              <a:srgbClr val="9B5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4" name="Freeform 56"/>
            <p:cNvSpPr/>
            <p:nvPr userDrawn="1"/>
          </p:nvSpPr>
          <p:spPr bwMode="auto">
            <a:xfrm>
              <a:off x="1430" y="1752"/>
              <a:ext cx="180" cy="175"/>
            </a:xfrm>
            <a:custGeom>
              <a:avLst/>
              <a:gdLst>
                <a:gd name="T0" fmla="*/ 17 w 181"/>
                <a:gd name="T1" fmla="*/ 6 h 176"/>
                <a:gd name="T2" fmla="*/ 181 w 181"/>
                <a:gd name="T3" fmla="*/ 163 h 176"/>
                <a:gd name="T4" fmla="*/ 112 w 181"/>
                <a:gd name="T5" fmla="*/ 156 h 176"/>
                <a:gd name="T6" fmla="*/ 130 w 181"/>
                <a:gd name="T7" fmla="*/ 104 h 176"/>
                <a:gd name="T8" fmla="*/ 0 w 181"/>
                <a:gd name="T9" fmla="*/ 71 h 176"/>
                <a:gd name="T10" fmla="*/ 17 w 181"/>
                <a:gd name="T11" fmla="*/ 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76">
                  <a:moveTo>
                    <a:pt x="17" y="6"/>
                  </a:moveTo>
                  <a:cubicBezTo>
                    <a:pt x="17" y="6"/>
                    <a:pt x="155" y="0"/>
                    <a:pt x="181" y="163"/>
                  </a:cubicBezTo>
                  <a:cubicBezTo>
                    <a:pt x="181" y="163"/>
                    <a:pt x="139" y="176"/>
                    <a:pt x="112" y="156"/>
                  </a:cubicBezTo>
                  <a:cubicBezTo>
                    <a:pt x="112" y="156"/>
                    <a:pt x="126" y="106"/>
                    <a:pt x="130" y="104"/>
                  </a:cubicBezTo>
                  <a:cubicBezTo>
                    <a:pt x="130" y="104"/>
                    <a:pt x="34" y="106"/>
                    <a:pt x="0" y="71"/>
                  </a:cubicBezTo>
                  <a:cubicBezTo>
                    <a:pt x="0" y="71"/>
                    <a:pt x="26" y="38"/>
                    <a:pt x="1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5" name="Oval 57"/>
            <p:cNvSpPr>
              <a:spLocks noChangeArrowheads="1"/>
            </p:cNvSpPr>
            <p:nvPr userDrawn="1"/>
          </p:nvSpPr>
          <p:spPr bwMode="auto">
            <a:xfrm>
              <a:off x="1523" y="1708"/>
              <a:ext cx="72" cy="71"/>
            </a:xfrm>
            <a:prstGeom prst="ellipse">
              <a:avLst/>
            </a:prstGeom>
            <a:solidFill>
              <a:srgbClr val="E9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6" name="Oval 58"/>
            <p:cNvSpPr>
              <a:spLocks noChangeArrowheads="1"/>
            </p:cNvSpPr>
            <p:nvPr userDrawn="1"/>
          </p:nvSpPr>
          <p:spPr bwMode="auto">
            <a:xfrm>
              <a:off x="1527" y="1708"/>
              <a:ext cx="59" cy="55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7" name="Freeform 59"/>
            <p:cNvSpPr/>
            <p:nvPr userDrawn="1"/>
          </p:nvSpPr>
          <p:spPr bwMode="auto">
            <a:xfrm>
              <a:off x="1402" y="1758"/>
              <a:ext cx="56" cy="66"/>
            </a:xfrm>
            <a:custGeom>
              <a:avLst/>
              <a:gdLst>
                <a:gd name="T0" fmla="*/ 45 w 57"/>
                <a:gd name="T1" fmla="*/ 0 h 66"/>
                <a:gd name="T2" fmla="*/ 8 w 57"/>
                <a:gd name="T3" fmla="*/ 32 h 66"/>
                <a:gd name="T4" fmla="*/ 32 w 57"/>
                <a:gd name="T5" fmla="*/ 66 h 66"/>
                <a:gd name="T6" fmla="*/ 45 w 57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6">
                  <a:moveTo>
                    <a:pt x="45" y="0"/>
                  </a:moveTo>
                  <a:cubicBezTo>
                    <a:pt x="45" y="0"/>
                    <a:pt x="13" y="15"/>
                    <a:pt x="8" y="32"/>
                  </a:cubicBezTo>
                  <a:cubicBezTo>
                    <a:pt x="8" y="32"/>
                    <a:pt x="0" y="54"/>
                    <a:pt x="32" y="66"/>
                  </a:cubicBezTo>
                  <a:cubicBezTo>
                    <a:pt x="32" y="66"/>
                    <a:pt x="57" y="24"/>
                    <a:pt x="45" y="0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8" name="Freeform 60"/>
            <p:cNvSpPr/>
            <p:nvPr userDrawn="1"/>
          </p:nvSpPr>
          <p:spPr bwMode="auto">
            <a:xfrm>
              <a:off x="2126" y="2702"/>
              <a:ext cx="113" cy="50"/>
            </a:xfrm>
            <a:custGeom>
              <a:avLst/>
              <a:gdLst>
                <a:gd name="T0" fmla="*/ 113 w 113"/>
                <a:gd name="T1" fmla="*/ 1 h 50"/>
                <a:gd name="T2" fmla="*/ 113 w 113"/>
                <a:gd name="T3" fmla="*/ 48 h 50"/>
                <a:gd name="T4" fmla="*/ 0 w 113"/>
                <a:gd name="T5" fmla="*/ 50 h 50"/>
                <a:gd name="T6" fmla="*/ 0 w 113"/>
                <a:gd name="T7" fmla="*/ 38 h 50"/>
                <a:gd name="T8" fmla="*/ 84 w 113"/>
                <a:gd name="T9" fmla="*/ 28 h 50"/>
                <a:gd name="T10" fmla="*/ 85 w 113"/>
                <a:gd name="T11" fmla="*/ 0 h 50"/>
                <a:gd name="T12" fmla="*/ 113 w 113"/>
                <a:gd name="T13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50">
                  <a:moveTo>
                    <a:pt x="113" y="1"/>
                  </a:moveTo>
                  <a:cubicBezTo>
                    <a:pt x="113" y="48"/>
                    <a:pt x="113" y="48"/>
                    <a:pt x="113" y="4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43" y="6"/>
                    <a:pt x="84" y="28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113" y="1"/>
                  </a:ln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79" name="Freeform 61"/>
            <p:cNvSpPr/>
            <p:nvPr userDrawn="1"/>
          </p:nvSpPr>
          <p:spPr bwMode="auto">
            <a:xfrm>
              <a:off x="1991" y="2659"/>
              <a:ext cx="114" cy="91"/>
            </a:xfrm>
            <a:custGeom>
              <a:avLst/>
              <a:gdLst>
                <a:gd name="T0" fmla="*/ 85 w 115"/>
                <a:gd name="T1" fmla="*/ 0 h 91"/>
                <a:gd name="T2" fmla="*/ 85 w 115"/>
                <a:gd name="T3" fmla="*/ 67 h 91"/>
                <a:gd name="T4" fmla="*/ 1 w 115"/>
                <a:gd name="T5" fmla="*/ 80 h 91"/>
                <a:gd name="T6" fmla="*/ 0 w 115"/>
                <a:gd name="T7" fmla="*/ 91 h 91"/>
                <a:gd name="T8" fmla="*/ 113 w 115"/>
                <a:gd name="T9" fmla="*/ 91 h 91"/>
                <a:gd name="T10" fmla="*/ 115 w 115"/>
                <a:gd name="T11" fmla="*/ 18 h 91"/>
                <a:gd name="T12" fmla="*/ 85 w 115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91">
                  <a:moveTo>
                    <a:pt x="85" y="0"/>
                  </a:moveTo>
                  <a:cubicBezTo>
                    <a:pt x="85" y="67"/>
                    <a:pt x="85" y="67"/>
                    <a:pt x="85" y="67"/>
                  </a:cubicBezTo>
                  <a:cubicBezTo>
                    <a:pt x="85" y="67"/>
                    <a:pt x="24" y="52"/>
                    <a:pt x="1" y="8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18"/>
                    <a:pt x="89" y="8"/>
                    <a:pt x="85" y="0"/>
                  </a:cubicBez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0" name="Freeform 62"/>
            <p:cNvSpPr/>
            <p:nvPr userDrawn="1"/>
          </p:nvSpPr>
          <p:spPr bwMode="auto">
            <a:xfrm>
              <a:off x="1966" y="2165"/>
              <a:ext cx="402" cy="561"/>
            </a:xfrm>
            <a:custGeom>
              <a:avLst/>
              <a:gdLst>
                <a:gd name="T0" fmla="*/ 352 w 404"/>
                <a:gd name="T1" fmla="*/ 564 h 564"/>
                <a:gd name="T2" fmla="*/ 282 w 404"/>
                <a:gd name="T3" fmla="*/ 541 h 564"/>
                <a:gd name="T4" fmla="*/ 104 w 404"/>
                <a:gd name="T5" fmla="*/ 495 h 564"/>
                <a:gd name="T6" fmla="*/ 19 w 404"/>
                <a:gd name="T7" fmla="*/ 272 h 564"/>
                <a:gd name="T8" fmla="*/ 134 w 404"/>
                <a:gd name="T9" fmla="*/ 11 h 564"/>
                <a:gd name="T10" fmla="*/ 339 w 404"/>
                <a:gd name="T11" fmla="*/ 201 h 564"/>
                <a:gd name="T12" fmla="*/ 352 w 404"/>
                <a:gd name="T13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4" h="564">
                  <a:moveTo>
                    <a:pt x="352" y="564"/>
                  </a:moveTo>
                  <a:cubicBezTo>
                    <a:pt x="352" y="564"/>
                    <a:pt x="328" y="541"/>
                    <a:pt x="282" y="541"/>
                  </a:cubicBezTo>
                  <a:cubicBezTo>
                    <a:pt x="282" y="541"/>
                    <a:pt x="178" y="547"/>
                    <a:pt x="104" y="495"/>
                  </a:cubicBezTo>
                  <a:cubicBezTo>
                    <a:pt x="104" y="495"/>
                    <a:pt x="20" y="445"/>
                    <a:pt x="19" y="272"/>
                  </a:cubicBezTo>
                  <a:cubicBezTo>
                    <a:pt x="19" y="272"/>
                    <a:pt x="0" y="24"/>
                    <a:pt x="134" y="11"/>
                  </a:cubicBezTo>
                  <a:cubicBezTo>
                    <a:pt x="134" y="11"/>
                    <a:pt x="270" y="0"/>
                    <a:pt x="339" y="201"/>
                  </a:cubicBezTo>
                  <a:cubicBezTo>
                    <a:pt x="339" y="201"/>
                    <a:pt x="404" y="404"/>
                    <a:pt x="352" y="564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1" name="Freeform 63"/>
            <p:cNvSpPr/>
            <p:nvPr userDrawn="1"/>
          </p:nvSpPr>
          <p:spPr bwMode="auto">
            <a:xfrm>
              <a:off x="2021" y="2389"/>
              <a:ext cx="259" cy="326"/>
            </a:xfrm>
            <a:custGeom>
              <a:avLst/>
              <a:gdLst>
                <a:gd name="T0" fmla="*/ 0 w 261"/>
                <a:gd name="T1" fmla="*/ 92 h 328"/>
                <a:gd name="T2" fmla="*/ 107 w 261"/>
                <a:gd name="T3" fmla="*/ 0 h 328"/>
                <a:gd name="T4" fmla="*/ 184 w 261"/>
                <a:gd name="T5" fmla="*/ 42 h 328"/>
                <a:gd name="T6" fmla="*/ 123 w 261"/>
                <a:gd name="T7" fmla="*/ 178 h 328"/>
                <a:gd name="T8" fmla="*/ 240 w 261"/>
                <a:gd name="T9" fmla="*/ 130 h 328"/>
                <a:gd name="T10" fmla="*/ 191 w 261"/>
                <a:gd name="T11" fmla="*/ 276 h 328"/>
                <a:gd name="T12" fmla="*/ 15 w 261"/>
                <a:gd name="T13" fmla="*/ 191 h 328"/>
                <a:gd name="T14" fmla="*/ 115 w 261"/>
                <a:gd name="T15" fmla="*/ 203 h 328"/>
                <a:gd name="T16" fmla="*/ 0 w 261"/>
                <a:gd name="T17" fmla="*/ 9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328">
                  <a:moveTo>
                    <a:pt x="0" y="92"/>
                  </a:moveTo>
                  <a:cubicBezTo>
                    <a:pt x="0" y="92"/>
                    <a:pt x="12" y="2"/>
                    <a:pt x="107" y="0"/>
                  </a:cubicBezTo>
                  <a:cubicBezTo>
                    <a:pt x="107" y="0"/>
                    <a:pt x="152" y="2"/>
                    <a:pt x="184" y="42"/>
                  </a:cubicBezTo>
                  <a:cubicBezTo>
                    <a:pt x="184" y="42"/>
                    <a:pt x="165" y="132"/>
                    <a:pt x="123" y="178"/>
                  </a:cubicBezTo>
                  <a:cubicBezTo>
                    <a:pt x="123" y="178"/>
                    <a:pt x="185" y="168"/>
                    <a:pt x="240" y="130"/>
                  </a:cubicBezTo>
                  <a:cubicBezTo>
                    <a:pt x="240" y="130"/>
                    <a:pt x="261" y="242"/>
                    <a:pt x="191" y="276"/>
                  </a:cubicBezTo>
                  <a:cubicBezTo>
                    <a:pt x="191" y="276"/>
                    <a:pt x="77" y="328"/>
                    <a:pt x="15" y="191"/>
                  </a:cubicBezTo>
                  <a:cubicBezTo>
                    <a:pt x="15" y="191"/>
                    <a:pt x="51" y="206"/>
                    <a:pt x="115" y="203"/>
                  </a:cubicBezTo>
                  <a:cubicBezTo>
                    <a:pt x="115" y="203"/>
                    <a:pt x="24" y="147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2" name="Freeform 64"/>
            <p:cNvSpPr/>
            <p:nvPr userDrawn="1"/>
          </p:nvSpPr>
          <p:spPr bwMode="auto">
            <a:xfrm>
              <a:off x="2140" y="2235"/>
              <a:ext cx="61" cy="77"/>
            </a:xfrm>
            <a:custGeom>
              <a:avLst/>
              <a:gdLst>
                <a:gd name="T0" fmla="*/ 5 w 61"/>
                <a:gd name="T1" fmla="*/ 24 h 77"/>
                <a:gd name="T2" fmla="*/ 47 w 61"/>
                <a:gd name="T3" fmla="*/ 29 h 77"/>
                <a:gd name="T4" fmla="*/ 45 w 61"/>
                <a:gd name="T5" fmla="*/ 0 h 77"/>
                <a:gd name="T6" fmla="*/ 61 w 61"/>
                <a:gd name="T7" fmla="*/ 37 h 77"/>
                <a:gd name="T8" fmla="*/ 19 w 61"/>
                <a:gd name="T9" fmla="*/ 57 h 77"/>
                <a:gd name="T10" fmla="*/ 5 w 61"/>
                <a:gd name="T11" fmla="*/ 2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77">
                  <a:moveTo>
                    <a:pt x="5" y="24"/>
                  </a:moveTo>
                  <a:cubicBezTo>
                    <a:pt x="5" y="24"/>
                    <a:pt x="35" y="58"/>
                    <a:pt x="47" y="29"/>
                  </a:cubicBezTo>
                  <a:cubicBezTo>
                    <a:pt x="47" y="29"/>
                    <a:pt x="53" y="18"/>
                    <a:pt x="45" y="0"/>
                  </a:cubicBezTo>
                  <a:cubicBezTo>
                    <a:pt x="45" y="0"/>
                    <a:pt x="61" y="0"/>
                    <a:pt x="61" y="37"/>
                  </a:cubicBezTo>
                  <a:cubicBezTo>
                    <a:pt x="61" y="37"/>
                    <a:pt x="52" y="77"/>
                    <a:pt x="19" y="57"/>
                  </a:cubicBezTo>
                  <a:cubicBezTo>
                    <a:pt x="19" y="57"/>
                    <a:pt x="0" y="53"/>
                    <a:pt x="5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3" name="Freeform 65"/>
            <p:cNvSpPr/>
            <p:nvPr userDrawn="1"/>
          </p:nvSpPr>
          <p:spPr bwMode="auto">
            <a:xfrm>
              <a:off x="2024" y="2233"/>
              <a:ext cx="61" cy="76"/>
            </a:xfrm>
            <a:custGeom>
              <a:avLst/>
              <a:gdLst>
                <a:gd name="T0" fmla="*/ 6 w 62"/>
                <a:gd name="T1" fmla="*/ 24 h 77"/>
                <a:gd name="T2" fmla="*/ 47 w 62"/>
                <a:gd name="T3" fmla="*/ 29 h 77"/>
                <a:gd name="T4" fmla="*/ 46 w 62"/>
                <a:gd name="T5" fmla="*/ 0 h 77"/>
                <a:gd name="T6" fmla="*/ 62 w 62"/>
                <a:gd name="T7" fmla="*/ 37 h 77"/>
                <a:gd name="T8" fmla="*/ 19 w 62"/>
                <a:gd name="T9" fmla="*/ 57 h 77"/>
                <a:gd name="T10" fmla="*/ 6 w 62"/>
                <a:gd name="T11" fmla="*/ 2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77">
                  <a:moveTo>
                    <a:pt x="6" y="24"/>
                  </a:moveTo>
                  <a:cubicBezTo>
                    <a:pt x="6" y="24"/>
                    <a:pt x="35" y="59"/>
                    <a:pt x="47" y="29"/>
                  </a:cubicBezTo>
                  <a:cubicBezTo>
                    <a:pt x="47" y="29"/>
                    <a:pt x="54" y="19"/>
                    <a:pt x="46" y="0"/>
                  </a:cubicBezTo>
                  <a:cubicBezTo>
                    <a:pt x="46" y="0"/>
                    <a:pt x="62" y="0"/>
                    <a:pt x="62" y="37"/>
                  </a:cubicBezTo>
                  <a:cubicBezTo>
                    <a:pt x="62" y="37"/>
                    <a:pt x="52" y="77"/>
                    <a:pt x="19" y="57"/>
                  </a:cubicBezTo>
                  <a:cubicBezTo>
                    <a:pt x="19" y="57"/>
                    <a:pt x="0" y="53"/>
                    <a:pt x="6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4" name="Freeform 66"/>
            <p:cNvSpPr/>
            <p:nvPr userDrawn="1"/>
          </p:nvSpPr>
          <p:spPr bwMode="auto">
            <a:xfrm>
              <a:off x="1936" y="2311"/>
              <a:ext cx="203" cy="64"/>
            </a:xfrm>
            <a:custGeom>
              <a:avLst/>
              <a:gdLst>
                <a:gd name="T0" fmla="*/ 204 w 204"/>
                <a:gd name="T1" fmla="*/ 0 h 64"/>
                <a:gd name="T2" fmla="*/ 86 w 204"/>
                <a:gd name="T3" fmla="*/ 2 h 64"/>
                <a:gd name="T4" fmla="*/ 5 w 204"/>
                <a:gd name="T5" fmla="*/ 48 h 64"/>
                <a:gd name="T6" fmla="*/ 103 w 204"/>
                <a:gd name="T7" fmla="*/ 46 h 64"/>
                <a:gd name="T8" fmla="*/ 204 w 20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64">
                  <a:moveTo>
                    <a:pt x="204" y="0"/>
                  </a:moveTo>
                  <a:cubicBezTo>
                    <a:pt x="86" y="2"/>
                    <a:pt x="86" y="2"/>
                    <a:pt x="86" y="2"/>
                  </a:cubicBezTo>
                  <a:cubicBezTo>
                    <a:pt x="86" y="2"/>
                    <a:pt x="0" y="32"/>
                    <a:pt x="5" y="48"/>
                  </a:cubicBezTo>
                  <a:cubicBezTo>
                    <a:pt x="5" y="48"/>
                    <a:pt x="12" y="64"/>
                    <a:pt x="103" y="46"/>
                  </a:cubicBezTo>
                  <a:cubicBezTo>
                    <a:pt x="103" y="46"/>
                    <a:pt x="188" y="26"/>
                    <a:pt x="204" y="0"/>
                  </a:cubicBezTo>
                  <a:close/>
                </a:path>
              </a:pathLst>
            </a:custGeom>
            <a:solidFill>
              <a:srgbClr val="EDB2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5" name="Freeform 67"/>
            <p:cNvSpPr/>
            <p:nvPr userDrawn="1"/>
          </p:nvSpPr>
          <p:spPr bwMode="auto">
            <a:xfrm>
              <a:off x="1947" y="2311"/>
              <a:ext cx="196" cy="89"/>
            </a:xfrm>
            <a:custGeom>
              <a:avLst/>
              <a:gdLst>
                <a:gd name="T0" fmla="*/ 0 w 197"/>
                <a:gd name="T1" fmla="*/ 51 h 89"/>
                <a:gd name="T2" fmla="*/ 197 w 197"/>
                <a:gd name="T3" fmla="*/ 0 h 89"/>
                <a:gd name="T4" fmla="*/ 190 w 197"/>
                <a:gd name="T5" fmla="*/ 0 h 89"/>
                <a:gd name="T6" fmla="*/ 35 w 197"/>
                <a:gd name="T7" fmla="*/ 52 h 89"/>
                <a:gd name="T8" fmla="*/ 0 w 197"/>
                <a:gd name="T9" fmla="*/ 5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89">
                  <a:moveTo>
                    <a:pt x="0" y="51"/>
                  </a:moveTo>
                  <a:cubicBezTo>
                    <a:pt x="0" y="51"/>
                    <a:pt x="116" y="89"/>
                    <a:pt x="197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42" y="48"/>
                    <a:pt x="35" y="52"/>
                  </a:cubicBezTo>
                  <a:cubicBezTo>
                    <a:pt x="35" y="52"/>
                    <a:pt x="10" y="54"/>
                    <a:pt x="0" y="51"/>
                  </a:cubicBez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6" name="Freeform 68"/>
            <p:cNvSpPr/>
            <p:nvPr userDrawn="1"/>
          </p:nvSpPr>
          <p:spPr bwMode="auto">
            <a:xfrm>
              <a:off x="1057" y="2760"/>
              <a:ext cx="129" cy="121"/>
            </a:xfrm>
            <a:custGeom>
              <a:avLst/>
              <a:gdLst>
                <a:gd name="T0" fmla="*/ 79 w 129"/>
                <a:gd name="T1" fmla="*/ 0 h 122"/>
                <a:gd name="T2" fmla="*/ 104 w 129"/>
                <a:gd name="T3" fmla="*/ 68 h 122"/>
                <a:gd name="T4" fmla="*/ 71 w 129"/>
                <a:gd name="T5" fmla="*/ 101 h 122"/>
                <a:gd name="T6" fmla="*/ 73 w 129"/>
                <a:gd name="T7" fmla="*/ 106 h 122"/>
                <a:gd name="T8" fmla="*/ 94 w 129"/>
                <a:gd name="T9" fmla="*/ 109 h 122"/>
                <a:gd name="T10" fmla="*/ 96 w 129"/>
                <a:gd name="T11" fmla="*/ 121 h 122"/>
                <a:gd name="T12" fmla="*/ 59 w 129"/>
                <a:gd name="T13" fmla="*/ 122 h 122"/>
                <a:gd name="T14" fmla="*/ 12 w 129"/>
                <a:gd name="T15" fmla="*/ 109 h 122"/>
                <a:gd name="T16" fmla="*/ 0 w 129"/>
                <a:gd name="T17" fmla="*/ 87 h 122"/>
                <a:gd name="T18" fmla="*/ 23 w 129"/>
                <a:gd name="T19" fmla="*/ 18 h 122"/>
                <a:gd name="T20" fmla="*/ 79 w 129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122">
                  <a:moveTo>
                    <a:pt x="79" y="0"/>
                  </a:moveTo>
                  <a:cubicBezTo>
                    <a:pt x="79" y="0"/>
                    <a:pt x="129" y="31"/>
                    <a:pt x="104" y="68"/>
                  </a:cubicBezTo>
                  <a:cubicBezTo>
                    <a:pt x="104" y="68"/>
                    <a:pt x="94" y="86"/>
                    <a:pt x="71" y="101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6" y="121"/>
                    <a:pt x="96" y="121"/>
                    <a:pt x="96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69" y="9"/>
                    <a:pt x="79" y="0"/>
                  </a:cubicBez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7" name="Freeform 69"/>
            <p:cNvSpPr/>
            <p:nvPr userDrawn="1"/>
          </p:nvSpPr>
          <p:spPr bwMode="auto">
            <a:xfrm>
              <a:off x="1179" y="2690"/>
              <a:ext cx="63" cy="192"/>
            </a:xfrm>
            <a:custGeom>
              <a:avLst/>
              <a:gdLst>
                <a:gd name="T0" fmla="*/ 0 w 64"/>
                <a:gd name="T1" fmla="*/ 30 h 193"/>
                <a:gd name="T2" fmla="*/ 17 w 64"/>
                <a:gd name="T3" fmla="*/ 192 h 193"/>
                <a:gd name="T4" fmla="*/ 62 w 64"/>
                <a:gd name="T5" fmla="*/ 193 h 193"/>
                <a:gd name="T6" fmla="*/ 62 w 64"/>
                <a:gd name="T7" fmla="*/ 183 h 193"/>
                <a:gd name="T8" fmla="*/ 31 w 64"/>
                <a:gd name="T9" fmla="*/ 176 h 193"/>
                <a:gd name="T10" fmla="*/ 26 w 64"/>
                <a:gd name="T11" fmla="*/ 0 h 193"/>
                <a:gd name="T12" fmla="*/ 0 w 64"/>
                <a:gd name="T13" fmla="*/ 3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93">
                  <a:moveTo>
                    <a:pt x="0" y="30"/>
                  </a:moveTo>
                  <a:cubicBezTo>
                    <a:pt x="17" y="192"/>
                    <a:pt x="17" y="192"/>
                    <a:pt x="17" y="192"/>
                  </a:cubicBezTo>
                  <a:cubicBezTo>
                    <a:pt x="62" y="193"/>
                    <a:pt x="62" y="193"/>
                    <a:pt x="62" y="193"/>
                  </a:cubicBezTo>
                  <a:cubicBezTo>
                    <a:pt x="62" y="183"/>
                    <a:pt x="62" y="183"/>
                    <a:pt x="62" y="183"/>
                  </a:cubicBezTo>
                  <a:cubicBezTo>
                    <a:pt x="62" y="183"/>
                    <a:pt x="64" y="167"/>
                    <a:pt x="31" y="176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8" name="Freeform 70"/>
            <p:cNvSpPr/>
            <p:nvPr userDrawn="1"/>
          </p:nvSpPr>
          <p:spPr bwMode="auto">
            <a:xfrm>
              <a:off x="1083" y="2527"/>
              <a:ext cx="159" cy="250"/>
            </a:xfrm>
            <a:custGeom>
              <a:avLst/>
              <a:gdLst>
                <a:gd name="T0" fmla="*/ 15 w 160"/>
                <a:gd name="T1" fmla="*/ 251 h 251"/>
                <a:gd name="T2" fmla="*/ 147 w 160"/>
                <a:gd name="T3" fmla="*/ 117 h 251"/>
                <a:gd name="T4" fmla="*/ 142 w 160"/>
                <a:gd name="T5" fmla="*/ 0 h 251"/>
                <a:gd name="T6" fmla="*/ 58 w 160"/>
                <a:gd name="T7" fmla="*/ 100 h 251"/>
                <a:gd name="T8" fmla="*/ 15 w 160"/>
                <a:gd name="T9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251">
                  <a:moveTo>
                    <a:pt x="15" y="251"/>
                  </a:moveTo>
                  <a:cubicBezTo>
                    <a:pt x="15" y="251"/>
                    <a:pt x="97" y="244"/>
                    <a:pt x="147" y="117"/>
                  </a:cubicBezTo>
                  <a:cubicBezTo>
                    <a:pt x="147" y="117"/>
                    <a:pt x="160" y="53"/>
                    <a:pt x="142" y="0"/>
                  </a:cubicBezTo>
                  <a:cubicBezTo>
                    <a:pt x="142" y="0"/>
                    <a:pt x="80" y="63"/>
                    <a:pt x="58" y="100"/>
                  </a:cubicBezTo>
                  <a:cubicBezTo>
                    <a:pt x="58" y="100"/>
                    <a:pt x="0" y="219"/>
                    <a:pt x="15" y="25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9" name="Freeform 71"/>
            <p:cNvSpPr/>
            <p:nvPr userDrawn="1"/>
          </p:nvSpPr>
          <p:spPr bwMode="auto">
            <a:xfrm>
              <a:off x="1222" y="2432"/>
              <a:ext cx="183" cy="108"/>
            </a:xfrm>
            <a:custGeom>
              <a:avLst/>
              <a:gdLst>
                <a:gd name="T0" fmla="*/ 0 w 184"/>
                <a:gd name="T1" fmla="*/ 102 h 108"/>
                <a:gd name="T2" fmla="*/ 92 w 184"/>
                <a:gd name="T3" fmla="*/ 96 h 108"/>
                <a:gd name="T4" fmla="*/ 64 w 184"/>
                <a:gd name="T5" fmla="*/ 62 h 108"/>
                <a:gd name="T6" fmla="*/ 184 w 184"/>
                <a:gd name="T7" fmla="*/ 66 h 108"/>
                <a:gd name="T8" fmla="*/ 184 w 184"/>
                <a:gd name="T9" fmla="*/ 19 h 108"/>
                <a:gd name="T10" fmla="*/ 40 w 184"/>
                <a:gd name="T11" fmla="*/ 56 h 108"/>
                <a:gd name="T12" fmla="*/ 0 w 184"/>
                <a:gd name="T13" fmla="*/ 10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08">
                  <a:moveTo>
                    <a:pt x="0" y="102"/>
                  </a:moveTo>
                  <a:cubicBezTo>
                    <a:pt x="0" y="102"/>
                    <a:pt x="57" y="108"/>
                    <a:pt x="92" y="96"/>
                  </a:cubicBezTo>
                  <a:cubicBezTo>
                    <a:pt x="92" y="96"/>
                    <a:pt x="62" y="84"/>
                    <a:pt x="64" y="62"/>
                  </a:cubicBezTo>
                  <a:cubicBezTo>
                    <a:pt x="64" y="62"/>
                    <a:pt x="158" y="78"/>
                    <a:pt x="184" y="66"/>
                  </a:cubicBezTo>
                  <a:cubicBezTo>
                    <a:pt x="184" y="66"/>
                    <a:pt x="174" y="49"/>
                    <a:pt x="184" y="19"/>
                  </a:cubicBezTo>
                  <a:cubicBezTo>
                    <a:pt x="184" y="19"/>
                    <a:pt x="90" y="0"/>
                    <a:pt x="40" y="56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0" name="Freeform 72"/>
            <p:cNvSpPr/>
            <p:nvPr userDrawn="1"/>
          </p:nvSpPr>
          <p:spPr bwMode="auto">
            <a:xfrm>
              <a:off x="808" y="2162"/>
              <a:ext cx="597" cy="723"/>
            </a:xfrm>
            <a:custGeom>
              <a:avLst/>
              <a:gdLst>
                <a:gd name="T0" fmla="*/ 600 w 600"/>
                <a:gd name="T1" fmla="*/ 291 h 727"/>
                <a:gd name="T2" fmla="*/ 556 w 600"/>
                <a:gd name="T3" fmla="*/ 290 h 727"/>
                <a:gd name="T4" fmla="*/ 474 w 600"/>
                <a:gd name="T5" fmla="*/ 317 h 727"/>
                <a:gd name="T6" fmla="*/ 415 w 600"/>
                <a:gd name="T7" fmla="*/ 375 h 727"/>
                <a:gd name="T8" fmla="*/ 362 w 600"/>
                <a:gd name="T9" fmla="*/ 434 h 727"/>
                <a:gd name="T10" fmla="*/ 344 w 600"/>
                <a:gd name="T11" fmla="*/ 465 h 727"/>
                <a:gd name="T12" fmla="*/ 348 w 600"/>
                <a:gd name="T13" fmla="*/ 704 h 727"/>
                <a:gd name="T14" fmla="*/ 379 w 600"/>
                <a:gd name="T15" fmla="*/ 714 h 727"/>
                <a:gd name="T16" fmla="*/ 379 w 600"/>
                <a:gd name="T17" fmla="*/ 722 h 727"/>
                <a:gd name="T18" fmla="*/ 331 w 600"/>
                <a:gd name="T19" fmla="*/ 722 h 727"/>
                <a:gd name="T20" fmla="*/ 318 w 600"/>
                <a:gd name="T21" fmla="*/ 522 h 727"/>
                <a:gd name="T22" fmla="*/ 294 w 600"/>
                <a:gd name="T23" fmla="*/ 623 h 727"/>
                <a:gd name="T24" fmla="*/ 303 w 600"/>
                <a:gd name="T25" fmla="*/ 674 h 727"/>
                <a:gd name="T26" fmla="*/ 270 w 600"/>
                <a:gd name="T27" fmla="*/ 698 h 727"/>
                <a:gd name="T28" fmla="*/ 271 w 600"/>
                <a:gd name="T29" fmla="*/ 706 h 727"/>
                <a:gd name="T30" fmla="*/ 313 w 600"/>
                <a:gd name="T31" fmla="*/ 723 h 727"/>
                <a:gd name="T32" fmla="*/ 157 w 600"/>
                <a:gd name="T33" fmla="*/ 722 h 727"/>
                <a:gd name="T34" fmla="*/ 22 w 600"/>
                <a:gd name="T35" fmla="*/ 647 h 727"/>
                <a:gd name="T36" fmla="*/ 9 w 600"/>
                <a:gd name="T37" fmla="*/ 506 h 727"/>
                <a:gd name="T38" fmla="*/ 8 w 600"/>
                <a:gd name="T39" fmla="*/ 472 h 727"/>
                <a:gd name="T40" fmla="*/ 131 w 600"/>
                <a:gd name="T41" fmla="*/ 434 h 727"/>
                <a:gd name="T42" fmla="*/ 136 w 600"/>
                <a:gd name="T43" fmla="*/ 493 h 727"/>
                <a:gd name="T44" fmla="*/ 144 w 600"/>
                <a:gd name="T45" fmla="*/ 620 h 727"/>
                <a:gd name="T46" fmla="*/ 183 w 600"/>
                <a:gd name="T47" fmla="*/ 708 h 727"/>
                <a:gd name="T48" fmla="*/ 314 w 600"/>
                <a:gd name="T49" fmla="*/ 362 h 727"/>
                <a:gd name="T50" fmla="*/ 218 w 600"/>
                <a:gd name="T51" fmla="*/ 225 h 727"/>
                <a:gd name="T52" fmla="*/ 197 w 600"/>
                <a:gd name="T53" fmla="*/ 49 h 727"/>
                <a:gd name="T54" fmla="*/ 268 w 600"/>
                <a:gd name="T55" fmla="*/ 137 h 727"/>
                <a:gd name="T56" fmla="*/ 365 w 600"/>
                <a:gd name="T57" fmla="*/ 101 h 727"/>
                <a:gd name="T58" fmla="*/ 453 w 600"/>
                <a:gd name="T59" fmla="*/ 0 h 727"/>
                <a:gd name="T60" fmla="*/ 460 w 600"/>
                <a:gd name="T61" fmla="*/ 11 h 727"/>
                <a:gd name="T62" fmla="*/ 459 w 600"/>
                <a:gd name="T63" fmla="*/ 138 h 727"/>
                <a:gd name="T64" fmla="*/ 500 w 600"/>
                <a:gd name="T65" fmla="*/ 253 h 727"/>
                <a:gd name="T66" fmla="*/ 600 w 600"/>
                <a:gd name="T67" fmla="*/ 29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0" h="727">
                  <a:moveTo>
                    <a:pt x="600" y="291"/>
                  </a:moveTo>
                  <a:cubicBezTo>
                    <a:pt x="586" y="288"/>
                    <a:pt x="570" y="289"/>
                    <a:pt x="556" y="290"/>
                  </a:cubicBezTo>
                  <a:cubicBezTo>
                    <a:pt x="528" y="292"/>
                    <a:pt x="497" y="299"/>
                    <a:pt x="474" y="317"/>
                  </a:cubicBezTo>
                  <a:cubicBezTo>
                    <a:pt x="452" y="333"/>
                    <a:pt x="435" y="356"/>
                    <a:pt x="415" y="375"/>
                  </a:cubicBezTo>
                  <a:cubicBezTo>
                    <a:pt x="396" y="393"/>
                    <a:pt x="378" y="412"/>
                    <a:pt x="362" y="434"/>
                  </a:cubicBezTo>
                  <a:cubicBezTo>
                    <a:pt x="355" y="443"/>
                    <a:pt x="348" y="454"/>
                    <a:pt x="344" y="465"/>
                  </a:cubicBezTo>
                  <a:cubicBezTo>
                    <a:pt x="348" y="704"/>
                    <a:pt x="348" y="704"/>
                    <a:pt x="348" y="704"/>
                  </a:cubicBezTo>
                  <a:cubicBezTo>
                    <a:pt x="348" y="704"/>
                    <a:pt x="382" y="698"/>
                    <a:pt x="379" y="714"/>
                  </a:cubicBezTo>
                  <a:cubicBezTo>
                    <a:pt x="379" y="722"/>
                    <a:pt x="379" y="722"/>
                    <a:pt x="379" y="722"/>
                  </a:cubicBezTo>
                  <a:cubicBezTo>
                    <a:pt x="331" y="722"/>
                    <a:pt x="331" y="722"/>
                    <a:pt x="331" y="722"/>
                  </a:cubicBezTo>
                  <a:cubicBezTo>
                    <a:pt x="318" y="522"/>
                    <a:pt x="318" y="522"/>
                    <a:pt x="318" y="522"/>
                  </a:cubicBezTo>
                  <a:cubicBezTo>
                    <a:pt x="318" y="522"/>
                    <a:pt x="282" y="581"/>
                    <a:pt x="294" y="623"/>
                  </a:cubicBezTo>
                  <a:cubicBezTo>
                    <a:pt x="294" y="623"/>
                    <a:pt x="331" y="648"/>
                    <a:pt x="303" y="674"/>
                  </a:cubicBezTo>
                  <a:cubicBezTo>
                    <a:pt x="270" y="698"/>
                    <a:pt x="270" y="698"/>
                    <a:pt x="270" y="698"/>
                  </a:cubicBezTo>
                  <a:cubicBezTo>
                    <a:pt x="271" y="706"/>
                    <a:pt x="271" y="706"/>
                    <a:pt x="271" y="706"/>
                  </a:cubicBezTo>
                  <a:cubicBezTo>
                    <a:pt x="271" y="706"/>
                    <a:pt x="315" y="701"/>
                    <a:pt x="313" y="723"/>
                  </a:cubicBezTo>
                  <a:cubicBezTo>
                    <a:pt x="157" y="722"/>
                    <a:pt x="157" y="722"/>
                    <a:pt x="157" y="722"/>
                  </a:cubicBezTo>
                  <a:cubicBezTo>
                    <a:pt x="157" y="722"/>
                    <a:pt x="60" y="727"/>
                    <a:pt x="22" y="647"/>
                  </a:cubicBezTo>
                  <a:cubicBezTo>
                    <a:pt x="22" y="647"/>
                    <a:pt x="0" y="629"/>
                    <a:pt x="9" y="506"/>
                  </a:cubicBezTo>
                  <a:cubicBezTo>
                    <a:pt x="9" y="506"/>
                    <a:pt x="11" y="483"/>
                    <a:pt x="8" y="472"/>
                  </a:cubicBezTo>
                  <a:cubicBezTo>
                    <a:pt x="8" y="472"/>
                    <a:pt x="88" y="481"/>
                    <a:pt x="131" y="434"/>
                  </a:cubicBezTo>
                  <a:cubicBezTo>
                    <a:pt x="131" y="434"/>
                    <a:pt x="137" y="461"/>
                    <a:pt x="136" y="493"/>
                  </a:cubicBezTo>
                  <a:cubicBezTo>
                    <a:pt x="136" y="493"/>
                    <a:pt x="135" y="606"/>
                    <a:pt x="144" y="620"/>
                  </a:cubicBezTo>
                  <a:cubicBezTo>
                    <a:pt x="144" y="620"/>
                    <a:pt x="160" y="695"/>
                    <a:pt x="183" y="708"/>
                  </a:cubicBezTo>
                  <a:cubicBezTo>
                    <a:pt x="183" y="708"/>
                    <a:pt x="177" y="479"/>
                    <a:pt x="314" y="362"/>
                  </a:cubicBezTo>
                  <a:cubicBezTo>
                    <a:pt x="314" y="362"/>
                    <a:pt x="207" y="335"/>
                    <a:pt x="218" y="225"/>
                  </a:cubicBezTo>
                  <a:cubicBezTo>
                    <a:pt x="218" y="225"/>
                    <a:pt x="152" y="129"/>
                    <a:pt x="197" y="49"/>
                  </a:cubicBezTo>
                  <a:cubicBezTo>
                    <a:pt x="268" y="137"/>
                    <a:pt x="268" y="137"/>
                    <a:pt x="268" y="137"/>
                  </a:cubicBezTo>
                  <a:cubicBezTo>
                    <a:pt x="268" y="137"/>
                    <a:pt x="311" y="97"/>
                    <a:pt x="365" y="101"/>
                  </a:cubicBezTo>
                  <a:cubicBezTo>
                    <a:pt x="453" y="0"/>
                    <a:pt x="453" y="0"/>
                    <a:pt x="453" y="0"/>
                  </a:cubicBezTo>
                  <a:cubicBezTo>
                    <a:pt x="453" y="0"/>
                    <a:pt x="458" y="2"/>
                    <a:pt x="460" y="11"/>
                  </a:cubicBezTo>
                  <a:cubicBezTo>
                    <a:pt x="459" y="138"/>
                    <a:pt x="459" y="138"/>
                    <a:pt x="459" y="138"/>
                  </a:cubicBezTo>
                  <a:cubicBezTo>
                    <a:pt x="459" y="138"/>
                    <a:pt x="496" y="170"/>
                    <a:pt x="500" y="253"/>
                  </a:cubicBezTo>
                  <a:cubicBezTo>
                    <a:pt x="500" y="253"/>
                    <a:pt x="520" y="273"/>
                    <a:pt x="600" y="291"/>
                  </a:cubicBezTo>
                  <a:close/>
                </a:path>
              </a:pathLst>
            </a:custGeom>
            <a:solidFill>
              <a:srgbClr val="EDB2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1" name="Oval 73"/>
            <p:cNvSpPr>
              <a:spLocks noChangeArrowheads="1"/>
            </p:cNvSpPr>
            <p:nvPr userDrawn="1"/>
          </p:nvSpPr>
          <p:spPr bwMode="auto">
            <a:xfrm>
              <a:off x="1380" y="2454"/>
              <a:ext cx="53" cy="42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2" name="Oval 74"/>
            <p:cNvSpPr>
              <a:spLocks noChangeArrowheads="1"/>
            </p:cNvSpPr>
            <p:nvPr userDrawn="1"/>
          </p:nvSpPr>
          <p:spPr bwMode="auto">
            <a:xfrm>
              <a:off x="1128" y="2327"/>
              <a:ext cx="104" cy="12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3" name="Oval 75"/>
            <p:cNvSpPr>
              <a:spLocks noChangeArrowheads="1"/>
            </p:cNvSpPr>
            <p:nvPr userDrawn="1"/>
          </p:nvSpPr>
          <p:spPr bwMode="auto">
            <a:xfrm>
              <a:off x="1149" y="2338"/>
              <a:ext cx="82" cy="92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4" name="Freeform 76"/>
            <p:cNvSpPr/>
            <p:nvPr userDrawn="1"/>
          </p:nvSpPr>
          <p:spPr bwMode="auto">
            <a:xfrm>
              <a:off x="990" y="2246"/>
              <a:ext cx="73" cy="109"/>
            </a:xfrm>
            <a:custGeom>
              <a:avLst/>
              <a:gdLst>
                <a:gd name="T0" fmla="*/ 29 w 74"/>
                <a:gd name="T1" fmla="*/ 0 h 109"/>
                <a:gd name="T2" fmla="*/ 43 w 74"/>
                <a:gd name="T3" fmla="*/ 109 h 109"/>
                <a:gd name="T4" fmla="*/ 74 w 74"/>
                <a:gd name="T5" fmla="*/ 60 h 109"/>
                <a:gd name="T6" fmla="*/ 29 w 74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09">
                  <a:moveTo>
                    <a:pt x="29" y="0"/>
                  </a:moveTo>
                  <a:cubicBezTo>
                    <a:pt x="29" y="0"/>
                    <a:pt x="0" y="63"/>
                    <a:pt x="43" y="109"/>
                  </a:cubicBezTo>
                  <a:cubicBezTo>
                    <a:pt x="43" y="109"/>
                    <a:pt x="67" y="65"/>
                    <a:pt x="74" y="6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5" name="Freeform 77"/>
            <p:cNvSpPr/>
            <p:nvPr userDrawn="1"/>
          </p:nvSpPr>
          <p:spPr bwMode="auto">
            <a:xfrm>
              <a:off x="735" y="2495"/>
              <a:ext cx="204" cy="156"/>
            </a:xfrm>
            <a:custGeom>
              <a:avLst/>
              <a:gdLst>
                <a:gd name="T0" fmla="*/ 82 w 205"/>
                <a:gd name="T1" fmla="*/ 141 h 157"/>
                <a:gd name="T2" fmla="*/ 0 w 205"/>
                <a:gd name="T3" fmla="*/ 53 h 157"/>
                <a:gd name="T4" fmla="*/ 124 w 205"/>
                <a:gd name="T5" fmla="*/ 3 h 157"/>
                <a:gd name="T6" fmla="*/ 205 w 205"/>
                <a:gd name="T7" fmla="*/ 104 h 157"/>
                <a:gd name="T8" fmla="*/ 82 w 205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57">
                  <a:moveTo>
                    <a:pt x="82" y="141"/>
                  </a:moveTo>
                  <a:cubicBezTo>
                    <a:pt x="82" y="141"/>
                    <a:pt x="73" y="34"/>
                    <a:pt x="0" y="53"/>
                  </a:cubicBezTo>
                  <a:cubicBezTo>
                    <a:pt x="0" y="53"/>
                    <a:pt x="37" y="0"/>
                    <a:pt x="124" y="3"/>
                  </a:cubicBezTo>
                  <a:cubicBezTo>
                    <a:pt x="124" y="3"/>
                    <a:pt x="189" y="4"/>
                    <a:pt x="205" y="104"/>
                  </a:cubicBezTo>
                  <a:cubicBezTo>
                    <a:pt x="205" y="104"/>
                    <a:pt x="146" y="157"/>
                    <a:pt x="82" y="14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6" name="Freeform 78"/>
            <p:cNvSpPr/>
            <p:nvPr userDrawn="1"/>
          </p:nvSpPr>
          <p:spPr bwMode="auto">
            <a:xfrm>
              <a:off x="1062" y="1697"/>
              <a:ext cx="63" cy="41"/>
            </a:xfrm>
            <a:custGeom>
              <a:avLst/>
              <a:gdLst>
                <a:gd name="T0" fmla="*/ 0 w 63"/>
                <a:gd name="T1" fmla="*/ 0 h 41"/>
                <a:gd name="T2" fmla="*/ 18 w 63"/>
                <a:gd name="T3" fmla="*/ 29 h 41"/>
                <a:gd name="T4" fmla="*/ 18 w 63"/>
                <a:gd name="T5" fmla="*/ 41 h 41"/>
                <a:gd name="T6" fmla="*/ 23 w 63"/>
                <a:gd name="T7" fmla="*/ 40 h 41"/>
                <a:gd name="T8" fmla="*/ 25 w 63"/>
                <a:gd name="T9" fmla="*/ 28 h 41"/>
                <a:gd name="T10" fmla="*/ 34 w 63"/>
                <a:gd name="T11" fmla="*/ 37 h 41"/>
                <a:gd name="T12" fmla="*/ 38 w 63"/>
                <a:gd name="T13" fmla="*/ 39 h 41"/>
                <a:gd name="T14" fmla="*/ 44 w 63"/>
                <a:gd name="T15" fmla="*/ 25 h 41"/>
                <a:gd name="T16" fmla="*/ 48 w 63"/>
                <a:gd name="T17" fmla="*/ 39 h 41"/>
                <a:gd name="T18" fmla="*/ 58 w 63"/>
                <a:gd name="T19" fmla="*/ 30 h 41"/>
                <a:gd name="T20" fmla="*/ 54 w 63"/>
                <a:gd name="T21" fmla="*/ 7 h 41"/>
                <a:gd name="T22" fmla="*/ 0 w 63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41">
                  <a:moveTo>
                    <a:pt x="0" y="0"/>
                  </a:moveTo>
                  <a:cubicBezTo>
                    <a:pt x="0" y="0"/>
                    <a:pt x="2" y="20"/>
                    <a:pt x="18" y="29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1" y="28"/>
                    <a:pt x="25" y="28"/>
                  </a:cubicBezTo>
                  <a:cubicBezTo>
                    <a:pt x="25" y="28"/>
                    <a:pt x="36" y="23"/>
                    <a:pt x="34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6" y="25"/>
                    <a:pt x="44" y="25"/>
                  </a:cubicBezTo>
                  <a:cubicBezTo>
                    <a:pt x="44" y="25"/>
                    <a:pt x="52" y="21"/>
                    <a:pt x="48" y="39"/>
                  </a:cubicBezTo>
                  <a:cubicBezTo>
                    <a:pt x="48" y="39"/>
                    <a:pt x="56" y="41"/>
                    <a:pt x="58" y="30"/>
                  </a:cubicBezTo>
                  <a:cubicBezTo>
                    <a:pt x="58" y="30"/>
                    <a:pt x="63" y="9"/>
                    <a:pt x="54" y="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7" name="Freeform 79"/>
            <p:cNvSpPr/>
            <p:nvPr userDrawn="1"/>
          </p:nvSpPr>
          <p:spPr bwMode="auto">
            <a:xfrm>
              <a:off x="1134" y="1701"/>
              <a:ext cx="58" cy="41"/>
            </a:xfrm>
            <a:custGeom>
              <a:avLst/>
              <a:gdLst>
                <a:gd name="T0" fmla="*/ 0 w 58"/>
                <a:gd name="T1" fmla="*/ 3 h 41"/>
                <a:gd name="T2" fmla="*/ 17 w 58"/>
                <a:gd name="T3" fmla="*/ 26 h 41"/>
                <a:gd name="T4" fmla="*/ 21 w 58"/>
                <a:gd name="T5" fmla="*/ 41 h 41"/>
                <a:gd name="T6" fmla="*/ 27 w 58"/>
                <a:gd name="T7" fmla="*/ 40 h 41"/>
                <a:gd name="T8" fmla="*/ 29 w 58"/>
                <a:gd name="T9" fmla="*/ 27 h 41"/>
                <a:gd name="T10" fmla="*/ 35 w 58"/>
                <a:gd name="T11" fmla="*/ 37 h 41"/>
                <a:gd name="T12" fmla="*/ 38 w 58"/>
                <a:gd name="T13" fmla="*/ 37 h 41"/>
                <a:gd name="T14" fmla="*/ 45 w 58"/>
                <a:gd name="T15" fmla="*/ 23 h 41"/>
                <a:gd name="T16" fmla="*/ 50 w 58"/>
                <a:gd name="T17" fmla="*/ 35 h 41"/>
                <a:gd name="T18" fmla="*/ 58 w 58"/>
                <a:gd name="T19" fmla="*/ 30 h 41"/>
                <a:gd name="T20" fmla="*/ 47 w 58"/>
                <a:gd name="T21" fmla="*/ 0 h 41"/>
                <a:gd name="T22" fmla="*/ 0 w 58"/>
                <a:gd name="T23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41">
                  <a:moveTo>
                    <a:pt x="0" y="3"/>
                  </a:moveTo>
                  <a:cubicBezTo>
                    <a:pt x="0" y="3"/>
                    <a:pt x="7" y="24"/>
                    <a:pt x="17" y="26"/>
                  </a:cubicBezTo>
                  <a:cubicBezTo>
                    <a:pt x="17" y="26"/>
                    <a:pt x="22" y="35"/>
                    <a:pt x="21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4" y="29"/>
                    <a:pt x="29" y="27"/>
                  </a:cubicBezTo>
                  <a:cubicBezTo>
                    <a:pt x="29" y="27"/>
                    <a:pt x="34" y="26"/>
                    <a:pt x="35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6" y="24"/>
                    <a:pt x="45" y="23"/>
                  </a:cubicBezTo>
                  <a:cubicBezTo>
                    <a:pt x="45" y="23"/>
                    <a:pt x="52" y="25"/>
                    <a:pt x="50" y="35"/>
                  </a:cubicBezTo>
                  <a:cubicBezTo>
                    <a:pt x="50" y="35"/>
                    <a:pt x="56" y="35"/>
                    <a:pt x="58" y="30"/>
                  </a:cubicBezTo>
                  <a:cubicBezTo>
                    <a:pt x="58" y="30"/>
                    <a:pt x="57" y="8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8" name="Freeform 80"/>
            <p:cNvSpPr/>
            <p:nvPr userDrawn="1"/>
          </p:nvSpPr>
          <p:spPr bwMode="auto">
            <a:xfrm>
              <a:off x="910" y="1362"/>
              <a:ext cx="465" cy="357"/>
            </a:xfrm>
            <a:custGeom>
              <a:avLst/>
              <a:gdLst>
                <a:gd name="T0" fmla="*/ 0 w 467"/>
                <a:gd name="T1" fmla="*/ 292 h 359"/>
                <a:gd name="T2" fmla="*/ 277 w 467"/>
                <a:gd name="T3" fmla="*/ 341 h 359"/>
                <a:gd name="T4" fmla="*/ 447 w 467"/>
                <a:gd name="T5" fmla="*/ 186 h 359"/>
                <a:gd name="T6" fmla="*/ 410 w 467"/>
                <a:gd name="T7" fmla="*/ 62 h 359"/>
                <a:gd name="T8" fmla="*/ 266 w 467"/>
                <a:gd name="T9" fmla="*/ 28 h 359"/>
                <a:gd name="T10" fmla="*/ 68 w 467"/>
                <a:gd name="T11" fmla="*/ 217 h 359"/>
                <a:gd name="T12" fmla="*/ 0 w 467"/>
                <a:gd name="T13" fmla="*/ 29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59">
                  <a:moveTo>
                    <a:pt x="0" y="292"/>
                  </a:moveTo>
                  <a:cubicBezTo>
                    <a:pt x="0" y="292"/>
                    <a:pt x="156" y="359"/>
                    <a:pt x="277" y="341"/>
                  </a:cubicBezTo>
                  <a:cubicBezTo>
                    <a:pt x="277" y="341"/>
                    <a:pt x="398" y="345"/>
                    <a:pt x="447" y="186"/>
                  </a:cubicBezTo>
                  <a:cubicBezTo>
                    <a:pt x="447" y="186"/>
                    <a:pt x="467" y="117"/>
                    <a:pt x="410" y="62"/>
                  </a:cubicBezTo>
                  <a:cubicBezTo>
                    <a:pt x="410" y="62"/>
                    <a:pt x="352" y="0"/>
                    <a:pt x="266" y="28"/>
                  </a:cubicBezTo>
                  <a:cubicBezTo>
                    <a:pt x="266" y="28"/>
                    <a:pt x="168" y="58"/>
                    <a:pt x="68" y="217"/>
                  </a:cubicBezTo>
                  <a:cubicBezTo>
                    <a:pt x="68" y="217"/>
                    <a:pt x="28" y="291"/>
                    <a:pt x="0" y="292"/>
                  </a:cubicBezTo>
                  <a:close/>
                </a:path>
              </a:pathLst>
            </a:custGeom>
            <a:solidFill>
              <a:srgbClr val="389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99" name="Freeform 81"/>
            <p:cNvSpPr/>
            <p:nvPr userDrawn="1"/>
          </p:nvSpPr>
          <p:spPr bwMode="auto">
            <a:xfrm>
              <a:off x="1239" y="1432"/>
              <a:ext cx="112" cy="126"/>
            </a:xfrm>
            <a:custGeom>
              <a:avLst/>
              <a:gdLst>
                <a:gd name="T0" fmla="*/ 106 w 113"/>
                <a:gd name="T1" fmla="*/ 75 h 127"/>
                <a:gd name="T2" fmla="*/ 43 w 113"/>
                <a:gd name="T3" fmla="*/ 121 h 127"/>
                <a:gd name="T4" fmla="*/ 7 w 113"/>
                <a:gd name="T5" fmla="*/ 52 h 127"/>
                <a:gd name="T6" fmla="*/ 70 w 113"/>
                <a:gd name="T7" fmla="*/ 6 h 127"/>
                <a:gd name="T8" fmla="*/ 106 w 113"/>
                <a:gd name="T9" fmla="*/ 7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27">
                  <a:moveTo>
                    <a:pt x="106" y="75"/>
                  </a:moveTo>
                  <a:cubicBezTo>
                    <a:pt x="99" y="107"/>
                    <a:pt x="71" y="127"/>
                    <a:pt x="43" y="121"/>
                  </a:cubicBezTo>
                  <a:cubicBezTo>
                    <a:pt x="16" y="115"/>
                    <a:pt x="0" y="84"/>
                    <a:pt x="7" y="52"/>
                  </a:cubicBezTo>
                  <a:cubicBezTo>
                    <a:pt x="15" y="20"/>
                    <a:pt x="43" y="0"/>
                    <a:pt x="70" y="6"/>
                  </a:cubicBezTo>
                  <a:cubicBezTo>
                    <a:pt x="97" y="12"/>
                    <a:pt x="113" y="43"/>
                    <a:pt x="106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0" name="Freeform 82"/>
            <p:cNvSpPr/>
            <p:nvPr userDrawn="1"/>
          </p:nvSpPr>
          <p:spPr bwMode="auto">
            <a:xfrm>
              <a:off x="1099" y="1432"/>
              <a:ext cx="112" cy="125"/>
            </a:xfrm>
            <a:custGeom>
              <a:avLst/>
              <a:gdLst>
                <a:gd name="T0" fmla="*/ 106 w 112"/>
                <a:gd name="T1" fmla="*/ 54 h 126"/>
                <a:gd name="T2" fmla="*/ 67 w 112"/>
                <a:gd name="T3" fmla="*/ 121 h 126"/>
                <a:gd name="T4" fmla="*/ 6 w 112"/>
                <a:gd name="T5" fmla="*/ 72 h 126"/>
                <a:gd name="T6" fmla="*/ 45 w 112"/>
                <a:gd name="T7" fmla="*/ 5 h 126"/>
                <a:gd name="T8" fmla="*/ 106 w 112"/>
                <a:gd name="T9" fmla="*/ 5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26">
                  <a:moveTo>
                    <a:pt x="106" y="54"/>
                  </a:moveTo>
                  <a:cubicBezTo>
                    <a:pt x="112" y="86"/>
                    <a:pt x="94" y="116"/>
                    <a:pt x="67" y="121"/>
                  </a:cubicBezTo>
                  <a:cubicBezTo>
                    <a:pt x="39" y="126"/>
                    <a:pt x="12" y="104"/>
                    <a:pt x="6" y="72"/>
                  </a:cubicBezTo>
                  <a:cubicBezTo>
                    <a:pt x="0" y="40"/>
                    <a:pt x="18" y="10"/>
                    <a:pt x="45" y="5"/>
                  </a:cubicBezTo>
                  <a:cubicBezTo>
                    <a:pt x="73" y="0"/>
                    <a:pt x="100" y="22"/>
                    <a:pt x="10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1" name="Oval 83"/>
            <p:cNvSpPr>
              <a:spLocks noChangeArrowheads="1"/>
            </p:cNvSpPr>
            <p:nvPr userDrawn="1"/>
          </p:nvSpPr>
          <p:spPr bwMode="auto">
            <a:xfrm>
              <a:off x="1257" y="1456"/>
              <a:ext cx="78" cy="77"/>
            </a:xfrm>
            <a:prstGeom prst="ellipse">
              <a:avLst/>
            </a:prstGeom>
            <a:solidFill>
              <a:srgbClr val="E7B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2" name="Oval 84"/>
            <p:cNvSpPr>
              <a:spLocks noChangeArrowheads="1"/>
            </p:cNvSpPr>
            <p:nvPr userDrawn="1"/>
          </p:nvSpPr>
          <p:spPr bwMode="auto">
            <a:xfrm>
              <a:off x="1267" y="1466"/>
              <a:ext cx="59" cy="57"/>
            </a:xfrm>
            <a:prstGeom prst="ellipse">
              <a:avLst/>
            </a:prstGeom>
            <a:solidFill>
              <a:srgbClr val="513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3" name="Oval 85"/>
            <p:cNvSpPr>
              <a:spLocks noChangeArrowheads="1"/>
            </p:cNvSpPr>
            <p:nvPr userDrawn="1"/>
          </p:nvSpPr>
          <p:spPr bwMode="auto">
            <a:xfrm>
              <a:off x="1118" y="1456"/>
              <a:ext cx="79" cy="78"/>
            </a:xfrm>
            <a:prstGeom prst="ellipse">
              <a:avLst/>
            </a:prstGeom>
            <a:solidFill>
              <a:srgbClr val="E7B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4" name="Oval 86"/>
            <p:cNvSpPr>
              <a:spLocks noChangeArrowheads="1"/>
            </p:cNvSpPr>
            <p:nvPr userDrawn="1"/>
          </p:nvSpPr>
          <p:spPr bwMode="auto">
            <a:xfrm>
              <a:off x="1129" y="1466"/>
              <a:ext cx="59" cy="58"/>
            </a:xfrm>
            <a:prstGeom prst="ellipse">
              <a:avLst/>
            </a:prstGeom>
            <a:solidFill>
              <a:srgbClr val="513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5" name="Freeform 87"/>
            <p:cNvSpPr/>
            <p:nvPr userDrawn="1"/>
          </p:nvSpPr>
          <p:spPr bwMode="auto">
            <a:xfrm>
              <a:off x="1198" y="1527"/>
              <a:ext cx="68" cy="50"/>
            </a:xfrm>
            <a:custGeom>
              <a:avLst/>
              <a:gdLst>
                <a:gd name="T0" fmla="*/ 0 w 69"/>
                <a:gd name="T1" fmla="*/ 0 h 50"/>
                <a:gd name="T2" fmla="*/ 54 w 69"/>
                <a:gd name="T3" fmla="*/ 2 h 50"/>
                <a:gd name="T4" fmla="*/ 66 w 69"/>
                <a:gd name="T5" fmla="*/ 50 h 50"/>
                <a:gd name="T6" fmla="*/ 22 w 69"/>
                <a:gd name="T7" fmla="*/ 23 h 50"/>
                <a:gd name="T8" fmla="*/ 21 w 69"/>
                <a:gd name="T9" fmla="*/ 44 h 50"/>
                <a:gd name="T10" fmla="*/ 0 w 69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50">
                  <a:moveTo>
                    <a:pt x="0" y="0"/>
                  </a:move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69" y="34"/>
                    <a:pt x="66" y="50"/>
                  </a:cubicBezTo>
                  <a:cubicBezTo>
                    <a:pt x="66" y="50"/>
                    <a:pt x="32" y="36"/>
                    <a:pt x="22" y="23"/>
                  </a:cubicBezTo>
                  <a:cubicBezTo>
                    <a:pt x="22" y="23"/>
                    <a:pt x="16" y="40"/>
                    <a:pt x="21" y="44"/>
                  </a:cubicBezTo>
                  <a:cubicBezTo>
                    <a:pt x="21" y="44"/>
                    <a:pt x="6" y="44"/>
                    <a:pt x="0" y="0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6" name="Freeform 88"/>
            <p:cNvSpPr/>
            <p:nvPr userDrawn="1"/>
          </p:nvSpPr>
          <p:spPr bwMode="auto">
            <a:xfrm>
              <a:off x="1018" y="1549"/>
              <a:ext cx="23" cy="32"/>
            </a:xfrm>
            <a:custGeom>
              <a:avLst/>
              <a:gdLst>
                <a:gd name="T0" fmla="*/ 21 w 24"/>
                <a:gd name="T1" fmla="*/ 20 h 32"/>
                <a:gd name="T2" fmla="*/ 5 w 24"/>
                <a:gd name="T3" fmla="*/ 29 h 32"/>
                <a:gd name="T4" fmla="*/ 4 w 24"/>
                <a:gd name="T5" fmla="*/ 11 h 32"/>
                <a:gd name="T6" fmla="*/ 19 w 24"/>
                <a:gd name="T7" fmla="*/ 3 h 32"/>
                <a:gd name="T8" fmla="*/ 21 w 24"/>
                <a:gd name="T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1" y="20"/>
                  </a:moveTo>
                  <a:cubicBezTo>
                    <a:pt x="17" y="28"/>
                    <a:pt x="10" y="32"/>
                    <a:pt x="5" y="29"/>
                  </a:cubicBezTo>
                  <a:cubicBezTo>
                    <a:pt x="0" y="27"/>
                    <a:pt x="0" y="19"/>
                    <a:pt x="4" y="11"/>
                  </a:cubicBezTo>
                  <a:cubicBezTo>
                    <a:pt x="7" y="4"/>
                    <a:pt x="14" y="0"/>
                    <a:pt x="19" y="3"/>
                  </a:cubicBezTo>
                  <a:cubicBezTo>
                    <a:pt x="24" y="5"/>
                    <a:pt x="24" y="13"/>
                    <a:pt x="21" y="20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7" name="Freeform 89"/>
            <p:cNvSpPr/>
            <p:nvPr userDrawn="1"/>
          </p:nvSpPr>
          <p:spPr bwMode="auto">
            <a:xfrm>
              <a:off x="1044" y="1571"/>
              <a:ext cx="24" cy="32"/>
            </a:xfrm>
            <a:custGeom>
              <a:avLst/>
              <a:gdLst>
                <a:gd name="T0" fmla="*/ 21 w 24"/>
                <a:gd name="T1" fmla="*/ 19 h 32"/>
                <a:gd name="T2" fmla="*/ 7 w 24"/>
                <a:gd name="T3" fmla="*/ 30 h 32"/>
                <a:gd name="T4" fmla="*/ 3 w 24"/>
                <a:gd name="T5" fmla="*/ 12 h 32"/>
                <a:gd name="T6" fmla="*/ 18 w 24"/>
                <a:gd name="T7" fmla="*/ 2 h 32"/>
                <a:gd name="T8" fmla="*/ 21 w 24"/>
                <a:gd name="T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1" y="19"/>
                  </a:moveTo>
                  <a:cubicBezTo>
                    <a:pt x="18" y="27"/>
                    <a:pt x="12" y="32"/>
                    <a:pt x="7" y="30"/>
                  </a:cubicBezTo>
                  <a:cubicBezTo>
                    <a:pt x="2" y="28"/>
                    <a:pt x="0" y="20"/>
                    <a:pt x="3" y="12"/>
                  </a:cubicBezTo>
                  <a:cubicBezTo>
                    <a:pt x="6" y="5"/>
                    <a:pt x="13" y="0"/>
                    <a:pt x="18" y="2"/>
                  </a:cubicBezTo>
                  <a:cubicBezTo>
                    <a:pt x="23" y="4"/>
                    <a:pt x="24" y="12"/>
                    <a:pt x="21" y="19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8" name="Freeform 90"/>
            <p:cNvSpPr/>
            <p:nvPr userDrawn="1"/>
          </p:nvSpPr>
          <p:spPr bwMode="auto">
            <a:xfrm>
              <a:off x="1074" y="1590"/>
              <a:ext cx="23" cy="31"/>
            </a:xfrm>
            <a:custGeom>
              <a:avLst/>
              <a:gdLst>
                <a:gd name="T0" fmla="*/ 21 w 23"/>
                <a:gd name="T1" fmla="*/ 18 h 31"/>
                <a:gd name="T2" fmla="*/ 8 w 23"/>
                <a:gd name="T3" fmla="*/ 30 h 31"/>
                <a:gd name="T4" fmla="*/ 2 w 23"/>
                <a:gd name="T5" fmla="*/ 13 h 31"/>
                <a:gd name="T6" fmla="*/ 16 w 23"/>
                <a:gd name="T7" fmla="*/ 1 h 31"/>
                <a:gd name="T8" fmla="*/ 21 w 23"/>
                <a:gd name="T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21" y="18"/>
                  </a:moveTo>
                  <a:cubicBezTo>
                    <a:pt x="19" y="26"/>
                    <a:pt x="13" y="31"/>
                    <a:pt x="8" y="30"/>
                  </a:cubicBezTo>
                  <a:cubicBezTo>
                    <a:pt x="3" y="29"/>
                    <a:pt x="0" y="21"/>
                    <a:pt x="2" y="13"/>
                  </a:cubicBezTo>
                  <a:cubicBezTo>
                    <a:pt x="5" y="5"/>
                    <a:pt x="10" y="0"/>
                    <a:pt x="16" y="1"/>
                  </a:cubicBezTo>
                  <a:cubicBezTo>
                    <a:pt x="21" y="2"/>
                    <a:pt x="23" y="10"/>
                    <a:pt x="21" y="18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9" name="Freeform 91"/>
            <p:cNvSpPr/>
            <p:nvPr userDrawn="1"/>
          </p:nvSpPr>
          <p:spPr bwMode="auto">
            <a:xfrm>
              <a:off x="1103" y="1609"/>
              <a:ext cx="24" cy="32"/>
            </a:xfrm>
            <a:custGeom>
              <a:avLst/>
              <a:gdLst>
                <a:gd name="T0" fmla="*/ 21 w 24"/>
                <a:gd name="T1" fmla="*/ 18 h 32"/>
                <a:gd name="T2" fmla="*/ 8 w 24"/>
                <a:gd name="T3" fmla="*/ 30 h 32"/>
                <a:gd name="T4" fmla="*/ 3 w 24"/>
                <a:gd name="T5" fmla="*/ 13 h 32"/>
                <a:gd name="T6" fmla="*/ 16 w 24"/>
                <a:gd name="T7" fmla="*/ 1 h 32"/>
                <a:gd name="T8" fmla="*/ 21 w 24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1" y="18"/>
                  </a:moveTo>
                  <a:cubicBezTo>
                    <a:pt x="19" y="26"/>
                    <a:pt x="13" y="32"/>
                    <a:pt x="8" y="30"/>
                  </a:cubicBezTo>
                  <a:cubicBezTo>
                    <a:pt x="3" y="29"/>
                    <a:pt x="0" y="21"/>
                    <a:pt x="3" y="13"/>
                  </a:cubicBezTo>
                  <a:cubicBezTo>
                    <a:pt x="5" y="5"/>
                    <a:pt x="11" y="0"/>
                    <a:pt x="16" y="1"/>
                  </a:cubicBezTo>
                  <a:cubicBezTo>
                    <a:pt x="21" y="3"/>
                    <a:pt x="24" y="10"/>
                    <a:pt x="21" y="18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0" name="Freeform 92"/>
            <p:cNvSpPr/>
            <p:nvPr userDrawn="1"/>
          </p:nvSpPr>
          <p:spPr bwMode="auto">
            <a:xfrm>
              <a:off x="1138" y="1618"/>
              <a:ext cx="23" cy="32"/>
            </a:xfrm>
            <a:custGeom>
              <a:avLst/>
              <a:gdLst>
                <a:gd name="T0" fmla="*/ 21 w 23"/>
                <a:gd name="T1" fmla="*/ 18 h 32"/>
                <a:gd name="T2" fmla="*/ 8 w 23"/>
                <a:gd name="T3" fmla="*/ 31 h 32"/>
                <a:gd name="T4" fmla="*/ 2 w 23"/>
                <a:gd name="T5" fmla="*/ 14 h 32"/>
                <a:gd name="T6" fmla="*/ 15 w 23"/>
                <a:gd name="T7" fmla="*/ 1 h 32"/>
                <a:gd name="T8" fmla="*/ 21 w 2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2">
                  <a:moveTo>
                    <a:pt x="21" y="18"/>
                  </a:moveTo>
                  <a:cubicBezTo>
                    <a:pt x="19" y="26"/>
                    <a:pt x="14" y="32"/>
                    <a:pt x="8" y="31"/>
                  </a:cubicBezTo>
                  <a:cubicBezTo>
                    <a:pt x="3" y="30"/>
                    <a:pt x="0" y="22"/>
                    <a:pt x="2" y="14"/>
                  </a:cubicBezTo>
                  <a:cubicBezTo>
                    <a:pt x="4" y="6"/>
                    <a:pt x="10" y="0"/>
                    <a:pt x="15" y="1"/>
                  </a:cubicBezTo>
                  <a:cubicBezTo>
                    <a:pt x="20" y="3"/>
                    <a:pt x="23" y="10"/>
                    <a:pt x="21" y="18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1" name="Freeform 93"/>
            <p:cNvSpPr/>
            <p:nvPr userDrawn="1"/>
          </p:nvSpPr>
          <p:spPr bwMode="auto">
            <a:xfrm>
              <a:off x="1171" y="1626"/>
              <a:ext cx="23" cy="32"/>
            </a:xfrm>
            <a:custGeom>
              <a:avLst/>
              <a:gdLst>
                <a:gd name="T0" fmla="*/ 21 w 23"/>
                <a:gd name="T1" fmla="*/ 18 h 32"/>
                <a:gd name="T2" fmla="*/ 8 w 23"/>
                <a:gd name="T3" fmla="*/ 31 h 32"/>
                <a:gd name="T4" fmla="*/ 2 w 23"/>
                <a:gd name="T5" fmla="*/ 14 h 32"/>
                <a:gd name="T6" fmla="*/ 15 w 23"/>
                <a:gd name="T7" fmla="*/ 1 h 32"/>
                <a:gd name="T8" fmla="*/ 21 w 2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2">
                  <a:moveTo>
                    <a:pt x="21" y="18"/>
                  </a:moveTo>
                  <a:cubicBezTo>
                    <a:pt x="19" y="26"/>
                    <a:pt x="13" y="32"/>
                    <a:pt x="8" y="31"/>
                  </a:cubicBezTo>
                  <a:cubicBezTo>
                    <a:pt x="3" y="30"/>
                    <a:pt x="0" y="22"/>
                    <a:pt x="2" y="14"/>
                  </a:cubicBezTo>
                  <a:cubicBezTo>
                    <a:pt x="4" y="6"/>
                    <a:pt x="9" y="0"/>
                    <a:pt x="15" y="1"/>
                  </a:cubicBezTo>
                  <a:cubicBezTo>
                    <a:pt x="20" y="3"/>
                    <a:pt x="23" y="10"/>
                    <a:pt x="21" y="18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2" name="Freeform 94"/>
            <p:cNvSpPr/>
            <p:nvPr userDrawn="1"/>
          </p:nvSpPr>
          <p:spPr bwMode="auto">
            <a:xfrm>
              <a:off x="1204" y="1627"/>
              <a:ext cx="23" cy="32"/>
            </a:xfrm>
            <a:custGeom>
              <a:avLst/>
              <a:gdLst>
                <a:gd name="T0" fmla="*/ 21 w 23"/>
                <a:gd name="T1" fmla="*/ 18 h 32"/>
                <a:gd name="T2" fmla="*/ 8 w 23"/>
                <a:gd name="T3" fmla="*/ 30 h 32"/>
                <a:gd name="T4" fmla="*/ 2 w 23"/>
                <a:gd name="T5" fmla="*/ 14 h 32"/>
                <a:gd name="T6" fmla="*/ 15 w 23"/>
                <a:gd name="T7" fmla="*/ 1 h 32"/>
                <a:gd name="T8" fmla="*/ 21 w 23"/>
                <a:gd name="T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2">
                  <a:moveTo>
                    <a:pt x="21" y="18"/>
                  </a:moveTo>
                  <a:cubicBezTo>
                    <a:pt x="19" y="26"/>
                    <a:pt x="14" y="32"/>
                    <a:pt x="8" y="30"/>
                  </a:cubicBezTo>
                  <a:cubicBezTo>
                    <a:pt x="3" y="29"/>
                    <a:pt x="0" y="22"/>
                    <a:pt x="2" y="14"/>
                  </a:cubicBezTo>
                  <a:cubicBezTo>
                    <a:pt x="4" y="6"/>
                    <a:pt x="10" y="0"/>
                    <a:pt x="15" y="1"/>
                  </a:cubicBezTo>
                  <a:cubicBezTo>
                    <a:pt x="20" y="2"/>
                    <a:pt x="23" y="10"/>
                    <a:pt x="21" y="18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3" name="Freeform 95"/>
            <p:cNvSpPr/>
            <p:nvPr userDrawn="1"/>
          </p:nvSpPr>
          <p:spPr bwMode="auto">
            <a:xfrm>
              <a:off x="1241" y="1627"/>
              <a:ext cx="21" cy="30"/>
            </a:xfrm>
            <a:custGeom>
              <a:avLst/>
              <a:gdLst>
                <a:gd name="T0" fmla="*/ 20 w 21"/>
                <a:gd name="T1" fmla="*/ 17 h 30"/>
                <a:gd name="T2" fmla="*/ 8 w 21"/>
                <a:gd name="T3" fmla="*/ 29 h 30"/>
                <a:gd name="T4" fmla="*/ 2 w 21"/>
                <a:gd name="T5" fmla="*/ 13 h 30"/>
                <a:gd name="T6" fmla="*/ 14 w 21"/>
                <a:gd name="T7" fmla="*/ 1 h 30"/>
                <a:gd name="T8" fmla="*/ 20 w 21"/>
                <a:gd name="T9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0">
                  <a:moveTo>
                    <a:pt x="20" y="17"/>
                  </a:moveTo>
                  <a:cubicBezTo>
                    <a:pt x="18" y="24"/>
                    <a:pt x="13" y="30"/>
                    <a:pt x="8" y="29"/>
                  </a:cubicBezTo>
                  <a:cubicBezTo>
                    <a:pt x="3" y="27"/>
                    <a:pt x="0" y="20"/>
                    <a:pt x="2" y="13"/>
                  </a:cubicBezTo>
                  <a:cubicBezTo>
                    <a:pt x="3" y="5"/>
                    <a:pt x="9" y="0"/>
                    <a:pt x="14" y="1"/>
                  </a:cubicBezTo>
                  <a:cubicBezTo>
                    <a:pt x="19" y="2"/>
                    <a:pt x="21" y="9"/>
                    <a:pt x="20" y="17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4" name="Freeform 96"/>
            <p:cNvSpPr/>
            <p:nvPr userDrawn="1"/>
          </p:nvSpPr>
          <p:spPr bwMode="auto">
            <a:xfrm>
              <a:off x="1278" y="1622"/>
              <a:ext cx="21" cy="29"/>
            </a:xfrm>
            <a:custGeom>
              <a:avLst/>
              <a:gdLst>
                <a:gd name="T0" fmla="*/ 19 w 21"/>
                <a:gd name="T1" fmla="*/ 16 h 29"/>
                <a:gd name="T2" fmla="*/ 7 w 21"/>
                <a:gd name="T3" fmla="*/ 28 h 29"/>
                <a:gd name="T4" fmla="*/ 1 w 21"/>
                <a:gd name="T5" fmla="*/ 12 h 29"/>
                <a:gd name="T6" fmla="*/ 13 w 21"/>
                <a:gd name="T7" fmla="*/ 1 h 29"/>
                <a:gd name="T8" fmla="*/ 19 w 21"/>
                <a:gd name="T9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9">
                  <a:moveTo>
                    <a:pt x="19" y="16"/>
                  </a:moveTo>
                  <a:cubicBezTo>
                    <a:pt x="18" y="24"/>
                    <a:pt x="12" y="29"/>
                    <a:pt x="7" y="28"/>
                  </a:cubicBezTo>
                  <a:cubicBezTo>
                    <a:pt x="2" y="27"/>
                    <a:pt x="0" y="20"/>
                    <a:pt x="1" y="12"/>
                  </a:cubicBezTo>
                  <a:cubicBezTo>
                    <a:pt x="3" y="5"/>
                    <a:pt x="8" y="0"/>
                    <a:pt x="13" y="1"/>
                  </a:cubicBezTo>
                  <a:cubicBezTo>
                    <a:pt x="18" y="2"/>
                    <a:pt x="21" y="9"/>
                    <a:pt x="19" y="16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5" name="Freeform 97"/>
            <p:cNvSpPr/>
            <p:nvPr userDrawn="1"/>
          </p:nvSpPr>
          <p:spPr bwMode="auto">
            <a:xfrm>
              <a:off x="1810" y="671"/>
              <a:ext cx="417" cy="643"/>
            </a:xfrm>
            <a:custGeom>
              <a:avLst/>
              <a:gdLst>
                <a:gd name="T0" fmla="*/ 175 w 419"/>
                <a:gd name="T1" fmla="*/ 210 h 647"/>
                <a:gd name="T2" fmla="*/ 120 w 419"/>
                <a:gd name="T3" fmla="*/ 29 h 647"/>
                <a:gd name="T4" fmla="*/ 164 w 419"/>
                <a:gd name="T5" fmla="*/ 59 h 647"/>
                <a:gd name="T6" fmla="*/ 193 w 419"/>
                <a:gd name="T7" fmla="*/ 208 h 647"/>
                <a:gd name="T8" fmla="*/ 268 w 419"/>
                <a:gd name="T9" fmla="*/ 202 h 647"/>
                <a:gd name="T10" fmla="*/ 259 w 419"/>
                <a:gd name="T11" fmla="*/ 100 h 647"/>
                <a:gd name="T12" fmla="*/ 254 w 419"/>
                <a:gd name="T13" fmla="*/ 49 h 647"/>
                <a:gd name="T14" fmla="*/ 302 w 419"/>
                <a:gd name="T15" fmla="*/ 12 h 647"/>
                <a:gd name="T16" fmla="*/ 328 w 419"/>
                <a:gd name="T17" fmla="*/ 56 h 647"/>
                <a:gd name="T18" fmla="*/ 322 w 419"/>
                <a:gd name="T19" fmla="*/ 116 h 647"/>
                <a:gd name="T20" fmla="*/ 287 w 419"/>
                <a:gd name="T21" fmla="*/ 206 h 647"/>
                <a:gd name="T22" fmla="*/ 355 w 419"/>
                <a:gd name="T23" fmla="*/ 290 h 647"/>
                <a:gd name="T24" fmla="*/ 295 w 419"/>
                <a:gd name="T25" fmla="*/ 362 h 647"/>
                <a:gd name="T26" fmla="*/ 412 w 419"/>
                <a:gd name="T27" fmla="*/ 378 h 647"/>
                <a:gd name="T28" fmla="*/ 379 w 419"/>
                <a:gd name="T29" fmla="*/ 393 h 647"/>
                <a:gd name="T30" fmla="*/ 282 w 419"/>
                <a:gd name="T31" fmla="*/ 399 h 647"/>
                <a:gd name="T32" fmla="*/ 219 w 419"/>
                <a:gd name="T33" fmla="*/ 594 h 647"/>
                <a:gd name="T34" fmla="*/ 294 w 419"/>
                <a:gd name="T35" fmla="*/ 586 h 647"/>
                <a:gd name="T36" fmla="*/ 159 w 419"/>
                <a:gd name="T37" fmla="*/ 647 h 647"/>
                <a:gd name="T38" fmla="*/ 171 w 419"/>
                <a:gd name="T39" fmla="*/ 618 h 647"/>
                <a:gd name="T40" fmla="*/ 189 w 419"/>
                <a:gd name="T41" fmla="*/ 556 h 647"/>
                <a:gd name="T42" fmla="*/ 72 w 419"/>
                <a:gd name="T43" fmla="*/ 565 h 647"/>
                <a:gd name="T44" fmla="*/ 39 w 419"/>
                <a:gd name="T45" fmla="*/ 536 h 647"/>
                <a:gd name="T46" fmla="*/ 1 w 419"/>
                <a:gd name="T47" fmla="*/ 479 h 647"/>
                <a:gd name="T48" fmla="*/ 40 w 419"/>
                <a:gd name="T49" fmla="*/ 489 h 647"/>
                <a:gd name="T50" fmla="*/ 69 w 419"/>
                <a:gd name="T51" fmla="*/ 528 h 647"/>
                <a:gd name="T52" fmla="*/ 201 w 419"/>
                <a:gd name="T53" fmla="*/ 399 h 647"/>
                <a:gd name="T54" fmla="*/ 105 w 419"/>
                <a:gd name="T55" fmla="*/ 433 h 647"/>
                <a:gd name="T56" fmla="*/ 78 w 419"/>
                <a:gd name="T57" fmla="*/ 416 h 647"/>
                <a:gd name="T58" fmla="*/ 214 w 419"/>
                <a:gd name="T59" fmla="*/ 361 h 647"/>
                <a:gd name="T60" fmla="*/ 129 w 419"/>
                <a:gd name="T61" fmla="*/ 298 h 647"/>
                <a:gd name="T62" fmla="*/ 175 w 419"/>
                <a:gd name="T63" fmla="*/ 21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9" h="647">
                  <a:moveTo>
                    <a:pt x="175" y="210"/>
                  </a:moveTo>
                  <a:cubicBezTo>
                    <a:pt x="175" y="210"/>
                    <a:pt x="47" y="79"/>
                    <a:pt x="120" y="29"/>
                  </a:cubicBezTo>
                  <a:cubicBezTo>
                    <a:pt x="120" y="29"/>
                    <a:pt x="158" y="11"/>
                    <a:pt x="164" y="59"/>
                  </a:cubicBezTo>
                  <a:cubicBezTo>
                    <a:pt x="193" y="208"/>
                    <a:pt x="193" y="208"/>
                    <a:pt x="193" y="208"/>
                  </a:cubicBezTo>
                  <a:cubicBezTo>
                    <a:pt x="193" y="208"/>
                    <a:pt x="221" y="201"/>
                    <a:pt x="268" y="202"/>
                  </a:cubicBezTo>
                  <a:cubicBezTo>
                    <a:pt x="268" y="202"/>
                    <a:pt x="268" y="131"/>
                    <a:pt x="259" y="100"/>
                  </a:cubicBezTo>
                  <a:cubicBezTo>
                    <a:pt x="254" y="85"/>
                    <a:pt x="253" y="65"/>
                    <a:pt x="254" y="49"/>
                  </a:cubicBezTo>
                  <a:cubicBezTo>
                    <a:pt x="256" y="22"/>
                    <a:pt x="272" y="0"/>
                    <a:pt x="302" y="12"/>
                  </a:cubicBezTo>
                  <a:cubicBezTo>
                    <a:pt x="318" y="19"/>
                    <a:pt x="326" y="39"/>
                    <a:pt x="328" y="56"/>
                  </a:cubicBezTo>
                  <a:cubicBezTo>
                    <a:pt x="331" y="76"/>
                    <a:pt x="327" y="97"/>
                    <a:pt x="322" y="116"/>
                  </a:cubicBezTo>
                  <a:cubicBezTo>
                    <a:pt x="322" y="116"/>
                    <a:pt x="297" y="185"/>
                    <a:pt x="287" y="206"/>
                  </a:cubicBezTo>
                  <a:cubicBezTo>
                    <a:pt x="287" y="206"/>
                    <a:pt x="356" y="221"/>
                    <a:pt x="355" y="290"/>
                  </a:cubicBezTo>
                  <a:cubicBezTo>
                    <a:pt x="355" y="290"/>
                    <a:pt x="354" y="346"/>
                    <a:pt x="295" y="362"/>
                  </a:cubicBezTo>
                  <a:cubicBezTo>
                    <a:pt x="295" y="362"/>
                    <a:pt x="410" y="364"/>
                    <a:pt x="412" y="378"/>
                  </a:cubicBezTo>
                  <a:cubicBezTo>
                    <a:pt x="412" y="378"/>
                    <a:pt x="419" y="390"/>
                    <a:pt x="379" y="393"/>
                  </a:cubicBezTo>
                  <a:cubicBezTo>
                    <a:pt x="379" y="393"/>
                    <a:pt x="345" y="402"/>
                    <a:pt x="282" y="399"/>
                  </a:cubicBezTo>
                  <a:cubicBezTo>
                    <a:pt x="282" y="399"/>
                    <a:pt x="307" y="483"/>
                    <a:pt x="219" y="594"/>
                  </a:cubicBezTo>
                  <a:cubicBezTo>
                    <a:pt x="219" y="594"/>
                    <a:pt x="278" y="564"/>
                    <a:pt x="294" y="586"/>
                  </a:cubicBezTo>
                  <a:cubicBezTo>
                    <a:pt x="159" y="647"/>
                    <a:pt x="159" y="647"/>
                    <a:pt x="159" y="647"/>
                  </a:cubicBezTo>
                  <a:cubicBezTo>
                    <a:pt x="163" y="638"/>
                    <a:pt x="167" y="628"/>
                    <a:pt x="171" y="618"/>
                  </a:cubicBezTo>
                  <a:cubicBezTo>
                    <a:pt x="180" y="596"/>
                    <a:pt x="195" y="581"/>
                    <a:pt x="189" y="556"/>
                  </a:cubicBezTo>
                  <a:cubicBezTo>
                    <a:pt x="177" y="510"/>
                    <a:pt x="94" y="552"/>
                    <a:pt x="72" y="565"/>
                  </a:cubicBezTo>
                  <a:cubicBezTo>
                    <a:pt x="65" y="570"/>
                    <a:pt x="43" y="540"/>
                    <a:pt x="39" y="536"/>
                  </a:cubicBezTo>
                  <a:cubicBezTo>
                    <a:pt x="33" y="529"/>
                    <a:pt x="0" y="480"/>
                    <a:pt x="1" y="479"/>
                  </a:cubicBezTo>
                  <a:cubicBezTo>
                    <a:pt x="1" y="479"/>
                    <a:pt x="29" y="470"/>
                    <a:pt x="40" y="489"/>
                  </a:cubicBezTo>
                  <a:cubicBezTo>
                    <a:pt x="69" y="528"/>
                    <a:pt x="69" y="528"/>
                    <a:pt x="69" y="528"/>
                  </a:cubicBezTo>
                  <a:cubicBezTo>
                    <a:pt x="69" y="528"/>
                    <a:pt x="179" y="453"/>
                    <a:pt x="201" y="399"/>
                  </a:cubicBezTo>
                  <a:cubicBezTo>
                    <a:pt x="201" y="399"/>
                    <a:pt x="118" y="433"/>
                    <a:pt x="105" y="433"/>
                  </a:cubicBezTo>
                  <a:cubicBezTo>
                    <a:pt x="105" y="433"/>
                    <a:pt x="48" y="440"/>
                    <a:pt x="78" y="416"/>
                  </a:cubicBezTo>
                  <a:cubicBezTo>
                    <a:pt x="78" y="416"/>
                    <a:pt x="136" y="374"/>
                    <a:pt x="214" y="361"/>
                  </a:cubicBezTo>
                  <a:cubicBezTo>
                    <a:pt x="214" y="361"/>
                    <a:pt x="146" y="362"/>
                    <a:pt x="129" y="298"/>
                  </a:cubicBezTo>
                  <a:cubicBezTo>
                    <a:pt x="129" y="298"/>
                    <a:pt x="113" y="249"/>
                    <a:pt x="175" y="210"/>
                  </a:cubicBezTo>
                  <a:close/>
                </a:path>
              </a:pathLst>
            </a:custGeom>
            <a:solidFill>
              <a:srgbClr val="EEB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6" name="Freeform 98"/>
            <p:cNvSpPr/>
            <p:nvPr userDrawn="1"/>
          </p:nvSpPr>
          <p:spPr bwMode="auto">
            <a:xfrm>
              <a:off x="1982" y="1070"/>
              <a:ext cx="98" cy="133"/>
            </a:xfrm>
            <a:custGeom>
              <a:avLst/>
              <a:gdLst>
                <a:gd name="T0" fmla="*/ 35 w 99"/>
                <a:gd name="T1" fmla="*/ 22 h 134"/>
                <a:gd name="T2" fmla="*/ 84 w 99"/>
                <a:gd name="T3" fmla="*/ 16 h 134"/>
                <a:gd name="T4" fmla="*/ 74 w 99"/>
                <a:gd name="T5" fmla="*/ 93 h 134"/>
                <a:gd name="T6" fmla="*/ 18 w 99"/>
                <a:gd name="T7" fmla="*/ 123 h 134"/>
                <a:gd name="T8" fmla="*/ 0 w 99"/>
                <a:gd name="T9" fmla="*/ 83 h 134"/>
                <a:gd name="T10" fmla="*/ 33 w 99"/>
                <a:gd name="T11" fmla="*/ 23 h 134"/>
                <a:gd name="T12" fmla="*/ 35 w 99"/>
                <a:gd name="T13" fmla="*/ 2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34">
                  <a:moveTo>
                    <a:pt x="35" y="22"/>
                  </a:moveTo>
                  <a:cubicBezTo>
                    <a:pt x="48" y="12"/>
                    <a:pt x="71" y="0"/>
                    <a:pt x="84" y="16"/>
                  </a:cubicBezTo>
                  <a:cubicBezTo>
                    <a:pt x="99" y="36"/>
                    <a:pt x="85" y="74"/>
                    <a:pt x="74" y="93"/>
                  </a:cubicBezTo>
                  <a:cubicBezTo>
                    <a:pt x="64" y="109"/>
                    <a:pt x="39" y="134"/>
                    <a:pt x="18" y="123"/>
                  </a:cubicBezTo>
                  <a:cubicBezTo>
                    <a:pt x="7" y="117"/>
                    <a:pt x="0" y="95"/>
                    <a:pt x="0" y="83"/>
                  </a:cubicBezTo>
                  <a:cubicBezTo>
                    <a:pt x="0" y="64"/>
                    <a:pt x="19" y="35"/>
                    <a:pt x="33" y="23"/>
                  </a:cubicBezTo>
                  <a:cubicBezTo>
                    <a:pt x="34" y="23"/>
                    <a:pt x="35" y="22"/>
                    <a:pt x="3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7" name="Oval 99"/>
            <p:cNvSpPr>
              <a:spLocks noChangeArrowheads="1"/>
            </p:cNvSpPr>
            <p:nvPr userDrawn="1"/>
          </p:nvSpPr>
          <p:spPr bwMode="auto">
            <a:xfrm>
              <a:off x="2079" y="906"/>
              <a:ext cx="48" cy="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8" name="Oval 100"/>
            <p:cNvSpPr>
              <a:spLocks noChangeArrowheads="1"/>
            </p:cNvSpPr>
            <p:nvPr userDrawn="1"/>
          </p:nvSpPr>
          <p:spPr bwMode="auto">
            <a:xfrm>
              <a:off x="1970" y="918"/>
              <a:ext cx="48" cy="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9" name="Oval 101"/>
            <p:cNvSpPr>
              <a:spLocks noChangeArrowheads="1"/>
            </p:cNvSpPr>
            <p:nvPr userDrawn="1"/>
          </p:nvSpPr>
          <p:spPr bwMode="auto">
            <a:xfrm>
              <a:off x="2079" y="915"/>
              <a:ext cx="39" cy="38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0" name="Oval 102"/>
            <p:cNvSpPr>
              <a:spLocks noChangeArrowheads="1"/>
            </p:cNvSpPr>
            <p:nvPr userDrawn="1"/>
          </p:nvSpPr>
          <p:spPr bwMode="auto">
            <a:xfrm>
              <a:off x="1970" y="926"/>
              <a:ext cx="40" cy="39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1" name="Freeform 103"/>
            <p:cNvSpPr/>
            <p:nvPr userDrawn="1"/>
          </p:nvSpPr>
          <p:spPr bwMode="auto">
            <a:xfrm>
              <a:off x="2026" y="946"/>
              <a:ext cx="48" cy="36"/>
            </a:xfrm>
            <a:custGeom>
              <a:avLst/>
              <a:gdLst>
                <a:gd name="T0" fmla="*/ 11 w 49"/>
                <a:gd name="T1" fmla="*/ 10 h 36"/>
                <a:gd name="T2" fmla="*/ 47 w 49"/>
                <a:gd name="T3" fmla="*/ 12 h 36"/>
                <a:gd name="T4" fmla="*/ 42 w 49"/>
                <a:gd name="T5" fmla="*/ 24 h 36"/>
                <a:gd name="T6" fmla="*/ 30 w 49"/>
                <a:gd name="T7" fmla="*/ 36 h 36"/>
                <a:gd name="T8" fmla="*/ 22 w 49"/>
                <a:gd name="T9" fmla="*/ 33 h 36"/>
                <a:gd name="T10" fmla="*/ 11 w 49"/>
                <a:gd name="T11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6">
                  <a:moveTo>
                    <a:pt x="11" y="10"/>
                  </a:moveTo>
                  <a:cubicBezTo>
                    <a:pt x="11" y="10"/>
                    <a:pt x="36" y="0"/>
                    <a:pt x="47" y="12"/>
                  </a:cubicBezTo>
                  <a:cubicBezTo>
                    <a:pt x="47" y="12"/>
                    <a:pt x="49" y="16"/>
                    <a:pt x="42" y="24"/>
                  </a:cubicBezTo>
                  <a:cubicBezTo>
                    <a:pt x="42" y="24"/>
                    <a:pt x="32" y="36"/>
                    <a:pt x="30" y="36"/>
                  </a:cubicBezTo>
                  <a:cubicBezTo>
                    <a:pt x="30" y="36"/>
                    <a:pt x="24" y="36"/>
                    <a:pt x="22" y="33"/>
                  </a:cubicBezTo>
                  <a:cubicBezTo>
                    <a:pt x="22" y="33"/>
                    <a:pt x="0" y="17"/>
                    <a:pt x="11" y="10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2" name="Freeform 104"/>
            <p:cNvSpPr/>
            <p:nvPr userDrawn="1"/>
          </p:nvSpPr>
          <p:spPr bwMode="auto">
            <a:xfrm>
              <a:off x="2035" y="986"/>
              <a:ext cx="40" cy="24"/>
            </a:xfrm>
            <a:custGeom>
              <a:avLst/>
              <a:gdLst>
                <a:gd name="T0" fmla="*/ 0 w 41"/>
                <a:gd name="T1" fmla="*/ 6 h 24"/>
                <a:gd name="T2" fmla="*/ 7 w 41"/>
                <a:gd name="T3" fmla="*/ 2 h 24"/>
                <a:gd name="T4" fmla="*/ 21 w 41"/>
                <a:gd name="T5" fmla="*/ 12 h 24"/>
                <a:gd name="T6" fmla="*/ 35 w 41"/>
                <a:gd name="T7" fmla="*/ 2 h 24"/>
                <a:gd name="T8" fmla="*/ 40 w 41"/>
                <a:gd name="T9" fmla="*/ 6 h 24"/>
                <a:gd name="T10" fmla="*/ 15 w 41"/>
                <a:gd name="T11" fmla="*/ 19 h 24"/>
                <a:gd name="T12" fmla="*/ 0 w 41"/>
                <a:gd name="T13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4">
                  <a:moveTo>
                    <a:pt x="0" y="6"/>
                  </a:moveTo>
                  <a:cubicBezTo>
                    <a:pt x="0" y="6"/>
                    <a:pt x="1" y="0"/>
                    <a:pt x="7" y="2"/>
                  </a:cubicBezTo>
                  <a:cubicBezTo>
                    <a:pt x="7" y="2"/>
                    <a:pt x="11" y="14"/>
                    <a:pt x="21" y="12"/>
                  </a:cubicBezTo>
                  <a:cubicBezTo>
                    <a:pt x="21" y="12"/>
                    <a:pt x="30" y="11"/>
                    <a:pt x="35" y="2"/>
                  </a:cubicBezTo>
                  <a:cubicBezTo>
                    <a:pt x="35" y="2"/>
                    <a:pt x="41" y="0"/>
                    <a:pt x="40" y="6"/>
                  </a:cubicBezTo>
                  <a:cubicBezTo>
                    <a:pt x="40" y="6"/>
                    <a:pt x="29" y="24"/>
                    <a:pt x="15" y="19"/>
                  </a:cubicBezTo>
                  <a:cubicBezTo>
                    <a:pt x="15" y="19"/>
                    <a:pt x="1" y="14"/>
                    <a:pt x="0" y="6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3" name="Freeform 105"/>
            <p:cNvSpPr/>
            <p:nvPr userDrawn="1"/>
          </p:nvSpPr>
          <p:spPr bwMode="auto">
            <a:xfrm>
              <a:off x="1781" y="1696"/>
              <a:ext cx="90" cy="25"/>
            </a:xfrm>
            <a:custGeom>
              <a:avLst/>
              <a:gdLst>
                <a:gd name="T0" fmla="*/ 5 w 90"/>
                <a:gd name="T1" fmla="*/ 16 h 25"/>
                <a:gd name="T2" fmla="*/ 68 w 90"/>
                <a:gd name="T3" fmla="*/ 25 h 25"/>
                <a:gd name="T4" fmla="*/ 90 w 90"/>
                <a:gd name="T5" fmla="*/ 5 h 25"/>
                <a:gd name="T6" fmla="*/ 88 w 90"/>
                <a:gd name="T7" fmla="*/ 0 h 25"/>
                <a:gd name="T8" fmla="*/ 67 w 90"/>
                <a:gd name="T9" fmla="*/ 20 h 25"/>
                <a:gd name="T10" fmla="*/ 0 w 90"/>
                <a:gd name="T11" fmla="*/ 10 h 25"/>
                <a:gd name="T12" fmla="*/ 5 w 90"/>
                <a:gd name="T13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25">
                  <a:moveTo>
                    <a:pt x="5" y="16"/>
                  </a:moveTo>
                  <a:lnTo>
                    <a:pt x="68" y="25"/>
                  </a:lnTo>
                  <a:lnTo>
                    <a:pt x="90" y="5"/>
                  </a:lnTo>
                  <a:lnTo>
                    <a:pt x="88" y="0"/>
                  </a:lnTo>
                  <a:lnTo>
                    <a:pt x="67" y="20"/>
                  </a:lnTo>
                  <a:lnTo>
                    <a:pt x="0" y="10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4" name="Freeform 106"/>
            <p:cNvSpPr/>
            <p:nvPr userDrawn="1"/>
          </p:nvSpPr>
          <p:spPr bwMode="auto">
            <a:xfrm>
              <a:off x="1779" y="1657"/>
              <a:ext cx="85" cy="14"/>
            </a:xfrm>
            <a:custGeom>
              <a:avLst/>
              <a:gdLst>
                <a:gd name="T0" fmla="*/ 1 w 85"/>
                <a:gd name="T1" fmla="*/ 0 h 14"/>
                <a:gd name="T2" fmla="*/ 84 w 85"/>
                <a:gd name="T3" fmla="*/ 9 h 14"/>
                <a:gd name="T4" fmla="*/ 85 w 85"/>
                <a:gd name="T5" fmla="*/ 14 h 14"/>
                <a:gd name="T6" fmla="*/ 0 w 85"/>
                <a:gd name="T7" fmla="*/ 4 h 14"/>
                <a:gd name="T8" fmla="*/ 1 w 8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">
                  <a:moveTo>
                    <a:pt x="1" y="0"/>
                  </a:moveTo>
                  <a:lnTo>
                    <a:pt x="84" y="9"/>
                  </a:lnTo>
                  <a:lnTo>
                    <a:pt x="85" y="1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5" name="Freeform 107"/>
            <p:cNvSpPr/>
            <p:nvPr userDrawn="1"/>
          </p:nvSpPr>
          <p:spPr bwMode="auto">
            <a:xfrm>
              <a:off x="1783" y="1517"/>
              <a:ext cx="131" cy="52"/>
            </a:xfrm>
            <a:custGeom>
              <a:avLst/>
              <a:gdLst>
                <a:gd name="T0" fmla="*/ 108 w 131"/>
                <a:gd name="T1" fmla="*/ 1 h 52"/>
                <a:gd name="T2" fmla="*/ 0 w 131"/>
                <a:gd name="T3" fmla="*/ 52 h 52"/>
                <a:gd name="T4" fmla="*/ 131 w 131"/>
                <a:gd name="T5" fmla="*/ 47 h 52"/>
                <a:gd name="T6" fmla="*/ 106 w 131"/>
                <a:gd name="T7" fmla="*/ 0 h 52"/>
                <a:gd name="T8" fmla="*/ 108 w 131"/>
                <a:gd name="T9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52">
                  <a:moveTo>
                    <a:pt x="108" y="1"/>
                  </a:moveTo>
                  <a:lnTo>
                    <a:pt x="0" y="52"/>
                  </a:lnTo>
                  <a:lnTo>
                    <a:pt x="131" y="47"/>
                  </a:lnTo>
                  <a:lnTo>
                    <a:pt x="106" y="0"/>
                  </a:lnTo>
                  <a:lnTo>
                    <a:pt x="108" y="1"/>
                  </a:lnTo>
                  <a:close/>
                </a:path>
              </a:pathLst>
            </a:custGeom>
            <a:solidFill>
              <a:srgbClr val="A15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6" name="Freeform 108"/>
            <p:cNvSpPr/>
            <p:nvPr userDrawn="1"/>
          </p:nvSpPr>
          <p:spPr bwMode="auto">
            <a:xfrm>
              <a:off x="1783" y="1517"/>
              <a:ext cx="131" cy="52"/>
            </a:xfrm>
            <a:custGeom>
              <a:avLst/>
              <a:gdLst>
                <a:gd name="T0" fmla="*/ 108 w 131"/>
                <a:gd name="T1" fmla="*/ 1 h 52"/>
                <a:gd name="T2" fmla="*/ 0 w 131"/>
                <a:gd name="T3" fmla="*/ 52 h 52"/>
                <a:gd name="T4" fmla="*/ 131 w 131"/>
                <a:gd name="T5" fmla="*/ 47 h 52"/>
                <a:gd name="T6" fmla="*/ 106 w 131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52">
                  <a:moveTo>
                    <a:pt x="108" y="1"/>
                  </a:moveTo>
                  <a:lnTo>
                    <a:pt x="0" y="52"/>
                  </a:lnTo>
                  <a:lnTo>
                    <a:pt x="131" y="47"/>
                  </a:lnTo>
                  <a:lnTo>
                    <a:pt x="1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7" name="Freeform 109"/>
            <p:cNvSpPr/>
            <p:nvPr userDrawn="1"/>
          </p:nvSpPr>
          <p:spPr bwMode="auto">
            <a:xfrm>
              <a:off x="1854" y="1559"/>
              <a:ext cx="108" cy="195"/>
            </a:xfrm>
            <a:custGeom>
              <a:avLst/>
              <a:gdLst>
                <a:gd name="T0" fmla="*/ 108 w 108"/>
                <a:gd name="T1" fmla="*/ 11 h 196"/>
                <a:gd name="T2" fmla="*/ 11 w 108"/>
                <a:gd name="T3" fmla="*/ 76 h 196"/>
                <a:gd name="T4" fmla="*/ 35 w 108"/>
                <a:gd name="T5" fmla="*/ 178 h 196"/>
                <a:gd name="T6" fmla="*/ 36 w 108"/>
                <a:gd name="T7" fmla="*/ 196 h 196"/>
                <a:gd name="T8" fmla="*/ 44 w 108"/>
                <a:gd name="T9" fmla="*/ 192 h 196"/>
                <a:gd name="T10" fmla="*/ 69 w 108"/>
                <a:gd name="T11" fmla="*/ 139 h 196"/>
                <a:gd name="T12" fmla="*/ 108 w 108"/>
                <a:gd name="T13" fmla="*/ 1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96">
                  <a:moveTo>
                    <a:pt x="108" y="11"/>
                  </a:moveTo>
                  <a:cubicBezTo>
                    <a:pt x="108" y="11"/>
                    <a:pt x="30" y="0"/>
                    <a:pt x="11" y="76"/>
                  </a:cubicBezTo>
                  <a:cubicBezTo>
                    <a:pt x="11" y="76"/>
                    <a:pt x="0" y="134"/>
                    <a:pt x="35" y="178"/>
                  </a:cubicBezTo>
                  <a:cubicBezTo>
                    <a:pt x="35" y="178"/>
                    <a:pt x="37" y="192"/>
                    <a:pt x="36" y="196"/>
                  </a:cubicBezTo>
                  <a:cubicBezTo>
                    <a:pt x="44" y="192"/>
                    <a:pt x="44" y="192"/>
                    <a:pt x="44" y="192"/>
                  </a:cubicBezTo>
                  <a:cubicBezTo>
                    <a:pt x="69" y="139"/>
                    <a:pt x="69" y="139"/>
                    <a:pt x="69" y="139"/>
                  </a:cubicBezTo>
                  <a:lnTo>
                    <a:pt x="108" y="11"/>
                  </a:lnTo>
                  <a:close/>
                </a:path>
              </a:pathLst>
            </a:custGeom>
            <a:solidFill>
              <a:srgbClr val="E9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8" name="Oval 110"/>
            <p:cNvSpPr>
              <a:spLocks noChangeArrowheads="1"/>
            </p:cNvSpPr>
            <p:nvPr userDrawn="1"/>
          </p:nvSpPr>
          <p:spPr bwMode="auto">
            <a:xfrm>
              <a:off x="1891" y="1453"/>
              <a:ext cx="132" cy="131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9" name="Freeform 111"/>
            <p:cNvSpPr/>
            <p:nvPr userDrawn="1"/>
          </p:nvSpPr>
          <p:spPr bwMode="auto">
            <a:xfrm>
              <a:off x="1914" y="1566"/>
              <a:ext cx="102" cy="232"/>
            </a:xfrm>
            <a:custGeom>
              <a:avLst/>
              <a:gdLst>
                <a:gd name="T0" fmla="*/ 84 w 102"/>
                <a:gd name="T1" fmla="*/ 0 h 233"/>
                <a:gd name="T2" fmla="*/ 91 w 102"/>
                <a:gd name="T3" fmla="*/ 111 h 233"/>
                <a:gd name="T4" fmla="*/ 94 w 102"/>
                <a:gd name="T5" fmla="*/ 233 h 233"/>
                <a:gd name="T6" fmla="*/ 0 w 102"/>
                <a:gd name="T7" fmla="*/ 108 h 233"/>
                <a:gd name="T8" fmla="*/ 84 w 102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233">
                  <a:moveTo>
                    <a:pt x="84" y="0"/>
                  </a:moveTo>
                  <a:cubicBezTo>
                    <a:pt x="84" y="0"/>
                    <a:pt x="102" y="49"/>
                    <a:pt x="91" y="111"/>
                  </a:cubicBezTo>
                  <a:cubicBezTo>
                    <a:pt x="91" y="111"/>
                    <a:pt x="84" y="224"/>
                    <a:pt x="94" y="233"/>
                  </a:cubicBezTo>
                  <a:cubicBezTo>
                    <a:pt x="94" y="233"/>
                    <a:pt x="0" y="207"/>
                    <a:pt x="0" y="108"/>
                  </a:cubicBezTo>
                  <a:cubicBezTo>
                    <a:pt x="0" y="108"/>
                    <a:pt x="6" y="19"/>
                    <a:pt x="84" y="0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0" name="Oval 112"/>
            <p:cNvSpPr>
              <a:spLocks noChangeArrowheads="1"/>
            </p:cNvSpPr>
            <p:nvPr userDrawn="1"/>
          </p:nvSpPr>
          <p:spPr bwMode="auto">
            <a:xfrm>
              <a:off x="1907" y="1483"/>
              <a:ext cx="68" cy="6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1" name="Oval 113"/>
            <p:cNvSpPr>
              <a:spLocks noChangeArrowheads="1"/>
            </p:cNvSpPr>
            <p:nvPr userDrawn="1"/>
          </p:nvSpPr>
          <p:spPr bwMode="auto">
            <a:xfrm>
              <a:off x="1907" y="1493"/>
              <a:ext cx="52" cy="52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2" name="Freeform 114"/>
            <p:cNvSpPr/>
            <p:nvPr userDrawn="1"/>
          </p:nvSpPr>
          <p:spPr bwMode="auto">
            <a:xfrm>
              <a:off x="1785" y="1547"/>
              <a:ext cx="129" cy="20"/>
            </a:xfrm>
            <a:custGeom>
              <a:avLst/>
              <a:gdLst>
                <a:gd name="T0" fmla="*/ 117 w 129"/>
                <a:gd name="T1" fmla="*/ 0 h 20"/>
                <a:gd name="T2" fmla="*/ 0 w 129"/>
                <a:gd name="T3" fmla="*/ 20 h 20"/>
                <a:gd name="T4" fmla="*/ 129 w 129"/>
                <a:gd name="T5" fmla="*/ 17 h 20"/>
                <a:gd name="T6" fmla="*/ 117 w 12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20">
                  <a:moveTo>
                    <a:pt x="117" y="0"/>
                  </a:moveTo>
                  <a:lnTo>
                    <a:pt x="0" y="20"/>
                  </a:lnTo>
                  <a:lnTo>
                    <a:pt x="129" y="17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3" name="Freeform 115"/>
            <p:cNvSpPr/>
            <p:nvPr userDrawn="1"/>
          </p:nvSpPr>
          <p:spPr bwMode="auto">
            <a:xfrm>
              <a:off x="1878" y="1750"/>
              <a:ext cx="60" cy="111"/>
            </a:xfrm>
            <a:custGeom>
              <a:avLst/>
              <a:gdLst>
                <a:gd name="T0" fmla="*/ 12 w 60"/>
                <a:gd name="T1" fmla="*/ 4 h 111"/>
                <a:gd name="T2" fmla="*/ 0 w 60"/>
                <a:gd name="T3" fmla="*/ 111 h 111"/>
                <a:gd name="T4" fmla="*/ 60 w 60"/>
                <a:gd name="T5" fmla="*/ 88 h 111"/>
                <a:gd name="T6" fmla="*/ 20 w 60"/>
                <a:gd name="T7" fmla="*/ 6 h 111"/>
                <a:gd name="T8" fmla="*/ 20 w 60"/>
                <a:gd name="T9" fmla="*/ 0 h 111"/>
                <a:gd name="T10" fmla="*/ 12 w 60"/>
                <a:gd name="T11" fmla="*/ 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11">
                  <a:moveTo>
                    <a:pt x="12" y="4"/>
                  </a:moveTo>
                  <a:lnTo>
                    <a:pt x="0" y="111"/>
                  </a:lnTo>
                  <a:lnTo>
                    <a:pt x="60" y="88"/>
                  </a:lnTo>
                  <a:lnTo>
                    <a:pt x="20" y="6"/>
                  </a:lnTo>
                  <a:lnTo>
                    <a:pt x="20" y="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9D55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4" name="Freeform 116"/>
            <p:cNvSpPr/>
            <p:nvPr userDrawn="1"/>
          </p:nvSpPr>
          <p:spPr bwMode="auto">
            <a:xfrm>
              <a:off x="1176" y="631"/>
              <a:ext cx="555" cy="690"/>
            </a:xfrm>
            <a:custGeom>
              <a:avLst/>
              <a:gdLst>
                <a:gd name="T0" fmla="*/ 517 w 558"/>
                <a:gd name="T1" fmla="*/ 12 h 694"/>
                <a:gd name="T2" fmla="*/ 450 w 558"/>
                <a:gd name="T3" fmla="*/ 35 h 694"/>
                <a:gd name="T4" fmla="*/ 448 w 558"/>
                <a:gd name="T5" fmla="*/ 63 h 694"/>
                <a:gd name="T6" fmla="*/ 447 w 558"/>
                <a:gd name="T7" fmla="*/ 63 h 694"/>
                <a:gd name="T8" fmla="*/ 244 w 558"/>
                <a:gd name="T9" fmla="*/ 68 h 694"/>
                <a:gd name="T10" fmla="*/ 246 w 558"/>
                <a:gd name="T11" fmla="*/ 56 h 694"/>
                <a:gd name="T12" fmla="*/ 196 w 558"/>
                <a:gd name="T13" fmla="*/ 9 h 694"/>
                <a:gd name="T14" fmla="*/ 145 w 558"/>
                <a:gd name="T15" fmla="*/ 56 h 694"/>
                <a:gd name="T16" fmla="*/ 196 w 558"/>
                <a:gd name="T17" fmla="*/ 102 h 694"/>
                <a:gd name="T18" fmla="*/ 199 w 558"/>
                <a:gd name="T19" fmla="*/ 102 h 694"/>
                <a:gd name="T20" fmla="*/ 193 w 558"/>
                <a:gd name="T21" fmla="*/ 109 h 694"/>
                <a:gd name="T22" fmla="*/ 230 w 558"/>
                <a:gd name="T23" fmla="*/ 330 h 694"/>
                <a:gd name="T24" fmla="*/ 217 w 558"/>
                <a:gd name="T25" fmla="*/ 372 h 694"/>
                <a:gd name="T26" fmla="*/ 166 w 558"/>
                <a:gd name="T27" fmla="*/ 324 h 694"/>
                <a:gd name="T28" fmla="*/ 141 w 558"/>
                <a:gd name="T29" fmla="*/ 263 h 694"/>
                <a:gd name="T30" fmla="*/ 136 w 558"/>
                <a:gd name="T31" fmla="*/ 240 h 694"/>
                <a:gd name="T32" fmla="*/ 116 w 558"/>
                <a:gd name="T33" fmla="*/ 258 h 694"/>
                <a:gd name="T34" fmla="*/ 25 w 558"/>
                <a:gd name="T35" fmla="*/ 242 h 694"/>
                <a:gd name="T36" fmla="*/ 86 w 558"/>
                <a:gd name="T37" fmla="*/ 326 h 694"/>
                <a:gd name="T38" fmla="*/ 197 w 558"/>
                <a:gd name="T39" fmla="*/ 457 h 694"/>
                <a:gd name="T40" fmla="*/ 192 w 558"/>
                <a:gd name="T41" fmla="*/ 497 h 694"/>
                <a:gd name="T42" fmla="*/ 181 w 558"/>
                <a:gd name="T43" fmla="*/ 503 h 694"/>
                <a:gd name="T44" fmla="*/ 161 w 558"/>
                <a:gd name="T45" fmla="*/ 470 h 694"/>
                <a:gd name="T46" fmla="*/ 111 w 558"/>
                <a:gd name="T47" fmla="*/ 500 h 694"/>
                <a:gd name="T48" fmla="*/ 91 w 558"/>
                <a:gd name="T49" fmla="*/ 487 h 694"/>
                <a:gd name="T50" fmla="*/ 76 w 558"/>
                <a:gd name="T51" fmla="*/ 425 h 694"/>
                <a:gd name="T52" fmla="*/ 18 w 558"/>
                <a:gd name="T53" fmla="*/ 413 h 694"/>
                <a:gd name="T54" fmla="*/ 3 w 558"/>
                <a:gd name="T55" fmla="*/ 488 h 694"/>
                <a:gd name="T56" fmla="*/ 50 w 558"/>
                <a:gd name="T57" fmla="*/ 542 h 694"/>
                <a:gd name="T58" fmla="*/ 171 w 558"/>
                <a:gd name="T59" fmla="*/ 615 h 694"/>
                <a:gd name="T60" fmla="*/ 243 w 558"/>
                <a:gd name="T61" fmla="*/ 655 h 694"/>
                <a:gd name="T62" fmla="*/ 382 w 558"/>
                <a:gd name="T63" fmla="*/ 651 h 694"/>
                <a:gd name="T64" fmla="*/ 370 w 558"/>
                <a:gd name="T65" fmla="*/ 607 h 694"/>
                <a:gd name="T66" fmla="*/ 372 w 558"/>
                <a:gd name="T67" fmla="*/ 595 h 694"/>
                <a:gd name="T68" fmla="*/ 343 w 558"/>
                <a:gd name="T69" fmla="*/ 592 h 694"/>
                <a:gd name="T70" fmla="*/ 340 w 558"/>
                <a:gd name="T71" fmla="*/ 577 h 694"/>
                <a:gd name="T72" fmla="*/ 376 w 558"/>
                <a:gd name="T73" fmla="*/ 550 h 694"/>
                <a:gd name="T74" fmla="*/ 430 w 558"/>
                <a:gd name="T75" fmla="*/ 393 h 694"/>
                <a:gd name="T76" fmla="*/ 439 w 558"/>
                <a:gd name="T77" fmla="*/ 394 h 694"/>
                <a:gd name="T78" fmla="*/ 398 w 558"/>
                <a:gd name="T79" fmla="*/ 550 h 694"/>
                <a:gd name="T80" fmla="*/ 357 w 558"/>
                <a:gd name="T81" fmla="*/ 578 h 694"/>
                <a:gd name="T82" fmla="*/ 382 w 558"/>
                <a:gd name="T83" fmla="*/ 585 h 694"/>
                <a:gd name="T84" fmla="*/ 389 w 558"/>
                <a:gd name="T85" fmla="*/ 596 h 694"/>
                <a:gd name="T86" fmla="*/ 394 w 558"/>
                <a:gd name="T87" fmla="*/ 646 h 694"/>
                <a:gd name="T88" fmla="*/ 490 w 558"/>
                <a:gd name="T89" fmla="*/ 425 h 694"/>
                <a:gd name="T90" fmla="*/ 460 w 558"/>
                <a:gd name="T91" fmla="*/ 331 h 694"/>
                <a:gd name="T92" fmla="*/ 492 w 558"/>
                <a:gd name="T93" fmla="*/ 104 h 694"/>
                <a:gd name="T94" fmla="*/ 546 w 558"/>
                <a:gd name="T95" fmla="*/ 76 h 694"/>
                <a:gd name="T96" fmla="*/ 517 w 558"/>
                <a:gd name="T97" fmla="*/ 1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8" h="694">
                  <a:moveTo>
                    <a:pt x="517" y="12"/>
                  </a:moveTo>
                  <a:cubicBezTo>
                    <a:pt x="491" y="0"/>
                    <a:pt x="461" y="11"/>
                    <a:pt x="450" y="35"/>
                  </a:cubicBezTo>
                  <a:cubicBezTo>
                    <a:pt x="447" y="44"/>
                    <a:pt x="446" y="54"/>
                    <a:pt x="448" y="63"/>
                  </a:cubicBezTo>
                  <a:cubicBezTo>
                    <a:pt x="448" y="63"/>
                    <a:pt x="447" y="63"/>
                    <a:pt x="447" y="63"/>
                  </a:cubicBezTo>
                  <a:cubicBezTo>
                    <a:pt x="356" y="25"/>
                    <a:pt x="287" y="44"/>
                    <a:pt x="244" y="68"/>
                  </a:cubicBezTo>
                  <a:cubicBezTo>
                    <a:pt x="245" y="64"/>
                    <a:pt x="246" y="60"/>
                    <a:pt x="246" y="56"/>
                  </a:cubicBezTo>
                  <a:cubicBezTo>
                    <a:pt x="246" y="30"/>
                    <a:pt x="223" y="9"/>
                    <a:pt x="196" y="9"/>
                  </a:cubicBezTo>
                  <a:cubicBezTo>
                    <a:pt x="168" y="9"/>
                    <a:pt x="145" y="30"/>
                    <a:pt x="145" y="56"/>
                  </a:cubicBezTo>
                  <a:cubicBezTo>
                    <a:pt x="145" y="82"/>
                    <a:pt x="168" y="102"/>
                    <a:pt x="196" y="102"/>
                  </a:cubicBezTo>
                  <a:cubicBezTo>
                    <a:pt x="197" y="102"/>
                    <a:pt x="198" y="102"/>
                    <a:pt x="199" y="102"/>
                  </a:cubicBezTo>
                  <a:cubicBezTo>
                    <a:pt x="195" y="106"/>
                    <a:pt x="193" y="109"/>
                    <a:pt x="193" y="109"/>
                  </a:cubicBezTo>
                  <a:cubicBezTo>
                    <a:pt x="114" y="225"/>
                    <a:pt x="230" y="330"/>
                    <a:pt x="230" y="330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51" y="321"/>
                    <a:pt x="141" y="263"/>
                    <a:pt x="141" y="263"/>
                  </a:cubicBezTo>
                  <a:cubicBezTo>
                    <a:pt x="143" y="241"/>
                    <a:pt x="136" y="240"/>
                    <a:pt x="136" y="240"/>
                  </a:cubicBezTo>
                  <a:cubicBezTo>
                    <a:pt x="121" y="228"/>
                    <a:pt x="116" y="258"/>
                    <a:pt x="116" y="258"/>
                  </a:cubicBezTo>
                  <a:cubicBezTo>
                    <a:pt x="62" y="206"/>
                    <a:pt x="25" y="242"/>
                    <a:pt x="25" y="242"/>
                  </a:cubicBezTo>
                  <a:cubicBezTo>
                    <a:pt x="0" y="291"/>
                    <a:pt x="86" y="326"/>
                    <a:pt x="86" y="326"/>
                  </a:cubicBezTo>
                  <a:cubicBezTo>
                    <a:pt x="107" y="331"/>
                    <a:pt x="197" y="457"/>
                    <a:pt x="197" y="457"/>
                  </a:cubicBezTo>
                  <a:cubicBezTo>
                    <a:pt x="192" y="497"/>
                    <a:pt x="192" y="497"/>
                    <a:pt x="192" y="497"/>
                  </a:cubicBezTo>
                  <a:cubicBezTo>
                    <a:pt x="190" y="511"/>
                    <a:pt x="181" y="503"/>
                    <a:pt x="181" y="503"/>
                  </a:cubicBezTo>
                  <a:cubicBezTo>
                    <a:pt x="178" y="486"/>
                    <a:pt x="161" y="470"/>
                    <a:pt x="161" y="470"/>
                  </a:cubicBezTo>
                  <a:cubicBezTo>
                    <a:pt x="126" y="452"/>
                    <a:pt x="111" y="500"/>
                    <a:pt x="111" y="500"/>
                  </a:cubicBezTo>
                  <a:cubicBezTo>
                    <a:pt x="91" y="487"/>
                    <a:pt x="91" y="487"/>
                    <a:pt x="91" y="487"/>
                  </a:cubicBezTo>
                  <a:cubicBezTo>
                    <a:pt x="90" y="465"/>
                    <a:pt x="76" y="425"/>
                    <a:pt x="76" y="425"/>
                  </a:cubicBezTo>
                  <a:cubicBezTo>
                    <a:pt x="49" y="375"/>
                    <a:pt x="18" y="413"/>
                    <a:pt x="18" y="413"/>
                  </a:cubicBezTo>
                  <a:cubicBezTo>
                    <a:pt x="1" y="434"/>
                    <a:pt x="4" y="462"/>
                    <a:pt x="3" y="488"/>
                  </a:cubicBezTo>
                  <a:cubicBezTo>
                    <a:pt x="1" y="522"/>
                    <a:pt x="25" y="527"/>
                    <a:pt x="50" y="542"/>
                  </a:cubicBezTo>
                  <a:cubicBezTo>
                    <a:pt x="90" y="567"/>
                    <a:pt x="129" y="593"/>
                    <a:pt x="171" y="615"/>
                  </a:cubicBezTo>
                  <a:cubicBezTo>
                    <a:pt x="197" y="629"/>
                    <a:pt x="220" y="642"/>
                    <a:pt x="243" y="655"/>
                  </a:cubicBezTo>
                  <a:cubicBezTo>
                    <a:pt x="305" y="694"/>
                    <a:pt x="382" y="651"/>
                    <a:pt x="382" y="651"/>
                  </a:cubicBezTo>
                  <a:cubicBezTo>
                    <a:pt x="361" y="647"/>
                    <a:pt x="370" y="607"/>
                    <a:pt x="370" y="607"/>
                  </a:cubicBezTo>
                  <a:cubicBezTo>
                    <a:pt x="382" y="599"/>
                    <a:pt x="372" y="595"/>
                    <a:pt x="372" y="595"/>
                  </a:cubicBezTo>
                  <a:cubicBezTo>
                    <a:pt x="343" y="592"/>
                    <a:pt x="343" y="592"/>
                    <a:pt x="343" y="592"/>
                  </a:cubicBezTo>
                  <a:cubicBezTo>
                    <a:pt x="335" y="589"/>
                    <a:pt x="340" y="577"/>
                    <a:pt x="340" y="577"/>
                  </a:cubicBezTo>
                  <a:cubicBezTo>
                    <a:pt x="376" y="550"/>
                    <a:pt x="376" y="550"/>
                    <a:pt x="376" y="550"/>
                  </a:cubicBezTo>
                  <a:cubicBezTo>
                    <a:pt x="386" y="560"/>
                    <a:pt x="430" y="393"/>
                    <a:pt x="430" y="393"/>
                  </a:cubicBezTo>
                  <a:cubicBezTo>
                    <a:pt x="436" y="386"/>
                    <a:pt x="439" y="394"/>
                    <a:pt x="439" y="394"/>
                  </a:cubicBezTo>
                  <a:cubicBezTo>
                    <a:pt x="438" y="406"/>
                    <a:pt x="398" y="550"/>
                    <a:pt x="398" y="550"/>
                  </a:cubicBezTo>
                  <a:cubicBezTo>
                    <a:pt x="357" y="578"/>
                    <a:pt x="357" y="578"/>
                    <a:pt x="357" y="578"/>
                  </a:cubicBezTo>
                  <a:cubicBezTo>
                    <a:pt x="341" y="595"/>
                    <a:pt x="382" y="585"/>
                    <a:pt x="382" y="585"/>
                  </a:cubicBezTo>
                  <a:cubicBezTo>
                    <a:pt x="397" y="586"/>
                    <a:pt x="389" y="596"/>
                    <a:pt x="389" y="596"/>
                  </a:cubicBezTo>
                  <a:cubicBezTo>
                    <a:pt x="363" y="643"/>
                    <a:pt x="394" y="646"/>
                    <a:pt x="394" y="646"/>
                  </a:cubicBezTo>
                  <a:cubicBezTo>
                    <a:pt x="435" y="648"/>
                    <a:pt x="490" y="425"/>
                    <a:pt x="490" y="425"/>
                  </a:cubicBezTo>
                  <a:cubicBezTo>
                    <a:pt x="487" y="358"/>
                    <a:pt x="460" y="331"/>
                    <a:pt x="460" y="331"/>
                  </a:cubicBezTo>
                  <a:cubicBezTo>
                    <a:pt x="558" y="228"/>
                    <a:pt x="528" y="149"/>
                    <a:pt x="492" y="104"/>
                  </a:cubicBezTo>
                  <a:cubicBezTo>
                    <a:pt x="514" y="108"/>
                    <a:pt x="537" y="97"/>
                    <a:pt x="546" y="76"/>
                  </a:cubicBezTo>
                  <a:cubicBezTo>
                    <a:pt x="556" y="52"/>
                    <a:pt x="543" y="23"/>
                    <a:pt x="517" y="12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5" name="Oval 117"/>
            <p:cNvSpPr>
              <a:spLocks noChangeArrowheads="1"/>
            </p:cNvSpPr>
            <p:nvPr userDrawn="1"/>
          </p:nvSpPr>
          <p:spPr bwMode="auto">
            <a:xfrm>
              <a:off x="1343" y="659"/>
              <a:ext cx="56" cy="56"/>
            </a:xfrm>
            <a:prstGeom prst="ellipse">
              <a:avLst/>
            </a:prstGeom>
            <a:solidFill>
              <a:srgbClr val="EF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6" name="Oval 118"/>
            <p:cNvSpPr>
              <a:spLocks noChangeArrowheads="1"/>
            </p:cNvSpPr>
            <p:nvPr userDrawn="1"/>
          </p:nvSpPr>
          <p:spPr bwMode="auto">
            <a:xfrm>
              <a:off x="1640" y="659"/>
              <a:ext cx="56" cy="56"/>
            </a:xfrm>
            <a:prstGeom prst="ellipse">
              <a:avLst/>
            </a:prstGeom>
            <a:solidFill>
              <a:srgbClr val="EFB7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7" name="Oval 119"/>
            <p:cNvSpPr>
              <a:spLocks noChangeArrowheads="1"/>
            </p:cNvSpPr>
            <p:nvPr userDrawn="1"/>
          </p:nvSpPr>
          <p:spPr bwMode="auto">
            <a:xfrm>
              <a:off x="1407" y="729"/>
              <a:ext cx="43" cy="56"/>
            </a:xfrm>
            <a:prstGeom prst="ellipse">
              <a:avLst/>
            </a:prstGeom>
            <a:solidFill>
              <a:srgbClr val="FEF7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8" name="Oval 120"/>
            <p:cNvSpPr>
              <a:spLocks noChangeArrowheads="1"/>
            </p:cNvSpPr>
            <p:nvPr userDrawn="1"/>
          </p:nvSpPr>
          <p:spPr bwMode="auto">
            <a:xfrm>
              <a:off x="1579" y="727"/>
              <a:ext cx="44" cy="56"/>
            </a:xfrm>
            <a:prstGeom prst="ellipse">
              <a:avLst/>
            </a:prstGeom>
            <a:solidFill>
              <a:srgbClr val="FEF7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9" name="Oval 121"/>
            <p:cNvSpPr>
              <a:spLocks noChangeArrowheads="1"/>
            </p:cNvSpPr>
            <p:nvPr userDrawn="1"/>
          </p:nvSpPr>
          <p:spPr bwMode="auto">
            <a:xfrm>
              <a:off x="1421" y="738"/>
              <a:ext cx="35" cy="37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0" name="Oval 122"/>
            <p:cNvSpPr>
              <a:spLocks noChangeArrowheads="1"/>
            </p:cNvSpPr>
            <p:nvPr userDrawn="1"/>
          </p:nvSpPr>
          <p:spPr bwMode="auto">
            <a:xfrm>
              <a:off x="1595" y="737"/>
              <a:ext cx="36" cy="36"/>
            </a:xfrm>
            <a:prstGeom prst="ellipse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1" name="Oval 123"/>
            <p:cNvSpPr>
              <a:spLocks noChangeArrowheads="1"/>
            </p:cNvSpPr>
            <p:nvPr userDrawn="1"/>
          </p:nvSpPr>
          <p:spPr bwMode="auto">
            <a:xfrm>
              <a:off x="1194" y="1044"/>
              <a:ext cx="50" cy="97"/>
            </a:xfrm>
            <a:prstGeom prst="ellipse">
              <a:avLst/>
            </a:prstGeom>
            <a:solidFill>
              <a:srgbClr val="F5B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2" name="Oval 124"/>
            <p:cNvSpPr>
              <a:spLocks noChangeArrowheads="1"/>
            </p:cNvSpPr>
            <p:nvPr userDrawn="1"/>
          </p:nvSpPr>
          <p:spPr bwMode="auto">
            <a:xfrm>
              <a:off x="1294" y="1111"/>
              <a:ext cx="51" cy="97"/>
            </a:xfrm>
            <a:prstGeom prst="ellipse">
              <a:avLst/>
            </a:prstGeom>
            <a:solidFill>
              <a:srgbClr val="F5B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3" name="Freeform 125"/>
            <p:cNvSpPr/>
            <p:nvPr userDrawn="1"/>
          </p:nvSpPr>
          <p:spPr bwMode="auto">
            <a:xfrm>
              <a:off x="1432" y="771"/>
              <a:ext cx="219" cy="144"/>
            </a:xfrm>
            <a:custGeom>
              <a:avLst/>
              <a:gdLst>
                <a:gd name="T0" fmla="*/ 1 w 221"/>
                <a:gd name="T1" fmla="*/ 65 h 144"/>
                <a:gd name="T2" fmla="*/ 8 w 221"/>
                <a:gd name="T3" fmla="*/ 28 h 144"/>
                <a:gd name="T4" fmla="*/ 53 w 221"/>
                <a:gd name="T5" fmla="*/ 6 h 144"/>
                <a:gd name="T6" fmla="*/ 146 w 221"/>
                <a:gd name="T7" fmla="*/ 12 h 144"/>
                <a:gd name="T8" fmla="*/ 98 w 221"/>
                <a:gd name="T9" fmla="*/ 143 h 144"/>
                <a:gd name="T10" fmla="*/ 14 w 221"/>
                <a:gd name="T11" fmla="*/ 100 h 144"/>
                <a:gd name="T12" fmla="*/ 1 w 221"/>
                <a:gd name="T13" fmla="*/ 68 h 144"/>
                <a:gd name="T14" fmla="*/ 1 w 221"/>
                <a:gd name="T15" fmla="*/ 6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44">
                  <a:moveTo>
                    <a:pt x="1" y="65"/>
                  </a:moveTo>
                  <a:cubicBezTo>
                    <a:pt x="0" y="52"/>
                    <a:pt x="0" y="37"/>
                    <a:pt x="8" y="28"/>
                  </a:cubicBezTo>
                  <a:cubicBezTo>
                    <a:pt x="19" y="15"/>
                    <a:pt x="38" y="9"/>
                    <a:pt x="53" y="6"/>
                  </a:cubicBezTo>
                  <a:cubicBezTo>
                    <a:pt x="83" y="0"/>
                    <a:pt x="118" y="1"/>
                    <a:pt x="146" y="12"/>
                  </a:cubicBezTo>
                  <a:cubicBezTo>
                    <a:pt x="221" y="42"/>
                    <a:pt x="157" y="141"/>
                    <a:pt x="98" y="143"/>
                  </a:cubicBezTo>
                  <a:cubicBezTo>
                    <a:pt x="65" y="144"/>
                    <a:pt x="33" y="126"/>
                    <a:pt x="14" y="100"/>
                  </a:cubicBezTo>
                  <a:cubicBezTo>
                    <a:pt x="7" y="90"/>
                    <a:pt x="3" y="80"/>
                    <a:pt x="1" y="68"/>
                  </a:cubicBezTo>
                  <a:cubicBezTo>
                    <a:pt x="1" y="67"/>
                    <a:pt x="1" y="66"/>
                    <a:pt x="1" y="65"/>
                  </a:cubicBezTo>
                  <a:close/>
                </a:path>
              </a:pathLst>
            </a:custGeom>
            <a:solidFill>
              <a:srgbClr val="F5B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4" name="Freeform 126"/>
            <p:cNvSpPr/>
            <p:nvPr userDrawn="1"/>
          </p:nvSpPr>
          <p:spPr bwMode="auto">
            <a:xfrm>
              <a:off x="1463" y="767"/>
              <a:ext cx="113" cy="94"/>
            </a:xfrm>
            <a:custGeom>
              <a:avLst/>
              <a:gdLst>
                <a:gd name="T0" fmla="*/ 36 w 113"/>
                <a:gd name="T1" fmla="*/ 8 h 94"/>
                <a:gd name="T2" fmla="*/ 24 w 113"/>
                <a:gd name="T3" fmla="*/ 47 h 94"/>
                <a:gd name="T4" fmla="*/ 94 w 113"/>
                <a:gd name="T5" fmla="*/ 44 h 94"/>
                <a:gd name="T6" fmla="*/ 81 w 113"/>
                <a:gd name="T7" fmla="*/ 5 h 94"/>
                <a:gd name="T8" fmla="*/ 36 w 113"/>
                <a:gd name="T9" fmla="*/ 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4">
                  <a:moveTo>
                    <a:pt x="36" y="8"/>
                  </a:moveTo>
                  <a:cubicBezTo>
                    <a:pt x="36" y="8"/>
                    <a:pt x="0" y="21"/>
                    <a:pt x="24" y="47"/>
                  </a:cubicBezTo>
                  <a:cubicBezTo>
                    <a:pt x="24" y="47"/>
                    <a:pt x="56" y="94"/>
                    <a:pt x="94" y="44"/>
                  </a:cubicBezTo>
                  <a:cubicBezTo>
                    <a:pt x="94" y="44"/>
                    <a:pt x="113" y="23"/>
                    <a:pt x="81" y="5"/>
                  </a:cubicBezTo>
                  <a:cubicBezTo>
                    <a:pt x="81" y="5"/>
                    <a:pt x="43" y="0"/>
                    <a:pt x="36" y="8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5" name="Rectangle 127"/>
            <p:cNvSpPr>
              <a:spLocks noChangeArrowheads="1"/>
            </p:cNvSpPr>
            <p:nvPr userDrawn="1"/>
          </p:nvSpPr>
          <p:spPr bwMode="auto">
            <a:xfrm>
              <a:off x="1517" y="827"/>
              <a:ext cx="9" cy="51"/>
            </a:xfrm>
            <a:prstGeom prst="rect">
              <a:avLst/>
            </a:pr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6" name="Freeform 128"/>
            <p:cNvSpPr/>
            <p:nvPr userDrawn="1"/>
          </p:nvSpPr>
          <p:spPr bwMode="auto">
            <a:xfrm>
              <a:off x="1473" y="845"/>
              <a:ext cx="99" cy="42"/>
            </a:xfrm>
            <a:custGeom>
              <a:avLst/>
              <a:gdLst>
                <a:gd name="T0" fmla="*/ 0 w 99"/>
                <a:gd name="T1" fmla="*/ 6 h 42"/>
                <a:gd name="T2" fmla="*/ 6 w 99"/>
                <a:gd name="T3" fmla="*/ 3 h 42"/>
                <a:gd name="T4" fmla="*/ 65 w 99"/>
                <a:gd name="T5" fmla="*/ 27 h 42"/>
                <a:gd name="T6" fmla="*/ 92 w 99"/>
                <a:gd name="T7" fmla="*/ 5 h 42"/>
                <a:gd name="T8" fmla="*/ 98 w 99"/>
                <a:gd name="T9" fmla="*/ 8 h 42"/>
                <a:gd name="T10" fmla="*/ 51 w 99"/>
                <a:gd name="T11" fmla="*/ 36 h 42"/>
                <a:gd name="T12" fmla="*/ 0 w 99"/>
                <a:gd name="T13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42">
                  <a:moveTo>
                    <a:pt x="0" y="6"/>
                  </a:moveTo>
                  <a:cubicBezTo>
                    <a:pt x="0" y="6"/>
                    <a:pt x="1" y="0"/>
                    <a:pt x="6" y="3"/>
                  </a:cubicBezTo>
                  <a:cubicBezTo>
                    <a:pt x="6" y="3"/>
                    <a:pt x="27" y="42"/>
                    <a:pt x="65" y="27"/>
                  </a:cubicBezTo>
                  <a:cubicBezTo>
                    <a:pt x="65" y="27"/>
                    <a:pt x="92" y="14"/>
                    <a:pt x="92" y="5"/>
                  </a:cubicBezTo>
                  <a:cubicBezTo>
                    <a:pt x="92" y="5"/>
                    <a:pt x="99" y="2"/>
                    <a:pt x="98" y="8"/>
                  </a:cubicBezTo>
                  <a:cubicBezTo>
                    <a:pt x="98" y="8"/>
                    <a:pt x="79" y="34"/>
                    <a:pt x="51" y="36"/>
                  </a:cubicBezTo>
                  <a:cubicBezTo>
                    <a:pt x="51" y="36"/>
                    <a:pt x="23" y="40"/>
                    <a:pt x="0" y="6"/>
                  </a:cubicBezTo>
                  <a:close/>
                </a:path>
              </a:pathLst>
            </a:custGeom>
            <a:solidFill>
              <a:srgbClr val="4C3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0"/>
            </a:p>
          </p:txBody>
        </p:sp>
      </p:grp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2975" y="3886054"/>
            <a:ext cx="1613069" cy="85639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9822" y="820419"/>
            <a:ext cx="4218274" cy="1420898"/>
          </a:xfrm>
          <a:prstGeom prst="rect">
            <a:avLst/>
          </a:prstGeom>
        </p:spPr>
      </p:pic>
      <p:sp>
        <p:nvSpPr>
          <p:cNvPr id="14" name="文本框 13"/>
          <p:cNvSpPr txBox="1"/>
          <p:nvPr userDrawn="1"/>
        </p:nvSpPr>
        <p:spPr>
          <a:xfrm>
            <a:off x="3282358" y="1332991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0" dirty="0">
                <a:solidFill>
                  <a:srgbClr val="3CBC34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谢谢观看！</a:t>
            </a:r>
            <a:endParaRPr lang="zh-CN" altLang="en-US" sz="5400" b="0" dirty="0">
              <a:solidFill>
                <a:srgbClr val="3CBC34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343776" y="4708682"/>
            <a:ext cx="1800224" cy="4538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514301" y="4699755"/>
            <a:ext cx="1800224" cy="453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622530" y="4708682"/>
            <a:ext cx="1800224" cy="4538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793055" y="4699755"/>
            <a:ext cx="1800224" cy="4538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0" y="4699755"/>
            <a:ext cx="1800224" cy="453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6715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69219"/>
            <a:ext cx="386715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6F053-C062-49A2-BF87-8FCD49F64E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6E50F-50EC-4EE4-B6CE-F9706FEC3A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597569" y="1428780"/>
            <a:ext cx="4403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rgbClr val="015168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zh-CN" altLang="en-US" sz="5400" dirty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树和喜鹊</a:t>
            </a:r>
            <a:endParaRPr lang="zh-CN" altLang="en-US" sz="5400" dirty="0">
              <a:solidFill>
                <a:schemeClr val="accent6">
                  <a:lumMod val="7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659713" y="2435210"/>
            <a:ext cx="445802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495544" y="4171908"/>
            <a:ext cx="309880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3179" y="19567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图片 2" descr="人教 田字格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31820" y="1119341"/>
            <a:ext cx="2880360" cy="2135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2592" y="1175458"/>
            <a:ext cx="24344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endParaRPr lang="zh-CN" altLang="en-US" sz="1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98225" y="598378"/>
            <a:ext cx="1769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k</a:t>
            </a:r>
            <a:r>
              <a:rPr lang="en-US" altLang="zh-CN" sz="4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</a:t>
            </a:r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ài</a:t>
            </a:r>
            <a:endParaRPr lang="zh-CN" altLang="en-US" sz="44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7" name="图片 6" descr="图片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2576" y="2078545"/>
            <a:ext cx="1448276" cy="135529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14083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图片 2" descr="人教 田字格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31820" y="1097219"/>
            <a:ext cx="2880360" cy="2135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96655" y="1153336"/>
            <a:ext cx="24344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楷体" panose="02010609060101010101" pitchFamily="49" charset="-122"/>
                <a:ea typeface="楷体" panose="02010609060101010101" pitchFamily="49" charset="-122"/>
              </a:rPr>
              <a:t>乐</a:t>
            </a:r>
            <a:endParaRPr lang="zh-CN" altLang="en-US" sz="1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7939" y="680426"/>
            <a:ext cx="1769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lè</a:t>
            </a:r>
            <a:endParaRPr lang="zh-CN" altLang="en-US" sz="44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7" name="图片 6" descr="图片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2576" y="2056423"/>
            <a:ext cx="1448276" cy="135529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3179" y="128831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朗读课文，读中质疑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09801" y="1429786"/>
            <a:ext cx="3936673" cy="14773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在一个荒凉的山坡上，只有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一棵树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，树上只有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一个鸟窝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，鸟窝里只有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一只喜鹊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QQ截图20170120162615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21197" y="997527"/>
            <a:ext cx="2853634" cy="198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4041" y="143580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朗读课文，读中质疑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5643" y="941552"/>
            <a:ext cx="78127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如果你是树或者喜鹊心里会是什么感觉呢？</a:t>
            </a:r>
            <a:endParaRPr lang="zh-CN" altLang="en-US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孤单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”是什么意思？你有过孤单的感觉吗？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当你孤单的时候，你会用什么办法让自己变得快乐呢？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7450" y="1029888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孤单</a:t>
            </a:r>
            <a:endParaRPr lang="zh-CN" altLang="en-US" sz="1350" dirty="0"/>
          </a:p>
        </p:txBody>
      </p:sp>
      <p:pic>
        <p:nvPicPr>
          <p:cNvPr id="5" name="图片 4" descr="一棵树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3132" y="2394285"/>
            <a:ext cx="1401184" cy="1147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73012" y="15095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布置作业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7420" y="1159991"/>
            <a:ext cx="73627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．画一画：根据课文内容以及你的想象，画一幅画，使荒山热闹起来，使树和喜鹊不再孤单。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．复习和巩固生字，用上一个你喜欢的词语造句。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03345" y="1581176"/>
            <a:ext cx="1826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</a:t>
            </a:r>
            <a:r>
              <a:rPr lang="zh-CN" altLang="en-US" sz="3200" dirty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二</a:t>
            </a:r>
            <a:r>
              <a:rPr lang="zh-CN" altLang="en-US" sz="3200" dirty="0" smtClean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</a:t>
            </a:r>
            <a:r>
              <a:rPr lang="zh-CN" altLang="en-US" sz="3200" dirty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时</a:t>
            </a:r>
            <a:endParaRPr lang="zh-CN" altLang="en-US" sz="3200" dirty="0">
              <a:solidFill>
                <a:schemeClr val="accent6">
                  <a:lumMod val="7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4" y="16570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复习导入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02053" y="1248938"/>
            <a:ext cx="55319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窝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孤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种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50000"/>
              </a:lnSpc>
            </a:pP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邻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居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招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呼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乐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30680" y="1255816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zhǐ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wō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g</a:t>
            </a:r>
            <a:r>
              <a:rPr lang="en-US" altLang="zh-CN" sz="2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en-US" altLang="zh-CN" sz="24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dān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zhòng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dō</a:t>
            </a:r>
            <a:r>
              <a:rPr lang="en-US" altLang="zh-CN" sz="2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</a:t>
            </a:r>
            <a:endParaRPr lang="zh-CN" altLang="en-US" sz="24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3702" y="2055917"/>
            <a:ext cx="520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lín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j</a:t>
            </a:r>
            <a:r>
              <a:rPr lang="en-US" altLang="zh-CN" sz="2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zhāo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h</a:t>
            </a:r>
            <a:r>
              <a:rPr lang="en-US" altLang="zh-CN" sz="2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jìng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lè</a:t>
            </a:r>
            <a:endParaRPr lang="zh-CN" altLang="en-US" sz="24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3" grpId="1"/>
      <p:bldP spid="24" grpId="0"/>
      <p:bldP spid="2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QQ截图20161220154326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14401" y="2172104"/>
            <a:ext cx="2132919" cy="1318034"/>
          </a:xfrm>
          <a:prstGeom prst="rect">
            <a:avLst/>
          </a:prstGeom>
        </p:spPr>
      </p:pic>
      <p:sp>
        <p:nvSpPr>
          <p:cNvPr id="4" name="云形标注 3"/>
          <p:cNvSpPr/>
          <p:nvPr/>
        </p:nvSpPr>
        <p:spPr>
          <a:xfrm>
            <a:off x="1128156" y="578923"/>
            <a:ext cx="6317673" cy="1496291"/>
          </a:xfrm>
          <a:prstGeom prst="cloudCallout">
            <a:avLst>
              <a:gd name="adj1" fmla="val -15758"/>
              <a:gd name="adj2" fmla="val 791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矩形 1"/>
          <p:cNvSpPr/>
          <p:nvPr/>
        </p:nvSpPr>
        <p:spPr>
          <a:xfrm>
            <a:off x="745383" y="128831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复习导入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6608" y="815236"/>
            <a:ext cx="57535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种上了许多树的荒山变得怎么样了？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树和喜鹊有了朋友以后它们有什么变化？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4805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精读课文，深入探究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4401" y="955997"/>
            <a:ext cx="73033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后来，这里种了好多好多树，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每棵树上都有鸟窝，每个鸟窝里都有喜鹊。</a:t>
            </a:r>
            <a:endParaRPr lang="zh-CN" altLang="en-US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从这句话中，我们知道树和喜鹊都有了什么？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邻居、伙伴</a:t>
            </a:r>
            <a:endParaRPr lang="zh-CN" altLang="en-US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50954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精读课文，深入探究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8461" y="846584"/>
            <a:ext cx="74398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每天天一亮，喜鹊们叽叽喳喳叫几声，打着招呼一起飞出去了。天一黑，他们又叽叽喳喳地一起飞回窝里，安安静静地睡觉了。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你想积累这段话中的哪些词语？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你还能说出几个这样的词语吗？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平平安安、高高兴兴、快快乐乐、痛痛快快</a:t>
            </a:r>
            <a:endParaRPr lang="zh-CN" altLang="en-US" sz="2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02787" y="2179848"/>
            <a:ext cx="3021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叽叽喳喳、安安静静</a:t>
            </a:r>
            <a:endParaRPr lang="zh-CN" altLang="en-US" sz="13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03345" y="1581176"/>
            <a:ext cx="1826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6">
                    <a:lumMod val="75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第一课时</a:t>
            </a:r>
            <a:endParaRPr lang="zh-CN" altLang="en-US" sz="3200" dirty="0">
              <a:solidFill>
                <a:schemeClr val="accent6">
                  <a:lumMod val="75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36206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精读课文，深入探究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766" y="848330"/>
            <a:ext cx="78733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树很孤单，喜鹊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很孤单。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树有了邻居，喜鹊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有了邻居。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树很快乐，喜鹊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很快乐。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你发现了什么？用上</a:t>
            </a:r>
            <a:r>
              <a:rPr 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“……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说话。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同学们想一想，树和喜鹊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由孤单变得快乐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的原因什么呢？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叽叽喳喳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59622" y="865618"/>
            <a:ext cx="2861953" cy="1322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3179" y="15832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情感迁移，感悟道理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62790" y="869308"/>
            <a:ext cx="6062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你有孤单的时候吗？这个时侯你会怎么做？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1986" y="1545568"/>
            <a:ext cx="40851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当我们一个人时可以主动去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寻找朋友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每个人都需要朋友的陪伴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C:\Users\Administrator\Desktop\人教一下\11 彩虹\图片\荡秋千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38151" y="1416132"/>
            <a:ext cx="2850078" cy="1612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2645" y="143580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情感迁移，感悟道理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9397" y="796792"/>
            <a:ext cx="7374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当你看到别人孤单的时候，你会怎么做？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一个人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26275" y="1320944"/>
            <a:ext cx="3063834" cy="1723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/>
          <p:cNvSpPr/>
          <p:nvPr/>
        </p:nvSpPr>
        <p:spPr>
          <a:xfrm>
            <a:off x="3990110" y="1449488"/>
            <a:ext cx="44462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当我们看到有同伴一个人时要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主动与他说话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，这样我们的朋友才会越来越多。</a:t>
            </a:r>
            <a:endParaRPr lang="zh-CN" altLang="en-US" sz="13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73077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情感迁移，感悟道理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6905" y="912191"/>
            <a:ext cx="70539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学习完本文，你懂得了什么道理呢？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有了邻居，有了朋友，大家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一同玩耍，一同游戏，才能快乐地生活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图片51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892333" y="2164944"/>
            <a:ext cx="2392146" cy="1193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3180" y="188399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布置作业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51958" y="1057331"/>
            <a:ext cx="5700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．把这个故事讲给爸爸、妈妈听。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．阅读“</a:t>
            </a:r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有朋友才会有快乐，有友爱才会有幸福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”这些内容相关的散文、诗歌等，谈谈自己的感受。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QQ截图20160801145333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8135" y="1175657"/>
            <a:ext cx="2727490" cy="1531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4" y="15095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板书设计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62250" y="904021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树和喜鹊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孤单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邻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伙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居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伴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快乐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754791" y="177555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质疑导入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75747" y="885549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树和喜鹊之间会发生什么事呢？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" name="图片 25" descr="孤单的树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41119" y="1389414"/>
            <a:ext cx="3010395" cy="1620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图片 27" descr="QQ截图201701201557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37018" y="1398781"/>
            <a:ext cx="2909455" cy="164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矩形 28"/>
          <p:cNvSpPr/>
          <p:nvPr/>
        </p:nvSpPr>
        <p:spPr>
          <a:xfrm>
            <a:off x="4274973" y="1653080"/>
            <a:ext cx="629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树和喜鹊</a:t>
            </a:r>
            <a:endParaRPr lang="zh-CN" altLang="en-US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45383" y="180451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02053" y="1248938"/>
            <a:ext cx="55319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窝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孤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种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50000"/>
              </a:lnSpc>
            </a:pP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邻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居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招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呼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乐</a:t>
            </a:r>
            <a:endParaRPr lang="zh-CN" altLang="en-US" sz="2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30680" y="1255816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zhǐ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wō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g</a:t>
            </a:r>
            <a:r>
              <a:rPr lang="en-US" altLang="zh-CN" sz="2400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en-US" altLang="zh-CN" sz="24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dān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zhòng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dō</a:t>
            </a:r>
            <a:r>
              <a:rPr lang="en-US" altLang="zh-CN" sz="2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</a:t>
            </a:r>
            <a:endParaRPr lang="zh-CN" altLang="en-US" sz="24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23702" y="2055917"/>
            <a:ext cx="5203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lín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j</a:t>
            </a:r>
            <a:r>
              <a:rPr lang="en-US" altLang="zh-CN" sz="2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zhāo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h</a:t>
            </a:r>
            <a:r>
              <a:rPr lang="en-US" altLang="zh-CN" sz="2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jìng</a:t>
            </a:r>
            <a:r>
              <a:rPr lang="en-US" altLang="zh-CN" sz="24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      </a:t>
            </a:r>
            <a:r>
              <a:rPr lang="en-US" altLang="zh-CN" sz="2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lè</a:t>
            </a:r>
            <a:endParaRPr lang="zh-CN" altLang="en-US" sz="24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3179" y="188399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" name="图片 3" descr="人教 田字格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83974" y="1076933"/>
            <a:ext cx="2880360" cy="2135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0099" y="1076933"/>
            <a:ext cx="24344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endParaRPr lang="zh-CN" altLang="en-US" sz="1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96990" y="644782"/>
            <a:ext cx="14606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jìng</a:t>
            </a:r>
            <a:endParaRPr lang="zh-CN" altLang="en-US" sz="44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77866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图片 2" descr="人教 田字格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31820" y="986609"/>
            <a:ext cx="2880360" cy="2135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6760" y="1042726"/>
            <a:ext cx="24344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endParaRPr lang="zh-CN" altLang="en-US" sz="1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9270" y="497610"/>
            <a:ext cx="1769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dān</a:t>
            </a:r>
            <a:endParaRPr lang="zh-CN" altLang="en-US" sz="44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7" name="图片 6" descr="图片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2576" y="1945813"/>
            <a:ext cx="1448276" cy="135529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3347" y="150954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图片 2" descr="人教 田字格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31820" y="1030853"/>
            <a:ext cx="2880360" cy="2135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2592" y="1086970"/>
            <a:ext cx="24344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楷体" panose="02010609060101010101" pitchFamily="49" charset="-122"/>
                <a:ea typeface="楷体" panose="02010609060101010101" pitchFamily="49" charset="-122"/>
              </a:rPr>
              <a:t>居</a:t>
            </a:r>
            <a:endParaRPr lang="zh-CN" altLang="en-US" sz="1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9477" y="543369"/>
            <a:ext cx="1769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j</a:t>
            </a:r>
            <a:r>
              <a:rPr lang="en-US" altLang="zh-CN" sz="4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endParaRPr lang="zh-CN" altLang="en-US" sz="44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7" name="图片 6" descr="图片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2576" y="1990057"/>
            <a:ext cx="1448276" cy="135529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43579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图片 2" descr="人教 田字格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31820" y="1052975"/>
            <a:ext cx="2880360" cy="2135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2592" y="1109092"/>
            <a:ext cx="24344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楷体" panose="02010609060101010101" pitchFamily="49" charset="-122"/>
                <a:ea typeface="楷体" panose="02010609060101010101" pitchFamily="49" charset="-122"/>
              </a:rPr>
              <a:t>招</a:t>
            </a:r>
            <a:endParaRPr lang="zh-CN" altLang="en-US" sz="1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5102" y="535995"/>
            <a:ext cx="1769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zhāo</a:t>
            </a:r>
            <a:endParaRPr lang="zh-CN" altLang="en-US" sz="44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7" name="图片 6" descr="图片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2576" y="2012179"/>
            <a:ext cx="1448276" cy="135529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5383" y="195678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初读课文，整体感知</a:t>
            </a:r>
            <a:endParaRPr lang="zh-CN" altLang="en-US" sz="2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" name="图片 2" descr="人教 田字格.jp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31820" y="1008731"/>
            <a:ext cx="2880360" cy="2135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2592" y="1064848"/>
            <a:ext cx="24344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楷体" panose="02010609060101010101" pitchFamily="49" charset="-122"/>
                <a:ea typeface="楷体" panose="02010609060101010101" pitchFamily="49" charset="-122"/>
              </a:rPr>
              <a:t>呼</a:t>
            </a:r>
            <a:endParaRPr lang="zh-CN" altLang="en-US" sz="16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7289" y="593625"/>
            <a:ext cx="17694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h</a:t>
            </a:r>
            <a:r>
              <a:rPr lang="en-US" altLang="zh-CN" sz="4400" b="1" dirty="0" err="1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ū</a:t>
            </a:r>
            <a:endParaRPr lang="zh-CN" altLang="en-US" sz="44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7" name="图片 6" descr="图片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2576" y="1967935"/>
            <a:ext cx="1448276" cy="13552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1195</Words>
  <Application>WPS 演示</Application>
  <PresentationFormat>全屏显示(16:9)</PresentationFormat>
  <Paragraphs>148</Paragraphs>
  <Slides>26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华文新魏</vt:lpstr>
      <vt:lpstr>Calibri</vt:lpstr>
      <vt:lpstr>华文中宋</vt:lpstr>
      <vt:lpstr>微软雅黑</vt:lpstr>
      <vt:lpstr>楷体</vt:lpstr>
      <vt:lpstr>华文细黑</vt:lpstr>
      <vt:lpstr>Arial Unicode MS</vt:lpstr>
      <vt:lpstr>Arial Unicode MS</vt:lpstr>
      <vt:lpstr>等线 Light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</cp:lastModifiedBy>
  <cp:revision>331</cp:revision>
  <dcterms:created xsi:type="dcterms:W3CDTF">2016-08-15T07:12:00Z</dcterms:created>
  <dcterms:modified xsi:type="dcterms:W3CDTF">2020-05-22T06:40:47Z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2052-11.1.0.9662</vt:lpwstr>
  </property>
</Properties>
</file>