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256" r:id="rId2"/>
    <p:sldId id="266" r:id="rId3"/>
    <p:sldId id="257" r:id="rId4"/>
    <p:sldId id="265" r:id="rId5"/>
    <p:sldId id="264" r:id="rId6"/>
    <p:sldId id="304" r:id="rId7"/>
    <p:sldId id="306" r:id="rId8"/>
    <p:sldId id="269" r:id="rId9"/>
    <p:sldId id="281" r:id="rId10"/>
    <p:sldId id="307" r:id="rId11"/>
    <p:sldId id="291" r:id="rId12"/>
    <p:sldId id="271" r:id="rId13"/>
    <p:sldId id="290" r:id="rId14"/>
    <p:sldId id="289" r:id="rId15"/>
    <p:sldId id="288" r:id="rId16"/>
    <p:sldId id="286" r:id="rId17"/>
    <p:sldId id="285" r:id="rId18"/>
    <p:sldId id="308" r:id="rId19"/>
    <p:sldId id="309" r:id="rId20"/>
    <p:sldId id="284" r:id="rId21"/>
    <p:sldId id="282" r:id="rId22"/>
    <p:sldId id="310" r:id="rId23"/>
    <p:sldId id="268" r:id="rId24"/>
    <p:sldId id="311" r:id="rId25"/>
    <p:sldId id="294" r:id="rId26"/>
    <p:sldId id="296" r:id="rId27"/>
    <p:sldId id="297" r:id="rId28"/>
    <p:sldId id="299" r:id="rId29"/>
    <p:sldId id="298" r:id="rId30"/>
    <p:sldId id="295" r:id="rId31"/>
  </p:sldIdLst>
  <p:sldSz cx="9144000" cy="6858000" type="screen4x3"/>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11" autoAdjust="0"/>
    <p:restoredTop sz="94660"/>
  </p:normalViewPr>
  <p:slideViewPr>
    <p:cSldViewPr>
      <p:cViewPr varScale="1">
        <p:scale>
          <a:sx n="70" d="100"/>
          <a:sy n="70" d="100"/>
        </p:scale>
        <p:origin x="-564" y="-96"/>
      </p:cViewPr>
      <p:guideLst>
        <p:guide orient="horz" pos="2160"/>
        <p:guide pos="2880"/>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3736200" cy="73736200"/>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 Type="http://schemas.openxmlformats.org/officeDocument/2006/relationships/slide" Target="slides/slide2.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tags" Target="tags/tag1.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heme" Target="theme/theme1.xml" /><Relationship Id="rId36" Type="http://schemas.openxmlformats.org/officeDocument/2006/relationships/tableStyles" Target="tableStyles.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BD40D-5992-41AE-B475-6B1B026983D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6.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3.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4.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5.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1-2003292220340-L.jpg"/>
          <p:cNvPicPr>
            <a:picLocks noChangeAspect="1" noChangeArrowheads="1"/>
          </p:cNvPicPr>
          <p:nvPr/>
        </p:nvPicPr>
        <p:blipFill>
          <a:blip r:embed="rId2"/>
          <a:stretch>
            <a:fillRect/>
          </a:stretch>
        </p:blipFill>
        <p:spPr bwMode="auto">
          <a:xfrm>
            <a:off x="-25810" y="0"/>
            <a:ext cx="9169810" cy="6237312"/>
          </a:xfrm>
          <a:prstGeom prst="rect">
            <a:avLst/>
          </a:prstGeom>
          <a:noFill/>
        </p:spPr>
      </p:pic>
      <p:sp>
        <p:nvSpPr>
          <p:cNvPr id="7" name="矩形 6"/>
          <p:cNvSpPr/>
          <p:nvPr/>
        </p:nvSpPr>
        <p:spPr>
          <a:xfrm>
            <a:off x="2051720" y="2348880"/>
            <a:ext cx="5112568" cy="1569660"/>
          </a:xfrm>
          <a:prstGeom prst="rect">
            <a:avLst/>
          </a:prstGeom>
        </p:spPr>
        <p:txBody>
          <a:bodyPr wrap="square">
            <a:spAutoFit/>
          </a:bodyPr>
          <a:lstStyle/>
          <a:p>
            <a:r>
              <a:rPr lang="zh-CN" altLang="zh-CN" sz="4800" b="1" smtClean="0">
                <a:latin typeface="楷体" pitchFamily="49" charset="-122"/>
                <a:ea typeface="楷体" panose="02010609060101010101" pitchFamily="49" charset="-122"/>
              </a:rPr>
              <a:t>人应当坚持正义</a:t>
            </a:r>
            <a:endParaRPr lang="en-US" altLang="zh-CN" sz="4800" b="1" smtClean="0">
              <a:latin typeface="楷体" panose="02010609060101010101" pitchFamily="49" charset="-122"/>
              <a:ea typeface="楷体" panose="02010609060101010101" pitchFamily="49" charset="-122"/>
            </a:endParaRPr>
          </a:p>
          <a:p>
            <a:r>
              <a:rPr lang="en-US" altLang="zh-CN" sz="4800" b="1" smtClean="0">
                <a:latin typeface="楷体" pitchFamily="49" charset="-122"/>
                <a:ea typeface="楷体" panose="02010609060101010101" pitchFamily="49" charset="-122"/>
              </a:rPr>
              <a:t>          </a:t>
            </a:r>
            <a:r>
              <a:rPr lang="zh-CN" altLang="zh-CN" sz="4800" b="1" smtClean="0">
                <a:latin typeface="楷体" pitchFamily="49" charset="-122"/>
                <a:ea typeface="楷体" panose="02010609060101010101" pitchFamily="49" charset="-122"/>
              </a:rPr>
              <a:t>柏拉图</a:t>
            </a:r>
            <a:endParaRPr lang="zh-CN" altLang="en-US" sz="4800">
              <a:latin typeface="楷体" panose="02010609060101010101" pitchFamily="49" charset="-122"/>
              <a:ea typeface="楷体" panose="02010609060101010101" pitchFamily="49" charset="-122"/>
            </a:endParaRPr>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548680"/>
            <a:ext cx="9144000" cy="7389440"/>
          </a:xfrm>
          <a:prstGeom prst="rect">
            <a:avLst/>
          </a:prstGeom>
          <a:noFill/>
        </p:spPr>
      </p:pic>
      <p:sp>
        <p:nvSpPr>
          <p:cNvPr id="21505" name="Rectangle 1"/>
          <p:cNvSpPr>
            <a:spLocks noChangeArrowheads="1"/>
          </p:cNvSpPr>
          <p:nvPr/>
        </p:nvSpPr>
        <p:spPr bwMode="auto">
          <a:xfrm>
            <a:off x="827584" y="332656"/>
            <a:ext cx="8064896" cy="5632311"/>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solidFill>
                  <a:srgbClr val="0070C0"/>
                </a:solidFill>
                <a:latin typeface="宋体" pitchFamily="2" charset="-122"/>
                <a:ea typeface="宋体" pitchFamily="2" charset="-122"/>
                <a:cs typeface="Times New Roman" panose="02020603050405020304" pitchFamily="18" charset="0"/>
              </a:rPr>
              <a:t>          </a:t>
            </a:r>
            <a:r>
              <a:rPr lang="zh-CN" altLang="zh-CN" sz="2800" b="1" smtClean="0"/>
              <a:t>格黎东和苏格拉底</a:t>
            </a:r>
            <a:endParaRPr lang="zh-CN" altLang="zh-CN" sz="2800" smtClean="0"/>
          </a:p>
          <a:p>
            <a:r>
              <a:rPr lang="en-US" altLang="zh-CN" sz="2800" smtClean="0"/>
              <a:t>        </a:t>
            </a:r>
            <a:r>
              <a:rPr lang="zh-CN" altLang="zh-CN" sz="2800" smtClean="0">
                <a:latin typeface="楷体" pitchFamily="49" charset="-122"/>
                <a:ea typeface="楷体" panose="02010609060101010101" pitchFamily="49" charset="-122"/>
              </a:rPr>
              <a:t>格黎东和苏格拉底是</a:t>
            </a:r>
            <a:r>
              <a:rPr lang="zh-CN" altLang="zh-CN" sz="2800" smtClean="0">
                <a:solidFill>
                  <a:srgbClr val="FF0000"/>
                </a:solidFill>
                <a:latin typeface="楷体" pitchFamily="49" charset="-122"/>
                <a:ea typeface="楷体" panose="02010609060101010101" pitchFamily="49" charset="-122"/>
              </a:rPr>
              <a:t>多年的老朋友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他有时也去广场听苏格拉底讲学</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与苏格拉底</a:t>
            </a:r>
            <a:r>
              <a:rPr lang="zh-CN" altLang="zh-CN" sz="2800" smtClean="0">
                <a:solidFill>
                  <a:srgbClr val="FF0000"/>
                </a:solidFill>
                <a:latin typeface="楷体" pitchFamily="49" charset="-122"/>
                <a:ea typeface="楷体" panose="02010609060101010101" pitchFamily="49" charset="-122"/>
              </a:rPr>
              <a:t>也是“师友间”的情谊</a:t>
            </a:r>
            <a:r>
              <a:rPr lang="zh-CN" altLang="zh-CN" sz="2800" smtClean="0">
                <a:latin typeface="楷体" pitchFamily="49" charset="-122"/>
                <a:ea typeface="楷体" panose="02010609060101010101" pitchFamily="49" charset="-122"/>
              </a:rPr>
              <a:t>。作为雅典的巨富</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他在苏格拉底受审时及苏格拉底被投入狱中后不止次表示愿意出钱为苏格拉底免除一死。但是苏格拉底执意不领情</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舍生取义</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为维护雅典民主制度所制定的法律献身、殉道。苏格拉底认为交纳赎金以求免于一死</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实际上是承认自己有罪</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这是苟且偷生。而不承认有罪</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甘愿接受法律的裁决虽然被处死了</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但大义凛然</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作为哲人</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是最崇高的殉道表现</a:t>
            </a:r>
            <a:r>
              <a:rPr lang="zh-CN" altLang="zh-CN" sz="2400" smtClean="0">
                <a:latin typeface="楷体" pitchFamily="49" charset="-122"/>
                <a:ea typeface="楷体" panose="02010609060101010101" pitchFamily="49" charset="-122"/>
              </a:rPr>
              <a:t>。</a:t>
            </a:r>
          </a:p>
          <a:p>
            <a:pPr indent="228600" fontAlgn="base">
              <a:spcBef>
                <a:spcPct val="0"/>
              </a:spcBef>
              <a:spcAft>
                <a:spcPct val="0"/>
              </a:spcAft>
            </a:pPr>
            <a:endParaRPr kumimoji="0" lang="zh-CN" sz="2400" b="0" i="0" u="none" strike="noStrike" cap="none" normalizeH="0" baseline="0" smtClean="0">
              <a:ln>
                <a:noFill/>
              </a:ln>
              <a:solidFill>
                <a:srgbClr val="0070C0"/>
              </a:solidFill>
              <a:effectLst/>
              <a:latin typeface="楷体" pitchFamily="49" charset="-122"/>
              <a:ea typeface="楷体" panose="02010609060101010101" pitchFamily="49" charset="-122"/>
              <a:cs typeface="宋体"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a:t>
            </a:r>
            <a:endParaRPr kumimoji="0" lang="zh-CN" altLang="en-US" sz="2400" b="1"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p:txBody>
      </p:sp>
      <p:sp>
        <p:nvSpPr>
          <p:cNvPr id="6" name="流程图: 延期 5"/>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92896"/>
            <a:ext cx="9144000" cy="5040560"/>
          </a:xfrm>
          <a:prstGeom prst="rect">
            <a:avLst/>
          </a:prstGeom>
          <a:noFill/>
        </p:spPr>
      </p:pic>
      <p:sp>
        <p:nvSpPr>
          <p:cNvPr id="4" name="流程图: 延期 3"/>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1265" name="Rectangle 1"/>
          <p:cNvSpPr>
            <a:spLocks noChangeArrowheads="1"/>
          </p:cNvSpPr>
          <p:nvPr/>
        </p:nvSpPr>
        <p:spPr bwMode="auto">
          <a:xfrm>
            <a:off x="899592" y="260648"/>
            <a:ext cx="7560840" cy="58477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lvl="0" indent="228600" fontAlgn="base">
              <a:spcBef>
                <a:spcPct val="0"/>
              </a:spcBef>
              <a:spcAft>
                <a:spcPct val="0"/>
              </a:spcAft>
            </a:pPr>
            <a:r>
              <a:rPr lang="zh-CN" altLang="en-US" sz="3200" b="1" smtClean="0">
                <a:solidFill>
                  <a:srgbClr val="0070C0"/>
                </a:solidFill>
                <a:latin typeface="宋体" pitchFamily="2" charset="-122"/>
                <a:ea typeface="宋体" pitchFamily="2" charset="-122"/>
                <a:cs typeface="Times New Roman" panose="02020603050405020304" pitchFamily="18" charset="0"/>
              </a:rPr>
              <a:t>题目解说</a:t>
            </a:r>
            <a:endParaRPr kumimoji="0" lang="zh-CN" altLang="en-US" sz="2400" b="0" i="0" u="none" strike="noStrike" cap="none" normalizeH="0" baseline="0" smtClean="0">
              <a:ln>
                <a:noFill/>
              </a:ln>
              <a:solidFill>
                <a:schemeClr val="tx1"/>
              </a:solidFill>
              <a:effectLst/>
              <a:latin typeface="Arial" pitchFamily="34" charset="0"/>
              <a:ea typeface="宋体" panose="02010600030101010101" pitchFamily="2" charset="-122"/>
              <a:cs typeface="宋体" panose="02010600030101010101" pitchFamily="2" charset="-122"/>
            </a:endParaRPr>
          </a:p>
        </p:txBody>
      </p:sp>
      <p:sp>
        <p:nvSpPr>
          <p:cNvPr id="27649" name="Rectangle 1"/>
          <p:cNvSpPr>
            <a:spLocks noChangeArrowheads="1"/>
          </p:cNvSpPr>
          <p:nvPr/>
        </p:nvSpPr>
        <p:spPr bwMode="auto">
          <a:xfrm>
            <a:off x="683568" y="1412776"/>
            <a:ext cx="7560840" cy="2862322"/>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en-US" altLang="zh-CN" sz="3600" b="0" i="0" u="none" strike="noStrike" cap="none" normalizeH="0" baseline="0" smtClean="0">
                <a:ln>
                  <a:noFill/>
                </a:ln>
                <a:solidFill>
                  <a:schemeClr val="tx1"/>
                </a:solidFill>
                <a:effectLst/>
                <a:latin typeface="Arial"/>
                <a:ea typeface="宋体" pitchFamily="2" charset="-122"/>
                <a:cs typeface="Times New Roman" panose="02020603050405020304" pitchFamily="18" charset="0"/>
              </a:rPr>
              <a:t>   </a:t>
            </a:r>
            <a:r>
              <a:rPr kumimoji="0" lang="zh-CN" altLang="zh-CN"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人应当坚持正义”</a:t>
            </a:r>
            <a:r>
              <a:rPr kumimoji="0" lang="en-US" altLang="zh-CN"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明确表达了文章的观点</a:t>
            </a:r>
            <a:r>
              <a:rPr kumimoji="0" lang="en-US" altLang="zh-CN"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这也正是苏格拉底不听格黎东的劝告执意赴死的原因。</a:t>
            </a:r>
            <a:endParaRPr kumimoji="0" lang="en-US" altLang="zh-CN" sz="36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pPr>
            <a:r>
              <a:rPr lang="en-US" altLang="zh-CN" sz="3600" smtClean="0">
                <a:latin typeface="楷体" pitchFamily="49" charset="-122"/>
                <a:ea typeface="楷体" panose="02010609060101010101" pitchFamily="49" charset="-122"/>
                <a:cs typeface="Times New Roman" panose="02020603050405020304" pitchFamily="18" charset="0"/>
              </a:rPr>
              <a:t>  </a:t>
            </a:r>
            <a:r>
              <a:rPr kumimoji="0" lang="zh-CN" altLang="en-US" sz="36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“应当”是“必须”的意思</a:t>
            </a:r>
            <a:r>
              <a:rPr kumimoji="0" lang="en-US" altLang="zh-CN" sz="36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a:t>
            </a:r>
            <a:r>
              <a:rPr kumimoji="0" lang="zh-CN" altLang="en-US" sz="36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突出了“坚持正义”对“人”的重要意义</a:t>
            </a:r>
            <a:r>
              <a:rPr kumimoji="0" lang="zh-CN" altLang="en-US" sz="36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endParaRPr kumimoji="0" lang="zh-CN" altLang="en-US" sz="36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7649">
                                            <p:txEl>
                                              <p:pRg st="1" end="1"/>
                                            </p:txEl>
                                          </p:spTgt>
                                        </p:tgtEl>
                                        <p:attrNameLst>
                                          <p:attrName>style.visibility</p:attrName>
                                        </p:attrNameLst>
                                      </p:cBhvr>
                                      <p:to>
                                        <p:strVal val="visible"/>
                                      </p:to>
                                    </p:set>
                                    <p:anim calcmode="lin" valueType="num">
                                      <p:cBhvr additive="base">
                                        <p:cTn id="7" dur="500" fill="hold"/>
                                        <p:tgtEl>
                                          <p:spTgt spid="2764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4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1196752"/>
            <a:ext cx="9144000" cy="5661248"/>
          </a:xfrm>
          <a:prstGeom prst="rect">
            <a:avLst/>
          </a:prstGeom>
          <a:noFill/>
        </p:spPr>
      </p:pic>
      <p:sp>
        <p:nvSpPr>
          <p:cNvPr id="29697" name="Rectangle 1"/>
          <p:cNvSpPr>
            <a:spLocks noChangeArrowheads="1"/>
          </p:cNvSpPr>
          <p:nvPr/>
        </p:nvSpPr>
        <p:spPr bwMode="auto">
          <a:xfrm>
            <a:off x="1043608" y="158443"/>
            <a:ext cx="7488832" cy="6678751"/>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en-US" sz="3200" b="1" smtClean="0">
                <a:solidFill>
                  <a:srgbClr val="0070C0"/>
                </a:solidFill>
              </a:rPr>
              <a:t>文体知识</a:t>
            </a:r>
            <a:endParaRPr lang="en-US" altLang="zh-CN" sz="3200" b="1" smtClean="0">
              <a:solidFill>
                <a:srgbClr val="0070C0"/>
              </a:solidFill>
            </a:endParaRPr>
          </a:p>
          <a:p>
            <a:r>
              <a:rPr lang="en-US" altLang="zh-CN" sz="3200" b="1" smtClean="0"/>
              <a:t>                           </a:t>
            </a:r>
            <a:r>
              <a:rPr lang="zh-CN" altLang="zh-CN" sz="3200" b="1" smtClean="0"/>
              <a:t>对话体</a:t>
            </a:r>
            <a:endParaRPr lang="zh-CN" altLang="zh-CN" sz="3200" smtClean="0"/>
          </a:p>
          <a:p>
            <a:r>
              <a:rPr lang="en-US" altLang="zh-CN" sz="2800" smtClean="0">
                <a:solidFill>
                  <a:srgbClr val="FF0000"/>
                </a:solidFill>
                <a:latin typeface="楷体" pitchFamily="49" charset="-122"/>
                <a:ea typeface="楷体" panose="02010609060101010101" pitchFamily="49" charset="-122"/>
              </a:rPr>
              <a:t>    </a:t>
            </a:r>
            <a:r>
              <a:rPr lang="zh-CN" altLang="zh-CN" sz="2800" smtClean="0">
                <a:solidFill>
                  <a:srgbClr val="FF0000"/>
                </a:solidFill>
                <a:latin typeface="楷体" pitchFamily="49" charset="-122"/>
                <a:ea typeface="楷体" panose="02010609060101010101" pitchFamily="49" charset="-122"/>
              </a:rPr>
              <a:t>对话体是艺术、政治、哲学和科学著作中的一种文体</a:t>
            </a:r>
            <a:r>
              <a:rPr lang="zh-CN" altLang="zh-CN" sz="2800" smtClean="0">
                <a:latin typeface="楷体" pitchFamily="49" charset="-122"/>
                <a:ea typeface="楷体" panose="02010609060101010101" pitchFamily="49" charset="-122"/>
              </a:rPr>
              <a:t>。这种文体的著作采用两个或多个角色对话的形式。对话体是一种持殊的体裁，原则上区别于其他体裁的作品中用以表现人物性格和作为艺术语言手段的那种对话。</a:t>
            </a:r>
          </a:p>
          <a:p>
            <a:r>
              <a:rPr lang="en-US" altLang="zh-CN" sz="2800" smtClean="0">
                <a:latin typeface="楷体" pitchFamily="49" charset="-122"/>
                <a:ea typeface="楷体" panose="02010609060101010101" pitchFamily="49" charset="-122"/>
              </a:rPr>
              <a:t>   </a:t>
            </a:r>
            <a:r>
              <a:rPr lang="zh-CN" altLang="zh-CN" sz="2800" smtClean="0">
                <a:solidFill>
                  <a:srgbClr val="0070C0"/>
                </a:solidFill>
                <a:latin typeface="楷体" pitchFamily="49" charset="-122"/>
                <a:ea typeface="楷体" panose="02010609060101010101" pitchFamily="49" charset="-122"/>
              </a:rPr>
              <a:t>对话体著作通常设置尖锐冲突</a:t>
            </a:r>
            <a:r>
              <a:rPr lang="en-US" altLang="zh-CN" sz="2800" smtClean="0">
                <a:solidFill>
                  <a:srgbClr val="0070C0"/>
                </a:solidFill>
                <a:latin typeface="楷体" pitchFamily="49" charset="-122"/>
                <a:ea typeface="楷体" panose="02010609060101010101" pitchFamily="49" charset="-122"/>
              </a:rPr>
              <a:t>,</a:t>
            </a:r>
            <a:r>
              <a:rPr lang="zh-CN" altLang="zh-CN" sz="2800" smtClean="0">
                <a:solidFill>
                  <a:srgbClr val="0070C0"/>
                </a:solidFill>
                <a:latin typeface="楷体" pitchFamily="49" charset="-122"/>
                <a:ea typeface="楷体" panose="02010609060101010101" pitchFamily="49" charset="-122"/>
              </a:rPr>
              <a:t>对话方发表各自的见解</a:t>
            </a:r>
            <a:r>
              <a:rPr lang="en-US" altLang="zh-CN" sz="2800" smtClean="0">
                <a:solidFill>
                  <a:srgbClr val="0070C0"/>
                </a:solidFill>
                <a:latin typeface="楷体" pitchFamily="49" charset="-122"/>
                <a:ea typeface="楷体" panose="02010609060101010101" pitchFamily="49" charset="-122"/>
              </a:rPr>
              <a:t>,</a:t>
            </a:r>
            <a:r>
              <a:rPr lang="zh-CN" altLang="zh-CN" sz="2800" smtClean="0">
                <a:solidFill>
                  <a:srgbClr val="0070C0"/>
                </a:solidFill>
                <a:latin typeface="楷体" pitchFamily="49" charset="-122"/>
                <a:ea typeface="楷体" panose="02010609060101010101" pitchFamily="49" charset="-122"/>
              </a:rPr>
              <a:t>而最终则表露出作者关于论争的倾向以及争论者的生动形象。</a:t>
            </a:r>
            <a:endParaRPr lang="en-US" altLang="zh-CN" sz="2800" smtClean="0">
              <a:solidFill>
                <a:srgbClr val="0070C0"/>
              </a:solidFill>
              <a:latin typeface="楷体" panose="02010609060101010101" pitchFamily="49" charset="-122"/>
              <a:ea typeface="楷体" panose="02010609060101010101" pitchFamily="49" charset="-122"/>
            </a:endParaRPr>
          </a:p>
          <a:p>
            <a:r>
              <a:rPr lang="en-US" altLang="zh-CN" sz="2800" smtClean="0">
                <a:solidFill>
                  <a:srgbClr val="0070C0"/>
                </a:solidFill>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这种体甚至可以使那些并不属于文学艺术领域的、关于科学和哲学问题的对话也具有异常鲜明的情趣及出色的艺术性</a:t>
            </a:r>
          </a:p>
          <a:p>
            <a:pPr marL="0" marR="0" lvl="0" indent="228600" algn="l" defTabSz="914400" rtl="0" eaLnBrk="1" fontAlgn="base" latinLnBrk="0" hangingPunct="1">
              <a:lnSpc>
                <a:spcPct val="100000"/>
              </a:lnSpc>
              <a:spcBef>
                <a:spcPct val="0"/>
              </a:spcBef>
              <a:spcAft>
                <a:spcPct val="0"/>
              </a:spcAft>
              <a:buClrTx/>
              <a:buSzTx/>
              <a:buFontTx/>
              <a:buNone/>
            </a:pPr>
            <a:endParaRPr kumimoji="0" lang="zh-CN" sz="2800" b="0"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a:t>
            </a:r>
            <a:endParaRPr kumimoji="0" lang="zh-CN" altLang="en-US" sz="2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
        <p:nvSpPr>
          <p:cNvPr id="6" name="流程图: 延期 5"/>
          <p:cNvSpPr/>
          <p:nvPr/>
        </p:nvSpPr>
        <p:spPr>
          <a:xfrm>
            <a:off x="0" y="404664"/>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836712"/>
            <a:ext cx="9144000" cy="7389440"/>
          </a:xfrm>
          <a:prstGeom prst="rect">
            <a:avLst/>
          </a:prstGeom>
          <a:noFill/>
        </p:spPr>
      </p:pic>
      <p:sp>
        <p:nvSpPr>
          <p:cNvPr id="4" name="流程图: 延期 3"/>
          <p:cNvSpPr/>
          <p:nvPr/>
        </p:nvSpPr>
        <p:spPr>
          <a:xfrm>
            <a:off x="0" y="83671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流程图: 可选过程 5"/>
          <p:cNvSpPr/>
          <p:nvPr/>
        </p:nvSpPr>
        <p:spPr>
          <a:xfrm>
            <a:off x="2771800" y="0"/>
            <a:ext cx="3240360" cy="7647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131840" y="0"/>
            <a:ext cx="2664296" cy="769441"/>
          </a:xfrm>
          <a:prstGeom prst="rect">
            <a:avLst/>
          </a:prstGeom>
          <a:noFill/>
        </p:spPr>
        <p:txBody>
          <a:bodyPr wrap="square" rtlCol="0">
            <a:spAutoFit/>
          </a:bodyPr>
          <a:lstStyle/>
          <a:p>
            <a:r>
              <a:rPr lang="zh-CN" altLang="en-US" sz="4400" smtClean="0">
                <a:solidFill>
                  <a:schemeClr val="bg1"/>
                </a:solidFill>
              </a:rPr>
              <a:t>初读感悟</a:t>
            </a:r>
            <a:endParaRPr lang="zh-CN" altLang="en-US" sz="4400">
              <a:solidFill>
                <a:schemeClr val="bg1"/>
              </a:solidFill>
            </a:endParaRPr>
          </a:p>
        </p:txBody>
      </p:sp>
      <p:sp>
        <p:nvSpPr>
          <p:cNvPr id="12289" name="Rectangle 1"/>
          <p:cNvSpPr>
            <a:spLocks noChangeArrowheads="1"/>
          </p:cNvSpPr>
          <p:nvPr/>
        </p:nvSpPr>
        <p:spPr bwMode="auto">
          <a:xfrm>
            <a:off x="1259632" y="692696"/>
            <a:ext cx="7128792" cy="698652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zh-CN" sz="3200" b="1" smtClean="0">
                <a:solidFill>
                  <a:srgbClr val="0070C0"/>
                </a:solidFill>
              </a:rPr>
              <a:t>速读课文，理清文章的思路。</a:t>
            </a:r>
            <a:endParaRPr lang="zh-CN" altLang="zh-CN" sz="3200" smtClean="0">
              <a:solidFill>
                <a:srgbClr val="0070C0"/>
              </a:solidFill>
            </a:endParaRPr>
          </a:p>
          <a:p>
            <a:r>
              <a:rPr lang="en-US" altLang="zh-CN" sz="3200" b="1" smtClean="0">
                <a:latin typeface="楷体" pitchFamily="49" charset="-122"/>
                <a:ea typeface="楷体" panose="02010609060101010101" pitchFamily="49" charset="-122"/>
              </a:rPr>
              <a:t>   </a:t>
            </a:r>
            <a:r>
              <a:rPr lang="zh-CN" altLang="zh-CN" sz="3200" b="1" smtClean="0">
                <a:latin typeface="楷体" pitchFamily="49" charset="-122"/>
                <a:ea typeface="楷体" panose="02010609060101010101" pitchFamily="49" charset="-122"/>
              </a:rPr>
              <a:t>文章分三部分</a:t>
            </a:r>
            <a:endParaRPr lang="zh-CN" altLang="zh-CN" sz="3200" smtClean="0">
              <a:latin typeface="楷体" panose="02010609060101010101" pitchFamily="49" charset="-122"/>
              <a:ea typeface="楷体" panose="02010609060101010101" pitchFamily="49" charset="-122"/>
            </a:endParaRPr>
          </a:p>
          <a:p>
            <a:r>
              <a:rPr lang="en-US" altLang="zh-CN" sz="3200" b="1" smtClean="0">
                <a:latin typeface="楷体" pitchFamily="49" charset="-122"/>
                <a:ea typeface="楷体" panose="02010609060101010101" pitchFamily="49" charset="-122"/>
              </a:rPr>
              <a:t>   </a:t>
            </a:r>
            <a:r>
              <a:rPr lang="zh-CN" altLang="zh-CN" sz="3200" b="1" smtClean="0">
                <a:latin typeface="楷体" pitchFamily="49" charset="-122"/>
                <a:ea typeface="楷体" panose="02010609060101010101" pitchFamily="49" charset="-122"/>
              </a:rPr>
              <a:t>第一部分；苏格拉底</a:t>
            </a:r>
            <a:r>
              <a:rPr lang="zh-CN" altLang="zh-CN" sz="3200" b="1" smtClean="0">
                <a:solidFill>
                  <a:srgbClr val="FF0000"/>
                </a:solidFill>
                <a:latin typeface="楷体" pitchFamily="49" charset="-122"/>
                <a:ea typeface="楷体" panose="02010609060101010101" pitchFamily="49" charset="-122"/>
              </a:rPr>
              <a:t>直接表明自己的观点，</a:t>
            </a:r>
            <a:r>
              <a:rPr lang="zh-CN" altLang="zh-CN" sz="3200" b="1" smtClean="0">
                <a:latin typeface="楷体" pitchFamily="49" charset="-122"/>
                <a:ea typeface="楷体" panose="02010609060101010101" pitchFamily="49" charset="-122"/>
              </a:rPr>
              <a:t>格黎东的意见如果合乎正道</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我就听从</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否则便不能从命，因为“我”一向坚持正道</a:t>
            </a:r>
          </a:p>
          <a:p>
            <a:r>
              <a:rPr lang="en-US" altLang="zh-CN" sz="3200" b="1" smtClean="0">
                <a:latin typeface="楷体" pitchFamily="49" charset="-122"/>
                <a:ea typeface="楷体" panose="02010609060101010101" pitchFamily="49" charset="-122"/>
              </a:rPr>
              <a:t>   </a:t>
            </a:r>
            <a:r>
              <a:rPr lang="zh-CN" altLang="zh-CN" sz="3200" b="1" smtClean="0">
                <a:latin typeface="楷体" pitchFamily="49" charset="-122"/>
                <a:ea typeface="楷体" panose="02010609060101010101" pitchFamily="49" charset="-122"/>
              </a:rPr>
              <a:t>第二部分：</a:t>
            </a:r>
            <a:r>
              <a:rPr lang="zh-CN" altLang="zh-CN" sz="3200" b="1" smtClean="0">
                <a:solidFill>
                  <a:srgbClr val="FF0000"/>
                </a:solidFill>
                <a:latin typeface="楷体" pitchFamily="49" charset="-122"/>
                <a:ea typeface="楷体" panose="02010609060101010101" pitchFamily="49" charset="-122"/>
              </a:rPr>
              <a:t>从重视好的意见</a:t>
            </a:r>
            <a:r>
              <a:rPr lang="en-US" altLang="zh-CN" sz="3200" b="1" smtClean="0">
                <a:solidFill>
                  <a:srgbClr val="FF0000"/>
                </a:solidFill>
                <a:latin typeface="楷体" pitchFamily="49" charset="-122"/>
                <a:ea typeface="楷体" panose="02010609060101010101" pitchFamily="49" charset="-122"/>
              </a:rPr>
              <a:t>,</a:t>
            </a:r>
            <a:r>
              <a:rPr lang="zh-CN" altLang="zh-CN" sz="3200" b="1" smtClean="0">
                <a:solidFill>
                  <a:srgbClr val="FF0000"/>
                </a:solidFill>
                <a:latin typeface="楷体" pitchFamily="49" charset="-122"/>
                <a:ea typeface="楷体" panose="02010609060101010101" pitchFamily="49" charset="-122"/>
              </a:rPr>
              <a:t>不管坏的意见的角度分析</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表明“我”听从真理本身。</a:t>
            </a:r>
          </a:p>
          <a:p>
            <a:r>
              <a:rPr lang="en-US" altLang="zh-CN" sz="3200" b="1" smtClean="0">
                <a:latin typeface="楷体" pitchFamily="49" charset="-122"/>
                <a:ea typeface="楷体" panose="02010609060101010101" pitchFamily="49" charset="-122"/>
              </a:rPr>
              <a:t>   </a:t>
            </a:r>
            <a:r>
              <a:rPr lang="zh-CN" altLang="zh-CN" sz="3200" b="1" smtClean="0">
                <a:latin typeface="楷体" pitchFamily="49" charset="-122"/>
                <a:ea typeface="楷体" panose="02010609060101010101" pitchFamily="49" charset="-122"/>
              </a:rPr>
              <a:t>第三部分：针对格黎东逃跑或越狱的理由，</a:t>
            </a:r>
            <a:r>
              <a:rPr lang="zh-CN" altLang="zh-CN" sz="3200" b="1" smtClean="0">
                <a:solidFill>
                  <a:srgbClr val="FF0000"/>
                </a:solidFill>
                <a:latin typeface="楷体" pitchFamily="49" charset="-122"/>
                <a:ea typeface="楷体" panose="02010609060101010101" pitchFamily="49" charset="-122"/>
              </a:rPr>
              <a:t>从分析逃跑或越狱行为是否正当的角度</a:t>
            </a:r>
            <a:r>
              <a:rPr lang="en-US" altLang="zh-CN" sz="3200" b="1" smtClean="0">
                <a:solidFill>
                  <a:srgbClr val="FF0000"/>
                </a:solidFill>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证明坚守道义不越狱是正当的。</a:t>
            </a:r>
          </a:p>
          <a:p>
            <a:pPr marL="0" marR="0" lvl="0" indent="228600" algn="l" defTabSz="914400" rtl="0" eaLnBrk="1" fontAlgn="base" latinLnBrk="0" hangingPunct="1">
              <a:lnSpc>
                <a:spcPct val="100000"/>
              </a:lnSpc>
              <a:spcBef>
                <a:spcPct val="0"/>
              </a:spcBef>
              <a:spcAft>
                <a:spcPct val="0"/>
              </a:spcAft>
              <a:buClrTx/>
              <a:buSzTx/>
              <a:buFontTx/>
              <a:buNone/>
            </a:pPr>
            <a:endParaRPr kumimoji="0" lang="zh-CN" altLang="en-US" sz="3200" b="1" i="0" u="none" strike="noStrike" cap="none" normalizeH="0" baseline="0" smtClean="0">
              <a:ln>
                <a:noFill/>
              </a:ln>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89">
                                            <p:txEl>
                                              <p:pRg st="0" end="0"/>
                                            </p:txEl>
                                          </p:spTgt>
                                        </p:tgtEl>
                                        <p:attrNameLst>
                                          <p:attrName>style.visibility</p:attrName>
                                        </p:attrNameLst>
                                      </p:cBhvr>
                                      <p:to>
                                        <p:strVal val="visible"/>
                                      </p:to>
                                    </p:set>
                                    <p:anim calcmode="lin" valueType="num">
                                      <p:cBhvr additive="base">
                                        <p:cTn id="7" dur="500" fill="hold"/>
                                        <p:tgtEl>
                                          <p:spTgt spid="1228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2289">
                                            <p:txEl>
                                              <p:pRg st="1" end="1"/>
                                            </p:txEl>
                                          </p:spTgt>
                                        </p:tgtEl>
                                        <p:attrNameLst>
                                          <p:attrName>style.visibility</p:attrName>
                                        </p:attrNameLst>
                                      </p:cBhvr>
                                      <p:to>
                                        <p:strVal val="visible"/>
                                      </p:to>
                                    </p:set>
                                    <p:anim calcmode="lin" valueType="num">
                                      <p:cBhvr additive="base">
                                        <p:cTn id="13" dur="500" fill="hold"/>
                                        <p:tgtEl>
                                          <p:spTgt spid="1228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2289">
                                            <p:txEl>
                                              <p:pRg st="2" end="2"/>
                                            </p:txEl>
                                          </p:spTgt>
                                        </p:tgtEl>
                                        <p:attrNameLst>
                                          <p:attrName>style.visibility</p:attrName>
                                        </p:attrNameLst>
                                      </p:cBhvr>
                                      <p:to>
                                        <p:strVal val="visible"/>
                                      </p:to>
                                    </p:set>
                                    <p:anim calcmode="lin" valueType="num">
                                      <p:cBhvr additive="base">
                                        <p:cTn id="19" dur="500" fill="hold"/>
                                        <p:tgtEl>
                                          <p:spTgt spid="1228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2289">
                                            <p:txEl>
                                              <p:pRg st="3" end="3"/>
                                            </p:txEl>
                                          </p:spTgt>
                                        </p:tgtEl>
                                        <p:attrNameLst>
                                          <p:attrName>style.visibility</p:attrName>
                                        </p:attrNameLst>
                                      </p:cBhvr>
                                      <p:to>
                                        <p:strVal val="visible"/>
                                      </p:to>
                                    </p:set>
                                    <p:anim calcmode="lin" valueType="num">
                                      <p:cBhvr additive="base">
                                        <p:cTn id="25" dur="500" fill="hold"/>
                                        <p:tgtEl>
                                          <p:spTgt spid="1228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8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2289">
                                            <p:txEl>
                                              <p:pRg st="4" end="4"/>
                                            </p:txEl>
                                          </p:spTgt>
                                        </p:tgtEl>
                                        <p:attrNameLst>
                                          <p:attrName>style.visibility</p:attrName>
                                        </p:attrNameLst>
                                      </p:cBhvr>
                                      <p:to>
                                        <p:strVal val="visible"/>
                                      </p:to>
                                    </p:set>
                                    <p:anim calcmode="lin" valueType="num">
                                      <p:cBhvr additive="base">
                                        <p:cTn id="31" dur="500" fill="hold"/>
                                        <p:tgtEl>
                                          <p:spTgt spid="1228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8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1" y="692696"/>
            <a:ext cx="9143999" cy="6984776"/>
          </a:xfrm>
          <a:prstGeom prst="rect">
            <a:avLst/>
          </a:prstGeom>
          <a:noFill/>
        </p:spPr>
      </p:pic>
      <p:sp>
        <p:nvSpPr>
          <p:cNvPr id="4" name="流程图: 延期 3"/>
          <p:cNvSpPr/>
          <p:nvPr/>
        </p:nvSpPr>
        <p:spPr>
          <a:xfrm>
            <a:off x="0" y="62068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313" name="Rectangle 1"/>
          <p:cNvSpPr>
            <a:spLocks noChangeArrowheads="1"/>
          </p:cNvSpPr>
          <p:nvPr/>
        </p:nvSpPr>
        <p:spPr bwMode="auto">
          <a:xfrm>
            <a:off x="755576" y="866909"/>
            <a:ext cx="7848872" cy="550920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solidFill>
                  <a:srgbClr val="0070C0"/>
                </a:solidFill>
                <a:latin typeface="宋体" pitchFamily="2" charset="-122"/>
                <a:ea typeface="宋体" pitchFamily="2" charset="-122"/>
                <a:cs typeface="Times New Roman" panose="02020603050405020304" pitchFamily="18" charset="0"/>
              </a:rPr>
              <a:t>   </a:t>
            </a:r>
            <a:r>
              <a:rPr lang="zh-CN" altLang="zh-CN" sz="3200" b="1" smtClean="0">
                <a:solidFill>
                  <a:srgbClr val="0070C0"/>
                </a:solidFill>
              </a:rPr>
              <a:t>“亲爱的格黎东啊</a:t>
            </a:r>
            <a:r>
              <a:rPr lang="en-US" altLang="zh-CN" sz="3200" b="1" smtClean="0">
                <a:solidFill>
                  <a:srgbClr val="0070C0"/>
                </a:solidFill>
              </a:rPr>
              <a:t>,</a:t>
            </a:r>
            <a:r>
              <a:rPr lang="zh-CN" altLang="zh-CN" sz="3200" b="1" smtClean="0">
                <a:solidFill>
                  <a:srgbClr val="0070C0"/>
                </a:solidFill>
              </a:rPr>
              <a:t>你对我的关怀如果合乎正道</a:t>
            </a:r>
            <a:r>
              <a:rPr lang="en-US" altLang="zh-CN" sz="3200" b="1" smtClean="0">
                <a:solidFill>
                  <a:srgbClr val="0070C0"/>
                </a:solidFill>
              </a:rPr>
              <a:t>,</a:t>
            </a:r>
            <a:r>
              <a:rPr lang="zh-CN" altLang="zh-CN" sz="3200" b="1" smtClean="0">
                <a:solidFill>
                  <a:srgbClr val="0070C0"/>
                </a:solidFill>
              </a:rPr>
              <a:t>那是非常可贵的</a:t>
            </a:r>
            <a:r>
              <a:rPr lang="en-US" altLang="zh-CN" sz="3200" b="1" smtClean="0">
                <a:solidFill>
                  <a:srgbClr val="0070C0"/>
                </a:solidFill>
              </a:rPr>
              <a:t>;</a:t>
            </a:r>
            <a:r>
              <a:rPr lang="zh-CN" altLang="zh-CN" sz="3200" b="1" smtClean="0">
                <a:solidFill>
                  <a:srgbClr val="0070C0"/>
                </a:solidFill>
              </a:rPr>
              <a:t>如果不合那就越关心越难从命了。我们首先必须考虑是不是应当照你说的那样做”</a:t>
            </a:r>
            <a:r>
              <a:rPr lang="zh-CN" altLang="en-US" sz="3200" b="1" smtClean="0">
                <a:solidFill>
                  <a:srgbClr val="0070C0"/>
                </a:solidFill>
              </a:rPr>
              <a:t>分析这句话</a:t>
            </a:r>
            <a:r>
              <a:rPr lang="zh-CN" altLang="zh-CN" sz="3200" b="1" smtClean="0">
                <a:solidFill>
                  <a:srgbClr val="0070C0"/>
                </a:solidFill>
              </a:rPr>
              <a:t>有什么作用？</a:t>
            </a:r>
            <a:endParaRPr lang="zh-CN" altLang="zh-CN" sz="3200" smtClean="0">
              <a:solidFill>
                <a:srgbClr val="0070C0"/>
              </a:solidFill>
            </a:endParaRPr>
          </a:p>
          <a:p>
            <a:r>
              <a:rPr lang="zh-CN" altLang="zh-CN" sz="3200" b="1" smtClean="0">
                <a:solidFill>
                  <a:srgbClr val="FF0000"/>
                </a:solidFill>
                <a:latin typeface="楷体" pitchFamily="49" charset="-122"/>
                <a:ea typeface="楷体" panose="02010609060101010101" pitchFamily="49" charset="-122"/>
              </a:rPr>
              <a:t>①</a:t>
            </a:r>
            <a:r>
              <a:rPr lang="zh-CN" altLang="en-US" sz="3200" b="1" smtClean="0">
                <a:solidFill>
                  <a:srgbClr val="FF0000"/>
                </a:solidFill>
                <a:latin typeface="楷体" pitchFamily="49" charset="-122"/>
                <a:ea typeface="楷体" panose="02010609060101010101" pitchFamily="49" charset="-122"/>
              </a:rPr>
              <a:t>内容上：</a:t>
            </a:r>
            <a:r>
              <a:rPr lang="zh-CN" altLang="zh-CN" sz="3200" b="1" smtClean="0">
                <a:latin typeface="楷体" pitchFamily="49" charset="-122"/>
                <a:ea typeface="楷体" panose="02010609060101010101" pitchFamily="49" charset="-122"/>
              </a:rPr>
              <a:t>苏格拉底面对格黎东的劝说</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首先</a:t>
            </a:r>
            <a:r>
              <a:rPr lang="zh-CN" altLang="zh-CN" sz="3200" b="1" smtClean="0">
                <a:solidFill>
                  <a:srgbClr val="00B0F0"/>
                </a:solidFill>
                <a:latin typeface="楷体" pitchFamily="49" charset="-122"/>
                <a:ea typeface="楷体" panose="02010609060101010101" pitchFamily="49" charset="-122"/>
              </a:rPr>
              <a:t>提出了</a:t>
            </a:r>
            <a:r>
              <a:rPr lang="zh-CN" altLang="zh-CN" sz="3200" b="1" smtClean="0">
                <a:latin typeface="楷体" pitchFamily="49" charset="-122"/>
                <a:ea typeface="楷体" panose="02010609060101010101" pitchFamily="49" charset="-122"/>
              </a:rPr>
              <a:t>是否合乎正道这一话题</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然后</a:t>
            </a:r>
            <a:r>
              <a:rPr lang="zh-CN" altLang="zh-CN" sz="3200" b="1" smtClean="0">
                <a:solidFill>
                  <a:srgbClr val="00B0F0"/>
                </a:solidFill>
                <a:latin typeface="楷体" pitchFamily="49" charset="-122"/>
                <a:ea typeface="楷体" panose="02010609060101010101" pitchFamily="49" charset="-122"/>
              </a:rPr>
              <a:t>明确地表达了</a:t>
            </a:r>
            <a:r>
              <a:rPr lang="zh-CN" altLang="zh-CN" sz="3200" b="1" smtClean="0">
                <a:latin typeface="楷体" pitchFamily="49" charset="-122"/>
                <a:ea typeface="楷体" panose="02010609060101010101" pitchFamily="49" charset="-122"/>
              </a:rPr>
              <a:t>自己一贯遵守的原则是听从道理。</a:t>
            </a:r>
          </a:p>
          <a:p>
            <a:r>
              <a:rPr lang="zh-CN" altLang="zh-CN" sz="3200" b="1" smtClean="0">
                <a:solidFill>
                  <a:srgbClr val="FF0000"/>
                </a:solidFill>
                <a:latin typeface="楷体" pitchFamily="49" charset="-122"/>
                <a:ea typeface="楷体" panose="02010609060101010101" pitchFamily="49" charset="-122"/>
              </a:rPr>
              <a:t>②</a:t>
            </a:r>
            <a:r>
              <a:rPr lang="zh-CN" altLang="en-US" sz="3200" b="1" smtClean="0">
                <a:solidFill>
                  <a:srgbClr val="FF0000"/>
                </a:solidFill>
                <a:latin typeface="楷体" pitchFamily="49" charset="-122"/>
                <a:ea typeface="楷体" panose="02010609060101010101" pitchFamily="49" charset="-122"/>
              </a:rPr>
              <a:t>结构上：</a:t>
            </a:r>
            <a:r>
              <a:rPr lang="zh-CN" altLang="zh-CN" sz="3200" b="1" smtClean="0">
                <a:latin typeface="楷体" pitchFamily="49" charset="-122"/>
                <a:ea typeface="楷体" panose="02010609060101010101" pitchFamily="49" charset="-122"/>
              </a:rPr>
              <a:t>为后文进一步阐明自己不听从格黎东等人劝说的理由</a:t>
            </a:r>
            <a:r>
              <a:rPr lang="zh-CN" altLang="zh-CN" sz="3200" b="1" smtClean="0">
                <a:solidFill>
                  <a:srgbClr val="00B0F0"/>
                </a:solidFill>
                <a:latin typeface="楷体" pitchFamily="49" charset="-122"/>
                <a:ea typeface="楷体" panose="02010609060101010101" pitchFamily="49" charset="-122"/>
              </a:rPr>
              <a:t>做好铺垫</a:t>
            </a:r>
            <a:r>
              <a:rPr lang="zh-CN" altLang="zh-CN" sz="3200" b="1" smtClean="0">
                <a:latin typeface="楷体" pitchFamily="49" charset="-122"/>
                <a:ea typeface="楷体" panose="02010609060101010101" pitchFamily="49" charset="-122"/>
              </a:rPr>
              <a:t>。</a:t>
            </a:r>
          </a:p>
          <a:p>
            <a:pPr marL="0" marR="0" lvl="0" indent="382588" algn="l" defTabSz="914400" rtl="0" eaLnBrk="1" fontAlgn="base" latinLnBrk="0" hangingPunct="1">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3313">
                                            <p:txEl>
                                              <p:pRg st="1" end="1"/>
                                            </p:txEl>
                                          </p:spTgt>
                                        </p:tgtEl>
                                        <p:attrNameLst>
                                          <p:attrName>style.visibility</p:attrName>
                                        </p:attrNameLst>
                                      </p:cBhvr>
                                      <p:to>
                                        <p:strVal val="visible"/>
                                      </p:to>
                                    </p:set>
                                    <p:anim calcmode="lin" valueType="num">
                                      <p:cBhvr additive="base">
                                        <p:cTn id="7" dur="500" fill="hold"/>
                                        <p:tgtEl>
                                          <p:spTgt spid="1331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3">
                                            <p:txEl>
                                              <p:pRg st="2" end="2"/>
                                            </p:txEl>
                                          </p:spTgt>
                                        </p:tgtEl>
                                        <p:attrNameLst>
                                          <p:attrName>style.visibility</p:attrName>
                                        </p:attrNameLst>
                                      </p:cBhvr>
                                      <p:to>
                                        <p:strVal val="visible"/>
                                      </p:to>
                                    </p:set>
                                    <p:anim calcmode="lin" valueType="num">
                                      <p:cBhvr additive="base">
                                        <p:cTn id="13" dur="500" fill="hold"/>
                                        <p:tgtEl>
                                          <p:spTgt spid="133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836712"/>
            <a:ext cx="9144000" cy="7272808"/>
          </a:xfrm>
          <a:prstGeom prst="rect">
            <a:avLst/>
          </a:prstGeom>
          <a:noFill/>
        </p:spPr>
      </p:pic>
      <p:sp>
        <p:nvSpPr>
          <p:cNvPr id="4" name="流程图: 延期 3"/>
          <p:cNvSpPr/>
          <p:nvPr/>
        </p:nvSpPr>
        <p:spPr>
          <a:xfrm>
            <a:off x="0" y="332656"/>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5" name="TextBox 4"/>
          <p:cNvSpPr txBox="1"/>
          <p:nvPr/>
        </p:nvSpPr>
        <p:spPr>
          <a:xfrm>
            <a:off x="1115616" y="332656"/>
            <a:ext cx="7632848" cy="6370975"/>
          </a:xfrm>
          <a:prstGeom prst="rect">
            <a:avLst/>
          </a:prstGeom>
          <a:noFill/>
        </p:spPr>
        <p:txBody>
          <a:bodyPr wrap="square" rtlCol="0">
            <a:spAutoFit/>
          </a:bodyPr>
          <a:lstStyle/>
          <a:p>
            <a:r>
              <a:rPr lang="en-US" altLang="zh-CN" sz="2400" b="1" smtClean="0"/>
              <a:t>    </a:t>
            </a:r>
            <a:r>
              <a:rPr lang="zh-CN" altLang="en-US" sz="2400" b="1" smtClean="0">
                <a:solidFill>
                  <a:srgbClr val="FF0000"/>
                </a:solidFill>
              </a:rPr>
              <a:t>读下面这段话</a:t>
            </a:r>
            <a:r>
              <a:rPr lang="zh-CN" altLang="zh-CN" sz="2400" b="1" smtClean="0"/>
              <a:t>“现在我们能够怎样研究最恰当呢</a:t>
            </a:r>
            <a:r>
              <a:rPr lang="en-US" altLang="zh-CN" sz="2400" b="1" smtClean="0">
                <a:solidFill>
                  <a:srgbClr val="FF0000"/>
                </a:solidFill>
              </a:rPr>
              <a:t>?</a:t>
            </a:r>
            <a:r>
              <a:rPr lang="zh-CN" altLang="zh-CN" sz="2400" b="1" smtClean="0"/>
              <a:t>首先可以提起你对意见所说的那些话</a:t>
            </a:r>
            <a:r>
              <a:rPr lang="en-US" altLang="zh-CN" sz="2400" b="1" smtClean="0"/>
              <a:t>,</a:t>
            </a:r>
            <a:r>
              <a:rPr lang="zh-CN" altLang="zh-CN" sz="2400" b="1" smtClean="0"/>
              <a:t>看看我们是不是有理由说有些意见我们应该注意</a:t>
            </a:r>
            <a:r>
              <a:rPr lang="en-US" altLang="zh-CN" sz="2400" b="1" smtClean="0"/>
              <a:t>,</a:t>
            </a:r>
            <a:r>
              <a:rPr lang="zh-CN" altLang="zh-CN" sz="2400" b="1" smtClean="0"/>
              <a:t>也有些意见我们应该不考虑。是不是在我被判死刑前这话说得对</a:t>
            </a:r>
            <a:r>
              <a:rPr lang="en-US" altLang="zh-CN" sz="2400" b="1" smtClean="0"/>
              <a:t>,</a:t>
            </a:r>
            <a:r>
              <a:rPr lang="zh-CN" altLang="zh-CN" sz="2400" b="1" smtClean="0"/>
              <a:t>到现在就显然成了空谈</a:t>
            </a:r>
            <a:r>
              <a:rPr lang="en-US" altLang="zh-CN" sz="2400" b="1" smtClean="0"/>
              <a:t>,</a:t>
            </a:r>
            <a:r>
              <a:rPr lang="zh-CN" altLang="zh-CN" sz="2400" b="1" smtClean="0"/>
              <a:t>无非是戏言和废话而已</a:t>
            </a:r>
            <a:r>
              <a:rPr lang="en-US" altLang="zh-CN" sz="2400" b="1" smtClean="0">
                <a:solidFill>
                  <a:srgbClr val="FF0000"/>
                </a:solidFill>
              </a:rPr>
              <a:t>?</a:t>
            </a:r>
            <a:r>
              <a:rPr lang="zh-CN" altLang="zh-CN" sz="2400" b="1" smtClean="0"/>
              <a:t>我希望和你道弄明白</a:t>
            </a:r>
            <a:r>
              <a:rPr lang="en-US" altLang="zh-CN" sz="2400" b="1" smtClean="0"/>
              <a:t>,</a:t>
            </a:r>
            <a:r>
              <a:rPr lang="zh-CN" altLang="zh-CN" sz="2400" b="1" smtClean="0"/>
              <a:t>在我现在的情况下</a:t>
            </a:r>
            <a:r>
              <a:rPr lang="en-US" altLang="zh-CN" sz="2400" b="1" smtClean="0"/>
              <a:t>,</a:t>
            </a:r>
            <a:r>
              <a:rPr lang="zh-CN" altLang="zh-CN" sz="2400" b="1" smtClean="0"/>
              <a:t>格黎东啊</a:t>
            </a:r>
            <a:r>
              <a:rPr lang="en-US" altLang="zh-CN" sz="2400" b="1" smtClean="0"/>
              <a:t>,</a:t>
            </a:r>
            <a:r>
              <a:rPr lang="zh-CN" altLang="zh-CN" sz="2400" b="1" smtClean="0"/>
              <a:t>我们说的那个道理究竟是变了</a:t>
            </a:r>
            <a:r>
              <a:rPr lang="en-US" altLang="zh-CN" sz="2400" b="1" smtClean="0"/>
              <a:t>,</a:t>
            </a:r>
            <a:r>
              <a:rPr lang="zh-CN" altLang="zh-CN" sz="2400" b="1" smtClean="0"/>
              <a:t>还是仍然有效</a:t>
            </a:r>
            <a:r>
              <a:rPr lang="en-US" altLang="zh-CN" sz="2400" b="1" smtClean="0"/>
              <a:t>,</a:t>
            </a:r>
            <a:r>
              <a:rPr lang="zh-CN" altLang="zh-CN" sz="2400" b="1" smtClean="0"/>
              <a:t>究竟是应当放弃</a:t>
            </a:r>
            <a:r>
              <a:rPr lang="en-US" altLang="zh-CN" sz="2400" b="1" smtClean="0"/>
              <a:t>,</a:t>
            </a:r>
            <a:r>
              <a:rPr lang="zh-CN" altLang="zh-CN" sz="2400" b="1" smtClean="0"/>
              <a:t>还是必须遵从。</a:t>
            </a:r>
            <a:r>
              <a:rPr lang="en-US" altLang="zh-CN" sz="2400" b="1" smtClean="0"/>
              <a:t>”</a:t>
            </a:r>
            <a:r>
              <a:rPr lang="zh-CN" altLang="zh-CN" sz="2400" b="1" smtClean="0">
                <a:solidFill>
                  <a:srgbClr val="FF0000"/>
                </a:solidFill>
              </a:rPr>
              <a:t>分析</a:t>
            </a:r>
            <a:r>
              <a:rPr lang="zh-CN" altLang="en-US" sz="2400" b="1" smtClean="0">
                <a:solidFill>
                  <a:srgbClr val="FF0000"/>
                </a:solidFill>
              </a:rPr>
              <a:t>文段中</a:t>
            </a:r>
            <a:r>
              <a:rPr lang="zh-CN" altLang="zh-CN" sz="2400" b="1" smtClean="0">
                <a:solidFill>
                  <a:srgbClr val="FF0000"/>
                </a:solidFill>
              </a:rPr>
              <a:t>两个问句的作用。</a:t>
            </a:r>
            <a:endParaRPr lang="zh-CN" altLang="zh-CN" sz="2400" smtClean="0">
              <a:solidFill>
                <a:srgbClr val="FF0000"/>
              </a:solidFill>
            </a:endParaRPr>
          </a:p>
          <a:p>
            <a:r>
              <a:rPr lang="en-US" altLang="zh-CN" sz="2400" smtClean="0"/>
              <a:t>     </a:t>
            </a:r>
            <a:r>
              <a:rPr lang="zh-CN" altLang="zh-CN" sz="2400" b="1" smtClean="0"/>
              <a:t>以上两个问句和“究竟是应当放弃</a:t>
            </a:r>
            <a:r>
              <a:rPr lang="en-US" altLang="zh-CN" sz="2400" b="1" smtClean="0"/>
              <a:t>,</a:t>
            </a:r>
            <a:r>
              <a:rPr lang="zh-CN" altLang="zh-CN" sz="2400" b="1" smtClean="0"/>
              <a:t>还是必须遵从”</a:t>
            </a:r>
            <a:r>
              <a:rPr lang="en-US" altLang="zh-CN" sz="2400" b="1" smtClean="0"/>
              <a:t>,</a:t>
            </a:r>
            <a:r>
              <a:rPr lang="zh-CN" altLang="zh-CN" sz="2400" b="1" smtClean="0">
                <a:solidFill>
                  <a:srgbClr val="0070C0"/>
                </a:solidFill>
              </a:rPr>
              <a:t>是苏格拉底诘问的开始</a:t>
            </a:r>
            <a:r>
              <a:rPr lang="en-US" altLang="zh-CN" sz="2400" b="1" smtClean="0">
                <a:solidFill>
                  <a:srgbClr val="0070C0"/>
                </a:solidFill>
              </a:rPr>
              <a:t>,</a:t>
            </a:r>
            <a:r>
              <a:rPr lang="zh-CN" altLang="zh-CN" sz="2400" b="1" smtClean="0"/>
              <a:t>“我希望和你一道弄明白”就是要理清道理从而达到说服格黎东的目的。</a:t>
            </a:r>
          </a:p>
          <a:p>
            <a:r>
              <a:rPr lang="en-US" altLang="zh-CN" sz="2400" b="1" smtClean="0">
                <a:solidFill>
                  <a:srgbClr val="0070C0"/>
                </a:solidFill>
              </a:rPr>
              <a:t>     </a:t>
            </a:r>
            <a:r>
              <a:rPr lang="zh-CN" altLang="zh-CN" sz="2400" b="1" smtClean="0">
                <a:solidFill>
                  <a:srgbClr val="0070C0"/>
                </a:solidFill>
              </a:rPr>
              <a:t>第一个问句是设问句</a:t>
            </a:r>
            <a:r>
              <a:rPr lang="en-US" altLang="zh-CN" sz="2400" b="1" smtClean="0"/>
              <a:t>,</a:t>
            </a:r>
            <a:r>
              <a:rPr lang="zh-CN" altLang="zh-CN" sz="2400" b="1" smtClean="0"/>
              <a:t>问答之间语气委婉温和</a:t>
            </a:r>
            <a:r>
              <a:rPr lang="en-US" altLang="zh-CN" sz="2400" b="1" smtClean="0">
                <a:solidFill>
                  <a:srgbClr val="0070C0"/>
                </a:solidFill>
              </a:rPr>
              <a:t>;</a:t>
            </a:r>
            <a:r>
              <a:rPr lang="zh-CN" altLang="zh-CN" sz="2400" b="1" smtClean="0">
                <a:solidFill>
                  <a:srgbClr val="0070C0"/>
                </a:solidFill>
              </a:rPr>
              <a:t>第二个问句是选择问句</a:t>
            </a:r>
            <a:r>
              <a:rPr lang="en-US" altLang="zh-CN" sz="2400" b="1" smtClean="0">
                <a:solidFill>
                  <a:srgbClr val="0070C0"/>
                </a:solidFill>
              </a:rPr>
              <a:t>,</a:t>
            </a:r>
            <a:r>
              <a:rPr lang="zh-CN" altLang="zh-CN" sz="2400" b="1" smtClean="0"/>
              <a:t>具有辩证性</a:t>
            </a:r>
            <a:r>
              <a:rPr lang="en-US" altLang="zh-CN" sz="2400" b="1" smtClean="0"/>
              <a:t>;</a:t>
            </a:r>
            <a:r>
              <a:rPr lang="zh-CN" altLang="zh-CN" sz="2400" b="1" smtClean="0"/>
              <a:t>“究竟</a:t>
            </a:r>
            <a:r>
              <a:rPr lang="en-US" altLang="zh-CN" sz="2400" b="1" smtClean="0"/>
              <a:t>,</a:t>
            </a:r>
            <a:r>
              <a:rPr lang="zh-CN" altLang="zh-CN" sz="2400" b="1" smtClean="0"/>
              <a:t>是应当放弃</a:t>
            </a:r>
            <a:r>
              <a:rPr lang="en-US" altLang="zh-CN" sz="2400" b="1" smtClean="0"/>
              <a:t>,</a:t>
            </a:r>
            <a:r>
              <a:rPr lang="zh-CN" altLang="zh-CN" sz="2400" b="1" smtClean="0"/>
              <a:t>还是必须遵从”具有一种列言导思考的意味。</a:t>
            </a:r>
          </a:p>
          <a:p>
            <a:r>
              <a:rPr lang="en-US" altLang="zh-CN" sz="2400" b="1" smtClean="0"/>
              <a:t>    </a:t>
            </a:r>
          </a:p>
          <a:p>
            <a:r>
              <a:rPr lang="en-US" altLang="zh-CN" sz="2400" b="1" smtClean="0"/>
              <a:t>     </a:t>
            </a:r>
            <a:r>
              <a:rPr lang="zh-CN" altLang="zh-CN" sz="2400" b="1" smtClean="0"/>
              <a:t>苏格拉底作为一位智者和哲人</a:t>
            </a:r>
            <a:r>
              <a:rPr lang="en-US" altLang="zh-CN" sz="2400" b="1" smtClean="0"/>
              <a:t>,</a:t>
            </a:r>
            <a:r>
              <a:rPr lang="zh-CN" altLang="zh-CN" sz="2400" b="1" smtClean="0"/>
              <a:t>并没有盛气凌人</a:t>
            </a:r>
            <a:r>
              <a:rPr lang="en-US" altLang="zh-CN" sz="2400" b="1" smtClean="0"/>
              <a:t>,</a:t>
            </a:r>
            <a:r>
              <a:rPr lang="zh-CN" altLang="zh-CN" sz="2400" b="1" smtClean="0"/>
              <a:t>而是</a:t>
            </a:r>
            <a:r>
              <a:rPr lang="zh-CN" altLang="zh-CN" sz="2400" b="1" smtClean="0">
                <a:solidFill>
                  <a:srgbClr val="0070C0"/>
                </a:solidFill>
              </a:rPr>
              <a:t>循循善诱并一步步将对话和格黎东的思考引向深处</a:t>
            </a:r>
            <a:r>
              <a:rPr lang="zh-CN" altLang="zh-CN" sz="2400" smtClean="0"/>
              <a:t>。</a:t>
            </a:r>
            <a:endParaRPr lang="zh-CN" altLang="zh-CN" sz="2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387424"/>
            <a:ext cx="9471388" cy="8352928"/>
          </a:xfrm>
          <a:prstGeom prst="rect">
            <a:avLst/>
          </a:prstGeom>
          <a:noFill/>
        </p:spPr>
      </p:pic>
      <p:sp>
        <p:nvSpPr>
          <p:cNvPr id="4" name="流程图: 延期 3"/>
          <p:cNvSpPr/>
          <p:nvPr/>
        </p:nvSpPr>
        <p:spPr>
          <a:xfrm>
            <a:off x="-324544" y="83671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5" name="流程图: 可选过程 4"/>
          <p:cNvSpPr/>
          <p:nvPr/>
        </p:nvSpPr>
        <p:spPr>
          <a:xfrm>
            <a:off x="2483768" y="-310344"/>
            <a:ext cx="2160240" cy="6206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83768" y="-323166"/>
            <a:ext cx="3600400" cy="646331"/>
          </a:xfrm>
          <a:prstGeom prst="rect">
            <a:avLst/>
          </a:prstGeom>
          <a:noFill/>
        </p:spPr>
        <p:txBody>
          <a:bodyPr wrap="square" rtlCol="0">
            <a:spAutoFit/>
          </a:bodyPr>
          <a:lstStyle/>
          <a:p>
            <a:r>
              <a:rPr lang="zh-CN" altLang="en-US" sz="3600" b="1">
                <a:solidFill>
                  <a:schemeClr val="bg1"/>
                </a:solidFill>
              </a:rPr>
              <a:t>品</a:t>
            </a:r>
            <a:r>
              <a:rPr lang="zh-CN" altLang="en-US" sz="3600" b="1" smtClean="0">
                <a:solidFill>
                  <a:schemeClr val="bg1"/>
                </a:solidFill>
              </a:rPr>
              <a:t>读探 究</a:t>
            </a:r>
            <a:endParaRPr lang="zh-CN" altLang="en-US" sz="3600" b="1">
              <a:solidFill>
                <a:schemeClr val="bg1"/>
              </a:solidFill>
            </a:endParaRPr>
          </a:p>
        </p:txBody>
      </p:sp>
      <p:sp>
        <p:nvSpPr>
          <p:cNvPr id="16385" name="Rectangle 1"/>
          <p:cNvSpPr>
            <a:spLocks noChangeArrowheads="1"/>
          </p:cNvSpPr>
          <p:nvPr/>
        </p:nvSpPr>
        <p:spPr bwMode="auto">
          <a:xfrm>
            <a:off x="611560" y="548680"/>
            <a:ext cx="8136904" cy="6924973"/>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228600" eaLnBrk="0" fontAlgn="base" hangingPunct="0">
              <a:spcBef>
                <a:spcPct val="0"/>
              </a:spcBef>
              <a:spcAft>
                <a:spcPct val="0"/>
              </a:spcAft>
            </a:pPr>
            <a:r>
              <a:rPr lang="en-US" altLang="zh-CN" sz="2800" b="1" smtClean="0">
                <a:solidFill>
                  <a:srgbClr val="0070C0"/>
                </a:solidFill>
              </a:rPr>
              <a:t>  </a:t>
            </a:r>
            <a:r>
              <a:rPr lang="zh-CN" altLang="zh-CN" sz="2400" b="1" smtClean="0">
                <a:solidFill>
                  <a:srgbClr val="0070C0"/>
                </a:solidFill>
              </a:rPr>
              <a:t>在面对朋友格黎东的劝说，苏格拉底是如何层层铺垫，步步设问，并最终带格黎东到了自己的逻辑轨道的？</a:t>
            </a:r>
            <a:endParaRPr lang="en-US" altLang="zh-CN" sz="2400" b="1" smtClean="0">
              <a:solidFill>
                <a:srgbClr val="0070C0"/>
              </a:solidFill>
            </a:endParaRPr>
          </a:p>
          <a:p>
            <a:pPr indent="228600" eaLnBrk="0" fontAlgn="base" hangingPunct="0">
              <a:spcBef>
                <a:spcPct val="0"/>
              </a:spcBef>
              <a:spcAft>
                <a:spcPct val="0"/>
              </a:spcAft>
            </a:pPr>
            <a:r>
              <a:rPr lang="en-US" altLang="zh-CN" sz="2400" b="1" smtClean="0">
                <a:solidFill>
                  <a:srgbClr val="0070C0"/>
                </a:solidFill>
                <a:latin typeface="楷体" pitchFamily="49" charset="-122"/>
                <a:ea typeface="楷体" panose="02010609060101010101" pitchFamily="49" charset="-122"/>
              </a:rPr>
              <a:t>   </a:t>
            </a:r>
            <a:r>
              <a:rPr lang="zh-CN" altLang="zh-CN" sz="2400" b="1" smtClean="0">
                <a:solidFill>
                  <a:srgbClr val="FF0000"/>
                </a:solidFill>
                <a:latin typeface="楷体" pitchFamily="49" charset="-122"/>
                <a:ea typeface="楷体" panose="02010609060101010101" pitchFamily="49" charset="-122"/>
              </a:rPr>
              <a:t>他首先</a:t>
            </a:r>
            <a:r>
              <a:rPr lang="zh-CN" altLang="zh-CN" sz="2400" smtClean="0">
                <a:latin typeface="楷体" pitchFamily="49" charset="-122"/>
                <a:ea typeface="楷体" panose="02010609060101010101" pitchFamily="49" charset="-122"/>
              </a:rPr>
              <a:t>提出格黎东的关怀是否合乎“正道”的问题</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即是否符合他所服从的“道理”。</a:t>
            </a:r>
            <a:endParaRPr lang="en-US" altLang="zh-CN" sz="2400" smtClean="0">
              <a:latin typeface="楷体" pitchFamily="49" charset="-122"/>
              <a:ea typeface="楷体" panose="02010609060101010101" pitchFamily="49" charset="-122"/>
            </a:endParaRPr>
          </a:p>
          <a:p>
            <a:pPr indent="228600" eaLnBrk="0" fontAlgn="base" hangingPunct="0">
              <a:spcBef>
                <a:spcPct val="0"/>
              </a:spcBef>
              <a:spcAft>
                <a:spcPct val="0"/>
              </a:spcAft>
            </a:pPr>
            <a:r>
              <a:rPr lang="en-US" altLang="zh-CN" sz="2400" b="1" smtClean="0">
                <a:latin typeface="楷体" pitchFamily="49" charset="-122"/>
                <a:ea typeface="楷体" panose="02010609060101010101" pitchFamily="49" charset="-122"/>
              </a:rPr>
              <a:t>   </a:t>
            </a:r>
            <a:r>
              <a:rPr lang="zh-CN" altLang="zh-CN" sz="2400" b="1" smtClean="0">
                <a:solidFill>
                  <a:srgbClr val="FF0000"/>
                </a:solidFill>
                <a:latin typeface="楷体" pitchFamily="49" charset="-122"/>
                <a:ea typeface="楷体" panose="02010609060101010101" pitchFamily="49" charset="-122"/>
              </a:rPr>
              <a:t>然后</a:t>
            </a:r>
            <a:r>
              <a:rPr lang="zh-CN" altLang="zh-CN" sz="2400" smtClean="0">
                <a:latin typeface="楷体" pitchFamily="49" charset="-122"/>
                <a:ea typeface="楷体" panose="02010609060101010101" pitchFamily="49" charset="-122"/>
              </a:rPr>
              <a:t>苏格拉底又谈到应该听从内行</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否则“就会损伤我们那个为道义所改善、为不义所毁灭的部分”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他把“道义”和“不义”对举</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突出了道义对于人的重要意义</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得到了格黎东的肯定。</a:t>
            </a:r>
            <a:endParaRPr lang="en-US" altLang="zh-CN" sz="2400" smtClean="0">
              <a:latin typeface="楷体" pitchFamily="49" charset="-122"/>
              <a:ea typeface="楷体" panose="02010609060101010101" pitchFamily="49" charset="-122"/>
            </a:endParaRPr>
          </a:p>
          <a:p>
            <a:pPr indent="228600" eaLnBrk="0" fontAlgn="base" hangingPunct="0">
              <a:spcBef>
                <a:spcPct val="0"/>
              </a:spcBef>
              <a:spcAft>
                <a:spcPct val="0"/>
              </a:spcAft>
            </a:pPr>
            <a:r>
              <a:rPr lang="en-US" altLang="zh-CN" sz="2400" smtClean="0">
                <a:latin typeface="楷体" pitchFamily="49" charset="-122"/>
                <a:ea typeface="楷体" panose="02010609060101010101" pitchFamily="49" charset="-122"/>
              </a:rPr>
              <a:t>  </a:t>
            </a:r>
            <a:r>
              <a:rPr lang="zh-CN" altLang="zh-CN" sz="2400" b="1" smtClean="0">
                <a:solidFill>
                  <a:srgbClr val="FF0000"/>
                </a:solidFill>
                <a:latin typeface="楷体" pitchFamily="49" charset="-122"/>
                <a:ea typeface="楷体" panose="02010609060101010101" pitchFamily="49" charset="-122"/>
              </a:rPr>
              <a:t>接着</a:t>
            </a:r>
            <a:r>
              <a:rPr lang="zh-CN" altLang="zh-CN" sz="2400" smtClean="0">
                <a:latin typeface="楷体" pitchFamily="49" charset="-122"/>
                <a:ea typeface="楷体" panose="02010609060101010101" pitchFamily="49" charset="-122"/>
              </a:rPr>
              <a:t>苏格拉底由身体到灵魂</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步步深入</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谈到我们必须听从“真理”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就是听从我们一贯遵循的“道理”。</a:t>
            </a:r>
            <a:endParaRPr lang="en-US" altLang="zh-CN" sz="2400" smtClean="0">
              <a:latin typeface="楷体" pitchFamily="49" charset="-122"/>
              <a:ea typeface="楷体" panose="02010609060101010101" pitchFamily="49" charset="-122"/>
            </a:endParaRPr>
          </a:p>
          <a:p>
            <a:pPr indent="228600" eaLnBrk="0" fontAlgn="base" hangingPunct="0">
              <a:spcBef>
                <a:spcPct val="0"/>
              </a:spcBef>
              <a:spcAft>
                <a:spcPct val="0"/>
              </a:spcAft>
            </a:pPr>
            <a:r>
              <a:rPr lang="en-US" altLang="zh-CN" sz="2400" b="1" smtClean="0">
                <a:latin typeface="楷体" pitchFamily="49" charset="-122"/>
                <a:ea typeface="楷体" panose="02010609060101010101" pitchFamily="49" charset="-122"/>
              </a:rPr>
              <a:t>  </a:t>
            </a:r>
            <a:r>
              <a:rPr lang="zh-CN" altLang="zh-CN" sz="2400" b="1" smtClean="0">
                <a:solidFill>
                  <a:srgbClr val="FF0000"/>
                </a:solidFill>
                <a:latin typeface="楷体" pitchFamily="49" charset="-122"/>
                <a:ea typeface="楷体" panose="02010609060101010101" pitchFamily="49" charset="-122"/>
              </a:rPr>
              <a:t>最后</a:t>
            </a:r>
            <a:r>
              <a:rPr lang="zh-CN" altLang="zh-CN" sz="2400" smtClean="0">
                <a:latin typeface="楷体" pitchFamily="49" charset="-122"/>
                <a:ea typeface="楷体" panose="02010609060101010101" pitchFamily="49" charset="-122"/>
              </a:rPr>
              <a:t>又回到格黎东的提议上</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是否逃离需要看是否正当</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无论在什么时候</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都不能做不正当的事情。</a:t>
            </a:r>
            <a:endParaRPr lang="en-US" altLang="zh-CN" sz="2400" smtClean="0">
              <a:latin typeface="楷体" pitchFamily="49" charset="-122"/>
              <a:ea typeface="楷体" panose="02010609060101010101" pitchFamily="49" charset="-122"/>
            </a:endParaRPr>
          </a:p>
          <a:p>
            <a:pPr indent="228600" eaLnBrk="0" fontAlgn="base" hangingPunct="0">
              <a:spcBef>
                <a:spcPct val="0"/>
              </a:spcBef>
              <a:spcAft>
                <a:spcPct val="0"/>
              </a:spcAft>
            </a:pPr>
            <a:r>
              <a:rPr lang="en-US" altLang="zh-CN" sz="2400" smtClean="0"/>
              <a:t>    </a:t>
            </a:r>
            <a:r>
              <a:rPr lang="zh-CN" altLang="zh-CN" sz="2400" b="1" smtClean="0">
                <a:solidFill>
                  <a:srgbClr val="0070C0"/>
                </a:solidFill>
              </a:rPr>
              <a:t>开始并没有否定格黎东的建议</a:t>
            </a:r>
            <a:r>
              <a:rPr lang="en-US" altLang="zh-CN" sz="2400" b="1" smtClean="0">
                <a:solidFill>
                  <a:srgbClr val="0070C0"/>
                </a:solidFill>
              </a:rPr>
              <a:t>,</a:t>
            </a:r>
            <a:r>
              <a:rPr lang="zh-CN" altLang="zh-CN" sz="2400" b="1" smtClean="0">
                <a:solidFill>
                  <a:srgbClr val="0070C0"/>
                </a:solidFill>
              </a:rPr>
              <a:t>而是以此为基础</a:t>
            </a:r>
            <a:r>
              <a:rPr lang="en-US" altLang="zh-CN" sz="2400" b="1" smtClean="0">
                <a:solidFill>
                  <a:srgbClr val="0070C0"/>
                </a:solidFill>
              </a:rPr>
              <a:t>,</a:t>
            </a:r>
            <a:r>
              <a:rPr lang="zh-CN" altLang="zh-CN" sz="2400" b="1" smtClean="0">
                <a:solidFill>
                  <a:srgbClr val="0070C0"/>
                </a:solidFill>
              </a:rPr>
              <a:t>拋出“正道”“道义”“道理”“正当”等一系列他所坚守的“正义”理念</a:t>
            </a:r>
            <a:r>
              <a:rPr lang="en-US" altLang="zh-CN" sz="2400" b="1" smtClean="0">
                <a:solidFill>
                  <a:srgbClr val="0070C0"/>
                </a:solidFill>
              </a:rPr>
              <a:t>,</a:t>
            </a:r>
            <a:r>
              <a:rPr lang="zh-CN" altLang="zh-CN" sz="2400" b="1" smtClean="0">
                <a:solidFill>
                  <a:srgbClr val="0070C0"/>
                </a:solidFill>
              </a:rPr>
              <a:t>层层铺垫</a:t>
            </a:r>
            <a:r>
              <a:rPr lang="en-US" altLang="zh-CN" sz="2400" b="1" smtClean="0">
                <a:solidFill>
                  <a:srgbClr val="0070C0"/>
                </a:solidFill>
              </a:rPr>
              <a:t>,</a:t>
            </a:r>
            <a:r>
              <a:rPr lang="zh-CN" altLang="zh-CN" sz="2400" b="1" smtClean="0">
                <a:solidFill>
                  <a:srgbClr val="0070C0"/>
                </a:solidFill>
              </a:rPr>
              <a:t>步步深入</a:t>
            </a:r>
            <a:r>
              <a:rPr lang="en-US" altLang="zh-CN" sz="2400" b="1" smtClean="0">
                <a:solidFill>
                  <a:srgbClr val="0070C0"/>
                </a:solidFill>
              </a:rPr>
              <a:t>,</a:t>
            </a:r>
            <a:r>
              <a:rPr lang="zh-CN" altLang="zh-CN" sz="2400" b="1" smtClean="0">
                <a:solidFill>
                  <a:srgbClr val="0070C0"/>
                </a:solidFill>
              </a:rPr>
              <a:t>将格黎东的思路引入自己的逻辑轨道。</a:t>
            </a:r>
          </a:p>
          <a:p>
            <a:pPr indent="228600" eaLnBrk="0" fontAlgn="base" hangingPunct="0">
              <a:spcBef>
                <a:spcPct val="0"/>
              </a:spcBef>
              <a:spcAft>
                <a:spcPct val="0"/>
              </a:spcAft>
            </a:pPr>
            <a:endParaRPr lang="zh-CN" altLang="zh-CN" sz="2800" smtClean="0">
              <a:latin typeface="楷体" panose="02010609060101010101" pitchFamily="49" charset="-122"/>
              <a:ea typeface="楷体" panose="02010609060101010101" pitchFamily="49" charset="-122"/>
            </a:endParaRPr>
          </a:p>
          <a:p>
            <a:pPr lvl="0" indent="228600" eaLnBrk="0" fontAlgn="base" hangingPunct="0">
              <a:spcBef>
                <a:spcPct val="0"/>
              </a:spcBef>
              <a:spcAft>
                <a:spcPct val="0"/>
              </a:spcAft>
            </a:pPr>
            <a:endParaRPr kumimoji="0" lang="zh-CN" altLang="en-US" sz="2800" b="0" i="0" u="none" strike="noStrike" cap="none" normalizeH="0" baseline="0" smtClean="0">
              <a:ln>
                <a:noFill/>
              </a:ln>
              <a:solidFill>
                <a:srgbClr val="0070C0"/>
              </a:solidFill>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 calcmode="lin" valueType="num">
                                      <p:cBhvr additive="base">
                                        <p:cTn id="7" dur="500" fill="hold"/>
                                        <p:tgtEl>
                                          <p:spTgt spid="1638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6385">
                                            <p:txEl>
                                              <p:pRg st="2" end="2"/>
                                            </p:txEl>
                                          </p:spTgt>
                                        </p:tgtEl>
                                        <p:attrNameLst>
                                          <p:attrName>style.visibility</p:attrName>
                                        </p:attrNameLst>
                                      </p:cBhvr>
                                      <p:to>
                                        <p:strVal val="visible"/>
                                      </p:to>
                                    </p:set>
                                    <p:anim calcmode="lin" valueType="num">
                                      <p:cBhvr additive="base">
                                        <p:cTn id="13" dur="500" fill="hold"/>
                                        <p:tgtEl>
                                          <p:spTgt spid="1638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6385">
                                            <p:txEl>
                                              <p:pRg st="3" end="3"/>
                                            </p:txEl>
                                          </p:spTgt>
                                        </p:tgtEl>
                                        <p:attrNameLst>
                                          <p:attrName>style.visibility</p:attrName>
                                        </p:attrNameLst>
                                      </p:cBhvr>
                                      <p:to>
                                        <p:strVal val="visible"/>
                                      </p:to>
                                    </p:set>
                                    <p:anim calcmode="lin" valueType="num">
                                      <p:cBhvr additive="base">
                                        <p:cTn id="19" dur="500" fill="hold"/>
                                        <p:tgtEl>
                                          <p:spTgt spid="1638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6385">
                                            <p:txEl>
                                              <p:pRg st="4" end="4"/>
                                            </p:txEl>
                                          </p:spTgt>
                                        </p:tgtEl>
                                        <p:attrNameLst>
                                          <p:attrName>style.visibility</p:attrName>
                                        </p:attrNameLst>
                                      </p:cBhvr>
                                      <p:to>
                                        <p:strVal val="visible"/>
                                      </p:to>
                                    </p:set>
                                    <p:anim calcmode="lin" valueType="num">
                                      <p:cBhvr additive="base">
                                        <p:cTn id="25" dur="500" fill="hold"/>
                                        <p:tgtEl>
                                          <p:spTgt spid="1638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6385">
                                            <p:txEl>
                                              <p:pRg st="5" end="5"/>
                                            </p:txEl>
                                          </p:spTgt>
                                        </p:tgtEl>
                                        <p:attrNameLst>
                                          <p:attrName>style.visibility</p:attrName>
                                        </p:attrNameLst>
                                      </p:cBhvr>
                                      <p:to>
                                        <p:strVal val="visible"/>
                                      </p:to>
                                    </p:set>
                                    <p:anim calcmode="lin" valueType="num">
                                      <p:cBhvr additive="base">
                                        <p:cTn id="31" dur="500" fill="hold"/>
                                        <p:tgtEl>
                                          <p:spTgt spid="1638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3408"/>
            <a:ext cx="9471388" cy="7389440"/>
          </a:xfrm>
          <a:prstGeom prst="rect">
            <a:avLst/>
          </a:prstGeom>
          <a:noFill/>
        </p:spPr>
      </p:pic>
      <p:sp>
        <p:nvSpPr>
          <p:cNvPr id="5" name="流程图: 可选过程 4"/>
          <p:cNvSpPr/>
          <p:nvPr/>
        </p:nvSpPr>
        <p:spPr>
          <a:xfrm>
            <a:off x="0" y="0"/>
            <a:ext cx="2051720"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80528" y="0"/>
            <a:ext cx="4464496" cy="707886"/>
          </a:xfrm>
          <a:prstGeom prst="rect">
            <a:avLst/>
          </a:prstGeom>
          <a:noFill/>
        </p:spPr>
        <p:txBody>
          <a:bodyPr wrap="square" rtlCol="0">
            <a:spAutoFit/>
          </a:bodyPr>
          <a:lstStyle/>
          <a:p>
            <a:r>
              <a:rPr lang="zh-CN" altLang="en-US" sz="4000" smtClean="0">
                <a:solidFill>
                  <a:schemeClr val="bg1"/>
                </a:solidFill>
              </a:rPr>
              <a:t>品读探究</a:t>
            </a:r>
            <a:endParaRPr lang="zh-CN" altLang="en-US" sz="4000">
              <a:solidFill>
                <a:schemeClr val="bg1"/>
              </a:solidFill>
            </a:endParaRPr>
          </a:p>
        </p:txBody>
      </p:sp>
      <p:sp>
        <p:nvSpPr>
          <p:cNvPr id="10" name="TextBox 9"/>
          <p:cNvSpPr txBox="1"/>
          <p:nvPr/>
        </p:nvSpPr>
        <p:spPr>
          <a:xfrm>
            <a:off x="755576" y="1196752"/>
            <a:ext cx="7740352" cy="3816429"/>
          </a:xfrm>
          <a:prstGeom prst="rect">
            <a:avLst/>
          </a:prstGeom>
          <a:noFill/>
        </p:spPr>
        <p:txBody>
          <a:bodyPr wrap="square" rtlCol="0">
            <a:spAutoFit/>
          </a:bodyPr>
          <a:lstStyle/>
          <a:p>
            <a:r>
              <a:rPr lang="en-US" altLang="zh-CN" sz="3200" b="1" smtClean="0">
                <a:solidFill>
                  <a:srgbClr val="0070C0"/>
                </a:solidFill>
              </a:rPr>
              <a:t>   </a:t>
            </a:r>
            <a:r>
              <a:rPr lang="zh-CN" altLang="zh-CN" sz="3200" b="1" smtClean="0">
                <a:solidFill>
                  <a:srgbClr val="0070C0"/>
                </a:solidFill>
              </a:rPr>
              <a:t>苏格拉底之所以能说服格黎东是因为他的坚持</a:t>
            </a:r>
            <a:r>
              <a:rPr lang="en-US" altLang="zh-CN" sz="3200" b="1" smtClean="0">
                <a:solidFill>
                  <a:srgbClr val="0070C0"/>
                </a:solidFill>
              </a:rPr>
              <a:t>,</a:t>
            </a:r>
            <a:r>
              <a:rPr lang="zh-CN" altLang="zh-CN" sz="3200" b="1" smtClean="0">
                <a:solidFill>
                  <a:srgbClr val="0070C0"/>
                </a:solidFill>
              </a:rPr>
              <a:t>从课文内容来看</a:t>
            </a:r>
            <a:r>
              <a:rPr lang="en-US" altLang="zh-CN" sz="3200" b="1" smtClean="0">
                <a:solidFill>
                  <a:srgbClr val="0070C0"/>
                </a:solidFill>
              </a:rPr>
              <a:t>,</a:t>
            </a:r>
            <a:r>
              <a:rPr lang="zh-CN" altLang="zh-CN" sz="3200" b="1" smtClean="0">
                <a:solidFill>
                  <a:srgbClr val="0070C0"/>
                </a:solidFill>
              </a:rPr>
              <a:t>他的坚持是什么</a:t>
            </a:r>
            <a:r>
              <a:rPr lang="en-US" altLang="zh-CN" sz="3200" b="1" smtClean="0">
                <a:solidFill>
                  <a:srgbClr val="0070C0"/>
                </a:solidFill>
              </a:rPr>
              <a:t>?</a:t>
            </a:r>
            <a:endParaRPr lang="zh-CN" altLang="zh-CN" sz="3200" smtClean="0">
              <a:solidFill>
                <a:srgbClr val="0070C0"/>
              </a:solidFill>
            </a:endParaRPr>
          </a:p>
          <a:p>
            <a:r>
              <a:rPr lang="en-US" altLang="zh-CN" sz="3200" b="1" smtClean="0">
                <a:latin typeface="楷体" pitchFamily="49" charset="-122"/>
                <a:ea typeface="楷体" panose="02010609060101010101" pitchFamily="49" charset="-122"/>
              </a:rPr>
              <a:t>            </a:t>
            </a:r>
            <a:r>
              <a:rPr lang="zh-CN" altLang="zh-CN" sz="3200" b="1" smtClean="0">
                <a:solidFill>
                  <a:srgbClr val="C00000"/>
                </a:solidFill>
                <a:latin typeface="楷体" pitchFamily="49" charset="-122"/>
                <a:ea typeface="楷体" panose="02010609060101010101" pitchFamily="49" charset="-122"/>
              </a:rPr>
              <a:t>答题思路</a:t>
            </a:r>
            <a:endParaRPr lang="zh-CN" altLang="zh-CN" sz="3200" smtClean="0">
              <a:solidFill>
                <a:srgbClr val="C00000"/>
              </a:solidFill>
              <a:latin typeface="楷体" panose="02010609060101010101" pitchFamily="49" charset="-122"/>
              <a:ea typeface="楷体" panose="02010609060101010101" pitchFamily="49" charset="-122"/>
            </a:endParaRPr>
          </a:p>
          <a:p>
            <a:r>
              <a:rPr lang="en-US" altLang="zh-CN" sz="3200" b="1" smtClean="0">
                <a:solidFill>
                  <a:srgbClr val="C00000"/>
                </a:solidFill>
                <a:latin typeface="楷体" pitchFamily="49" charset="-122"/>
                <a:ea typeface="楷体" panose="02010609060101010101" pitchFamily="49" charset="-122"/>
              </a:rPr>
              <a:t>    </a:t>
            </a:r>
            <a:r>
              <a:rPr lang="zh-CN" altLang="zh-CN" sz="3200" b="1" smtClean="0">
                <a:solidFill>
                  <a:srgbClr val="C00000"/>
                </a:solidFill>
                <a:latin typeface="楷体" pitchFamily="49" charset="-122"/>
                <a:ea typeface="楷体" panose="02010609060101010101" pitchFamily="49" charset="-122"/>
              </a:rPr>
              <a:t>可从课文标题以及课文中苏格拉底谈话时涉及的一些</a:t>
            </a:r>
            <a:r>
              <a:rPr lang="zh-CN" altLang="zh-CN" sz="3200" b="1" i="1" smtClean="0">
                <a:solidFill>
                  <a:srgbClr val="C00000"/>
                </a:solidFill>
                <a:latin typeface="方正舒体" pitchFamily="2" charset="-122"/>
                <a:ea typeface="方正舒体" pitchFamily="2" charset="-122"/>
              </a:rPr>
              <a:t>关键名词</a:t>
            </a:r>
            <a:r>
              <a:rPr lang="zh-CN" altLang="zh-CN" sz="3200" b="1" smtClean="0">
                <a:solidFill>
                  <a:srgbClr val="C00000"/>
                </a:solidFill>
                <a:latin typeface="楷体" pitchFamily="49" charset="-122"/>
                <a:ea typeface="楷体" panose="02010609060101010101" pitchFamily="49" charset="-122"/>
              </a:rPr>
              <a:t>入手理解他的“坚持”</a:t>
            </a:r>
            <a:r>
              <a:rPr lang="en-US" altLang="zh-CN" sz="3200" b="1" smtClean="0">
                <a:solidFill>
                  <a:srgbClr val="C00000"/>
                </a:solidFill>
                <a:latin typeface="楷体" pitchFamily="49" charset="-122"/>
                <a:ea typeface="楷体" panose="02010609060101010101" pitchFamily="49" charset="-122"/>
              </a:rPr>
              <a:t>;</a:t>
            </a:r>
            <a:r>
              <a:rPr lang="zh-CN" altLang="zh-CN" sz="3200" b="1" smtClean="0">
                <a:solidFill>
                  <a:srgbClr val="C00000"/>
                </a:solidFill>
                <a:latin typeface="楷体" pitchFamily="49" charset="-122"/>
                <a:ea typeface="楷体" panose="02010609060101010101" pitchFamily="49" charset="-122"/>
              </a:rPr>
              <a:t>另外</a:t>
            </a:r>
            <a:r>
              <a:rPr lang="en-US" altLang="zh-CN" sz="3200" b="1" smtClean="0">
                <a:solidFill>
                  <a:srgbClr val="C00000"/>
                </a:solidFill>
                <a:latin typeface="楷体" pitchFamily="49" charset="-122"/>
                <a:ea typeface="楷体" panose="02010609060101010101" pitchFamily="49" charset="-122"/>
              </a:rPr>
              <a:t>,</a:t>
            </a:r>
            <a:r>
              <a:rPr lang="zh-CN" altLang="zh-CN" sz="3200" b="1" smtClean="0">
                <a:solidFill>
                  <a:srgbClr val="C00000"/>
                </a:solidFill>
                <a:latin typeface="楷体" pitchFamily="49" charset="-122"/>
                <a:ea typeface="楷体" panose="02010609060101010101" pitchFamily="49" charset="-122"/>
              </a:rPr>
              <a:t>还可以从他在谈话过程中对身体与灵魂的</a:t>
            </a:r>
            <a:r>
              <a:rPr lang="zh-CN" altLang="zh-CN" sz="3200" b="1" smtClean="0">
                <a:solidFill>
                  <a:srgbClr val="C00000"/>
                </a:solidFill>
                <a:latin typeface="方正舒体" pitchFamily="2" charset="-122"/>
                <a:ea typeface="方正舒体" pitchFamily="2" charset="-122"/>
              </a:rPr>
              <a:t>对比角度</a:t>
            </a:r>
            <a:r>
              <a:rPr lang="zh-CN" altLang="zh-CN" sz="3200" b="1" smtClean="0">
                <a:solidFill>
                  <a:srgbClr val="C00000"/>
                </a:solidFill>
                <a:latin typeface="楷体" pitchFamily="49" charset="-122"/>
                <a:ea typeface="楷体" panose="02010609060101010101" pitchFamily="49" charset="-122"/>
              </a:rPr>
              <a:t>展开思考。</a:t>
            </a:r>
            <a:endParaRPr lang="zh-CN" altLang="zh-CN" sz="3200" smtClean="0">
              <a:solidFill>
                <a:srgbClr val="C00000"/>
              </a:solidFill>
              <a:latin typeface="楷体" pitchFamily="49" charset="-122"/>
              <a:ea typeface="楷体" panose="02010609060101010101" pitchFamily="49" charset="-122"/>
            </a:endParaRPr>
          </a:p>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3408"/>
            <a:ext cx="9471388" cy="7389440"/>
          </a:xfrm>
          <a:prstGeom prst="rect">
            <a:avLst/>
          </a:prstGeom>
          <a:noFill/>
        </p:spPr>
      </p:pic>
      <p:sp>
        <p:nvSpPr>
          <p:cNvPr id="5" name="流程图: 可选过程 4"/>
          <p:cNvSpPr/>
          <p:nvPr/>
        </p:nvSpPr>
        <p:spPr>
          <a:xfrm>
            <a:off x="0" y="0"/>
            <a:ext cx="2051720"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80528" y="0"/>
            <a:ext cx="4464496" cy="707886"/>
          </a:xfrm>
          <a:prstGeom prst="rect">
            <a:avLst/>
          </a:prstGeom>
          <a:noFill/>
        </p:spPr>
        <p:txBody>
          <a:bodyPr wrap="square" rtlCol="0">
            <a:spAutoFit/>
          </a:bodyPr>
          <a:lstStyle/>
          <a:p>
            <a:r>
              <a:rPr lang="zh-CN" altLang="en-US" sz="4000" smtClean="0">
                <a:solidFill>
                  <a:schemeClr val="bg1"/>
                </a:solidFill>
              </a:rPr>
              <a:t>品读探究</a:t>
            </a:r>
            <a:endParaRPr lang="zh-CN" altLang="en-US" sz="4000">
              <a:solidFill>
                <a:schemeClr val="bg1"/>
              </a:solidFill>
            </a:endParaRPr>
          </a:p>
        </p:txBody>
      </p:sp>
      <p:sp>
        <p:nvSpPr>
          <p:cNvPr id="10" name="TextBox 9"/>
          <p:cNvSpPr txBox="1"/>
          <p:nvPr/>
        </p:nvSpPr>
        <p:spPr>
          <a:xfrm>
            <a:off x="899592" y="692696"/>
            <a:ext cx="7740352" cy="7171194"/>
          </a:xfrm>
          <a:prstGeom prst="rect">
            <a:avLst/>
          </a:prstGeom>
          <a:noFill/>
        </p:spPr>
        <p:txBody>
          <a:bodyPr wrap="square" rtlCol="0">
            <a:spAutoFit/>
          </a:bodyPr>
          <a:lstStyle/>
          <a:p>
            <a:pPr lvl="0"/>
            <a:r>
              <a:rPr lang="en-US" altLang="zh-CN" sz="3200" b="1" smtClean="0">
                <a:solidFill>
                  <a:srgbClr val="0070C0"/>
                </a:solidFill>
              </a:rPr>
              <a:t>   </a:t>
            </a:r>
            <a:r>
              <a:rPr lang="zh-CN" altLang="zh-CN" sz="3200" b="1" smtClean="0">
                <a:solidFill>
                  <a:srgbClr val="0070C0"/>
                </a:solidFill>
              </a:rPr>
              <a:t>苏格拉底之所以能说服格黎东是因为他的坚持</a:t>
            </a:r>
            <a:r>
              <a:rPr lang="en-US" altLang="zh-CN" sz="3200" b="1" smtClean="0">
                <a:solidFill>
                  <a:srgbClr val="0070C0"/>
                </a:solidFill>
              </a:rPr>
              <a:t>,</a:t>
            </a:r>
            <a:r>
              <a:rPr lang="zh-CN" altLang="zh-CN" sz="3200" b="1" smtClean="0">
                <a:solidFill>
                  <a:srgbClr val="0070C0"/>
                </a:solidFill>
              </a:rPr>
              <a:t>从课文内容来看</a:t>
            </a:r>
            <a:r>
              <a:rPr lang="en-US" altLang="zh-CN" sz="3200" b="1" smtClean="0">
                <a:solidFill>
                  <a:srgbClr val="0070C0"/>
                </a:solidFill>
              </a:rPr>
              <a:t>,</a:t>
            </a:r>
            <a:r>
              <a:rPr lang="zh-CN" altLang="zh-CN" sz="3200" b="1" smtClean="0">
                <a:solidFill>
                  <a:srgbClr val="0070C0"/>
                </a:solidFill>
              </a:rPr>
              <a:t>他的坚持是什么</a:t>
            </a:r>
            <a:r>
              <a:rPr lang="en-US" altLang="zh-CN" sz="3200" b="1" smtClean="0">
                <a:solidFill>
                  <a:srgbClr val="0070C0"/>
                </a:solidFill>
              </a:rPr>
              <a:t>?              </a:t>
            </a:r>
            <a:endParaRPr lang="en-US" altLang="zh-CN" sz="3200" b="1" smtClean="0">
              <a:solidFill>
                <a:srgbClr val="0070C0"/>
              </a:solidFill>
              <a:latin typeface="楷体" panose="02010609060101010101" pitchFamily="49" charset="-122"/>
              <a:ea typeface="楷体" panose="02010609060101010101" pitchFamily="49" charset="-122"/>
            </a:endParaRPr>
          </a:p>
          <a:p>
            <a:pPr lvl="0"/>
            <a:r>
              <a:rPr lang="en-US" altLang="zh-CN" sz="3200" b="1" smtClean="0">
                <a:solidFill>
                  <a:srgbClr val="0070C0"/>
                </a:solidFill>
                <a:latin typeface="楷体" pitchFamily="49" charset="-122"/>
                <a:ea typeface="楷体" panose="02010609060101010101" pitchFamily="49" charset="-122"/>
              </a:rPr>
              <a:t>            </a:t>
            </a:r>
            <a:r>
              <a:rPr lang="zh-CN" altLang="zh-CN" sz="2800" b="1" smtClean="0">
                <a:solidFill>
                  <a:srgbClr val="FF0000"/>
                </a:solidFill>
                <a:latin typeface="楷体" pitchFamily="49" charset="-122"/>
                <a:ea typeface="楷体" panose="02010609060101010101" pitchFamily="49" charset="-122"/>
              </a:rPr>
              <a:t>坚持的是正义</a:t>
            </a:r>
            <a:endParaRPr lang="zh-CN" altLang="zh-CN" sz="2800" smtClean="0">
              <a:solidFill>
                <a:srgbClr val="FF0000"/>
              </a:solidFill>
              <a:latin typeface="楷体" panose="02010609060101010101"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苏格拉底提到的“正道”“道理”“道义”“正当”等都可以认为是他</a:t>
            </a:r>
            <a:r>
              <a:rPr lang="zh-CN" altLang="zh-CN" sz="2800" b="1" smtClean="0">
                <a:solidFill>
                  <a:srgbClr val="00B050"/>
                </a:solidFill>
                <a:latin typeface="楷体" pitchFamily="49" charset="-122"/>
                <a:ea typeface="楷体" panose="02010609060101010101" pitchFamily="49" charset="-122"/>
              </a:rPr>
              <a:t>从不同侧面对“正义”的诠释</a:t>
            </a:r>
            <a:r>
              <a:rPr lang="en-US" altLang="zh-CN" sz="2800" b="1" smtClean="0">
                <a:solidFill>
                  <a:srgbClr val="00B050"/>
                </a:solidFill>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或者在某种程度上可以认为是“正义”的代称。</a:t>
            </a:r>
            <a:r>
              <a:rPr lang="zh-CN" altLang="zh-CN" sz="2800" smtClean="0">
                <a:latin typeface="楷体" pitchFamily="49" charset="-122"/>
                <a:ea typeface="楷体" panose="02010609060101010101" pitchFamily="49" charset="-122"/>
              </a:rPr>
              <a:t>他在对话的一开始就亮明了自己的基本观点和立场</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“我不但现在奉行</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而且一贯遵守的原则是听从道理</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凡是经过研究见到无可非议的道理我就拳拳服膺。”</a:t>
            </a:r>
            <a:r>
              <a:rPr lang="zh-CN" altLang="zh-CN" sz="2800" b="1" smtClean="0">
                <a:solidFill>
                  <a:srgbClr val="00B050"/>
                </a:solidFill>
                <a:latin typeface="楷体" pitchFamily="49" charset="-122"/>
                <a:ea typeface="楷体" panose="02010609060101010101" pitchFamily="49" charset="-122"/>
              </a:rPr>
              <a:t>围绕这一立场</a:t>
            </a:r>
            <a:r>
              <a:rPr lang="en-US" altLang="zh-CN" sz="2800" b="1" smtClean="0">
                <a:solidFill>
                  <a:srgbClr val="00B050"/>
                </a:solidFill>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他层层铺垫</a:t>
            </a:r>
            <a:r>
              <a:rPr lang="en-US" altLang="zh-CN" sz="2800" b="1" smtClean="0">
                <a:solidFill>
                  <a:srgbClr val="00B050"/>
                </a:solidFill>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步步引导</a:t>
            </a:r>
            <a:r>
              <a:rPr lang="en-US" altLang="zh-CN" sz="2800" b="1" smtClean="0">
                <a:solidFill>
                  <a:srgbClr val="00B050"/>
                </a:solidFill>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最终在他对“既不能以坏报坏</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也不能对人做不正当的事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不管人家对我们做的什么事” 坚持中结束对话</a:t>
            </a:r>
            <a:r>
              <a:rPr lang="en-US" altLang="zh-CN" sz="2800" smtClean="0">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足可见他对“正义”的坚持。</a:t>
            </a:r>
          </a:p>
          <a:p>
            <a:endParaRPr lang="zh-CN" altLang="zh-CN" sz="2800" smtClean="0">
              <a:solidFill>
                <a:srgbClr val="0070C0"/>
              </a:solidFill>
            </a:endParaRPr>
          </a:p>
          <a:p>
            <a:endParaRPr lang="zh-CN" alt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3408"/>
            <a:ext cx="9471388" cy="7389440"/>
          </a:xfrm>
          <a:prstGeom prst="rect">
            <a:avLst/>
          </a:prstGeom>
          <a:noFill/>
        </p:spPr>
      </p:pic>
      <p:sp>
        <p:nvSpPr>
          <p:cNvPr id="5" name="流程图: 可选过程 4"/>
          <p:cNvSpPr/>
          <p:nvPr/>
        </p:nvSpPr>
        <p:spPr>
          <a:xfrm>
            <a:off x="0" y="0"/>
            <a:ext cx="2051720"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80528" y="0"/>
            <a:ext cx="4464496" cy="707886"/>
          </a:xfrm>
          <a:prstGeom prst="rect">
            <a:avLst/>
          </a:prstGeom>
          <a:noFill/>
        </p:spPr>
        <p:txBody>
          <a:bodyPr wrap="square" rtlCol="0">
            <a:spAutoFit/>
          </a:bodyPr>
          <a:lstStyle/>
          <a:p>
            <a:r>
              <a:rPr lang="zh-CN" altLang="en-US" sz="4000" smtClean="0">
                <a:solidFill>
                  <a:schemeClr val="bg1"/>
                </a:solidFill>
              </a:rPr>
              <a:t>品读探究</a:t>
            </a:r>
            <a:endParaRPr lang="zh-CN" altLang="en-US" sz="4000">
              <a:solidFill>
                <a:schemeClr val="bg1"/>
              </a:solidFill>
            </a:endParaRPr>
          </a:p>
        </p:txBody>
      </p:sp>
      <p:sp>
        <p:nvSpPr>
          <p:cNvPr id="10" name="TextBox 9"/>
          <p:cNvSpPr txBox="1"/>
          <p:nvPr/>
        </p:nvSpPr>
        <p:spPr>
          <a:xfrm>
            <a:off x="899592" y="692696"/>
            <a:ext cx="7740352" cy="6309420"/>
          </a:xfrm>
          <a:prstGeom prst="rect">
            <a:avLst/>
          </a:prstGeom>
          <a:noFill/>
        </p:spPr>
        <p:txBody>
          <a:bodyPr wrap="square" rtlCol="0">
            <a:spAutoFit/>
          </a:bodyPr>
          <a:lstStyle/>
          <a:p>
            <a:pPr lvl="0"/>
            <a:r>
              <a:rPr lang="en-US" altLang="zh-CN" sz="3200" b="1" smtClean="0">
                <a:solidFill>
                  <a:srgbClr val="0070C0"/>
                </a:solidFill>
              </a:rPr>
              <a:t>   </a:t>
            </a:r>
            <a:r>
              <a:rPr lang="zh-CN" altLang="zh-CN" sz="3200" b="1" smtClean="0">
                <a:solidFill>
                  <a:srgbClr val="0070C0"/>
                </a:solidFill>
              </a:rPr>
              <a:t>苏格拉底之所以能说服格黎东是因为他的坚持</a:t>
            </a:r>
            <a:r>
              <a:rPr lang="en-US" altLang="zh-CN" sz="3200" b="1" smtClean="0">
                <a:solidFill>
                  <a:srgbClr val="0070C0"/>
                </a:solidFill>
              </a:rPr>
              <a:t>,</a:t>
            </a:r>
            <a:r>
              <a:rPr lang="zh-CN" altLang="zh-CN" sz="3200" b="1" smtClean="0">
                <a:solidFill>
                  <a:srgbClr val="0070C0"/>
                </a:solidFill>
              </a:rPr>
              <a:t>从课文内容来看</a:t>
            </a:r>
            <a:r>
              <a:rPr lang="en-US" altLang="zh-CN" sz="3200" b="1" smtClean="0">
                <a:solidFill>
                  <a:srgbClr val="0070C0"/>
                </a:solidFill>
              </a:rPr>
              <a:t>,</a:t>
            </a:r>
            <a:r>
              <a:rPr lang="zh-CN" altLang="zh-CN" sz="3200" b="1" smtClean="0">
                <a:solidFill>
                  <a:srgbClr val="0070C0"/>
                </a:solidFill>
              </a:rPr>
              <a:t>他的坚持是什么</a:t>
            </a:r>
            <a:r>
              <a:rPr lang="en-US" altLang="zh-CN" sz="3200" b="1" smtClean="0">
                <a:solidFill>
                  <a:srgbClr val="0070C0"/>
                </a:solidFill>
              </a:rPr>
              <a:t>?              </a:t>
            </a:r>
            <a:endParaRPr lang="en-US" altLang="zh-CN" sz="3200" b="1" smtClean="0">
              <a:solidFill>
                <a:srgbClr val="0070C0"/>
              </a:solidFill>
              <a:latin typeface="楷体" pitchFamily="49" charset="-122"/>
              <a:ea typeface="楷体" panose="02010609060101010101" pitchFamily="49" charset="-122"/>
            </a:endParaRPr>
          </a:p>
          <a:p>
            <a:r>
              <a:rPr lang="en-US" altLang="zh-CN" sz="2400" b="1" smtClean="0"/>
              <a:t>                  </a:t>
            </a:r>
          </a:p>
          <a:p>
            <a:r>
              <a:rPr lang="en-US" altLang="zh-CN" sz="2400" b="1" smtClean="0"/>
              <a:t>                   </a:t>
            </a:r>
            <a:r>
              <a:rPr lang="zh-CN" altLang="zh-CN" sz="2400" b="1" smtClean="0">
                <a:solidFill>
                  <a:srgbClr val="FF0000"/>
                </a:solidFill>
                <a:latin typeface="楷体" pitchFamily="49" charset="-122"/>
                <a:ea typeface="楷体" panose="02010609060101010101" pitchFamily="49" charset="-122"/>
              </a:rPr>
              <a:t>坚持认为人的灵魂比身体重要</a:t>
            </a:r>
            <a:endParaRPr lang="zh-CN" altLang="zh-CN" sz="2400" smtClean="0">
              <a:solidFill>
                <a:srgbClr val="FF0000"/>
              </a:solidFill>
              <a:latin typeface="楷体" panose="02010609060101010101" pitchFamily="49" charset="-122"/>
              <a:ea typeface="楷体" panose="02010609060101010101" pitchFamily="49" charset="-122"/>
            </a:endParaRPr>
          </a:p>
          <a:p>
            <a:r>
              <a:rPr lang="en-US" altLang="zh-CN" sz="2400" smtClean="0">
                <a:latin typeface="楷体" pitchFamily="49" charset="-122"/>
                <a:ea typeface="楷体" panose="02010609060101010101" pitchFamily="49" charset="-122"/>
              </a:rPr>
              <a:t>    </a:t>
            </a:r>
            <a:r>
              <a:rPr lang="zh-CN" altLang="zh-CN" sz="2400" smtClean="0">
                <a:latin typeface="楷体" pitchFamily="49" charset="-122"/>
                <a:ea typeface="楷体" panose="02010609060101010101" pitchFamily="49" charset="-122"/>
              </a:rPr>
              <a:t>他</a:t>
            </a:r>
            <a:r>
              <a:rPr lang="zh-CN" altLang="zh-CN" sz="2400" b="1" smtClean="0">
                <a:solidFill>
                  <a:srgbClr val="00B050"/>
                </a:solidFill>
                <a:latin typeface="楷体" pitchFamily="49" charset="-122"/>
                <a:ea typeface="楷体" panose="02010609060101010101" pitchFamily="49" charset="-122"/>
              </a:rPr>
              <a:t>向格黎东提问</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“身体坏了、毁了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我们还能活吗</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”格黎东回答</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“不能。”这说明苏格拉底对身体、生命的珍重。但接下来</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他</a:t>
            </a:r>
            <a:r>
              <a:rPr lang="zh-CN" altLang="zh-CN" sz="2400" b="1" smtClean="0">
                <a:solidFill>
                  <a:srgbClr val="00B050"/>
                </a:solidFill>
                <a:latin typeface="楷体" pitchFamily="49" charset="-122"/>
                <a:ea typeface="楷体" panose="02010609060101010101" pitchFamily="49" charset="-122"/>
              </a:rPr>
              <a:t>又提出一个问题</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“如果那个为道义所改善、为不义所毁灭的部分毁了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我们还能活吗</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那一个部分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不管叫什么</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是我们的那个与道义和不义有关的部分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我们认为它比身体差吗</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a:t>
            </a:r>
            <a:r>
              <a:rPr lang="zh-CN" altLang="zh-CN" sz="2400" b="1" smtClean="0">
                <a:solidFill>
                  <a:srgbClr val="00B050"/>
                </a:solidFill>
                <a:latin typeface="楷体" pitchFamily="49" charset="-122"/>
                <a:ea typeface="楷体" panose="02010609060101010101" pitchFamily="49" charset="-122"/>
              </a:rPr>
              <a:t>在得到格黎东的否定回答后</a:t>
            </a:r>
            <a:r>
              <a:rPr lang="en-US" altLang="zh-CN" sz="2400" b="1" smtClean="0">
                <a:solidFill>
                  <a:srgbClr val="00B050"/>
                </a:solidFill>
                <a:latin typeface="楷体" pitchFamily="49" charset="-122"/>
                <a:ea typeface="楷体" panose="02010609060101010101" pitchFamily="49" charset="-122"/>
              </a:rPr>
              <a:t>,</a:t>
            </a:r>
            <a:r>
              <a:rPr lang="zh-CN" altLang="zh-CN" sz="2400" b="1" smtClean="0">
                <a:solidFill>
                  <a:srgbClr val="00B050"/>
                </a:solidFill>
                <a:latin typeface="楷体" pitchFamily="49" charset="-122"/>
                <a:ea typeface="楷体" panose="02010609060101010101" pitchFamily="49" charset="-122"/>
              </a:rPr>
              <a:t>又抛出“比身体贵重吗</a:t>
            </a:r>
            <a:r>
              <a:rPr lang="en-US" altLang="zh-CN" sz="2400" b="1" smtClean="0">
                <a:solidFill>
                  <a:srgbClr val="00B050"/>
                </a:solidFill>
                <a:latin typeface="楷体" pitchFamily="49" charset="-122"/>
                <a:ea typeface="楷体" panose="02010609060101010101" pitchFamily="49" charset="-122"/>
              </a:rPr>
              <a:t>?</a:t>
            </a:r>
            <a:r>
              <a:rPr lang="zh-CN" altLang="zh-CN" sz="2400" b="1" smtClean="0">
                <a:solidFill>
                  <a:srgbClr val="00B050"/>
                </a:solidFill>
                <a:latin typeface="楷体" pitchFamily="49" charset="-122"/>
                <a:ea typeface="楷体" panose="02010609060101010101" pitchFamily="49" charset="-122"/>
              </a:rPr>
              <a:t>”的问题</a:t>
            </a:r>
            <a:r>
              <a:rPr lang="zh-CN" altLang="en-US" sz="2400" smtClean="0">
                <a:latin typeface="楷体" pitchFamily="49" charset="-122"/>
                <a:ea typeface="楷体" panose="02010609060101010101" pitchFamily="49" charset="-122"/>
              </a:rPr>
              <a:t>。</a:t>
            </a:r>
            <a:endParaRPr lang="en-US" altLang="zh-CN" sz="2400" smtClean="0">
              <a:latin typeface="楷体" pitchFamily="49" charset="-122"/>
              <a:ea typeface="楷体" panose="02010609060101010101" pitchFamily="49" charset="-122"/>
            </a:endParaRPr>
          </a:p>
          <a:p>
            <a:r>
              <a:rPr lang="en-US" altLang="zh-CN" sz="2400" smtClean="0">
                <a:latin typeface="楷体" pitchFamily="49" charset="-122"/>
                <a:ea typeface="楷体" panose="02010609060101010101" pitchFamily="49" charset="-122"/>
              </a:rPr>
              <a:t>   </a:t>
            </a:r>
            <a:r>
              <a:rPr lang="zh-CN" altLang="zh-CN" sz="2400" b="1" smtClean="0">
                <a:solidFill>
                  <a:srgbClr val="00B0F0"/>
                </a:solidFill>
                <a:latin typeface="楷体" pitchFamily="49" charset="-122"/>
                <a:ea typeface="楷体" panose="02010609060101010101" pitchFamily="49" charset="-122"/>
              </a:rPr>
              <a:t>可见苏格拉底对灵魂、信仰的珍重程度超过了他对身体、生命的珍重</a:t>
            </a:r>
            <a:r>
              <a:rPr lang="en-US" altLang="zh-CN" sz="2400" b="1" smtClean="0">
                <a:solidFill>
                  <a:srgbClr val="00B0F0"/>
                </a:solidFill>
                <a:latin typeface="楷体" pitchFamily="49" charset="-122"/>
                <a:ea typeface="楷体" panose="02010609060101010101" pitchFamily="49" charset="-122"/>
              </a:rPr>
              <a:t>,</a:t>
            </a:r>
            <a:r>
              <a:rPr lang="zh-CN" altLang="zh-CN" sz="2400" b="1" smtClean="0">
                <a:solidFill>
                  <a:srgbClr val="00B0F0"/>
                </a:solidFill>
                <a:latin typeface="楷体" pitchFamily="49" charset="-122"/>
                <a:ea typeface="楷体" panose="02010609060101010101" pitchFamily="49" charset="-122"/>
              </a:rPr>
              <a:t>所以才会为了灵魂中对正义的坚持</a:t>
            </a:r>
            <a:r>
              <a:rPr lang="en-US" altLang="zh-CN" sz="2400" b="1" smtClean="0">
                <a:solidFill>
                  <a:srgbClr val="00B0F0"/>
                </a:solidFill>
                <a:latin typeface="楷体" pitchFamily="49" charset="-122"/>
                <a:ea typeface="楷体" panose="02010609060101010101" pitchFamily="49" charset="-122"/>
              </a:rPr>
              <a:t>,</a:t>
            </a:r>
            <a:r>
              <a:rPr lang="zh-CN" altLang="zh-CN" sz="2400" b="1" smtClean="0">
                <a:solidFill>
                  <a:srgbClr val="00B0F0"/>
                </a:solidFill>
                <a:latin typeface="楷体" pitchFamily="49" charset="-122"/>
                <a:ea typeface="楷体" panose="02010609060101010101" pitchFamily="49" charset="-122"/>
              </a:rPr>
              <a:t>而放弃了逃生的机会。</a:t>
            </a:r>
            <a:endParaRPr lang="en-US" altLang="zh-CN" sz="2400" b="1" smtClean="0">
              <a:solidFill>
                <a:srgbClr val="00B0F0"/>
              </a:solidFill>
              <a:latin typeface="楷体" panose="02010609060101010101" pitchFamily="49" charset="-122"/>
              <a:ea typeface="楷体" panose="02010609060101010101" pitchFamily="49" charset="-122"/>
            </a:endParaRPr>
          </a:p>
          <a:p>
            <a:r>
              <a:rPr lang="en-US" altLang="zh-CN" sz="2400" b="1" smtClean="0">
                <a:solidFill>
                  <a:srgbClr val="00B0F0"/>
                </a:solidFill>
                <a:latin typeface="楷体" pitchFamily="49" charset="-122"/>
                <a:ea typeface="楷体" panose="02010609060101010101" pitchFamily="49" charset="-122"/>
              </a:rPr>
              <a:t>   </a:t>
            </a:r>
            <a:endParaRPr lang="zh-CN" altLang="zh-CN" sz="2400" smtClean="0">
              <a:solidFill>
                <a:srgbClr val="0070C0"/>
              </a:solidFill>
              <a:latin typeface="楷体" panose="02010609060101010101" pitchFamily="49" charset="-122"/>
              <a:ea typeface="楷体" panose="02010609060101010101" pitchFamily="49" charset="-122"/>
            </a:endParaRPr>
          </a:p>
          <a:p>
            <a:endParaRPr lang="zh-CN" alt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calcmode="lin" valueType="num">
                                      <p:cBhvr additive="base">
                                        <p:cTn id="2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anim calcmode="lin" valueType="num">
                                      <p:cBhvr additive="base">
                                        <p:cTn id="3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after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anim calcmode="lin" valueType="num">
                                      <p:cBhvr additive="base">
                                        <p:cTn id="37"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34817" name="Rectangle 1"/>
          <p:cNvSpPr>
            <a:spLocks noChangeArrowheads="1"/>
          </p:cNvSpPr>
          <p:nvPr/>
        </p:nvSpPr>
        <p:spPr bwMode="auto">
          <a:xfrm>
            <a:off x="0" y="-276999"/>
            <a:ext cx="8856984" cy="729430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152400" fontAlgn="base">
              <a:spcBef>
                <a:spcPct val="0"/>
              </a:spcBef>
              <a:spcAft>
                <a:spcPct val="0"/>
              </a:spcAft>
            </a:pPr>
            <a:r>
              <a:rPr kumimoji="0" lang="zh-CN" sz="36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导</a:t>
            </a:r>
            <a:r>
              <a:rPr kumimoji="0" lang="zh-CN" altLang="en-US" sz="36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  入</a:t>
            </a:r>
            <a:endParaRPr kumimoji="0" lang="en-US" altLang="zh-CN" sz="36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indent="152400" fontAlgn="base">
              <a:spcBef>
                <a:spcPct val="0"/>
              </a:spcBef>
              <a:spcAft>
                <a:spcPct val="0"/>
              </a:spcAft>
            </a:pPr>
            <a:r>
              <a:rPr lang="en-US" altLang="zh-CN" sz="3600" b="1" smtClean="0">
                <a:solidFill>
                  <a:srgbClr val="0070C0"/>
                </a:solidFill>
                <a:latin typeface="宋体" pitchFamily="2" charset="-122"/>
                <a:ea typeface="宋体" pitchFamily="2" charset="-122"/>
                <a:cs typeface="Times New Roman" panose="02020603050405020304" pitchFamily="18" charset="0"/>
              </a:rPr>
              <a:t>  </a:t>
            </a:r>
            <a:r>
              <a:rPr lang="zh-CN" altLang="zh-CN" sz="3600" b="1" smtClean="0">
                <a:latin typeface="楷体" pitchFamily="49" charset="-122"/>
                <a:ea typeface="楷体" panose="02010609060101010101" pitchFamily="49" charset="-122"/>
              </a:rPr>
              <a:t>公元前</a:t>
            </a:r>
            <a:r>
              <a:rPr lang="en-US" altLang="zh-CN" sz="3600" b="1" smtClean="0">
                <a:latin typeface="楷体" pitchFamily="49" charset="-122"/>
                <a:ea typeface="楷体" panose="02010609060101010101" pitchFamily="49" charset="-122"/>
              </a:rPr>
              <a:t>399</a:t>
            </a:r>
            <a:r>
              <a:rPr lang="zh-CN" altLang="zh-CN" sz="3600" b="1" smtClean="0">
                <a:latin typeface="楷体" pitchFamily="49" charset="-122"/>
                <a:ea typeface="楷体" panose="02010609060101010101" pitchFamily="49" charset="-122"/>
              </a:rPr>
              <a:t>年</a:t>
            </a:r>
            <a:r>
              <a:rPr lang="en-US" altLang="zh-CN" sz="3600" b="1" smtClean="0">
                <a:latin typeface="楷体" pitchFamily="49" charset="-122"/>
                <a:ea typeface="楷体" panose="02010609060101010101" pitchFamily="49" charset="-122"/>
              </a:rPr>
              <a:t>6</a:t>
            </a:r>
            <a:r>
              <a:rPr lang="zh-CN" altLang="zh-CN" sz="3600" b="1" smtClean="0">
                <a:latin typeface="楷体" pitchFamily="49" charset="-122"/>
                <a:ea typeface="楷体" panose="02010609060101010101" pitchFamily="49" charset="-122"/>
              </a:rPr>
              <a:t>月的一个傍晚，雅典监狱中一位年届七旬的老人就要被处决了。</a:t>
            </a:r>
            <a:r>
              <a:rPr lang="zh-CN" altLang="zh-CN" sz="3600" b="1" smtClean="0">
                <a:solidFill>
                  <a:srgbClr val="FF0000"/>
                </a:solidFill>
                <a:latin typeface="楷体" pitchFamily="49" charset="-122"/>
                <a:ea typeface="楷体" panose="02010609060101010101" pitchFamily="49" charset="-122"/>
              </a:rPr>
              <a:t>只见他衣衫褴褛，散发赤足，面容却镇定自若。</a:t>
            </a:r>
            <a:r>
              <a:rPr lang="zh-CN" altLang="zh-CN" sz="3600" b="1" smtClean="0">
                <a:latin typeface="楷体" pitchFamily="49" charset="-122"/>
                <a:ea typeface="楷体" panose="02010609060101010101" pitchFamily="49" charset="-122"/>
              </a:rPr>
              <a:t>打发走妻子、家属后，他与几个朋友侃侃而谈，似乎忘记了就要到来的处决。直到狱卒端了一杯毒药进来，他才收住“话匣子”，接过杯子，一饮而尽。之后，老人安详地闭上双眼，睡去了。这位老人就是大哲学家苏格拉底。今天我们学习《柏拉图对话录》中的“人应当坚持正义”这篇小短文，</a:t>
            </a:r>
            <a:r>
              <a:rPr lang="zh-CN" altLang="zh-CN" sz="3600" b="1" smtClean="0">
                <a:solidFill>
                  <a:srgbClr val="FF0000"/>
                </a:solidFill>
                <a:latin typeface="楷体" pitchFamily="49" charset="-122"/>
                <a:ea typeface="楷体" panose="02010609060101010101" pitchFamily="49" charset="-122"/>
              </a:rPr>
              <a:t>欣赏苏格拉底式的提问</a:t>
            </a:r>
            <a:r>
              <a:rPr lang="zh-CN" altLang="zh-CN" sz="3600" b="1" smtClean="0">
                <a:latin typeface="楷体" pitchFamily="49" charset="-122"/>
                <a:ea typeface="楷体" panose="02010609060101010101" pitchFamily="49" charset="-122"/>
              </a:rPr>
              <a:t>。</a:t>
            </a:r>
          </a:p>
          <a:p>
            <a:pPr marL="0" marR="0" lvl="0" indent="152400" algn="l" defTabSz="914400" rtl="0" eaLnBrk="1" fontAlgn="base" latinLnBrk="0" hangingPunct="1">
              <a:lnSpc>
                <a:spcPct val="100000"/>
              </a:lnSpc>
              <a:spcBef>
                <a:spcPct val="0"/>
              </a:spcBef>
              <a:spcAft>
                <a:spcPct val="0"/>
              </a:spcAft>
              <a:buClrTx/>
              <a:buSzTx/>
              <a:buFontTx/>
              <a:buNone/>
            </a:pPr>
            <a:endParaRPr kumimoji="0" lang="zh-CN" altLang="en-US" sz="3600" b="0" i="0" u="none" strike="noStrike" cap="none" normalizeH="0" baseline="0" smtClean="0">
              <a:ln>
                <a:noFill/>
              </a:ln>
              <a:solidFill>
                <a:srgbClr val="0070C0"/>
              </a:solidFill>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0"/>
            <a:ext cx="9471388" cy="7389440"/>
          </a:xfrm>
          <a:prstGeom prst="rect">
            <a:avLst/>
          </a:prstGeom>
          <a:noFill/>
        </p:spPr>
      </p:pic>
      <p:sp>
        <p:nvSpPr>
          <p:cNvPr id="14337" name="Rectangle 1"/>
          <p:cNvSpPr>
            <a:spLocks noChangeArrowheads="1"/>
          </p:cNvSpPr>
          <p:nvPr/>
        </p:nvSpPr>
        <p:spPr bwMode="auto">
          <a:xfrm>
            <a:off x="539552" y="-47128"/>
            <a:ext cx="8136904" cy="6924973"/>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800" b="1" smtClean="0"/>
              <a:t>       </a:t>
            </a:r>
            <a:r>
              <a:rPr lang="zh-CN" altLang="zh-CN" sz="2800" b="1" smtClean="0">
                <a:solidFill>
                  <a:srgbClr val="0070C0"/>
                </a:solidFill>
              </a:rPr>
              <a:t>苏格拉底是如何理解“正义”的</a:t>
            </a:r>
            <a:r>
              <a:rPr lang="en-US" altLang="zh-CN" sz="2800" b="1" smtClean="0">
                <a:solidFill>
                  <a:srgbClr val="0070C0"/>
                </a:solidFill>
              </a:rPr>
              <a:t>?</a:t>
            </a:r>
            <a:r>
              <a:rPr lang="zh-CN" altLang="zh-CN" sz="2800" b="1" smtClean="0">
                <a:solidFill>
                  <a:srgbClr val="0070C0"/>
                </a:solidFill>
              </a:rPr>
              <a:t>请结合课文所涉及事件的背景简要分析</a:t>
            </a:r>
            <a:r>
              <a:rPr lang="zh-CN" altLang="en-US" sz="2800" b="1" smtClean="0">
                <a:solidFill>
                  <a:srgbClr val="0070C0"/>
                </a:solidFill>
              </a:rPr>
              <a:t>。</a:t>
            </a:r>
            <a:endParaRPr lang="zh-CN" altLang="zh-CN" sz="2800" smtClean="0">
              <a:solidFill>
                <a:srgbClr val="0070C0"/>
              </a:solidFill>
            </a:endParaRPr>
          </a:p>
          <a:p>
            <a:endParaRPr lang="en-US" altLang="zh-CN" sz="2400" b="1" smtClean="0">
              <a:solidFill>
                <a:srgbClr val="0070C0"/>
              </a:solidFill>
            </a:endParaRPr>
          </a:p>
          <a:p>
            <a:r>
              <a:rPr lang="en-US" altLang="zh-CN" sz="2400" smtClean="0"/>
              <a:t>        </a:t>
            </a:r>
            <a:r>
              <a:rPr lang="zh-CN" altLang="zh-CN" sz="2800" smtClean="0"/>
              <a:t>面对格黎东让他逃跑的劝说</a:t>
            </a:r>
            <a:r>
              <a:rPr lang="en-US" altLang="zh-CN" sz="2400" smtClean="0"/>
              <a:t>,</a:t>
            </a:r>
            <a:r>
              <a:rPr lang="zh-CN" altLang="zh-CN" sz="2800" smtClean="0"/>
              <a:t>他</a:t>
            </a:r>
            <a:r>
              <a:rPr lang="zh-CN" altLang="zh-CN" sz="2800" b="1" smtClean="0">
                <a:solidFill>
                  <a:srgbClr val="FF0000"/>
                </a:solidFill>
              </a:rPr>
              <a:t>首先考虑的</a:t>
            </a:r>
            <a:r>
              <a:rPr lang="en-US" altLang="zh-CN" sz="2800" smtClean="0"/>
              <a:t>,</a:t>
            </a:r>
            <a:r>
              <a:rPr lang="zh-CN" altLang="zh-CN" sz="2800" smtClean="0"/>
              <a:t>不是生或死的结果</a:t>
            </a:r>
            <a:r>
              <a:rPr lang="en-US" altLang="zh-CN" sz="2800" smtClean="0"/>
              <a:t>,</a:t>
            </a:r>
            <a:r>
              <a:rPr lang="zh-CN" altLang="zh-CN" sz="2800" b="1" smtClean="0">
                <a:solidFill>
                  <a:srgbClr val="FF0000"/>
                </a:solidFill>
              </a:rPr>
              <a:t>而是正义与否的理性判断。</a:t>
            </a:r>
            <a:r>
              <a:rPr lang="zh-CN" altLang="zh-CN" sz="2800" smtClean="0"/>
              <a:t>苏格拉底唯一做的</a:t>
            </a:r>
            <a:r>
              <a:rPr lang="en-US" altLang="zh-CN" sz="2800" smtClean="0"/>
              <a:t>,</a:t>
            </a:r>
            <a:r>
              <a:rPr lang="zh-CN" altLang="zh-CN" sz="2800" smtClean="0"/>
              <a:t>就是坚持自己的原则</a:t>
            </a:r>
            <a:r>
              <a:rPr lang="en-US" altLang="zh-CN" sz="2800" smtClean="0"/>
              <a:t>,</a:t>
            </a:r>
            <a:r>
              <a:rPr lang="zh-CN" altLang="zh-CN" sz="2800" smtClean="0"/>
              <a:t>坚定执行判决</a:t>
            </a:r>
            <a:r>
              <a:rPr lang="en-US" altLang="zh-CN" sz="2800" smtClean="0"/>
              <a:t>,</a:t>
            </a:r>
            <a:r>
              <a:rPr lang="zh-CN" altLang="zh-CN" sz="2800" smtClean="0"/>
              <a:t>接受死刑。</a:t>
            </a:r>
            <a:endParaRPr lang="en-US" altLang="zh-CN" sz="2800" smtClean="0"/>
          </a:p>
          <a:p>
            <a:r>
              <a:rPr lang="en-US" altLang="zh-CN" sz="2400" b="1" smtClean="0">
                <a:solidFill>
                  <a:srgbClr val="FF0000"/>
                </a:solidFill>
              </a:rPr>
              <a:t>       </a:t>
            </a:r>
            <a:r>
              <a:rPr lang="zh-CN" altLang="zh-CN" sz="2800" b="1" smtClean="0">
                <a:solidFill>
                  <a:srgbClr val="FF0000"/>
                </a:solidFill>
              </a:rPr>
              <a:t>他要听从道义而不是其他</a:t>
            </a:r>
            <a:r>
              <a:rPr lang="en-US" altLang="zh-CN" sz="2800" smtClean="0">
                <a:solidFill>
                  <a:srgbClr val="FF0000"/>
                </a:solidFill>
              </a:rPr>
              <a:t>,</a:t>
            </a:r>
            <a:r>
              <a:rPr lang="zh-CN" altLang="zh-CN" sz="2800" smtClean="0"/>
              <a:t>“既不能以坏报坏</a:t>
            </a:r>
            <a:r>
              <a:rPr lang="en-US" altLang="zh-CN" sz="2800" smtClean="0"/>
              <a:t>,</a:t>
            </a:r>
            <a:r>
              <a:rPr lang="zh-CN" altLang="zh-CN" sz="2800" smtClean="0"/>
              <a:t>也不能对人做不正当的事</a:t>
            </a:r>
            <a:r>
              <a:rPr lang="en-US" altLang="zh-CN" sz="2800" smtClean="0"/>
              <a:t>,</a:t>
            </a:r>
            <a:r>
              <a:rPr lang="zh-CN" altLang="zh-CN" sz="2800" smtClean="0"/>
              <a:t>不管人家对我们做的什么事”。如果接受格黎东等人的建议逃跑</a:t>
            </a:r>
            <a:r>
              <a:rPr lang="en-US" altLang="zh-CN" sz="2800" smtClean="0"/>
              <a:t>,</a:t>
            </a:r>
            <a:r>
              <a:rPr lang="zh-CN" altLang="zh-CN" sz="2800" smtClean="0"/>
              <a:t>免于死刑</a:t>
            </a:r>
            <a:r>
              <a:rPr lang="en-US" altLang="zh-CN" sz="2800" smtClean="0"/>
              <a:t>,</a:t>
            </a:r>
            <a:r>
              <a:rPr lang="zh-CN" altLang="zh-CN" sz="2800" smtClean="0"/>
              <a:t>就违背了自己的原则</a:t>
            </a:r>
            <a:r>
              <a:rPr lang="en-US" altLang="zh-CN" sz="2800" smtClean="0"/>
              <a:t>,</a:t>
            </a:r>
            <a:r>
              <a:rPr lang="zh-CN" altLang="zh-CN" sz="2800" smtClean="0"/>
              <a:t>损害了法律</a:t>
            </a:r>
            <a:r>
              <a:rPr lang="en-US" altLang="zh-CN" sz="2800" smtClean="0"/>
              <a:t>,</a:t>
            </a:r>
            <a:r>
              <a:rPr lang="zh-CN" altLang="zh-CN" sz="2800" smtClean="0"/>
              <a:t>就是对国家的不正义。苏格拉底直到生命最后一刻</a:t>
            </a:r>
            <a:r>
              <a:rPr lang="en-US" altLang="zh-CN" sz="2800" smtClean="0"/>
              <a:t>,</a:t>
            </a:r>
            <a:r>
              <a:rPr lang="zh-CN" altLang="zh-CN" sz="2800" smtClean="0"/>
              <a:t>脑袋里只有正义原则指导下的正义或不正义的抉择</a:t>
            </a:r>
            <a:r>
              <a:rPr lang="en-US" altLang="zh-CN" sz="2800" smtClean="0"/>
              <a:t>,</a:t>
            </a:r>
            <a:r>
              <a:rPr lang="zh-CN" altLang="zh-CN" sz="2800" smtClean="0"/>
              <a:t>至于世人看重的生与死</a:t>
            </a:r>
            <a:r>
              <a:rPr lang="en-US" altLang="zh-CN" sz="2800" smtClean="0"/>
              <a:t>,</a:t>
            </a:r>
            <a:r>
              <a:rPr lang="zh-CN" altLang="zh-CN" sz="2800" smtClean="0"/>
              <a:t>则显得那么的无足轻重</a:t>
            </a:r>
            <a:r>
              <a:rPr lang="en-US" altLang="zh-CN" sz="2800" smtClean="0"/>
              <a:t>,</a:t>
            </a:r>
            <a:r>
              <a:rPr lang="zh-CN" altLang="zh-CN" sz="2800" smtClean="0"/>
              <a:t>这就是一代哲人超脱生死</a:t>
            </a:r>
            <a:r>
              <a:rPr lang="en-US" altLang="zh-CN" sz="2800" smtClean="0"/>
              <a:t>,</a:t>
            </a:r>
            <a:r>
              <a:rPr lang="zh-CN" altLang="zh-CN" sz="2800" smtClean="0"/>
              <a:t>始终遵守法律追求正义的至高精神。</a:t>
            </a:r>
          </a:p>
          <a:p>
            <a:pPr marL="0" marR="0" lvl="0" indent="228600" algn="l" defTabSz="914400" rtl="0" eaLnBrk="1" fontAlgn="base" latinLnBrk="0" hangingPunct="1">
              <a:lnSpc>
                <a:spcPct val="100000"/>
              </a:lnSpc>
              <a:spcBef>
                <a:spcPct val="0"/>
              </a:spcBef>
              <a:spcAft>
                <a:spcPct val="0"/>
              </a:spcAft>
              <a:buClrTx/>
              <a:buSzTx/>
              <a:buFontTx/>
              <a:buNone/>
            </a:pPr>
            <a:endParaRPr kumimoji="0" lang="zh-CN" altLang="en-US" sz="2800" b="1" i="0" u="none" strike="noStrike" cap="none" normalizeH="0" baseline="0" smtClean="0">
              <a:ln>
                <a:noFill/>
              </a:ln>
              <a:solidFill>
                <a:schemeClr val="tx1"/>
              </a:solidFill>
              <a:effectLst/>
              <a:latin typeface="Arial" pitchFamily="34" charset="0"/>
              <a:ea typeface="宋体" panose="02010600030101010101" pitchFamily="2" charset="-122"/>
              <a:cs typeface="宋体" panose="02010600030101010101" pitchFamily="2" charset="-122"/>
            </a:endParaRPr>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2" end="2"/>
                                            </p:txEl>
                                          </p:spTgt>
                                        </p:tgtEl>
                                        <p:attrNameLst>
                                          <p:attrName>style.visibility</p:attrName>
                                        </p:attrNameLst>
                                      </p:cBhvr>
                                      <p:to>
                                        <p:strVal val="visible"/>
                                      </p:to>
                                    </p:set>
                                    <p:anim calcmode="lin" valueType="num">
                                      <p:cBhvr additive="base">
                                        <p:cTn id="7" dur="500" fill="hold"/>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7">
                                            <p:txEl>
                                              <p:pRg st="3" end="3"/>
                                            </p:txEl>
                                          </p:spTgt>
                                        </p:tgtEl>
                                        <p:attrNameLst>
                                          <p:attrName>style.visibility</p:attrName>
                                        </p:attrNameLst>
                                      </p:cBhvr>
                                      <p:to>
                                        <p:strVal val="visible"/>
                                      </p:to>
                                    </p:set>
                                    <p:anim calcmode="lin" valueType="num">
                                      <p:cBhvr additive="base">
                                        <p:cTn id="13" dur="500" fill="hold"/>
                                        <p:tgtEl>
                                          <p:spTgt spid="1433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692696"/>
            <a:ext cx="9471388" cy="7389440"/>
          </a:xfrm>
          <a:prstGeom prst="rect">
            <a:avLst/>
          </a:prstGeom>
          <a:noFill/>
        </p:spPr>
      </p:pic>
      <p:sp>
        <p:nvSpPr>
          <p:cNvPr id="4" name="流程图: 延期 3"/>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2289" name="Rectangle 1"/>
          <p:cNvSpPr>
            <a:spLocks noChangeArrowheads="1"/>
          </p:cNvSpPr>
          <p:nvPr/>
        </p:nvSpPr>
        <p:spPr bwMode="auto">
          <a:xfrm>
            <a:off x="323528" y="0"/>
            <a:ext cx="8424936" cy="6863417"/>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152400" fontAlgn="base">
              <a:spcBef>
                <a:spcPct val="0"/>
              </a:spcBef>
              <a:spcAft>
                <a:spcPct val="0"/>
              </a:spcAft>
            </a:pPr>
            <a:r>
              <a:rPr lang="en-US" altLang="zh-CN" sz="2400" b="1" smtClean="0">
                <a:solidFill>
                  <a:srgbClr val="0070C0"/>
                </a:solidFill>
              </a:rPr>
              <a:t>     </a:t>
            </a:r>
            <a:r>
              <a:rPr lang="zh-CN" altLang="zh-CN" sz="2400" b="1" smtClean="0">
                <a:solidFill>
                  <a:srgbClr val="0070C0"/>
                </a:solidFill>
              </a:rPr>
              <a:t>韦伯斯特说</a:t>
            </a:r>
            <a:r>
              <a:rPr lang="en-US" altLang="zh-CN" sz="2400" b="1" smtClean="0">
                <a:solidFill>
                  <a:srgbClr val="0070C0"/>
                </a:solidFill>
              </a:rPr>
              <a:t>:</a:t>
            </a:r>
            <a:r>
              <a:rPr lang="zh-CN" altLang="zh-CN" sz="2400" b="1" smtClean="0">
                <a:solidFill>
                  <a:srgbClr val="0070C0"/>
                </a:solidFill>
              </a:rPr>
              <a:t>“只要提着正义之剑攻击</a:t>
            </a:r>
            <a:r>
              <a:rPr lang="en-US" altLang="zh-CN" sz="2400" b="1" smtClean="0">
                <a:solidFill>
                  <a:srgbClr val="0070C0"/>
                </a:solidFill>
              </a:rPr>
              <a:t>,</a:t>
            </a:r>
            <a:r>
              <a:rPr lang="zh-CN" altLang="zh-CN" sz="2400" b="1" smtClean="0">
                <a:solidFill>
                  <a:srgbClr val="0070C0"/>
                </a:solidFill>
              </a:rPr>
              <a:t>再柔弱的手臂也会力大无穷。”“正义”作为名词</a:t>
            </a:r>
            <a:r>
              <a:rPr lang="en-US" altLang="zh-CN" sz="2400" b="1" smtClean="0">
                <a:solidFill>
                  <a:srgbClr val="0070C0"/>
                </a:solidFill>
              </a:rPr>
              <a:t>,</a:t>
            </a:r>
            <a:r>
              <a:rPr lang="zh-CN" altLang="zh-CN" sz="2400" b="1" smtClean="0">
                <a:solidFill>
                  <a:srgbClr val="0070C0"/>
                </a:solidFill>
              </a:rPr>
              <a:t>指公正的、有利于人民的道理</a:t>
            </a:r>
            <a:r>
              <a:rPr lang="en-US" altLang="zh-CN" sz="2400" b="1" smtClean="0">
                <a:solidFill>
                  <a:srgbClr val="0070C0"/>
                </a:solidFill>
              </a:rPr>
              <a:t>;</a:t>
            </a:r>
            <a:r>
              <a:rPr lang="zh-CN" altLang="zh-CN" sz="2400" b="1" smtClean="0">
                <a:solidFill>
                  <a:srgbClr val="0070C0"/>
                </a:solidFill>
              </a:rPr>
              <a:t>作为形容词</a:t>
            </a:r>
            <a:r>
              <a:rPr lang="en-US" altLang="zh-CN" sz="2400" b="1" smtClean="0">
                <a:solidFill>
                  <a:srgbClr val="0070C0"/>
                </a:solidFill>
              </a:rPr>
              <a:t>,</a:t>
            </a:r>
            <a:r>
              <a:rPr lang="zh-CN" altLang="zh-CN" sz="2400" b="1" smtClean="0">
                <a:solidFill>
                  <a:srgbClr val="0070C0"/>
                </a:solidFill>
              </a:rPr>
              <a:t>指公正的、有利于人民的。</a:t>
            </a:r>
            <a:r>
              <a:rPr lang="en-US" altLang="zh-CN" sz="2400" b="1" smtClean="0">
                <a:solidFill>
                  <a:srgbClr val="0070C0"/>
                </a:solidFill>
              </a:rPr>
              <a:t>(</a:t>
            </a:r>
            <a:r>
              <a:rPr lang="zh-CN" altLang="zh-CN" sz="2400" b="1" smtClean="0">
                <a:solidFill>
                  <a:srgbClr val="0070C0"/>
                </a:solidFill>
              </a:rPr>
              <a:t>《现代汉语词典》</a:t>
            </a:r>
            <a:r>
              <a:rPr lang="en-US" altLang="zh-CN" sz="2400" b="1" smtClean="0">
                <a:solidFill>
                  <a:srgbClr val="0070C0"/>
                </a:solidFill>
              </a:rPr>
              <a:t>)</a:t>
            </a:r>
            <a:r>
              <a:rPr lang="zh-CN" altLang="zh-CN" sz="2400" b="1" smtClean="0">
                <a:solidFill>
                  <a:srgbClr val="002060"/>
                </a:solidFill>
              </a:rPr>
              <a:t>请结合苏格拉底的选择和当今的社会现实说一说</a:t>
            </a:r>
            <a:r>
              <a:rPr lang="en-US" altLang="zh-CN" sz="2400" b="1" smtClean="0">
                <a:solidFill>
                  <a:srgbClr val="002060"/>
                </a:solidFill>
              </a:rPr>
              <a:t>:</a:t>
            </a:r>
            <a:r>
              <a:rPr lang="zh-CN" altLang="zh-CN" sz="2400" b="1" smtClean="0">
                <a:solidFill>
                  <a:srgbClr val="002060"/>
                </a:solidFill>
              </a:rPr>
              <a:t>你认为什么是“正义”</a:t>
            </a:r>
            <a:r>
              <a:rPr lang="en-US" altLang="zh-CN" sz="2400" b="1" i="1" smtClean="0">
                <a:solidFill>
                  <a:srgbClr val="002060"/>
                </a:solidFill>
              </a:rPr>
              <a:t>?</a:t>
            </a:r>
          </a:p>
          <a:p>
            <a:r>
              <a:rPr lang="en-US" altLang="zh-CN" sz="2400" b="1" smtClean="0"/>
              <a:t>                            </a:t>
            </a:r>
            <a:r>
              <a:rPr lang="zh-CN" altLang="zh-CN" sz="2400" b="1" smtClean="0">
                <a:solidFill>
                  <a:srgbClr val="FF0000"/>
                </a:solidFill>
              </a:rPr>
              <a:t>遵守法律就是追求正义</a:t>
            </a:r>
            <a:endParaRPr lang="zh-CN" altLang="zh-CN" sz="2400" smtClean="0"/>
          </a:p>
          <a:p>
            <a:r>
              <a:rPr lang="en-US" altLang="zh-CN" sz="2400" smtClean="0"/>
              <a:t>       </a:t>
            </a:r>
            <a:r>
              <a:rPr lang="zh-CN" altLang="zh-CN" sz="2400" smtClean="0"/>
              <a:t>面对不义的城邦</a:t>
            </a:r>
            <a:r>
              <a:rPr lang="en-US" altLang="zh-CN" sz="2400" smtClean="0"/>
              <a:t>,</a:t>
            </a:r>
            <a:r>
              <a:rPr lang="zh-CN" altLang="zh-CN" sz="2400" smtClean="0"/>
              <a:t>苏格拉底始终坚持正义原则</a:t>
            </a:r>
            <a:r>
              <a:rPr lang="en-US" altLang="zh-CN" sz="2400" smtClean="0"/>
              <a:t>,</a:t>
            </a:r>
            <a:r>
              <a:rPr lang="zh-CN" altLang="zh-CN" sz="2400" smtClean="0"/>
              <a:t>追求正义。法律是人们相互之间订立的协议</a:t>
            </a:r>
            <a:r>
              <a:rPr lang="en-US" altLang="zh-CN" sz="2400" smtClean="0"/>
              <a:t>,</a:t>
            </a:r>
            <a:r>
              <a:rPr lang="zh-CN" altLang="zh-CN" sz="2400" smtClean="0"/>
              <a:t>苏格拉底认为</a:t>
            </a:r>
            <a:r>
              <a:rPr lang="en-US" altLang="zh-CN" sz="2400" smtClean="0"/>
              <a:t>,</a:t>
            </a:r>
            <a:r>
              <a:rPr lang="zh-CN" altLang="zh-CN" sz="2400" smtClean="0"/>
              <a:t>在城邦中</a:t>
            </a:r>
            <a:r>
              <a:rPr lang="en-US" altLang="zh-CN" sz="2400" smtClean="0"/>
              <a:t>,</a:t>
            </a:r>
            <a:r>
              <a:rPr lang="zh-CN" altLang="zh-CN" sz="2400" smtClean="0"/>
              <a:t>法律就是最广泛的正义。</a:t>
            </a:r>
            <a:endParaRPr lang="en-US" altLang="zh-CN" sz="2400" smtClean="0"/>
          </a:p>
          <a:p>
            <a:r>
              <a:rPr lang="en-US" altLang="zh-CN" sz="2400" smtClean="0"/>
              <a:t>      </a:t>
            </a:r>
            <a:r>
              <a:rPr lang="zh-CN" altLang="zh-CN" sz="2400" smtClean="0"/>
              <a:t>尽管现实城邦存在各种不足</a:t>
            </a:r>
            <a:r>
              <a:rPr lang="en-US" altLang="zh-CN" sz="2400" smtClean="0"/>
              <a:t>,</a:t>
            </a:r>
            <a:r>
              <a:rPr lang="zh-CN" altLang="zh-CN" sz="2400" smtClean="0"/>
              <a:t>但是在城邦中追求正义首先就是要遵守和维护法律。在苏格拉底看来</a:t>
            </a:r>
            <a:r>
              <a:rPr lang="en-US" altLang="zh-CN" sz="2400" smtClean="0"/>
              <a:t>,</a:t>
            </a:r>
            <a:r>
              <a:rPr lang="zh-CN" altLang="zh-CN" sz="2400" smtClean="0"/>
              <a:t>遵守法律能够使人们团结</a:t>
            </a:r>
            <a:r>
              <a:rPr lang="en-US" altLang="zh-CN" sz="2400" smtClean="0"/>
              <a:t>,</a:t>
            </a:r>
            <a:r>
              <a:rPr lang="zh-CN" altLang="zh-CN" sz="2400" smtClean="0"/>
              <a:t>使城邦强大。法律规定了人们彼此之间应该做什么和不应该做什么。遵守法律就是追求正义</a:t>
            </a:r>
            <a:r>
              <a:rPr lang="en-US" altLang="zh-CN" sz="2400" smtClean="0"/>
              <a:t>,</a:t>
            </a:r>
            <a:r>
              <a:rPr lang="zh-CN" altLang="zh-CN" sz="2400" smtClean="0"/>
              <a:t>坚持正义原则</a:t>
            </a:r>
            <a:r>
              <a:rPr lang="en-US" altLang="zh-CN" sz="2400" smtClean="0"/>
              <a:t>,</a:t>
            </a:r>
            <a:r>
              <a:rPr lang="zh-CN" altLang="zh-CN" sz="2400" smtClean="0"/>
              <a:t>就不能随意违背法律。</a:t>
            </a:r>
            <a:endParaRPr lang="en-US" altLang="zh-CN" sz="2400" smtClean="0"/>
          </a:p>
          <a:p>
            <a:r>
              <a:rPr lang="en-US" altLang="zh-CN" sz="2400" smtClean="0"/>
              <a:t>       </a:t>
            </a:r>
            <a:r>
              <a:rPr lang="zh-CN" altLang="zh-CN" sz="2400" smtClean="0"/>
              <a:t>正因为如此</a:t>
            </a:r>
            <a:r>
              <a:rPr lang="en-US" altLang="zh-CN" sz="2400" smtClean="0"/>
              <a:t>,</a:t>
            </a:r>
            <a:r>
              <a:rPr lang="zh-CN" altLang="zh-CN" sz="2400" smtClean="0"/>
              <a:t>苏格拉底坚持遵守城邦的法律而接受死刑</a:t>
            </a:r>
            <a:r>
              <a:rPr lang="en-US" altLang="zh-CN" sz="2400" smtClean="0"/>
              <a:t>,</a:t>
            </a:r>
            <a:r>
              <a:rPr lang="zh-CN" altLang="zh-CN" sz="2400" smtClean="0"/>
              <a:t>拒绝了朋友们帮助他逃走的建议。</a:t>
            </a:r>
          </a:p>
          <a:p>
            <a:pPr indent="152400" fontAlgn="base">
              <a:spcBef>
                <a:spcPct val="0"/>
              </a:spcBef>
              <a:spcAft>
                <a:spcPct val="0"/>
              </a:spcAft>
            </a:pPr>
            <a:endParaRPr lang="zh-CN" altLang="zh-CN" sz="2800" i="1" smtClean="0">
              <a:solidFill>
                <a:srgbClr val="002060"/>
              </a:solidFill>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89">
                                            <p:txEl>
                                              <p:pRg st="1" end="1"/>
                                            </p:txEl>
                                          </p:spTgt>
                                        </p:tgtEl>
                                        <p:attrNameLst>
                                          <p:attrName>style.visibility</p:attrName>
                                        </p:attrNameLst>
                                      </p:cBhvr>
                                      <p:to>
                                        <p:strVal val="visible"/>
                                      </p:to>
                                    </p:set>
                                    <p:anim calcmode="lin" valueType="num">
                                      <p:cBhvr additive="base">
                                        <p:cTn id="7" dur="500" fill="hold"/>
                                        <p:tgtEl>
                                          <p:spTgt spid="1228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2289">
                                            <p:txEl>
                                              <p:pRg st="2" end="2"/>
                                            </p:txEl>
                                          </p:spTgt>
                                        </p:tgtEl>
                                        <p:attrNameLst>
                                          <p:attrName>style.visibility</p:attrName>
                                        </p:attrNameLst>
                                      </p:cBhvr>
                                      <p:to>
                                        <p:strVal val="visible"/>
                                      </p:to>
                                    </p:set>
                                    <p:anim calcmode="lin" valueType="num">
                                      <p:cBhvr additive="base">
                                        <p:cTn id="13" dur="500" fill="hold"/>
                                        <p:tgtEl>
                                          <p:spTgt spid="1228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2289">
                                            <p:txEl>
                                              <p:pRg st="3" end="3"/>
                                            </p:txEl>
                                          </p:spTgt>
                                        </p:tgtEl>
                                        <p:attrNameLst>
                                          <p:attrName>style.visibility</p:attrName>
                                        </p:attrNameLst>
                                      </p:cBhvr>
                                      <p:to>
                                        <p:strVal val="visible"/>
                                      </p:to>
                                    </p:set>
                                    <p:anim calcmode="lin" valueType="num">
                                      <p:cBhvr additive="base">
                                        <p:cTn id="19" dur="500" fill="hold"/>
                                        <p:tgtEl>
                                          <p:spTgt spid="1228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8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2289">
                                            <p:txEl>
                                              <p:pRg st="4" end="4"/>
                                            </p:txEl>
                                          </p:spTgt>
                                        </p:tgtEl>
                                        <p:attrNameLst>
                                          <p:attrName>style.visibility</p:attrName>
                                        </p:attrNameLst>
                                      </p:cBhvr>
                                      <p:to>
                                        <p:strVal val="visible"/>
                                      </p:to>
                                    </p:set>
                                    <p:anim calcmode="lin" valueType="num">
                                      <p:cBhvr additive="base">
                                        <p:cTn id="25" dur="500" fill="hold"/>
                                        <p:tgtEl>
                                          <p:spTgt spid="1228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8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692696"/>
            <a:ext cx="9471388" cy="7389440"/>
          </a:xfrm>
          <a:prstGeom prst="rect">
            <a:avLst/>
          </a:prstGeom>
          <a:noFill/>
        </p:spPr>
      </p:pic>
      <p:sp>
        <p:nvSpPr>
          <p:cNvPr id="4" name="流程图: 延期 3"/>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2289" name="Rectangle 1"/>
          <p:cNvSpPr>
            <a:spLocks noChangeArrowheads="1"/>
          </p:cNvSpPr>
          <p:nvPr/>
        </p:nvSpPr>
        <p:spPr bwMode="auto">
          <a:xfrm>
            <a:off x="395536" y="3974"/>
            <a:ext cx="8424936" cy="6801862"/>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400" b="1" smtClean="0">
                <a:solidFill>
                  <a:srgbClr val="0070C0"/>
                </a:solidFill>
              </a:rPr>
              <a:t>     </a:t>
            </a:r>
            <a:r>
              <a:rPr lang="zh-CN" altLang="zh-CN" sz="2400" b="1" smtClean="0">
                <a:solidFill>
                  <a:srgbClr val="0070C0"/>
                </a:solidFill>
              </a:rPr>
              <a:t>韦伯斯特说</a:t>
            </a:r>
            <a:r>
              <a:rPr lang="en-US" altLang="zh-CN" sz="2400" b="1" smtClean="0">
                <a:solidFill>
                  <a:srgbClr val="0070C0"/>
                </a:solidFill>
              </a:rPr>
              <a:t>:</a:t>
            </a:r>
            <a:r>
              <a:rPr lang="zh-CN" altLang="zh-CN" sz="2400" b="1" smtClean="0">
                <a:solidFill>
                  <a:srgbClr val="0070C0"/>
                </a:solidFill>
              </a:rPr>
              <a:t>“只要提着正义之剑攻击</a:t>
            </a:r>
            <a:r>
              <a:rPr lang="en-US" altLang="zh-CN" sz="2400" b="1" smtClean="0">
                <a:solidFill>
                  <a:srgbClr val="0070C0"/>
                </a:solidFill>
              </a:rPr>
              <a:t>,</a:t>
            </a:r>
            <a:r>
              <a:rPr lang="zh-CN" altLang="zh-CN" sz="2400" b="1" smtClean="0">
                <a:solidFill>
                  <a:srgbClr val="0070C0"/>
                </a:solidFill>
              </a:rPr>
              <a:t>再柔弱的手臂也会力大无穷。”“正义”作为名词</a:t>
            </a:r>
            <a:r>
              <a:rPr lang="en-US" altLang="zh-CN" sz="2400" b="1" smtClean="0">
                <a:solidFill>
                  <a:srgbClr val="0070C0"/>
                </a:solidFill>
              </a:rPr>
              <a:t>,</a:t>
            </a:r>
            <a:r>
              <a:rPr lang="zh-CN" altLang="zh-CN" sz="2400" b="1" smtClean="0">
                <a:solidFill>
                  <a:srgbClr val="0070C0"/>
                </a:solidFill>
              </a:rPr>
              <a:t>指公正的、有利于人民的道理</a:t>
            </a:r>
            <a:r>
              <a:rPr lang="en-US" altLang="zh-CN" sz="2400" b="1" smtClean="0">
                <a:solidFill>
                  <a:srgbClr val="0070C0"/>
                </a:solidFill>
              </a:rPr>
              <a:t>;</a:t>
            </a:r>
            <a:r>
              <a:rPr lang="zh-CN" altLang="zh-CN" sz="2400" b="1" smtClean="0">
                <a:solidFill>
                  <a:srgbClr val="0070C0"/>
                </a:solidFill>
              </a:rPr>
              <a:t>作为形容词</a:t>
            </a:r>
            <a:r>
              <a:rPr lang="en-US" altLang="zh-CN" sz="2400" b="1" smtClean="0">
                <a:solidFill>
                  <a:srgbClr val="0070C0"/>
                </a:solidFill>
              </a:rPr>
              <a:t>,</a:t>
            </a:r>
            <a:r>
              <a:rPr lang="zh-CN" altLang="zh-CN" sz="2400" b="1" smtClean="0">
                <a:solidFill>
                  <a:srgbClr val="0070C0"/>
                </a:solidFill>
              </a:rPr>
              <a:t>指公正的、有利于人民的。</a:t>
            </a:r>
            <a:r>
              <a:rPr lang="en-US" altLang="zh-CN" sz="2400" b="1" smtClean="0">
                <a:solidFill>
                  <a:srgbClr val="0070C0"/>
                </a:solidFill>
              </a:rPr>
              <a:t>(</a:t>
            </a:r>
            <a:r>
              <a:rPr lang="zh-CN" altLang="zh-CN" sz="2400" b="1" smtClean="0">
                <a:solidFill>
                  <a:srgbClr val="0070C0"/>
                </a:solidFill>
              </a:rPr>
              <a:t>《现代汉语词典》</a:t>
            </a:r>
            <a:r>
              <a:rPr lang="en-US" altLang="zh-CN" sz="2400" b="1" smtClean="0">
                <a:solidFill>
                  <a:srgbClr val="0070C0"/>
                </a:solidFill>
              </a:rPr>
              <a:t>)</a:t>
            </a:r>
            <a:r>
              <a:rPr lang="zh-CN" altLang="zh-CN" sz="2400" b="1" smtClean="0">
                <a:solidFill>
                  <a:srgbClr val="002060"/>
                </a:solidFill>
              </a:rPr>
              <a:t>请结合苏格拉底的选择和当今的社会现实说一说</a:t>
            </a:r>
            <a:r>
              <a:rPr lang="en-US" altLang="zh-CN" sz="2400" b="1" smtClean="0">
                <a:solidFill>
                  <a:srgbClr val="002060"/>
                </a:solidFill>
              </a:rPr>
              <a:t>:</a:t>
            </a:r>
            <a:r>
              <a:rPr lang="zh-CN" altLang="zh-CN" sz="2400" b="1" smtClean="0">
                <a:solidFill>
                  <a:srgbClr val="002060"/>
                </a:solidFill>
              </a:rPr>
              <a:t>你认为什么是“正义”</a:t>
            </a:r>
            <a:r>
              <a:rPr lang="en-US" altLang="zh-CN" sz="2400" b="1" i="1" smtClean="0">
                <a:solidFill>
                  <a:srgbClr val="002060"/>
                </a:solidFill>
              </a:rPr>
              <a:t>?</a:t>
            </a:r>
          </a:p>
          <a:p>
            <a:r>
              <a:rPr lang="en-US" altLang="zh-CN" sz="2400" b="1" i="1" smtClean="0">
                <a:solidFill>
                  <a:srgbClr val="002060"/>
                </a:solidFill>
              </a:rPr>
              <a:t>              </a:t>
            </a:r>
            <a:r>
              <a:rPr lang="zh-CN" altLang="zh-CN" sz="2400" b="1" smtClean="0">
                <a:solidFill>
                  <a:srgbClr val="FF0000"/>
                </a:solidFill>
              </a:rPr>
              <a:t>正义是一种有利于人类和谐幸福的行为</a:t>
            </a:r>
            <a:endParaRPr lang="zh-CN" altLang="zh-CN" sz="2400" smtClean="0">
              <a:solidFill>
                <a:srgbClr val="FF0000"/>
              </a:solidFill>
            </a:endParaRPr>
          </a:p>
          <a:p>
            <a:r>
              <a:rPr lang="en-US" altLang="zh-CN" sz="2400" smtClean="0"/>
              <a:t>       </a:t>
            </a:r>
            <a:r>
              <a:rPr lang="zh-CN" altLang="zh-CN" sz="2400" b="1" smtClean="0">
                <a:solidFill>
                  <a:srgbClr val="0070C0"/>
                </a:solidFill>
              </a:rPr>
              <a:t>正义是人间正气的凝聚</a:t>
            </a:r>
            <a:r>
              <a:rPr lang="en-US" altLang="zh-CN" sz="2400" b="1" smtClean="0">
                <a:solidFill>
                  <a:srgbClr val="0070C0"/>
                </a:solidFill>
              </a:rPr>
              <a:t>,</a:t>
            </a:r>
            <a:r>
              <a:rPr lang="zh-CN" altLang="zh-CN" sz="2400" smtClean="0"/>
              <a:t>没有正义</a:t>
            </a:r>
            <a:r>
              <a:rPr lang="en-US" altLang="zh-CN" sz="2400" smtClean="0"/>
              <a:t>,</a:t>
            </a:r>
            <a:r>
              <a:rPr lang="zh-CN" altLang="zh-CN" sz="2400" smtClean="0"/>
              <a:t>世间将一片黑暗</a:t>
            </a:r>
            <a:r>
              <a:rPr lang="en-US" altLang="zh-CN" sz="2400" smtClean="0"/>
              <a:t>,</a:t>
            </a:r>
            <a:r>
              <a:rPr lang="zh-CN" altLang="zh-CN" sz="2400" smtClean="0"/>
              <a:t>是正义给了我们战胜邪恶的力量</a:t>
            </a:r>
            <a:r>
              <a:rPr lang="en-US" altLang="zh-CN" sz="2400" smtClean="0"/>
              <a:t>,</a:t>
            </a:r>
            <a:r>
              <a:rPr lang="zh-CN" altLang="zh-CN" sz="2400" smtClean="0"/>
              <a:t>所以社会需要正义</a:t>
            </a:r>
            <a:r>
              <a:rPr lang="en-US" altLang="zh-CN" sz="2400" smtClean="0"/>
              <a:t>,</a:t>
            </a:r>
            <a:r>
              <a:rPr lang="zh-CN" altLang="zh-CN" sz="2400" smtClean="0"/>
              <a:t>也呼唤正义。</a:t>
            </a:r>
            <a:endParaRPr lang="en-US" altLang="zh-CN" sz="2400" smtClean="0"/>
          </a:p>
          <a:p>
            <a:r>
              <a:rPr lang="en-US" altLang="zh-CN" sz="2400" smtClean="0"/>
              <a:t>     </a:t>
            </a:r>
            <a:r>
              <a:rPr lang="zh-CN" altLang="zh-CN" sz="2400" smtClean="0"/>
              <a:t>苏格拉底强调人的行为要符合“道理”</a:t>
            </a:r>
            <a:r>
              <a:rPr lang="en-US" altLang="zh-CN" sz="2400" smtClean="0"/>
              <a:t>,</a:t>
            </a:r>
            <a:r>
              <a:rPr lang="zh-CN" altLang="zh-CN" sz="2400" smtClean="0"/>
              <a:t>人要坚守“正义”</a:t>
            </a:r>
            <a:r>
              <a:rPr lang="en-US" altLang="zh-CN" sz="2400" smtClean="0"/>
              <a:t>,</a:t>
            </a:r>
            <a:r>
              <a:rPr lang="zh-CN" altLang="zh-CN" sz="2400" smtClean="0"/>
              <a:t>就是主张人要追求“真善美”</a:t>
            </a:r>
            <a:r>
              <a:rPr lang="en-US" altLang="zh-CN" sz="2400" smtClean="0"/>
              <a:t>,</a:t>
            </a:r>
            <a:r>
              <a:rPr lang="zh-CN" altLang="zh-CN" sz="2400" smtClean="0"/>
              <a:t>远离“假恶丑”</a:t>
            </a:r>
            <a:r>
              <a:rPr lang="en-US" altLang="zh-CN" sz="2400" smtClean="0"/>
              <a:t>,</a:t>
            </a:r>
            <a:r>
              <a:rPr lang="zh-CN" altLang="zh-CN" sz="2400" smtClean="0"/>
              <a:t>这样</a:t>
            </a:r>
            <a:r>
              <a:rPr lang="en-US" altLang="zh-CN" sz="2400" smtClean="0"/>
              <a:t>,</a:t>
            </a:r>
            <a:r>
              <a:rPr lang="zh-CN" altLang="zh-CN" sz="2400" b="1" smtClean="0">
                <a:solidFill>
                  <a:srgbClr val="0070C0"/>
                </a:solidFill>
              </a:rPr>
              <a:t>人才能“活得体面、正派”</a:t>
            </a:r>
            <a:r>
              <a:rPr lang="en-US" altLang="zh-CN" sz="2400" b="1" smtClean="0">
                <a:solidFill>
                  <a:srgbClr val="0070C0"/>
                </a:solidFill>
              </a:rPr>
              <a:t>,</a:t>
            </a:r>
            <a:r>
              <a:rPr lang="zh-CN" altLang="zh-CN" sz="2400" b="1" smtClean="0">
                <a:solidFill>
                  <a:srgbClr val="0070C0"/>
                </a:solidFill>
              </a:rPr>
              <a:t>社会才能充满正能量。</a:t>
            </a:r>
            <a:r>
              <a:rPr lang="zh-CN" altLang="zh-CN" sz="2400" smtClean="0"/>
              <a:t>青少年是祖国的希望</a:t>
            </a:r>
            <a:r>
              <a:rPr lang="en-US" altLang="zh-CN" sz="2400" smtClean="0"/>
              <a:t>,</a:t>
            </a:r>
            <a:r>
              <a:rPr lang="zh-CN" altLang="zh-CN" sz="2400" smtClean="0"/>
              <a:t>更应该维护正义</a:t>
            </a:r>
            <a:r>
              <a:rPr lang="en-US" altLang="zh-CN" sz="2400" smtClean="0"/>
              <a:t>,</a:t>
            </a:r>
            <a:r>
              <a:rPr lang="zh-CN" altLang="zh-CN" sz="2400" smtClean="0"/>
              <a:t>歌颂正义</a:t>
            </a:r>
            <a:r>
              <a:rPr lang="en-US" altLang="zh-CN" sz="2400" smtClean="0"/>
              <a:t>,</a:t>
            </a:r>
            <a:r>
              <a:rPr lang="zh-CN" altLang="zh-CN" sz="2400" smtClean="0"/>
              <a:t>发扬正义。</a:t>
            </a:r>
            <a:endParaRPr lang="en-US" altLang="zh-CN" sz="2400" smtClean="0"/>
          </a:p>
          <a:p>
            <a:r>
              <a:rPr lang="en-US" altLang="zh-CN" sz="2400" smtClean="0"/>
              <a:t>       </a:t>
            </a:r>
            <a:r>
              <a:rPr lang="zh-CN" altLang="zh-CN" sz="2400" smtClean="0"/>
              <a:t>正义是推动人类文明进步和社会发展的重要力量</a:t>
            </a:r>
            <a:r>
              <a:rPr lang="en-US" altLang="zh-CN" sz="2400" smtClean="0"/>
              <a:t>;</a:t>
            </a:r>
            <a:r>
              <a:rPr lang="zh-CN" altLang="zh-CN" sz="2400" smtClean="0"/>
              <a:t>倡导正义的实质就是倡导真善美</a:t>
            </a:r>
            <a:r>
              <a:rPr lang="en-US" altLang="zh-CN" sz="2400" smtClean="0"/>
              <a:t>;</a:t>
            </a:r>
            <a:r>
              <a:rPr lang="zh-CN" altLang="zh-CN" sz="2400" smtClean="0"/>
              <a:t>邪恶有时会占上风</a:t>
            </a:r>
            <a:r>
              <a:rPr lang="en-US" altLang="zh-CN" sz="2400" smtClean="0"/>
              <a:t>,</a:t>
            </a:r>
            <a:r>
              <a:rPr lang="zh-CN" altLang="zh-CN" sz="2400" b="1" smtClean="0">
                <a:solidFill>
                  <a:srgbClr val="0070C0"/>
                </a:solidFill>
              </a:rPr>
              <a:t>但正义必将胜利。</a:t>
            </a:r>
            <a:r>
              <a:rPr lang="zh-CN" altLang="zh-CN" sz="2400" smtClean="0"/>
              <a:t>社会治安要稳定</a:t>
            </a:r>
            <a:r>
              <a:rPr lang="en-US" altLang="zh-CN" sz="2400" smtClean="0"/>
              <a:t>,</a:t>
            </a:r>
            <a:r>
              <a:rPr lang="zh-CN" altLang="zh-CN" sz="2400" smtClean="0"/>
              <a:t>必须在社会中营造疾恶如仇的正义风气。</a:t>
            </a:r>
          </a:p>
          <a:p>
            <a:pPr indent="152400" fontAlgn="base">
              <a:spcBef>
                <a:spcPct val="0"/>
              </a:spcBef>
              <a:spcAft>
                <a:spcPct val="0"/>
              </a:spcAft>
            </a:pPr>
            <a:endParaRPr lang="en-US" altLang="zh-CN" sz="2400" b="1" i="1" smtClean="0">
              <a:solidFill>
                <a:srgbClr val="002060"/>
              </a:solidFill>
            </a:endParaRPr>
          </a:p>
          <a:p>
            <a:r>
              <a:rPr lang="en-US" altLang="zh-CN" sz="2400" b="1" smtClean="0"/>
              <a:t>                            </a:t>
            </a:r>
            <a:endParaRPr lang="zh-CN" altLang="zh-CN" sz="2800" i="1" smtClean="0">
              <a:solidFill>
                <a:srgbClr val="002060"/>
              </a:solidFill>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89">
                                            <p:txEl>
                                              <p:pRg st="6" end="6"/>
                                            </p:txEl>
                                          </p:spTgt>
                                        </p:tgtEl>
                                        <p:attrNameLst>
                                          <p:attrName>style.visibility</p:attrName>
                                        </p:attrNameLst>
                                      </p:cBhvr>
                                      <p:to>
                                        <p:strVal val="visible"/>
                                      </p:to>
                                    </p:set>
                                    <p:anim calcmode="lin" valueType="num">
                                      <p:cBhvr additive="base">
                                        <p:cTn id="7" dur="500" fill="hold"/>
                                        <p:tgtEl>
                                          <p:spTgt spid="12289">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2289">
                                            <p:txEl>
                                              <p:pRg st="2" end="2"/>
                                            </p:txEl>
                                          </p:spTgt>
                                        </p:tgtEl>
                                        <p:attrNameLst>
                                          <p:attrName>style.visibility</p:attrName>
                                        </p:attrNameLst>
                                      </p:cBhvr>
                                      <p:to>
                                        <p:strVal val="visible"/>
                                      </p:to>
                                    </p:set>
                                    <p:anim calcmode="lin" valueType="num">
                                      <p:cBhvr additive="base">
                                        <p:cTn id="13" dur="500" fill="hold"/>
                                        <p:tgtEl>
                                          <p:spTgt spid="1228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2289">
                                            <p:txEl>
                                              <p:pRg st="3" end="3"/>
                                            </p:txEl>
                                          </p:spTgt>
                                        </p:tgtEl>
                                        <p:attrNameLst>
                                          <p:attrName>style.visibility</p:attrName>
                                        </p:attrNameLst>
                                      </p:cBhvr>
                                      <p:to>
                                        <p:strVal val="visible"/>
                                      </p:to>
                                    </p:set>
                                    <p:anim calcmode="lin" valueType="num">
                                      <p:cBhvr additive="base">
                                        <p:cTn id="19" dur="500" fill="hold"/>
                                        <p:tgtEl>
                                          <p:spTgt spid="1228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8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2289">
                                            <p:txEl>
                                              <p:pRg st="4" end="4"/>
                                            </p:txEl>
                                          </p:spTgt>
                                        </p:tgtEl>
                                        <p:attrNameLst>
                                          <p:attrName>style.visibility</p:attrName>
                                        </p:attrNameLst>
                                      </p:cBhvr>
                                      <p:to>
                                        <p:strVal val="visible"/>
                                      </p:to>
                                    </p:set>
                                    <p:anim calcmode="lin" valueType="num">
                                      <p:cBhvr additive="base">
                                        <p:cTn id="25" dur="500" fill="hold"/>
                                        <p:tgtEl>
                                          <p:spTgt spid="1228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8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908720"/>
            <a:ext cx="9144000" cy="5949280"/>
          </a:xfrm>
          <a:prstGeom prst="rect">
            <a:avLst/>
          </a:prstGeom>
          <a:noFill/>
        </p:spPr>
      </p:pic>
      <p:sp>
        <p:nvSpPr>
          <p:cNvPr id="4" name="TextBox 3"/>
          <p:cNvSpPr txBox="1"/>
          <p:nvPr/>
        </p:nvSpPr>
        <p:spPr>
          <a:xfrm>
            <a:off x="899592" y="476672"/>
            <a:ext cx="7200800" cy="6555641"/>
          </a:xfrm>
          <a:prstGeom prst="rect">
            <a:avLst/>
          </a:prstGeom>
          <a:noFill/>
        </p:spPr>
        <p:txBody>
          <a:bodyPr wrap="square" rtlCol="0">
            <a:spAutoFit/>
          </a:bodyPr>
          <a:lstStyle/>
          <a:p>
            <a:r>
              <a:rPr lang="zh-CN" altLang="zh-CN" sz="2800" b="1" smtClean="0">
                <a:solidFill>
                  <a:srgbClr val="0070C0"/>
                </a:solidFill>
              </a:rPr>
              <a:t>再次诵读课文，体会苏格拉底的论辩艺术。</a:t>
            </a:r>
            <a:endParaRPr lang="zh-CN" altLang="zh-CN" sz="2800" smtClean="0">
              <a:solidFill>
                <a:srgbClr val="0070C0"/>
              </a:solidFill>
            </a:endParaRPr>
          </a:p>
          <a:p>
            <a:r>
              <a:rPr lang="en-US" altLang="zh-CN" sz="2800" smtClean="0"/>
              <a:t>    </a:t>
            </a:r>
            <a:r>
              <a:rPr lang="zh-CN" altLang="zh-CN" sz="2800" b="1" smtClean="0">
                <a:solidFill>
                  <a:srgbClr val="FF0000"/>
                </a:solidFill>
              </a:rPr>
              <a:t>①以设问推动思维的发展</a:t>
            </a:r>
            <a:r>
              <a:rPr lang="en-US" altLang="zh-CN" sz="2800" b="1" smtClean="0">
                <a:solidFill>
                  <a:srgbClr val="FF0000"/>
                </a:solidFill>
              </a:rPr>
              <a:t>,</a:t>
            </a:r>
            <a:r>
              <a:rPr lang="zh-CN" altLang="zh-CN" sz="2800" b="1" smtClean="0">
                <a:solidFill>
                  <a:srgbClr val="FF0000"/>
                </a:solidFill>
              </a:rPr>
              <a:t>是苏格拉底说理的一大特点。</a:t>
            </a:r>
          </a:p>
          <a:p>
            <a:r>
              <a:rPr lang="en-US" altLang="zh-CN" sz="2800" smtClean="0"/>
              <a:t>     </a:t>
            </a:r>
            <a:r>
              <a:rPr lang="zh-CN" altLang="zh-CN" sz="2800" b="1" smtClean="0">
                <a:solidFill>
                  <a:srgbClr val="0070C0"/>
                </a:solidFill>
              </a:rPr>
              <a:t>先提出问题</a:t>
            </a:r>
            <a:r>
              <a:rPr lang="en-US" altLang="zh-CN" sz="2800" smtClean="0"/>
              <a:t>:</a:t>
            </a:r>
            <a:r>
              <a:rPr lang="zh-CN" altLang="zh-CN" sz="2800" smtClean="0"/>
              <a:t>你是不是也承认活得好就是活得体面、正派</a:t>
            </a:r>
            <a:r>
              <a:rPr lang="en-US" altLang="zh-CN" sz="2800" smtClean="0"/>
              <a:t>?</a:t>
            </a:r>
          </a:p>
          <a:p>
            <a:r>
              <a:rPr lang="en-US" altLang="zh-CN" sz="2800" smtClean="0"/>
              <a:t>     </a:t>
            </a:r>
            <a:r>
              <a:rPr lang="zh-CN" altLang="zh-CN" sz="2800" b="1" smtClean="0">
                <a:solidFill>
                  <a:srgbClr val="0070C0"/>
                </a:solidFill>
              </a:rPr>
              <a:t>然后分析</a:t>
            </a:r>
            <a:r>
              <a:rPr lang="zh-CN" altLang="zh-CN" sz="2800" smtClean="0"/>
              <a:t>逃跑或越狱是不是正当根据我们深信的道理</a:t>
            </a:r>
            <a:r>
              <a:rPr lang="en-US" altLang="zh-CN" sz="2800" smtClean="0"/>
              <a:t>,</a:t>
            </a:r>
            <a:r>
              <a:rPr lang="zh-CN" altLang="zh-CN" sz="2800" smtClean="0"/>
              <a:t>我们花钱得到释放或者逃跑</a:t>
            </a:r>
            <a:r>
              <a:rPr lang="en-US" altLang="zh-CN" sz="2800" smtClean="0"/>
              <a:t>,</a:t>
            </a:r>
            <a:r>
              <a:rPr lang="zh-CN" altLang="zh-CN" sz="2800" smtClean="0"/>
              <a:t>是不正当的</a:t>
            </a:r>
            <a:r>
              <a:rPr lang="en-US" altLang="zh-CN" sz="2800" smtClean="0"/>
              <a:t>,</a:t>
            </a:r>
            <a:r>
              <a:rPr lang="zh-CN" altLang="zh-CN" sz="2800" smtClean="0"/>
              <a:t>是邪恶的、可耻的。哪怕是以不正当报不正当</a:t>
            </a:r>
            <a:r>
              <a:rPr lang="en-US" altLang="zh-CN" sz="2800" smtClean="0"/>
              <a:t>,</a:t>
            </a:r>
            <a:r>
              <a:rPr lang="zh-CN" altLang="zh-CN" sz="2800" smtClean="0"/>
              <a:t>以坏报坏</a:t>
            </a:r>
            <a:r>
              <a:rPr lang="en-US" altLang="zh-CN" sz="2800" smtClean="0"/>
              <a:t>,</a:t>
            </a:r>
            <a:r>
              <a:rPr lang="zh-CN" altLang="zh-CN" sz="2800" smtClean="0"/>
              <a:t>也是不正当的。</a:t>
            </a:r>
            <a:endParaRPr lang="en-US" altLang="zh-CN" sz="2800" smtClean="0"/>
          </a:p>
          <a:p>
            <a:r>
              <a:rPr lang="en-US" altLang="zh-CN" sz="2800" smtClean="0"/>
              <a:t>    </a:t>
            </a:r>
            <a:r>
              <a:rPr lang="zh-CN" altLang="zh-CN" sz="2800" b="1" smtClean="0">
                <a:solidFill>
                  <a:srgbClr val="0070C0"/>
                </a:solidFill>
              </a:rPr>
              <a:t>最后说</a:t>
            </a:r>
            <a:r>
              <a:rPr lang="zh-CN" altLang="zh-CN" sz="2800" smtClean="0"/>
              <a:t>不正当</a:t>
            </a:r>
            <a:r>
              <a:rPr lang="en-US" altLang="zh-CN" sz="2800" smtClean="0"/>
              <a:t>(</a:t>
            </a:r>
            <a:r>
              <a:rPr lang="zh-CN" altLang="zh-CN" sz="2800" smtClean="0"/>
              <a:t>即不体面、不正派</a:t>
            </a:r>
            <a:r>
              <a:rPr lang="en-US" altLang="zh-CN" sz="2800" smtClean="0"/>
              <a:t>)</a:t>
            </a:r>
            <a:r>
              <a:rPr lang="zh-CN" altLang="zh-CN" sz="2800" smtClean="0"/>
              <a:t>便不是活得好</a:t>
            </a:r>
            <a:r>
              <a:rPr lang="en-US" altLang="zh-CN" sz="2800" smtClean="0"/>
              <a:t>,</a:t>
            </a:r>
            <a:r>
              <a:rPr lang="zh-CN" altLang="zh-CN" sz="2800" smtClean="0"/>
              <a:t>而活得不好</a:t>
            </a:r>
            <a:r>
              <a:rPr lang="en-US" altLang="zh-CN" sz="2800" smtClean="0"/>
              <a:t>,</a:t>
            </a:r>
            <a:r>
              <a:rPr lang="zh-CN" altLang="zh-CN" sz="2800" smtClean="0"/>
              <a:t>还不如不活</a:t>
            </a:r>
            <a:r>
              <a:rPr lang="en-US" altLang="zh-CN" sz="2800" smtClean="0"/>
              <a:t>,</a:t>
            </a:r>
            <a:r>
              <a:rPr lang="zh-CN" altLang="zh-CN" sz="2800" smtClean="0"/>
              <a:t>从而证明了其坚守道义而不越狱的正确性。</a:t>
            </a:r>
            <a:endParaRPr lang="en-US" altLang="zh-CN" sz="2800" smtClean="0"/>
          </a:p>
          <a:p>
            <a:r>
              <a:rPr lang="en-US" altLang="zh-CN" sz="2800" smtClean="0"/>
              <a:t>     </a:t>
            </a:r>
            <a:r>
              <a:rPr lang="zh-CN" altLang="zh-CN" sz="2800" b="1" smtClean="0">
                <a:solidFill>
                  <a:srgbClr val="0070C0"/>
                </a:solidFill>
              </a:rPr>
              <a:t>体现了他深入浅出的论辩艺术</a:t>
            </a:r>
            <a:r>
              <a:rPr lang="zh-CN" altLang="zh-CN" sz="2800" b="1" smtClean="0"/>
              <a:t>。</a:t>
            </a:r>
            <a:endParaRPr lang="zh-CN" altLang="zh-CN" sz="2800" smtClean="0"/>
          </a:p>
          <a:p>
            <a:pPr lvl="0" indent="228600" eaLnBrk="0" fontAlgn="base" hangingPunct="0">
              <a:spcBef>
                <a:spcPct val="0"/>
              </a:spcBef>
              <a:spcAft>
                <a:spcPct val="0"/>
              </a:spcAft>
            </a:pPr>
            <a:endParaRPr lang="en-US" altLang="zh-CN" sz="2800" smtClean="0">
              <a:latin typeface="宋体" panose="02010600030101010101" pitchFamily="2" charset="-122"/>
              <a:ea typeface="宋体" panose="02010600030101010101" pitchFamily="2" charset="-122"/>
              <a:cs typeface="Times New Roman" panose="02020603050405020304" pitchFamily="18" charset="0"/>
            </a:endParaRPr>
          </a:p>
          <a:p>
            <a:pPr lvl="0" indent="228600" eaLnBrk="0" fontAlgn="base" hangingPunct="0">
              <a:spcBef>
                <a:spcPct val="0"/>
              </a:spcBef>
              <a:spcAft>
                <a:spcPct val="0"/>
              </a:spcAft>
            </a:pPr>
            <a:r>
              <a:rPr lang="zh-CN" altLang="en-US" sz="2800" smtClean="0">
                <a:latin typeface="宋体" pitchFamily="2" charset="-122"/>
                <a:ea typeface="宋体" pitchFamily="2" charset="-122"/>
                <a:cs typeface="Times New Roman" panose="02020603050405020304" pitchFamily="18" charset="0"/>
              </a:rPr>
              <a:t>    </a:t>
            </a:r>
            <a:endParaRPr lang="zh-CN" altLang="en-US" sz="2800" smtClean="0">
              <a:latin typeface="Arial" pitchFamily="34" charset="0"/>
              <a:ea typeface="宋体" panose="02010600030101010101" pitchFamily="2" charset="-122"/>
              <a:cs typeface="宋体" panose="02010600030101010101" pitchFamily="2" charset="-122"/>
            </a:endParaRPr>
          </a:p>
        </p:txBody>
      </p:sp>
      <p:sp>
        <p:nvSpPr>
          <p:cNvPr id="5" name="流程图: 延期 4"/>
          <p:cNvSpPr/>
          <p:nvPr/>
        </p:nvSpPr>
        <p:spPr>
          <a:xfrm>
            <a:off x="0" y="476672"/>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908720"/>
            <a:ext cx="9144000" cy="5949280"/>
          </a:xfrm>
          <a:prstGeom prst="rect">
            <a:avLst/>
          </a:prstGeom>
          <a:noFill/>
        </p:spPr>
      </p:pic>
      <p:sp>
        <p:nvSpPr>
          <p:cNvPr id="4" name="TextBox 3"/>
          <p:cNvSpPr txBox="1"/>
          <p:nvPr/>
        </p:nvSpPr>
        <p:spPr>
          <a:xfrm>
            <a:off x="791072" y="332656"/>
            <a:ext cx="8352928" cy="7417415"/>
          </a:xfrm>
          <a:prstGeom prst="rect">
            <a:avLst/>
          </a:prstGeom>
          <a:noFill/>
        </p:spPr>
        <p:txBody>
          <a:bodyPr wrap="square" rtlCol="0">
            <a:spAutoFit/>
          </a:bodyPr>
          <a:lstStyle/>
          <a:p>
            <a:r>
              <a:rPr lang="zh-CN" altLang="zh-CN" sz="2800" b="1" smtClean="0">
                <a:solidFill>
                  <a:srgbClr val="0070C0"/>
                </a:solidFill>
              </a:rPr>
              <a:t>再次诵读课文，体会苏格拉底的论辩艺术。</a:t>
            </a:r>
            <a:endParaRPr lang="zh-CN" altLang="zh-CN" sz="2800" smtClean="0">
              <a:solidFill>
                <a:srgbClr val="0070C0"/>
              </a:solidFill>
            </a:endParaRPr>
          </a:p>
          <a:p>
            <a:r>
              <a:rPr lang="en-US" altLang="zh-CN" sz="2800" b="1" smtClean="0">
                <a:solidFill>
                  <a:srgbClr val="FF0000"/>
                </a:solidFill>
                <a:latin typeface="楷体" pitchFamily="49" charset="-122"/>
                <a:ea typeface="楷体" panose="02010609060101010101" pitchFamily="49" charset="-122"/>
              </a:rPr>
              <a:t>      </a:t>
            </a:r>
            <a:r>
              <a:rPr lang="zh-CN" altLang="zh-CN" sz="2800" b="1" smtClean="0">
                <a:solidFill>
                  <a:srgbClr val="FF0000"/>
                </a:solidFill>
                <a:latin typeface="楷体" pitchFamily="49" charset="-122"/>
                <a:ea typeface="楷体" panose="02010609060101010101" pitchFamily="49" charset="-122"/>
              </a:rPr>
              <a:t>②逻辑层次感强。层层铺垫</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深入浅出</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具有无可辩驳的说服力。</a:t>
            </a:r>
            <a:endParaRPr lang="zh-CN" altLang="zh-CN" sz="2800" smtClean="0">
              <a:solidFill>
                <a:srgbClr val="FF0000"/>
              </a:solidFill>
              <a:latin typeface="楷体"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b="1" smtClean="0">
                <a:solidFill>
                  <a:srgbClr val="0070C0"/>
                </a:solidFill>
                <a:latin typeface="楷体" pitchFamily="49" charset="-122"/>
                <a:ea typeface="楷体" panose="02010609060101010101" pitchFamily="49" charset="-122"/>
              </a:rPr>
              <a:t>苏格拉底一上来</a:t>
            </a:r>
            <a:r>
              <a:rPr lang="zh-CN" altLang="zh-CN" sz="2800" smtClean="0">
                <a:latin typeface="楷体" pitchFamily="49" charset="-122"/>
                <a:ea typeface="楷体" panose="02010609060101010101" pitchFamily="49" charset="-122"/>
              </a:rPr>
              <a:t>就表明自己的观点和决心</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在此基础上</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苏格拉底和格黎东探讨了对于“意见”的看法。苏格拉底</a:t>
            </a:r>
            <a:r>
              <a:rPr lang="zh-CN" altLang="zh-CN" sz="2800" b="1" smtClean="0">
                <a:solidFill>
                  <a:srgbClr val="0070C0"/>
                </a:solidFill>
                <a:latin typeface="楷体" pitchFamily="49" charset="-122"/>
                <a:ea typeface="楷体" panose="02010609060101010101" pitchFamily="49" charset="-122"/>
              </a:rPr>
              <a:t>指出</a:t>
            </a:r>
            <a:r>
              <a:rPr lang="zh-CN" altLang="zh-CN" sz="2800" smtClean="0">
                <a:latin typeface="楷体" pitchFamily="49" charset="-122"/>
                <a:ea typeface="楷体" panose="02010609060101010101" pitchFamily="49" charset="-122"/>
              </a:rPr>
              <a:t>人们一旦听信了错误的意见</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就会产生严重的后果</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而判断“意见”好与坏的标准</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就是看它是否合乎真理。这是</a:t>
            </a:r>
            <a:r>
              <a:rPr lang="zh-CN" altLang="zh-CN" sz="2800" b="1" smtClean="0">
                <a:solidFill>
                  <a:srgbClr val="0070C0"/>
                </a:solidFill>
                <a:latin typeface="楷体" pitchFamily="49" charset="-122"/>
                <a:ea typeface="楷体" panose="02010609060101010101" pitchFamily="49" charset="-122"/>
              </a:rPr>
              <a:t>从理论上阐</a:t>
            </a:r>
            <a:r>
              <a:rPr lang="zh-CN" altLang="zh-CN" sz="2800" smtClean="0">
                <a:latin typeface="楷体" pitchFamily="49" charset="-122"/>
                <a:ea typeface="楷体" panose="02010609060101010101" pitchFamily="49" charset="-122"/>
              </a:rPr>
              <a:t>述对于格黎东的意见要不要听从的问题。</a:t>
            </a:r>
            <a:endParaRPr lang="en-US" altLang="zh-CN" sz="2800" smtClean="0">
              <a:latin typeface="楷体"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以下是</a:t>
            </a:r>
            <a:r>
              <a:rPr lang="zh-CN" altLang="zh-CN" sz="2800" b="1" smtClean="0">
                <a:solidFill>
                  <a:srgbClr val="0070C0"/>
                </a:solidFill>
                <a:latin typeface="楷体" pitchFamily="49" charset="-122"/>
                <a:ea typeface="楷体" panose="02010609060101010101" pitchFamily="49" charset="-122"/>
              </a:rPr>
              <a:t>具体探讨</a:t>
            </a:r>
            <a:r>
              <a:rPr lang="zh-CN" altLang="zh-CN" sz="2800" smtClean="0">
                <a:latin typeface="楷体" pitchFamily="49" charset="-122"/>
                <a:ea typeface="楷体" panose="02010609060101010101" pitchFamily="49" charset="-122"/>
              </a:rPr>
              <a:t>格黎东所提出 的越狱或逃跑的理由是否合乎“正当”的问题。苏格拉底指出</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行贿得以释放或逃跑出狱是不正派即不正当的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是邪恶的、可耻的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在苏格拉底看来</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这种活法还不如不活。</a:t>
            </a:r>
            <a:r>
              <a:rPr lang="zh-CN" altLang="zh-CN" sz="2800" b="1" smtClean="0">
                <a:solidFill>
                  <a:srgbClr val="0070C0"/>
                </a:solidFill>
                <a:latin typeface="楷体" pitchFamily="49" charset="-122"/>
                <a:ea typeface="楷体" panose="02010609060101010101" pitchFamily="49" charset="-122"/>
              </a:rPr>
              <a:t>这就从道义上彻底回应了格黎东劝他越狱的话</a:t>
            </a:r>
            <a:r>
              <a:rPr lang="en-US" altLang="zh-CN" sz="2800" b="1" smtClean="0">
                <a:solidFill>
                  <a:srgbClr val="0070C0"/>
                </a:solidFill>
                <a:latin typeface="楷体" pitchFamily="49" charset="-122"/>
                <a:ea typeface="楷体" panose="02010609060101010101" pitchFamily="49" charset="-122"/>
              </a:rPr>
              <a:t>,</a:t>
            </a:r>
            <a:r>
              <a:rPr lang="zh-CN" altLang="zh-CN" sz="2800" b="1" smtClean="0">
                <a:solidFill>
                  <a:srgbClr val="0070C0"/>
                </a:solidFill>
                <a:latin typeface="楷体" pitchFamily="49" charset="-122"/>
                <a:ea typeface="楷体" panose="02010609060101010101" pitchFamily="49" charset="-122"/>
              </a:rPr>
              <a:t>使格黎东心服口服。</a:t>
            </a:r>
          </a:p>
          <a:p>
            <a:endParaRPr lang="en-US" altLang="zh-CN" sz="2800" smtClean="0">
              <a:latin typeface="宋体" pitchFamily="2" charset="-122"/>
              <a:ea typeface="宋体" pitchFamily="2" charset="-122"/>
              <a:cs typeface="Times New Roman" panose="02020603050405020304" pitchFamily="18" charset="0"/>
            </a:endParaRPr>
          </a:p>
          <a:p>
            <a:pPr lvl="0" indent="228600" eaLnBrk="0" fontAlgn="base" hangingPunct="0">
              <a:spcBef>
                <a:spcPct val="0"/>
              </a:spcBef>
              <a:spcAft>
                <a:spcPct val="0"/>
              </a:spcAft>
            </a:pPr>
            <a:r>
              <a:rPr lang="zh-CN" altLang="en-US" sz="2800" smtClean="0">
                <a:latin typeface="宋体" pitchFamily="2" charset="-122"/>
                <a:ea typeface="宋体" pitchFamily="2" charset="-122"/>
                <a:cs typeface="Times New Roman" panose="02020603050405020304" pitchFamily="18" charset="0"/>
              </a:rPr>
              <a:t>    </a:t>
            </a:r>
            <a:endParaRPr lang="zh-CN" altLang="en-US" sz="2800" smtClean="0">
              <a:latin typeface="Arial" pitchFamily="34" charset="0"/>
              <a:ea typeface="宋体" pitchFamily="2" charset="-122"/>
              <a:cs typeface="宋体" pitchFamily="2" charset="-122"/>
            </a:endParaRPr>
          </a:p>
        </p:txBody>
      </p:sp>
      <p:sp>
        <p:nvSpPr>
          <p:cNvPr id="5" name="流程图: 延期 4"/>
          <p:cNvSpPr/>
          <p:nvPr/>
        </p:nvSpPr>
        <p:spPr>
          <a:xfrm>
            <a:off x="0" y="476672"/>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1843959"/>
            <a:ext cx="9144000" cy="5014041"/>
          </a:xfrm>
          <a:prstGeom prst="rect">
            <a:avLst/>
          </a:prstGeom>
          <a:noFill/>
        </p:spPr>
      </p:pic>
      <p:sp>
        <p:nvSpPr>
          <p:cNvPr id="6145" name="Rectangle 1"/>
          <p:cNvSpPr>
            <a:spLocks noChangeArrowheads="1"/>
          </p:cNvSpPr>
          <p:nvPr/>
        </p:nvSpPr>
        <p:spPr bwMode="auto">
          <a:xfrm>
            <a:off x="971600" y="404664"/>
            <a:ext cx="8532440" cy="646331"/>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None/>
            </a:pPr>
            <a:r>
              <a:rPr kumimoji="0" lang="zh-CN" sz="36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主题</a:t>
            </a:r>
            <a:endParaRPr kumimoji="0" lang="zh-CN" sz="3600" b="0" i="0" u="none" strike="noStrike" cap="none" normalizeH="0" baseline="0" smtClean="0">
              <a:ln>
                <a:noFill/>
              </a:ln>
              <a:solidFill>
                <a:srgbClr val="0070C0"/>
              </a:solidFill>
              <a:effectLst/>
              <a:latin typeface="Arial" pitchFamily="34" charset="0"/>
              <a:ea typeface="宋体" panose="02010600030101010101" pitchFamily="2" charset="-122"/>
              <a:cs typeface="宋体" panose="02010600030101010101" pitchFamily="2" charset="-122"/>
            </a:endParaRPr>
          </a:p>
        </p:txBody>
      </p:sp>
      <p:sp>
        <p:nvSpPr>
          <p:cNvPr id="6" name="流程图: 延期 5"/>
          <p:cNvSpPr/>
          <p:nvPr/>
        </p:nvSpPr>
        <p:spPr>
          <a:xfrm>
            <a:off x="0" y="260648"/>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313" name="Rectangle 1"/>
          <p:cNvSpPr>
            <a:spLocks noChangeArrowheads="1"/>
          </p:cNvSpPr>
          <p:nvPr/>
        </p:nvSpPr>
        <p:spPr bwMode="auto">
          <a:xfrm>
            <a:off x="683568" y="1052736"/>
            <a:ext cx="7992888" cy="353943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r>
              <a:rPr kumimoji="0" 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苏格拉底与格黎东的这篇对话</a:t>
            </a:r>
            <a:r>
              <a:rPr kumimoji="0" lang="en-US" altLang="zh-CN"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集中体现了苏格拉底关于应当坚持正义的思想。</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在苏格拉底看来</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正道、道理、道义、正当等理念</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都是人应当遵从的原则。只要是不合乎这些原则的众</a:t>
            </a:r>
            <a:endPar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人的意见、看法</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都是不可取的</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不值得重视或理会。</a:t>
            </a:r>
            <a:r>
              <a:rPr kumimoji="0" lang="zh-CN" altLang="en-US"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即使在身体受到损害甚至面对死亡的威胁时</a:t>
            </a:r>
            <a:r>
              <a:rPr kumimoji="0" lang="en-US" altLang="zh-CN"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人们也应当选择“正当”的行为</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。以坏报坏</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以不正当报不正当</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因不符合真理</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亦应摒弃。</a:t>
            </a:r>
            <a:endPar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p:txBody>
      </p:sp>
    </p:spTree>
  </p:cSld>
  <p:clrMapOvr>
    <a:masterClrMapping/>
  </p:clrMapOvr>
  <p:transition/>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540568" y="-243408"/>
            <a:ext cx="9684568" cy="7541840"/>
          </a:xfrm>
          <a:prstGeom prst="rect">
            <a:avLst/>
          </a:prstGeom>
          <a:noFill/>
        </p:spPr>
      </p:pic>
      <p:sp>
        <p:nvSpPr>
          <p:cNvPr id="4097" name="Rectangle 1"/>
          <p:cNvSpPr>
            <a:spLocks noChangeArrowheads="1"/>
          </p:cNvSpPr>
          <p:nvPr/>
        </p:nvSpPr>
        <p:spPr bwMode="auto">
          <a:xfrm>
            <a:off x="683568" y="0"/>
            <a:ext cx="7992888" cy="790985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kumimoji="0" lang="zh-CN"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a:t>
            </a:r>
            <a:r>
              <a:rPr kumimoji="0" 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素材</a:t>
            </a:r>
            <a:r>
              <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1】</a:t>
            </a:r>
            <a:r>
              <a:rPr kumimoji="0" lang="en-US" altLang="zh-CN" sz="3200" b="1" i="0" u="none" strike="noStrike" cap="none" normalizeH="0" smtClean="0">
                <a:ln>
                  <a:noFill/>
                </a:ln>
                <a:solidFill>
                  <a:srgbClr val="0070C0"/>
                </a:solidFill>
                <a:effectLst/>
                <a:latin typeface="宋体" pitchFamily="2" charset="-122"/>
                <a:ea typeface="宋体" pitchFamily="2" charset="-122"/>
                <a:cs typeface="Times New Roman" panose="02020603050405020304" pitchFamily="18" charset="0"/>
              </a:rPr>
              <a:t>  </a:t>
            </a:r>
            <a:r>
              <a:rPr lang="zh-CN" altLang="zh-CN" sz="2800" smtClean="0"/>
              <a:t>有一天</a:t>
            </a:r>
            <a:r>
              <a:rPr lang="en-US" altLang="zh-CN" sz="2800" smtClean="0"/>
              <a:t>,</a:t>
            </a:r>
            <a:r>
              <a:rPr lang="zh-CN" altLang="zh-CN" sz="2800" smtClean="0"/>
              <a:t>一个学生在课堂上问苏格拉底</a:t>
            </a:r>
            <a:r>
              <a:rPr lang="en-US" altLang="zh-CN" sz="2800" smtClean="0"/>
              <a:t>,</a:t>
            </a:r>
            <a:r>
              <a:rPr lang="zh-CN" altLang="zh-CN" sz="2800" smtClean="0"/>
              <a:t>怎样才能成为像苏格拉底那样学识渊博的学者。苏格拉底没有直接作答</a:t>
            </a:r>
            <a:r>
              <a:rPr lang="en-US" altLang="zh-CN" sz="2800" smtClean="0"/>
              <a:t>,</a:t>
            </a:r>
            <a:r>
              <a:rPr lang="zh-CN" altLang="zh-CN" sz="2800" smtClean="0"/>
              <a:t>只是说</a:t>
            </a:r>
            <a:r>
              <a:rPr lang="en-US" altLang="zh-CN" sz="2800" smtClean="0"/>
              <a:t>:</a:t>
            </a:r>
            <a:r>
              <a:rPr lang="zh-CN" altLang="zh-CN" sz="2800" smtClean="0"/>
              <a:t>“今天我们只做一件最简单也是最容易的事</a:t>
            </a:r>
            <a:r>
              <a:rPr lang="en-US" altLang="zh-CN" sz="2800" smtClean="0"/>
              <a:t>,</a:t>
            </a:r>
            <a:r>
              <a:rPr lang="zh-CN" altLang="zh-CN" sz="2800" smtClean="0"/>
              <a:t>每个人把胳膊尽量往前甩</a:t>
            </a:r>
            <a:r>
              <a:rPr lang="en-US" altLang="zh-CN" sz="2800" smtClean="0"/>
              <a:t>,</a:t>
            </a:r>
            <a:r>
              <a:rPr lang="zh-CN" altLang="zh-CN" sz="2800" smtClean="0"/>
              <a:t>然后再尽量往后甩。”苏格拉底示范了一遍</a:t>
            </a:r>
            <a:r>
              <a:rPr lang="en-US" altLang="zh-CN" sz="2800" smtClean="0"/>
              <a:t>,</a:t>
            </a:r>
            <a:r>
              <a:rPr lang="zh-CN" altLang="zh-CN" sz="2800" smtClean="0"/>
              <a:t>说“从今天开始</a:t>
            </a:r>
            <a:r>
              <a:rPr lang="en-US" altLang="zh-CN" sz="2800" smtClean="0"/>
              <a:t>,</a:t>
            </a:r>
            <a:r>
              <a:rPr lang="zh-CN" altLang="zh-CN" sz="2800" smtClean="0"/>
              <a:t>大家每天做三百下</a:t>
            </a:r>
            <a:r>
              <a:rPr lang="en-US" altLang="zh-CN" sz="2800" smtClean="0"/>
              <a:t>,</a:t>
            </a:r>
            <a:r>
              <a:rPr lang="zh-CN" altLang="zh-CN" sz="2800" smtClean="0"/>
              <a:t>能做到吗</a:t>
            </a:r>
            <a:r>
              <a:rPr lang="en-US" altLang="zh-CN" sz="2800" smtClean="0"/>
              <a:t>?</a:t>
            </a:r>
            <a:r>
              <a:rPr lang="zh-CN" altLang="zh-CN" sz="2800" smtClean="0"/>
              <a:t>”学生们都笑了这么简单的事</a:t>
            </a:r>
            <a:r>
              <a:rPr lang="en-US" altLang="zh-CN" sz="2800" smtClean="0"/>
              <a:t>,</a:t>
            </a:r>
            <a:r>
              <a:rPr lang="zh-CN" altLang="zh-CN" sz="2800" smtClean="0"/>
              <a:t>有什么做不到的</a:t>
            </a:r>
            <a:r>
              <a:rPr lang="en-US" altLang="zh-CN" sz="2800" smtClean="0"/>
              <a:t>?</a:t>
            </a:r>
            <a:r>
              <a:rPr lang="zh-CN" altLang="zh-CN" sz="2800" smtClean="0"/>
              <a:t>过了一个月</a:t>
            </a:r>
            <a:r>
              <a:rPr lang="en-US" altLang="zh-CN" sz="2800" smtClean="0"/>
              <a:t>,</a:t>
            </a:r>
            <a:r>
              <a:rPr lang="zh-CN" altLang="zh-CN" sz="2800" smtClean="0"/>
              <a:t>苏格拉底问学生</a:t>
            </a:r>
            <a:r>
              <a:rPr lang="en-US" altLang="zh-CN" sz="2800" smtClean="0"/>
              <a:t>:</a:t>
            </a:r>
            <a:r>
              <a:rPr lang="zh-CN" altLang="zh-CN" sz="2800" smtClean="0"/>
              <a:t>“哪些同学坚持了</a:t>
            </a:r>
            <a:r>
              <a:rPr lang="en-US" altLang="zh-CN" sz="2800" smtClean="0"/>
              <a:t>?</a:t>
            </a:r>
            <a:r>
              <a:rPr lang="zh-CN" altLang="zh-CN" sz="2800" smtClean="0"/>
              <a:t>”教室里有百分之九十的学生举起了手。一年过后</a:t>
            </a:r>
            <a:r>
              <a:rPr lang="en-US" altLang="zh-CN" sz="2800" smtClean="0"/>
              <a:t>,</a:t>
            </a:r>
            <a:r>
              <a:rPr lang="zh-CN" altLang="zh-CN" sz="2800" smtClean="0"/>
              <a:t>苏格拉底再次问学生</a:t>
            </a:r>
            <a:r>
              <a:rPr lang="en-US" altLang="zh-CN" sz="2800" smtClean="0"/>
              <a:t>:</a:t>
            </a:r>
            <a:r>
              <a:rPr lang="zh-CN" altLang="zh-CN" sz="2800" smtClean="0"/>
              <a:t>“请告诉我</a:t>
            </a:r>
            <a:r>
              <a:rPr lang="en-US" altLang="zh-CN" sz="2800" smtClean="0"/>
              <a:t>,</a:t>
            </a:r>
            <a:r>
              <a:rPr lang="zh-CN" altLang="zh-CN" sz="2800" smtClean="0"/>
              <a:t>最简单的甩手动作</a:t>
            </a:r>
            <a:r>
              <a:rPr lang="en-US" altLang="zh-CN" sz="2800" smtClean="0"/>
              <a:t>,</a:t>
            </a:r>
            <a:r>
              <a:rPr lang="zh-CN" altLang="zh-CN" sz="2800" smtClean="0"/>
              <a:t>有哪几位同学坚持做到了今天</a:t>
            </a:r>
            <a:r>
              <a:rPr lang="en-US" altLang="zh-CN" sz="2800" smtClean="0"/>
              <a:t>?</a:t>
            </a:r>
            <a:r>
              <a:rPr lang="zh-CN" altLang="zh-CN" sz="2800" smtClean="0"/>
              <a:t>”这时整个教室里只有一个学生举起了手</a:t>
            </a:r>
            <a:r>
              <a:rPr lang="en-US" altLang="zh-CN" sz="2800" smtClean="0"/>
              <a:t>,</a:t>
            </a:r>
            <a:r>
              <a:rPr lang="zh-CN" altLang="zh-CN" sz="2800" smtClean="0"/>
              <a:t>这个学生就是柏拉图。</a:t>
            </a:r>
          </a:p>
          <a:p>
            <a:r>
              <a:rPr lang="zh-CN" altLang="zh-CN" sz="2800" b="1" smtClean="0">
                <a:solidFill>
                  <a:srgbClr val="0070C0"/>
                </a:solidFill>
              </a:rPr>
              <a:t>请写出素材适用角度</a:t>
            </a:r>
            <a:r>
              <a:rPr lang="en-US" altLang="zh-CN" sz="2800" b="1" smtClean="0">
                <a:solidFill>
                  <a:srgbClr val="0070C0"/>
                </a:solidFill>
              </a:rPr>
              <a:t>:</a:t>
            </a:r>
            <a:r>
              <a:rPr lang="en-US" altLang="zh-CN" sz="2800" b="1" smtClean="0"/>
              <a:t> </a:t>
            </a:r>
            <a:r>
              <a:rPr lang="en-US" altLang="zh-CN" sz="2800" b="1" u="sng" smtClean="0"/>
              <a:t>  </a:t>
            </a:r>
          </a:p>
          <a:p>
            <a:r>
              <a:rPr lang="en-US" altLang="zh-CN" sz="2800" b="1" u="sng" smtClean="0"/>
              <a:t>    </a:t>
            </a:r>
            <a:r>
              <a:rPr lang="zh-CN" altLang="zh-CN" sz="2800" b="1" smtClean="0">
                <a:solidFill>
                  <a:srgbClr val="FF0000"/>
                </a:solidFill>
              </a:rPr>
              <a:t>“坚持”“毅力”“品质”“坚忍不拔”“持之以恒”等。</a:t>
            </a:r>
            <a:r>
              <a:rPr lang="en-US" altLang="zh-CN" sz="2800" b="1" u="sng" smtClean="0">
                <a:solidFill>
                  <a:srgbClr val="FF0000"/>
                </a:solidFill>
              </a:rPr>
              <a:t>  </a:t>
            </a:r>
          </a:p>
          <a:p>
            <a:r>
              <a:rPr lang="en-US" altLang="zh-CN" sz="2800" b="1" u="sng" smtClean="0"/>
              <a:t>                                         </a:t>
            </a:r>
            <a:endParaRPr lang="zh-CN" altLang="zh-CN" sz="2800" smtClean="0"/>
          </a:p>
          <a:p>
            <a:pPr marL="0" marR="0" lvl="0" indent="228600" algn="l"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rgbClr val="0070C0"/>
              </a:solidFill>
              <a:effectLst/>
              <a:latin typeface="Arial" pitchFamily="34" charset="0"/>
              <a:ea typeface="宋体" panose="02010600030101010101" pitchFamily="2"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endParaRPr kumimoji="0" lang="zh-CN" altLang="en-US" sz="2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097">
                                            <p:txEl>
                                              <p:pRg st="2" end="2"/>
                                            </p:txEl>
                                          </p:spTgt>
                                        </p:tgtEl>
                                        <p:attrNameLst>
                                          <p:attrName>style.visibility</p:attrName>
                                        </p:attrNameLst>
                                      </p:cBhvr>
                                      <p:to>
                                        <p:strVal val="visible"/>
                                      </p:to>
                                    </p:set>
                                    <p:anim calcmode="lin" valueType="num">
                                      <p:cBhvr additive="base">
                                        <p:cTn id="7" dur="500" fill="hold"/>
                                        <p:tgtEl>
                                          <p:spTgt spid="409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251520" y="-379040"/>
            <a:ext cx="9073008" cy="7237040"/>
          </a:xfrm>
          <a:prstGeom prst="rect">
            <a:avLst/>
          </a:prstGeom>
          <a:noFill/>
        </p:spPr>
      </p:pic>
      <p:sp>
        <p:nvSpPr>
          <p:cNvPr id="5" name="流程图: 延期 4"/>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TextBox 5"/>
          <p:cNvSpPr txBox="1"/>
          <p:nvPr/>
        </p:nvSpPr>
        <p:spPr>
          <a:xfrm>
            <a:off x="395536" y="0"/>
            <a:ext cx="8568952" cy="6986528"/>
          </a:xfrm>
          <a:prstGeom prst="rect">
            <a:avLst/>
          </a:prstGeom>
          <a:noFill/>
        </p:spPr>
        <p:txBody>
          <a:bodyPr wrap="square" rtlCol="0">
            <a:spAutoFit/>
          </a:bodyPr>
          <a:lstStyle/>
          <a:p>
            <a:r>
              <a:rPr lang="zh-CN" altLang="zh-CN" sz="2800" b="1" smtClean="0">
                <a:solidFill>
                  <a:srgbClr val="0070C0"/>
                </a:solidFill>
              </a:rPr>
              <a:t>【运用示例】</a:t>
            </a:r>
            <a:endParaRPr lang="en-US" altLang="zh-CN" sz="2800" b="1" smtClean="0">
              <a:solidFill>
                <a:srgbClr val="0070C0"/>
              </a:solidFill>
            </a:endParaRPr>
          </a:p>
          <a:p>
            <a:r>
              <a:rPr lang="en-US" altLang="zh-CN" sz="2800" b="1" smtClean="0">
                <a:solidFill>
                  <a:srgbClr val="0070C0"/>
                </a:solidFill>
              </a:rPr>
              <a:t>       </a:t>
            </a:r>
            <a:r>
              <a:rPr lang="zh-CN" altLang="zh-CN" sz="2800" smtClean="0">
                <a:latin typeface="楷体" pitchFamily="49" charset="-122"/>
                <a:ea typeface="楷体" panose="02010609060101010101" pitchFamily="49" charset="-122"/>
              </a:rPr>
              <a:t>古之立大事者</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不惟有超世之才</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亦必有坚忍不拔之志。”前进路上</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艰难困苦是“灭顶石”还是“垫脚石”</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关键看能不能“顶住”。爱迪生说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失败了一千次并不可怕</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最起码他知道这一千次的努力都是不可行的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于是他就会做出第一千零一次的努力。袁隆平培育出高产杂交稻</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屠呦呦提取出青蒿素</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说到底都是一个屡败屡试、愈挫愈奋不断“顶住”的过程。成功路上</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还要看能否吃得了“坐冷板凳”的寂寞之苦。</a:t>
            </a:r>
            <a:r>
              <a:rPr lang="zh-CN" altLang="zh-CN" sz="2800" smtClean="0">
                <a:solidFill>
                  <a:srgbClr val="FF0000"/>
                </a:solidFill>
                <a:latin typeface="楷体" pitchFamily="49" charset="-122"/>
                <a:ea typeface="楷体" panose="02010609060101010101" pitchFamily="49" charset="-122"/>
              </a:rPr>
              <a:t>苏格拉底考验他的学生</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让他们每天甩胳膊三百次</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能将这简单而容易的动作坚持一年的只有一个人</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这个人就是成为著名哲学家的柏拉图。</a:t>
            </a:r>
            <a:r>
              <a:rPr lang="zh-CN" altLang="zh-CN" sz="2800" smtClean="0">
                <a:latin typeface="楷体" pitchFamily="49" charset="-122"/>
                <a:ea typeface="楷体" panose="02010609060101010101" pitchFamily="49" charset="-122"/>
              </a:rPr>
              <a:t>将简单的动作坚持下来</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需要的是一种忍受枯燥与寂寞的品质谁拥有了这种品质</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谁就会最终走向成功。</a:t>
            </a:r>
          </a:p>
          <a:p>
            <a:endParaRPr lang="zh-CN" altLang="zh-CN" sz="2800" smtClean="0">
              <a:solidFill>
                <a:srgbClr val="0070C0"/>
              </a:solidFill>
            </a:endParaRPr>
          </a:p>
          <a:p>
            <a:endParaRPr lang="zh-CN" altLang="en-US" sz="2800"/>
          </a:p>
        </p:txBody>
      </p:sp>
    </p:spTree>
  </p:cSld>
  <p:clrMapOvr>
    <a:masterClrMapping/>
  </p:clrMapOvr>
  <p:transition/>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396552" y="-379040"/>
            <a:ext cx="9721080" cy="7237040"/>
          </a:xfrm>
          <a:prstGeom prst="rect">
            <a:avLst/>
          </a:prstGeom>
          <a:noFill/>
        </p:spPr>
      </p:pic>
      <p:sp>
        <p:nvSpPr>
          <p:cNvPr id="5" name="流程图: 延期 4"/>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43009" name="Rectangle 1"/>
          <p:cNvSpPr>
            <a:spLocks noChangeArrowheads="1"/>
          </p:cNvSpPr>
          <p:nvPr/>
        </p:nvSpPr>
        <p:spPr bwMode="auto">
          <a:xfrm>
            <a:off x="539552" y="-171400"/>
            <a:ext cx="8352928" cy="7540526"/>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152400" algn="l" defTabSz="914400" rtl="0" eaLnBrk="1" fontAlgn="base" latinLnBrk="0" hangingPunct="1">
              <a:lnSpc>
                <a:spcPct val="100000"/>
              </a:lnSpc>
              <a:spcBef>
                <a:spcPct val="0"/>
              </a:spcBef>
              <a:spcAft>
                <a:spcPct val="0"/>
              </a:spcAft>
              <a:buClrTx/>
              <a:buSzTx/>
              <a:buFontTx/>
              <a:buNone/>
            </a:pPr>
            <a:r>
              <a:rPr kumimoji="0" lang="zh-CN" alt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a:t>
            </a:r>
            <a:r>
              <a:rPr kumimoji="0" 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素材</a:t>
            </a:r>
            <a:r>
              <a:rPr kumimoji="0" lang="en-US" alt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2】</a:t>
            </a:r>
            <a:endParaRPr kumimoji="0" lang="en-US" altLang="zh-CN" sz="2800" b="0" i="0" u="none" strike="noStrike" cap="none" normalizeH="0" baseline="0" smtClean="0">
              <a:ln>
                <a:noFill/>
              </a:ln>
              <a:solidFill>
                <a:srgbClr val="0070C0"/>
              </a:solidFill>
              <a:effectLst/>
              <a:latin typeface="Arial" pitchFamily="34" charset="0"/>
              <a:ea typeface="宋体" pitchFamily="2" charset="-122"/>
              <a:cs typeface="宋体" pitchFamily="2" charset="-122"/>
            </a:endParaRPr>
          </a:p>
          <a:p>
            <a:pPr indent="152400" eaLnBrk="0" fontAlgn="base" hangingPunct="0">
              <a:spcBef>
                <a:spcPct val="0"/>
              </a:spcBef>
              <a:spcAft>
                <a:spcPct val="0"/>
              </a:spcAft>
            </a:pPr>
            <a:r>
              <a:rPr lang="en-US" altLang="zh-CN" sz="2800" smtClean="0"/>
              <a:t>       </a:t>
            </a:r>
            <a:r>
              <a:rPr lang="zh-CN" altLang="zh-CN" sz="2800" smtClean="0">
                <a:latin typeface="楷体" pitchFamily="49" charset="-122"/>
                <a:ea typeface="楷体" panose="02010609060101010101" pitchFamily="49" charset="-122"/>
              </a:rPr>
              <a:t>垃圾分类—现代生活新时尚从</a:t>
            </a:r>
            <a:r>
              <a:rPr lang="en-US" altLang="zh-CN" sz="2800" smtClean="0">
                <a:latin typeface="楷体" pitchFamily="49" charset="-122"/>
                <a:ea typeface="楷体" panose="02010609060101010101" pitchFamily="49" charset="-122"/>
              </a:rPr>
              <a:t>2019</a:t>
            </a:r>
            <a:r>
              <a:rPr lang="zh-CN" altLang="zh-CN" sz="2800" smtClean="0">
                <a:latin typeface="楷体" pitchFamily="49" charset="-122"/>
                <a:ea typeface="楷体" panose="02010609060101010101" pitchFamily="49" charset="-122"/>
              </a:rPr>
              <a:t>年</a:t>
            </a:r>
            <a:r>
              <a:rPr lang="en-US" altLang="zh-CN" sz="2800" smtClean="0">
                <a:latin typeface="楷体" pitchFamily="49" charset="-122"/>
                <a:ea typeface="楷体" panose="02010609060101010101" pitchFamily="49" charset="-122"/>
              </a:rPr>
              <a:t>7</a:t>
            </a:r>
            <a:r>
              <a:rPr lang="zh-CN" altLang="zh-CN" sz="2800" smtClean="0">
                <a:latin typeface="楷体" pitchFamily="49" charset="-122"/>
                <a:ea typeface="楷体" panose="02010609060101010101" pitchFamily="49" charset="-122"/>
              </a:rPr>
              <a:t>月</a:t>
            </a:r>
            <a:r>
              <a:rPr lang="en-US" altLang="zh-CN" sz="2800" smtClean="0">
                <a:latin typeface="楷体" pitchFamily="49" charset="-122"/>
                <a:ea typeface="楷体" panose="02010609060101010101" pitchFamily="49" charset="-122"/>
              </a:rPr>
              <a:t>1</a:t>
            </a:r>
            <a:r>
              <a:rPr lang="zh-CN" altLang="zh-CN" sz="2800" smtClean="0">
                <a:latin typeface="楷体" pitchFamily="49" charset="-122"/>
                <a:ea typeface="楷体" panose="02010609060101010101" pitchFamily="49" charset="-122"/>
              </a:rPr>
              <a:t>日零点开始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上海正式步入生活垃圾制分类的时代。从垃圾产生源头到末端处理</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上海实行全流分类管理。个人或单位未按规定分类投放垃圾的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都将面临罚。其中</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个人最高会被罚款</a:t>
            </a:r>
            <a:r>
              <a:rPr lang="en-US" altLang="zh-CN" sz="2800" smtClean="0">
                <a:latin typeface="楷体" pitchFamily="49" charset="-122"/>
                <a:ea typeface="楷体" panose="02010609060101010101" pitchFamily="49" charset="-122"/>
              </a:rPr>
              <a:t>200</a:t>
            </a:r>
            <a:r>
              <a:rPr lang="zh-CN" altLang="zh-CN" sz="2800" smtClean="0">
                <a:latin typeface="楷体" pitchFamily="49" charset="-122"/>
                <a:ea typeface="楷体" panose="02010609060101010101" pitchFamily="49" charset="-122"/>
              </a:rPr>
              <a:t>元</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运输企业“混装混运”为逾期不改正的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最高会被罚款</a:t>
            </a:r>
            <a:r>
              <a:rPr lang="en-US" altLang="zh-CN" sz="2800" smtClean="0">
                <a:latin typeface="楷体" pitchFamily="49" charset="-122"/>
                <a:ea typeface="楷体" panose="02010609060101010101" pitchFamily="49" charset="-122"/>
              </a:rPr>
              <a:t>5</a:t>
            </a:r>
            <a:r>
              <a:rPr lang="zh-CN" altLang="zh-CN" sz="2800" smtClean="0">
                <a:latin typeface="楷体" pitchFamily="49" charset="-122"/>
                <a:ea typeface="楷体" panose="02010609060101010101" pitchFamily="49" charset="-122"/>
              </a:rPr>
              <a:t>万元</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生活垃圾末端处置业未落实分类处理且逾期不改正的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最高会被罚款</a:t>
            </a:r>
            <a:r>
              <a:rPr lang="en-US" altLang="zh-CN" sz="2800" smtClean="0">
                <a:latin typeface="楷体" pitchFamily="49" charset="-122"/>
                <a:ea typeface="楷体" panose="02010609060101010101" pitchFamily="49" charset="-122"/>
              </a:rPr>
              <a:t>50</a:t>
            </a:r>
            <a:r>
              <a:rPr lang="zh-CN" altLang="zh-CN" sz="2800" smtClean="0">
                <a:latin typeface="楷体" pitchFamily="49" charset="-122"/>
                <a:ea typeface="楷体" panose="02010609060101010101" pitchFamily="49" charset="-122"/>
              </a:rPr>
              <a:t>万元情节严重的将被吊销生活垃圾经营服务许可证。按照总体布署</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继上海之后</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全国另外</a:t>
            </a:r>
            <a:r>
              <a:rPr lang="en-US" altLang="zh-CN" sz="2800" smtClean="0">
                <a:latin typeface="楷体" pitchFamily="49" charset="-122"/>
                <a:ea typeface="楷体" panose="02010609060101010101" pitchFamily="49" charset="-122"/>
              </a:rPr>
              <a:t>45</a:t>
            </a:r>
            <a:r>
              <a:rPr lang="zh-CN" altLang="zh-CN" sz="2800" smtClean="0">
                <a:latin typeface="楷体" pitchFamily="49" charset="-122"/>
                <a:ea typeface="楷体" panose="02010609060101010101" pitchFamily="49" charset="-122"/>
              </a:rPr>
              <a:t>座城市也将跟进实施生活垃强制分类。</a:t>
            </a:r>
          </a:p>
          <a:p>
            <a:pPr lvl="0" indent="152400" eaLnBrk="0" fontAlgn="base" hangingPunct="0">
              <a:spcBef>
                <a:spcPct val="0"/>
              </a:spcBef>
              <a:spcAft>
                <a:spcPct val="0"/>
              </a:spcAft>
            </a:pPr>
            <a:r>
              <a:rPr kumimoji="0" lang="zh-CN" altLang="en-US" sz="28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rPr>
              <a:t>适用角度</a:t>
            </a:r>
            <a:r>
              <a:rPr kumimoji="0" lang="en-US" altLang="zh-CN" sz="28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rPr>
              <a:t>:</a:t>
            </a:r>
          </a:p>
          <a:p>
            <a:pPr lvl="0" indent="152400" eaLnBrk="0" fontAlgn="base" hangingPunct="0">
              <a:spcBef>
                <a:spcPct val="0"/>
              </a:spcBef>
              <a:spcAft>
                <a:spcPct val="0"/>
              </a:spcAft>
            </a:pPr>
            <a:r>
              <a:rPr lang="zh-CN" altLang="zh-CN" sz="3200" b="1" smtClean="0">
                <a:solidFill>
                  <a:srgbClr val="0070C0"/>
                </a:solidFill>
              </a:rPr>
              <a:t>“习惯”“文明”“知行合一”</a:t>
            </a:r>
            <a:endParaRPr lang="en-US" altLang="zh-CN" sz="3200" b="1" smtClean="0">
              <a:solidFill>
                <a:srgbClr val="0070C0"/>
              </a:solidFill>
            </a:endParaRPr>
          </a:p>
          <a:p>
            <a:pPr lvl="0" indent="152400" eaLnBrk="0" fontAlgn="base" hangingPunct="0">
              <a:spcBef>
                <a:spcPct val="0"/>
              </a:spcBef>
              <a:spcAft>
                <a:spcPct val="0"/>
              </a:spcAft>
            </a:pPr>
            <a:r>
              <a:rPr lang="zh-CN" altLang="zh-CN" sz="3200" b="1" smtClean="0">
                <a:solidFill>
                  <a:srgbClr val="0070C0"/>
                </a:solidFill>
              </a:rPr>
              <a:t>“刚性和温度”等</a:t>
            </a:r>
            <a:endPar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en-US" altLang="zh-CN" sz="2800" b="1" i="0" u="none" strike="noStrike" cap="none" normalizeH="0" baseline="0" smtClean="0">
              <a:ln>
                <a:noFill/>
              </a:ln>
              <a:solidFill>
                <a:srgbClr val="FF0000"/>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en-US" altLang="zh-CN" sz="28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pPr>
            <a:r>
              <a:rPr lang="en-US" altLang="zh-CN" sz="2800" b="1" smtClean="0">
                <a:solidFill>
                  <a:srgbClr val="0070C0"/>
                </a:solidFill>
                <a:latin typeface="宋体" pitchFamily="2" charset="-122"/>
                <a:ea typeface="宋体" pitchFamily="2" charset="-122"/>
                <a:cs typeface="Times New Roman" panose="02020603050405020304" pitchFamily="18" charset="0"/>
              </a:rPr>
              <a:t>    </a:t>
            </a:r>
            <a:endParaRPr kumimoji="0" lang="zh-CN" altLang="en-US" sz="2800" b="0" i="0" u="none" strike="noStrike" cap="none" normalizeH="0" baseline="0" smtClean="0">
              <a:ln>
                <a:noFill/>
              </a:ln>
              <a:solidFill>
                <a:srgbClr val="0070C0"/>
              </a:solidFill>
              <a:effectLst/>
              <a:latin typeface="Arial" pitchFamily="34" charset="0"/>
              <a:ea typeface="宋体" pitchFamily="2" charset="-122"/>
              <a:cs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3009">
                                            <p:txEl>
                                              <p:pRg st="7" end="7"/>
                                            </p:txEl>
                                          </p:spTgt>
                                        </p:tgtEl>
                                        <p:attrNameLst>
                                          <p:attrName>style.visibility</p:attrName>
                                        </p:attrNameLst>
                                      </p:cBhvr>
                                      <p:to>
                                        <p:strVal val="visible"/>
                                      </p:to>
                                    </p:set>
                                    <p:anim calcmode="lin" valueType="num">
                                      <p:cBhvr additive="base">
                                        <p:cTn id="7" dur="500" fill="hold"/>
                                        <p:tgtEl>
                                          <p:spTgt spid="43009">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00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3009">
                                            <p:txEl>
                                              <p:pRg st="3" end="3"/>
                                            </p:txEl>
                                          </p:spTgt>
                                        </p:tgtEl>
                                        <p:attrNameLst>
                                          <p:attrName>style.visibility</p:attrName>
                                        </p:attrNameLst>
                                      </p:cBhvr>
                                      <p:to>
                                        <p:strVal val="visible"/>
                                      </p:to>
                                    </p:set>
                                    <p:anim calcmode="lin" valueType="num">
                                      <p:cBhvr additive="base">
                                        <p:cTn id="13" dur="500" fill="hold"/>
                                        <p:tgtEl>
                                          <p:spTgt spid="4300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009">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3009">
                                            <p:txEl>
                                              <p:pRg st="4" end="4"/>
                                            </p:txEl>
                                          </p:spTgt>
                                        </p:tgtEl>
                                        <p:attrNameLst>
                                          <p:attrName>style.visibility</p:attrName>
                                        </p:attrNameLst>
                                      </p:cBhvr>
                                      <p:to>
                                        <p:strVal val="visible"/>
                                      </p:to>
                                    </p:set>
                                    <p:anim calcmode="lin" valueType="num">
                                      <p:cBhvr additive="base">
                                        <p:cTn id="17" dur="500" fill="hold"/>
                                        <p:tgtEl>
                                          <p:spTgt spid="43009">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300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174988" y="-379040"/>
            <a:ext cx="9318988" cy="7237040"/>
          </a:xfrm>
          <a:prstGeom prst="rect">
            <a:avLst/>
          </a:prstGeom>
          <a:noFill/>
        </p:spPr>
      </p:pic>
      <p:sp>
        <p:nvSpPr>
          <p:cNvPr id="44033" name="Rectangle 1"/>
          <p:cNvSpPr>
            <a:spLocks noChangeArrowheads="1"/>
          </p:cNvSpPr>
          <p:nvPr/>
        </p:nvSpPr>
        <p:spPr bwMode="auto">
          <a:xfrm>
            <a:off x="395536" y="0"/>
            <a:ext cx="8496944" cy="698652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152400" fontAlgn="base">
              <a:spcBef>
                <a:spcPct val="0"/>
              </a:spcBef>
              <a:spcAft>
                <a:spcPct val="0"/>
              </a:spcAft>
            </a:pPr>
            <a:r>
              <a:rPr kumimoji="0" lang="zh-CN" alt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a:t>
            </a:r>
            <a:r>
              <a:rPr kumimoji="0" 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运用示例</a:t>
            </a:r>
            <a:r>
              <a:rPr kumimoji="0" lang="zh-CN" alt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a:t>
            </a:r>
            <a:endParaRPr kumimoji="0" lang="en-US" altLang="zh-CN" sz="28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indent="152400" fontAlgn="base">
              <a:spcBef>
                <a:spcPct val="0"/>
              </a:spcBef>
              <a:spcAft>
                <a:spcPct val="0"/>
              </a:spcAft>
            </a:pPr>
            <a:r>
              <a:rPr lang="en-US" altLang="zh-CN" sz="2800" b="1" smtClean="0">
                <a:solidFill>
                  <a:srgbClr val="0070C0"/>
                </a:solidFill>
                <a:latin typeface="宋体" pitchFamily="2" charset="-122"/>
                <a:ea typeface="宋体" pitchFamily="2" charset="-122"/>
                <a:cs typeface="Times New Roman" panose="02020603050405020304" pitchFamily="18" charset="0"/>
              </a:rPr>
              <a:t>   </a:t>
            </a:r>
            <a:r>
              <a:rPr lang="zh-CN" altLang="zh-CN" sz="2800" smtClean="0">
                <a:latin typeface="楷体" pitchFamily="49" charset="-122"/>
                <a:ea typeface="楷体" panose="02010609060101010101" pitchFamily="49" charset="-122"/>
              </a:rPr>
              <a:t>都说习惯成自然</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只有当一种习惯成为人们日常生活中无意识的举动时</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才能在没有外力监督的情况下自觉而为。要改变一个人的习惯相对简单</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但要改变一群人的习惯</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则绝非易事。一个群体</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个体在思想观念、文明素养认知方式等几个方面</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都存在着巨大的不同。在没有外力的作用下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很难达到统一。任何一项公共政策的施行</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都需要一个臻于完善的过程。</a:t>
            </a:r>
            <a:r>
              <a:rPr lang="zh-CN" altLang="zh-CN" sz="2800" smtClean="0">
                <a:solidFill>
                  <a:srgbClr val="FF0000"/>
                </a:solidFill>
                <a:latin typeface="楷体" pitchFamily="49" charset="-122"/>
                <a:ea typeface="楷体" panose="02010609060101010101" pitchFamily="49" charset="-122"/>
              </a:rPr>
              <a:t>比如自</a:t>
            </a:r>
            <a:r>
              <a:rPr lang="en-US" altLang="zh-CN" sz="2800" smtClean="0">
                <a:solidFill>
                  <a:srgbClr val="FF0000"/>
                </a:solidFill>
                <a:latin typeface="楷体" pitchFamily="49" charset="-122"/>
                <a:ea typeface="楷体" panose="02010609060101010101" pitchFamily="49" charset="-122"/>
              </a:rPr>
              <a:t>2019</a:t>
            </a:r>
            <a:r>
              <a:rPr lang="zh-CN" altLang="zh-CN" sz="2800" smtClean="0">
                <a:solidFill>
                  <a:srgbClr val="FF0000"/>
                </a:solidFill>
                <a:latin typeface="楷体" pitchFamily="49" charset="-122"/>
                <a:ea typeface="楷体" panose="02010609060101010101" pitchFamily="49" charset="-122"/>
              </a:rPr>
              <a:t>年开始实行的垃圾分类</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一开始一些个人和单位由于原有的观念或习惯而对分类标准执行不到位</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这就需要制定相应的监督处罚措施</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目的就是让垃圾分类成为自发和自觉的行为。</a:t>
            </a:r>
            <a:r>
              <a:rPr lang="zh-CN" altLang="zh-CN" sz="2800" smtClean="0">
                <a:latin typeface="楷体" pitchFamily="49" charset="-122"/>
                <a:ea typeface="楷体" panose="02010609060101010101" pitchFamily="49" charset="-122"/>
              </a:rPr>
              <a:t>可见任何政策的推行都需要规范和完善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任何习惯的养成都要靠自发和自觉。</a:t>
            </a:r>
            <a:r>
              <a:rPr lang="zh-CN" altLang="zh-CN" sz="2800" b="1" smtClean="0">
                <a:latin typeface="楷体" pitchFamily="49" charset="-122"/>
                <a:ea typeface="楷体" panose="02010609060101010101" pitchFamily="49" charset="-122"/>
              </a:rPr>
              <a:t> </a:t>
            </a:r>
            <a:endParaRPr lang="zh-CN" altLang="zh-CN" sz="2800" smtClean="0">
              <a:latin typeface="楷体" pitchFamily="49" charset="-122"/>
              <a:ea typeface="楷体" panose="02010609060101010101" pitchFamily="49" charset="-122"/>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zh-CN" altLang="zh-CN" sz="2800" b="0" i="0" u="none" strike="noStrike" cap="none" normalizeH="0" baseline="0" smtClean="0">
              <a:ln>
                <a:noFill/>
              </a:ln>
              <a:solidFill>
                <a:srgbClr val="0070C0"/>
              </a:solidFill>
              <a:effectLst/>
              <a:latin typeface="Arial" pitchFamily="34" charset="0"/>
              <a:ea typeface="宋体" panose="02010600030101010101" pitchFamily="2"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endParaRPr kumimoji="0" lang="zh-CN" altLang="en-US" sz="2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7" name="流程图: 延期 6"/>
          <p:cNvSpPr/>
          <p:nvPr/>
        </p:nvSpPr>
        <p:spPr>
          <a:xfrm>
            <a:off x="-324544" y="18864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8" name="Picture 2" descr="C:\Users\Administrator\Desktop\1-2002241616410-L.jpg"/>
          <p:cNvPicPr>
            <a:picLocks noChangeAspect="1" noChangeArrowheads="1"/>
          </p:cNvPicPr>
          <p:nvPr/>
        </p:nvPicPr>
        <p:blipFill>
          <a:blip r:embed="rId2"/>
          <a:stretch>
            <a:fillRect/>
          </a:stretch>
        </p:blipFill>
        <p:spPr bwMode="auto">
          <a:xfrm>
            <a:off x="-327388" y="-531440"/>
            <a:ext cx="9471388" cy="7389440"/>
          </a:xfrm>
          <a:prstGeom prst="rect">
            <a:avLst/>
          </a:prstGeom>
          <a:noFill/>
        </p:spPr>
      </p:pic>
      <p:sp>
        <p:nvSpPr>
          <p:cNvPr id="2051" name="Rectangle 3"/>
          <p:cNvSpPr>
            <a:spLocks noGrp="1" noChangeArrowheads="1"/>
          </p:cNvSpPr>
          <p:nvPr>
            <p:ph idx="1"/>
          </p:nvPr>
        </p:nvSpPr>
        <p:spPr>
          <a:xfrm>
            <a:off x="0" y="260648"/>
            <a:ext cx="8507288" cy="6126163"/>
          </a:xfrm>
        </p:spPr>
        <p:txBody>
          <a:bodyPr/>
          <a:lstStyle/>
          <a:p>
            <a:pPr lvl="0">
              <a:buNone/>
            </a:pPr>
            <a:r>
              <a:rPr lang="zh-CN" altLang="zh-CN" smtClean="0">
                <a:solidFill>
                  <a:srgbClr val="0070C0"/>
                </a:solidFill>
                <a:latin typeface="楷体" pitchFamily="49" charset="-122"/>
                <a:ea typeface="楷体" panose="02010609060101010101" pitchFamily="49" charset="-122"/>
              </a:rPr>
              <a:t>【</a:t>
            </a:r>
            <a:r>
              <a:rPr lang="zh-CN" b="1" smtClean="0">
                <a:solidFill>
                  <a:srgbClr val="0070C0"/>
                </a:solidFill>
                <a:latin typeface="楷体" pitchFamily="49" charset="-122"/>
                <a:ea typeface="楷体" panose="02010609060101010101" pitchFamily="49" charset="-122"/>
              </a:rPr>
              <a:t>素养目标</a:t>
            </a:r>
            <a:r>
              <a:rPr lang="zh-CN" altLang="zh-CN" b="1" smtClean="0">
                <a:solidFill>
                  <a:srgbClr val="0070C0"/>
                </a:solidFill>
                <a:latin typeface="楷体" pitchFamily="49" charset="-122"/>
                <a:ea typeface="楷体" panose="02010609060101010101" pitchFamily="49" charset="-122"/>
              </a:rPr>
              <a:t>】</a:t>
            </a:r>
            <a:endParaRPr lang="en-US" altLang="zh-CN" b="1" smtClean="0">
              <a:solidFill>
                <a:srgbClr val="0070C0"/>
              </a:solidFill>
              <a:latin typeface="楷体" panose="02010609060101010101" pitchFamily="49" charset="-122"/>
              <a:ea typeface="楷体" panose="02010609060101010101" pitchFamily="49" charset="-122"/>
            </a:endParaRPr>
          </a:p>
          <a:p>
            <a:pPr>
              <a:buNone/>
            </a:pPr>
            <a:r>
              <a:rPr lang="en-US" altLang="zh-CN" smtClean="0">
                <a:latin typeface="楷体" pitchFamily="49" charset="-122"/>
                <a:ea typeface="楷体" panose="02010609060101010101" pitchFamily="49" charset="-122"/>
              </a:rPr>
              <a:t>1.</a:t>
            </a:r>
            <a:r>
              <a:rPr lang="zh-CN" altLang="zh-CN" smtClean="0">
                <a:latin typeface="楷体" pitchFamily="49" charset="-122"/>
                <a:ea typeface="楷体" panose="02010609060101010101" pitchFamily="49" charset="-122"/>
              </a:rPr>
              <a:t>了解苏格拉底的人生轨迹和本文的写作背景。</a:t>
            </a:r>
          </a:p>
          <a:p>
            <a:pPr>
              <a:buNone/>
            </a:pPr>
            <a:r>
              <a:rPr lang="en-US" altLang="zh-CN" smtClean="0">
                <a:latin typeface="楷体" pitchFamily="49" charset="-122"/>
                <a:ea typeface="楷体" panose="02010609060101010101" pitchFamily="49" charset="-122"/>
              </a:rPr>
              <a:t>2.</a:t>
            </a:r>
            <a:r>
              <a:rPr lang="zh-CN" altLang="zh-CN" smtClean="0">
                <a:latin typeface="楷体" pitchFamily="49" charset="-122"/>
                <a:ea typeface="楷体" panose="02010609060101010101" pitchFamily="49" charset="-122"/>
              </a:rPr>
              <a:t>概括苏格拉底式提问的特点</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理解他提出的观点</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探讨他是如何论证的。</a:t>
            </a:r>
          </a:p>
          <a:p>
            <a:pPr>
              <a:buNone/>
            </a:pPr>
            <a:r>
              <a:rPr lang="en-US" altLang="zh-CN" smtClean="0">
                <a:latin typeface="楷体" pitchFamily="49" charset="-122"/>
                <a:ea typeface="楷体" panose="02010609060101010101" pitchFamily="49" charset="-122"/>
              </a:rPr>
              <a:t>3.</a:t>
            </a:r>
            <a:r>
              <a:rPr lang="zh-CN" altLang="zh-CN" smtClean="0">
                <a:latin typeface="楷体" pitchFamily="49" charset="-122"/>
                <a:ea typeface="楷体" panose="02010609060101010101" pitchFamily="49" charset="-122"/>
              </a:rPr>
              <a:t>理解“正义”理念的内涵</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从中获得有益的人生启示</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并形成有一定深度的思考和判断。</a:t>
            </a:r>
            <a:endParaRPr lang="zh-CN" altLang="zh-CN" b="1" smtClean="0">
              <a:solidFill>
                <a:srgbClr val="0070C0"/>
              </a:solidFill>
              <a:latin typeface="楷体" panose="02010609060101010101" pitchFamily="49" charset="-122"/>
              <a:ea typeface="楷体" panose="02010609060101010101" pitchFamily="49" charset="-122"/>
            </a:endParaRPr>
          </a:p>
        </p:txBody>
      </p:sp>
    </p:spTree>
  </p:cSld>
  <p:clrMapOvr>
    <a:masterClrMapping/>
  </p:clrMapOvr>
  <p:transition/>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5121" name="Rectangle 1"/>
          <p:cNvSpPr>
            <a:spLocks noChangeArrowheads="1"/>
          </p:cNvSpPr>
          <p:nvPr/>
        </p:nvSpPr>
        <p:spPr bwMode="auto">
          <a:xfrm>
            <a:off x="827584" y="276999"/>
            <a:ext cx="7020272" cy="6186309"/>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kumimoji="0" lang="en-US" altLang="zh-CN" sz="36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   </a:t>
            </a:r>
            <a:r>
              <a:rPr kumimoji="0" lang="zh-CN" sz="3600" b="1" i="0" u="none" strike="noStrike" cap="none" normalizeH="0" baseline="0" smtClean="0">
                <a:ln>
                  <a:noFill/>
                </a:ln>
                <a:solidFill>
                  <a:srgbClr val="0070C0"/>
                </a:solidFill>
                <a:effectLst/>
                <a:latin typeface="华文隶书" pitchFamily="2" charset="-122"/>
                <a:ea typeface="华文隶书" pitchFamily="2" charset="-122"/>
                <a:cs typeface="Times New Roman" panose="02020603050405020304" pitchFamily="18" charset="0"/>
              </a:rPr>
              <a:t>作业</a:t>
            </a:r>
            <a:endParaRPr kumimoji="0" lang="en-US" altLang="zh-CN" sz="3600" b="1" i="0" u="none" strike="noStrike" cap="none" normalizeH="0" baseline="0" smtClean="0">
              <a:ln>
                <a:noFill/>
              </a:ln>
              <a:solidFill>
                <a:srgbClr val="0070C0"/>
              </a:solidFill>
              <a:effectLst/>
              <a:latin typeface="华文隶书" panose="02010800040101010101" pitchFamily="2" charset="-122"/>
              <a:ea typeface="华文隶书" panose="02010800040101010101" pitchFamily="2" charset="-122"/>
              <a:cs typeface="Times New Roman" panose="02020603050405020304" pitchFamily="18" charset="0"/>
            </a:endParaRPr>
          </a:p>
          <a:p>
            <a:r>
              <a:rPr lang="en-US" altLang="zh-CN" sz="3600" b="1" smtClean="0">
                <a:solidFill>
                  <a:srgbClr val="0070C0"/>
                </a:solidFill>
                <a:latin typeface="华文隶书" pitchFamily="2" charset="-122"/>
                <a:ea typeface="华文隶书" pitchFamily="2" charset="-122"/>
                <a:cs typeface="Times New Roman" panose="02020603050405020304" pitchFamily="18" charset="0"/>
              </a:rPr>
              <a:t>   </a:t>
            </a:r>
            <a:r>
              <a:rPr lang="zh-CN" altLang="zh-CN" sz="3600" b="1" smtClean="0">
                <a:latin typeface="华文隶书" pitchFamily="2" charset="-122"/>
                <a:ea typeface="华文隶书" pitchFamily="2" charset="-122"/>
              </a:rPr>
              <a:t>苏格拉底拒绝越狱逃跑的态度及其所体现的精神历来广受赞赏</a:t>
            </a:r>
            <a:r>
              <a:rPr lang="en-US" altLang="zh-CN" sz="3600" b="1" smtClean="0">
                <a:latin typeface="华文隶书" pitchFamily="2" charset="-122"/>
                <a:ea typeface="华文隶书" pitchFamily="2" charset="-122"/>
              </a:rPr>
              <a:t>,</a:t>
            </a:r>
            <a:r>
              <a:rPr lang="zh-CN" altLang="zh-CN" sz="3600" b="1" smtClean="0">
                <a:latin typeface="华文隶书" pitchFamily="2" charset="-122"/>
                <a:ea typeface="华文隶书" pitchFamily="2" charset="-122"/>
              </a:rPr>
              <a:t>但也有人认为雅典法庭判处苏格拉底死刑的名是“不敬神明”</a:t>
            </a:r>
            <a:r>
              <a:rPr lang="en-US" altLang="zh-CN" sz="3600" b="1" smtClean="0">
                <a:latin typeface="华文隶书" pitchFamily="2" charset="-122"/>
                <a:ea typeface="华文隶书" pitchFamily="2" charset="-122"/>
              </a:rPr>
              <a:t>,</a:t>
            </a:r>
            <a:r>
              <a:rPr lang="zh-CN" altLang="zh-CN" sz="3600" b="1" smtClean="0">
                <a:latin typeface="华文隶书" pitchFamily="2" charset="-122"/>
                <a:ea typeface="华文隶书" pitchFamily="2" charset="-122"/>
              </a:rPr>
              <a:t>这种判决是不正义的</a:t>
            </a:r>
            <a:r>
              <a:rPr lang="en-US" altLang="zh-CN" sz="3600" b="1" smtClean="0">
                <a:latin typeface="华文隶书" pitchFamily="2" charset="-122"/>
                <a:ea typeface="华文隶书" pitchFamily="2" charset="-122"/>
              </a:rPr>
              <a:t>,</a:t>
            </a:r>
            <a:r>
              <a:rPr lang="zh-CN" altLang="zh-CN" sz="3600" b="1" smtClean="0">
                <a:latin typeface="华文隶书" pitchFamily="2" charset="-122"/>
                <a:ea typeface="华文隶书" pitchFamily="2" charset="-122"/>
              </a:rPr>
              <a:t>苏格拉底欣然接受不正义的判决</a:t>
            </a:r>
            <a:r>
              <a:rPr lang="en-US" altLang="zh-CN" sz="3600" b="1" smtClean="0">
                <a:latin typeface="华文隶书" pitchFamily="2" charset="-122"/>
                <a:ea typeface="华文隶书" pitchFamily="2" charset="-122"/>
              </a:rPr>
              <a:t>,</a:t>
            </a:r>
            <a:r>
              <a:rPr lang="zh-CN" altLang="zh-CN" sz="3600" b="1" smtClean="0">
                <a:latin typeface="华文隶书" pitchFamily="2" charset="-122"/>
                <a:ea typeface="华文隶书" pitchFamily="2" charset="-122"/>
              </a:rPr>
              <a:t>这种态度不值得赞赏。</a:t>
            </a:r>
            <a:r>
              <a:rPr lang="zh-CN" altLang="zh-CN" sz="3600" b="1" smtClean="0">
                <a:solidFill>
                  <a:srgbClr val="FF0000"/>
                </a:solidFill>
                <a:latin typeface="华文隶书" pitchFamily="2" charset="-122"/>
                <a:ea typeface="华文隶书" pitchFamily="2" charset="-122"/>
              </a:rPr>
              <a:t>你怎样看</a:t>
            </a:r>
            <a:r>
              <a:rPr lang="en-US" altLang="zh-CN" sz="3600" b="1" smtClean="0">
                <a:solidFill>
                  <a:srgbClr val="FF0000"/>
                </a:solidFill>
                <a:latin typeface="华文隶书" pitchFamily="2" charset="-122"/>
                <a:ea typeface="华文隶书" pitchFamily="2" charset="-122"/>
              </a:rPr>
              <a:t>?</a:t>
            </a:r>
            <a:r>
              <a:rPr lang="zh-CN" altLang="zh-CN" sz="3600" b="1" smtClean="0">
                <a:solidFill>
                  <a:srgbClr val="FF0000"/>
                </a:solidFill>
                <a:latin typeface="华文隶书" pitchFamily="2" charset="-122"/>
                <a:ea typeface="华文隶书" pitchFamily="2" charset="-122"/>
              </a:rPr>
              <a:t>为什么</a:t>
            </a:r>
            <a:r>
              <a:rPr lang="en-US" altLang="zh-CN" sz="3600" b="1" smtClean="0">
                <a:solidFill>
                  <a:srgbClr val="FF0000"/>
                </a:solidFill>
                <a:latin typeface="华文隶书" pitchFamily="2" charset="-122"/>
                <a:ea typeface="华文隶书" pitchFamily="2" charset="-122"/>
              </a:rPr>
              <a:t>?</a:t>
            </a:r>
            <a:r>
              <a:rPr lang="zh-CN" altLang="zh-CN" sz="3600" b="1" smtClean="0">
                <a:solidFill>
                  <a:srgbClr val="FF0000"/>
                </a:solidFill>
                <a:latin typeface="华文隶书" pitchFamily="2" charset="-122"/>
                <a:ea typeface="华文隶书" pitchFamily="2" charset="-122"/>
              </a:rPr>
              <a:t>可以根据不同观点组成两个小组展开辩论。</a:t>
            </a:r>
            <a:endParaRPr lang="zh-CN" altLang="zh-CN" sz="3600" smtClean="0">
              <a:solidFill>
                <a:srgbClr val="FF0000"/>
              </a:solidFill>
              <a:latin typeface="华文隶书" panose="02010800040101010101" pitchFamily="2" charset="-122"/>
              <a:ea typeface="华文隶书" panose="02010800040101010101" pitchFamily="2" charset="-122"/>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zh-CN" sz="3600" b="0" i="0" u="none" strike="noStrike" cap="none" normalizeH="0" baseline="0" smtClean="0">
              <a:ln>
                <a:noFill/>
              </a:ln>
              <a:solidFill>
                <a:srgbClr val="0070C0"/>
              </a:solidFill>
              <a:effectLst/>
              <a:latin typeface="Arial" pitchFamily="34" charset="0"/>
              <a:ea typeface="宋体" pitchFamily="2" charset="-122"/>
              <a:cs typeface="宋体"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3600" b="1"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endParaRPr kumimoji="0" lang="zh-CN" altLang="en-US" sz="3600" b="1" i="0" u="none" strike="noStrike" cap="none" normalizeH="0" baseline="0" smtClean="0">
              <a:ln>
                <a:noFill/>
              </a:ln>
              <a:solidFill>
                <a:schemeClr val="tx1"/>
              </a:solidFill>
              <a:effectLst/>
              <a:latin typeface="Arial" pitchFamily="34" charset="0"/>
              <a:ea typeface="宋体" panose="02010600030101010101" pitchFamily="2" charset="-122"/>
              <a:cs typeface="宋体" panose="02010600030101010101" pitchFamily="2" charset="-122"/>
            </a:endParaRPr>
          </a:p>
        </p:txBody>
      </p:sp>
      <p:sp>
        <p:nvSpPr>
          <p:cNvPr id="6" name="流程图: 延期 5"/>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pic>
        <p:nvPicPr>
          <p:cNvPr id="5123" name="New picture" hidden="1"/>
          <p:cNvPicPr/>
          <p:nvPr/>
        </p:nvPicPr>
        <p:blipFill>
          <a:blip r:embed="rId3"/>
          <a:stretch>
            <a:fillRect/>
          </a:stretch>
        </p:blipFill>
        <p:spPr>
          <a:xfrm>
            <a:off x="10998200" y="11328400"/>
            <a:ext cx="495300" cy="457200"/>
          </a:xfrm>
          <a:prstGeom prst="cube">
            <a:avLst/>
          </a:prstGeom>
        </p:spPr>
      </p:pic>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4" name="TextBox 3"/>
          <p:cNvSpPr txBox="1"/>
          <p:nvPr/>
        </p:nvSpPr>
        <p:spPr>
          <a:xfrm>
            <a:off x="467544" y="1340768"/>
            <a:ext cx="1224136" cy="2308324"/>
          </a:xfrm>
          <a:prstGeom prst="rect">
            <a:avLst/>
          </a:prstGeom>
          <a:noFill/>
        </p:spPr>
        <p:txBody>
          <a:bodyPr wrap="square" rtlCol="0">
            <a:spAutoFit/>
          </a:bodyPr>
          <a:lstStyle/>
          <a:p>
            <a:r>
              <a:rPr lang="zh-CN" altLang="en-US" sz="7200" smtClean="0"/>
              <a:t>目                     录</a:t>
            </a:r>
            <a:endParaRPr lang="zh-CN" altLang="en-US" sz="7200"/>
          </a:p>
        </p:txBody>
      </p:sp>
      <p:sp>
        <p:nvSpPr>
          <p:cNvPr id="5" name="流程图: 可选过程 4"/>
          <p:cNvSpPr/>
          <p:nvPr/>
        </p:nvSpPr>
        <p:spPr>
          <a:xfrm>
            <a:off x="1979712" y="476672"/>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051720" y="1772816"/>
            <a:ext cx="2736304" cy="646331"/>
          </a:xfrm>
          <a:prstGeom prst="rect">
            <a:avLst/>
          </a:prstGeom>
          <a:noFill/>
        </p:spPr>
        <p:txBody>
          <a:bodyPr wrap="square" rtlCol="0">
            <a:spAutoFit/>
          </a:bodyPr>
          <a:lstStyle/>
          <a:p>
            <a:r>
              <a:rPr lang="en-US" altLang="zh-CN" sz="3600" smtClean="0">
                <a:solidFill>
                  <a:schemeClr val="bg1"/>
                </a:solidFill>
              </a:rPr>
              <a:t>1</a:t>
            </a:r>
            <a:r>
              <a:rPr lang="zh-CN" altLang="en-US" sz="3600" smtClean="0">
                <a:solidFill>
                  <a:schemeClr val="bg1"/>
                </a:solidFill>
              </a:rPr>
              <a:t>、知人论事</a:t>
            </a:r>
            <a:endParaRPr lang="zh-CN" altLang="en-US" sz="3600">
              <a:solidFill>
                <a:schemeClr val="bg1"/>
              </a:solidFill>
            </a:endParaRPr>
          </a:p>
        </p:txBody>
      </p:sp>
      <p:sp>
        <p:nvSpPr>
          <p:cNvPr id="7" name="TextBox 6"/>
          <p:cNvSpPr txBox="1"/>
          <p:nvPr/>
        </p:nvSpPr>
        <p:spPr>
          <a:xfrm>
            <a:off x="2051720" y="476672"/>
            <a:ext cx="2736304" cy="646331"/>
          </a:xfrm>
          <a:prstGeom prst="rect">
            <a:avLst/>
          </a:prstGeom>
          <a:noFill/>
        </p:spPr>
        <p:txBody>
          <a:bodyPr wrap="square" rtlCol="0">
            <a:spAutoFit/>
          </a:bodyPr>
          <a:lstStyle/>
          <a:p>
            <a:r>
              <a:rPr lang="en-US" altLang="zh-CN" sz="3600" smtClean="0">
                <a:solidFill>
                  <a:schemeClr val="bg1"/>
                </a:solidFill>
              </a:rPr>
              <a:t>1</a:t>
            </a:r>
            <a:r>
              <a:rPr lang="zh-CN" altLang="en-US" sz="3600" smtClean="0">
                <a:solidFill>
                  <a:schemeClr val="bg1"/>
                </a:solidFill>
              </a:rPr>
              <a:t>、知人论世</a:t>
            </a:r>
            <a:endParaRPr lang="zh-CN" altLang="en-US" sz="3600">
              <a:solidFill>
                <a:schemeClr val="bg1"/>
              </a:solidFill>
            </a:endParaRPr>
          </a:p>
        </p:txBody>
      </p:sp>
      <p:sp>
        <p:nvSpPr>
          <p:cNvPr id="9" name="流程图: 可选过程 8"/>
          <p:cNvSpPr/>
          <p:nvPr/>
        </p:nvSpPr>
        <p:spPr>
          <a:xfrm>
            <a:off x="1979712" y="1772816"/>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可选过程 9"/>
          <p:cNvSpPr/>
          <p:nvPr/>
        </p:nvSpPr>
        <p:spPr>
          <a:xfrm>
            <a:off x="2051720" y="2996952"/>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可选过程 10"/>
          <p:cNvSpPr/>
          <p:nvPr/>
        </p:nvSpPr>
        <p:spPr>
          <a:xfrm>
            <a:off x="2123728" y="4221088"/>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123728" y="2996952"/>
            <a:ext cx="2736304" cy="646331"/>
          </a:xfrm>
          <a:prstGeom prst="rect">
            <a:avLst/>
          </a:prstGeom>
          <a:noFill/>
        </p:spPr>
        <p:txBody>
          <a:bodyPr wrap="square" rtlCol="0">
            <a:spAutoFit/>
          </a:bodyPr>
          <a:lstStyle/>
          <a:p>
            <a:r>
              <a:rPr lang="en-US" altLang="zh-CN" sz="3600">
                <a:solidFill>
                  <a:schemeClr val="bg1"/>
                </a:solidFill>
              </a:rPr>
              <a:t>3</a:t>
            </a:r>
            <a:r>
              <a:rPr lang="zh-CN" altLang="en-US" sz="3600" smtClean="0">
                <a:solidFill>
                  <a:schemeClr val="bg1"/>
                </a:solidFill>
              </a:rPr>
              <a:t>、品读探究</a:t>
            </a:r>
            <a:endParaRPr lang="zh-CN" altLang="en-US" sz="3600">
              <a:solidFill>
                <a:schemeClr val="bg1"/>
              </a:solidFill>
            </a:endParaRPr>
          </a:p>
        </p:txBody>
      </p:sp>
      <p:sp>
        <p:nvSpPr>
          <p:cNvPr id="13" name="TextBox 12"/>
          <p:cNvSpPr txBox="1"/>
          <p:nvPr/>
        </p:nvSpPr>
        <p:spPr>
          <a:xfrm>
            <a:off x="2195736" y="4149080"/>
            <a:ext cx="2736304" cy="646331"/>
          </a:xfrm>
          <a:prstGeom prst="rect">
            <a:avLst/>
          </a:prstGeom>
          <a:noFill/>
        </p:spPr>
        <p:txBody>
          <a:bodyPr wrap="square" rtlCol="0">
            <a:spAutoFit/>
          </a:bodyPr>
          <a:lstStyle/>
          <a:p>
            <a:r>
              <a:rPr lang="en-US" altLang="zh-CN" sz="3600" smtClean="0">
                <a:solidFill>
                  <a:schemeClr val="bg1"/>
                </a:solidFill>
              </a:rPr>
              <a:t>4</a:t>
            </a:r>
            <a:r>
              <a:rPr lang="zh-CN" altLang="en-US" sz="3600" smtClean="0">
                <a:solidFill>
                  <a:schemeClr val="bg1"/>
                </a:solidFill>
              </a:rPr>
              <a:t>、素材积累</a:t>
            </a:r>
            <a:endParaRPr lang="zh-CN" altLang="en-US" sz="3600">
              <a:solidFill>
                <a:schemeClr val="bg1"/>
              </a:solidFill>
            </a:endParaRPr>
          </a:p>
        </p:txBody>
      </p:sp>
      <p:sp>
        <p:nvSpPr>
          <p:cNvPr id="14" name="TextBox 13"/>
          <p:cNvSpPr txBox="1"/>
          <p:nvPr/>
        </p:nvSpPr>
        <p:spPr>
          <a:xfrm>
            <a:off x="2051720" y="1700808"/>
            <a:ext cx="2736304" cy="646331"/>
          </a:xfrm>
          <a:prstGeom prst="rect">
            <a:avLst/>
          </a:prstGeom>
          <a:noFill/>
        </p:spPr>
        <p:txBody>
          <a:bodyPr wrap="square" rtlCol="0">
            <a:spAutoFit/>
          </a:bodyPr>
          <a:lstStyle/>
          <a:p>
            <a:r>
              <a:rPr lang="en-US" altLang="zh-CN" sz="3600" smtClean="0">
                <a:solidFill>
                  <a:schemeClr val="bg1"/>
                </a:solidFill>
              </a:rPr>
              <a:t>2</a:t>
            </a:r>
            <a:r>
              <a:rPr lang="zh-CN" altLang="en-US" sz="3600" smtClean="0">
                <a:solidFill>
                  <a:schemeClr val="bg1"/>
                </a:solidFill>
              </a:rPr>
              <a:t>、初读感悟</a:t>
            </a:r>
            <a:endParaRPr lang="zh-CN" altLang="en-US" sz="3600">
              <a:solidFill>
                <a:schemeClr val="bg1"/>
              </a:solidFill>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15" name="Picture 2" descr="C:\Users\Administrator\Desktop\1-2002241616410-L.jpg"/>
          <p:cNvPicPr>
            <a:picLocks noChangeAspect="1" noChangeArrowheads="1"/>
          </p:cNvPicPr>
          <p:nvPr/>
        </p:nvPicPr>
        <p:blipFill>
          <a:blip r:embed="rId2"/>
          <a:stretch>
            <a:fillRect/>
          </a:stretch>
        </p:blipFill>
        <p:spPr bwMode="auto">
          <a:xfrm>
            <a:off x="0" y="1988840"/>
            <a:ext cx="9144000" cy="7389440"/>
          </a:xfrm>
          <a:prstGeom prst="rect">
            <a:avLst/>
          </a:prstGeom>
          <a:noFill/>
        </p:spPr>
      </p:pic>
      <p:sp>
        <p:nvSpPr>
          <p:cNvPr id="4" name="TextBox 3"/>
          <p:cNvSpPr txBox="1"/>
          <p:nvPr/>
        </p:nvSpPr>
        <p:spPr>
          <a:xfrm>
            <a:off x="2195736" y="620688"/>
            <a:ext cx="2736304" cy="646331"/>
          </a:xfrm>
          <a:prstGeom prst="rect">
            <a:avLst/>
          </a:prstGeom>
          <a:noFill/>
        </p:spPr>
        <p:txBody>
          <a:bodyPr wrap="square" rtlCol="0">
            <a:spAutoFit/>
          </a:bodyPr>
          <a:lstStyle/>
          <a:p>
            <a:endParaRPr lang="zh-CN" altLang="en-US" sz="3600">
              <a:solidFill>
                <a:schemeClr val="bg1"/>
              </a:solidFill>
            </a:endParaRPr>
          </a:p>
        </p:txBody>
      </p:sp>
      <p:sp>
        <p:nvSpPr>
          <p:cNvPr id="5" name="流程图: 可选过程 4"/>
          <p:cNvSpPr/>
          <p:nvPr/>
        </p:nvSpPr>
        <p:spPr>
          <a:xfrm>
            <a:off x="2843808" y="0"/>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smtClean="0">
                <a:solidFill>
                  <a:schemeClr val="bg1"/>
                </a:solidFill>
              </a:rPr>
              <a:t>    知人论世</a:t>
            </a:r>
            <a:endParaRPr lang="zh-CN" altLang="en-US" sz="3600">
              <a:solidFill>
                <a:schemeClr val="bg1"/>
              </a:solidFill>
            </a:endParaRPr>
          </a:p>
        </p:txBody>
      </p:sp>
      <p:sp>
        <p:nvSpPr>
          <p:cNvPr id="11" name="流程图: 延期 10"/>
          <p:cNvSpPr/>
          <p:nvPr/>
        </p:nvSpPr>
        <p:spPr>
          <a:xfrm>
            <a:off x="0" y="83671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36866" name="Rectangle 2"/>
          <p:cNvSpPr>
            <a:spLocks noChangeArrowheads="1"/>
          </p:cNvSpPr>
          <p:nvPr/>
        </p:nvSpPr>
        <p:spPr bwMode="auto">
          <a:xfrm>
            <a:off x="3599384" y="579358"/>
            <a:ext cx="5544616" cy="637097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228600" fontAlgn="base">
              <a:spcBef>
                <a:spcPct val="0"/>
              </a:spcBef>
              <a:spcAft>
                <a:spcPct val="0"/>
              </a:spcAft>
            </a:pPr>
            <a:r>
              <a:rPr lang="en-US" altLang="zh-CN" sz="2400" b="1" smtClean="0"/>
              <a:t>    </a:t>
            </a:r>
            <a:r>
              <a:rPr lang="zh-CN" altLang="zh-CN" sz="2400" b="1" smtClean="0">
                <a:solidFill>
                  <a:srgbClr val="FF0000"/>
                </a:solidFill>
              </a:rPr>
              <a:t>柏拉图</a:t>
            </a:r>
            <a:r>
              <a:rPr lang="en-US" altLang="zh-CN" sz="2400" smtClean="0">
                <a:solidFill>
                  <a:srgbClr val="FF0000"/>
                </a:solidFill>
              </a:rPr>
              <a:t>(</a:t>
            </a:r>
            <a:r>
              <a:rPr lang="zh-CN" altLang="zh-CN" sz="2400" smtClean="0">
                <a:solidFill>
                  <a:srgbClr val="FF0000"/>
                </a:solidFill>
              </a:rPr>
              <a:t>前</a:t>
            </a:r>
            <a:r>
              <a:rPr lang="en-US" altLang="zh-CN" sz="2400" smtClean="0">
                <a:solidFill>
                  <a:srgbClr val="FF0000"/>
                </a:solidFill>
              </a:rPr>
              <a:t>427</a:t>
            </a:r>
            <a:r>
              <a:rPr lang="zh-CN" altLang="zh-CN" sz="2400" smtClean="0">
                <a:solidFill>
                  <a:srgbClr val="FF0000"/>
                </a:solidFill>
              </a:rPr>
              <a:t>—前</a:t>
            </a:r>
            <a:r>
              <a:rPr lang="en-US" altLang="zh-CN" sz="2400" smtClean="0">
                <a:solidFill>
                  <a:srgbClr val="FF0000"/>
                </a:solidFill>
              </a:rPr>
              <a:t>347),</a:t>
            </a:r>
            <a:r>
              <a:rPr lang="zh-CN" altLang="zh-CN" sz="2400" smtClean="0">
                <a:solidFill>
                  <a:srgbClr val="FF0000"/>
                </a:solidFill>
              </a:rPr>
              <a:t>古希腊哲学家</a:t>
            </a:r>
            <a:r>
              <a:rPr lang="en-US" altLang="zh-CN" sz="2400" smtClean="0">
                <a:solidFill>
                  <a:srgbClr val="FF0000"/>
                </a:solidFill>
              </a:rPr>
              <a:t>,</a:t>
            </a:r>
            <a:r>
              <a:rPr lang="zh-CN" altLang="zh-CN" sz="2400" smtClean="0"/>
              <a:t>也是西方文化最伟大的哲学家和思想家之一。柏拉图出身于雅典贵族</a:t>
            </a:r>
            <a:r>
              <a:rPr lang="en-US" altLang="zh-CN" sz="2400" smtClean="0"/>
              <a:t>,</a:t>
            </a:r>
            <a:r>
              <a:rPr lang="zh-CN" altLang="zh-CN" sz="2400" smtClean="0"/>
              <a:t>青年时师从苏格拉底。公元前</a:t>
            </a:r>
            <a:r>
              <a:rPr lang="en-US" altLang="zh-CN" sz="2400" smtClean="0"/>
              <a:t>399</a:t>
            </a:r>
            <a:r>
              <a:rPr lang="zh-CN" altLang="zh-CN" sz="2400" smtClean="0"/>
              <a:t>年</a:t>
            </a:r>
            <a:r>
              <a:rPr lang="en-US" altLang="zh-CN" sz="2400" smtClean="0"/>
              <a:t>,</a:t>
            </a:r>
            <a:r>
              <a:rPr lang="zh-CN" altLang="zh-CN" sz="2400" smtClean="0"/>
              <a:t>苏格拉底受审并被判死刑</a:t>
            </a:r>
            <a:r>
              <a:rPr lang="en-US" altLang="zh-CN" sz="2400" smtClean="0"/>
              <a:t>,</a:t>
            </a:r>
            <a:r>
              <a:rPr lang="zh-CN" altLang="zh-CN" sz="2400" smtClean="0"/>
              <a:t>柏拉图对现存的政体完全失望</a:t>
            </a:r>
            <a:r>
              <a:rPr lang="en-US" altLang="zh-CN" sz="2400" smtClean="0"/>
              <a:t>,</a:t>
            </a:r>
            <a:r>
              <a:rPr lang="zh-CN" altLang="zh-CN" sz="2400" smtClean="0"/>
              <a:t>于是开始游遍意大利、西西里岛、埃及等地以寻求知识。这期间</a:t>
            </a:r>
            <a:r>
              <a:rPr lang="en-US" altLang="zh-CN" sz="2400" smtClean="0"/>
              <a:t>,</a:t>
            </a:r>
            <a:r>
              <a:rPr lang="zh-CN" altLang="zh-CN" sz="2400" smtClean="0"/>
              <a:t>他留下了许多著作</a:t>
            </a:r>
            <a:r>
              <a:rPr lang="en-US" altLang="zh-CN" sz="2400" smtClean="0"/>
              <a:t>,</a:t>
            </a:r>
            <a:r>
              <a:rPr lang="zh-CN" altLang="zh-CN" sz="2400" smtClean="0"/>
              <a:t>多数以对话体写成</a:t>
            </a:r>
            <a:r>
              <a:rPr lang="en-US" altLang="zh-CN" sz="2400" smtClean="0"/>
              <a:t>,</a:t>
            </a:r>
            <a:r>
              <a:rPr lang="zh-CN" altLang="zh-CN" sz="2400" smtClean="0"/>
              <a:t>常被后人引用的有《辩诉篇》《理想国》《智者篇》《法律篇》等</a:t>
            </a:r>
            <a:r>
              <a:rPr lang="en-US" altLang="zh-CN" sz="2400" smtClean="0"/>
              <a:t>,</a:t>
            </a:r>
            <a:r>
              <a:rPr lang="zh-CN" altLang="zh-CN" sz="2400" smtClean="0">
                <a:solidFill>
                  <a:srgbClr val="FF0000"/>
                </a:solidFill>
              </a:rPr>
              <a:t>《理想国》是其中的代表作。柏拉图是西方客观唯心主义的创始人</a:t>
            </a:r>
            <a:r>
              <a:rPr lang="zh-CN" altLang="en-US" sz="2400" smtClean="0">
                <a:solidFill>
                  <a:srgbClr val="FF0000"/>
                </a:solidFill>
              </a:rPr>
              <a:t>。</a:t>
            </a:r>
            <a:endParaRPr lang="en-US" altLang="zh-CN" sz="2400" smtClean="0">
              <a:solidFill>
                <a:srgbClr val="FF0000"/>
              </a:solidFill>
            </a:endParaRPr>
          </a:p>
          <a:p>
            <a:pPr indent="228600" fontAlgn="base">
              <a:spcBef>
                <a:spcPct val="0"/>
              </a:spcBef>
              <a:spcAft>
                <a:spcPct val="0"/>
              </a:spcAft>
            </a:pPr>
            <a:r>
              <a:rPr lang="en-US" altLang="zh-CN" sz="2400" smtClean="0"/>
              <a:t>    </a:t>
            </a:r>
            <a:r>
              <a:rPr lang="zh-CN" altLang="zh-CN" sz="2400" smtClean="0"/>
              <a:t>据说他</a:t>
            </a:r>
            <a:r>
              <a:rPr lang="en-US" altLang="zh-CN" sz="2400" smtClean="0"/>
              <a:t>40</a:t>
            </a:r>
            <a:r>
              <a:rPr lang="zh-CN" altLang="zh-CN" sz="2400" smtClean="0"/>
              <a:t>岁时</a:t>
            </a:r>
            <a:r>
              <a:rPr lang="en-US" altLang="zh-CN" sz="2400" smtClean="0"/>
              <a:t>,</a:t>
            </a:r>
            <a:r>
              <a:rPr lang="zh-CN" altLang="zh-CN" sz="2400" smtClean="0"/>
              <a:t>在雅典城外创立了自己的学园柏拉图学园</a:t>
            </a:r>
            <a:r>
              <a:rPr lang="en-US" altLang="zh-CN" sz="2400" smtClean="0"/>
              <a:t>,</a:t>
            </a:r>
            <a:r>
              <a:rPr lang="zh-CN" altLang="zh-CN" sz="2400" smtClean="0"/>
              <a:t>开始个人讲学。学园课程包括算术、几何学、天文学以及声学</a:t>
            </a:r>
            <a:r>
              <a:rPr lang="en-US" altLang="zh-CN" sz="2400" smtClean="0"/>
              <a:t>,</a:t>
            </a:r>
            <a:r>
              <a:rPr lang="zh-CN" altLang="zh-CN" sz="2400" smtClean="0"/>
              <a:t>培养出了许多知识分子</a:t>
            </a:r>
            <a:r>
              <a:rPr lang="en-US" altLang="zh-CN" sz="2400" smtClean="0"/>
              <a:t>,</a:t>
            </a:r>
            <a:r>
              <a:rPr lang="zh-CN" altLang="zh-CN" sz="2400" smtClean="0"/>
              <a:t>其中最杰出的是亚里士多德。</a:t>
            </a:r>
          </a:p>
        </p:txBody>
      </p:sp>
      <p:sp>
        <p:nvSpPr>
          <p:cNvPr id="14" name="内容占位符 13"/>
          <p:cNvSpPr>
            <a:spLocks noGrp="1"/>
          </p:cNvSpPr>
          <p:nvPr>
            <p:ph idx="1"/>
          </p:nvPr>
        </p:nvSpPr>
        <p:spPr>
          <a:xfrm>
            <a:off x="8641080" y="5949280"/>
            <a:ext cx="45719" cy="176883"/>
          </a:xfrm>
        </p:spPr>
        <p:txBody>
          <a:bodyPr>
            <a:normAutofit fontScale="25000" lnSpcReduction="20000"/>
          </a:bodyPr>
          <a:lstStyle/>
          <a:p>
            <a:endParaRPr lang="zh-CN" altLang="en-US"/>
          </a:p>
        </p:txBody>
      </p:sp>
      <p:sp>
        <p:nvSpPr>
          <p:cNvPr id="16" name="TextBox 15"/>
          <p:cNvSpPr txBox="1"/>
          <p:nvPr/>
        </p:nvSpPr>
        <p:spPr>
          <a:xfrm>
            <a:off x="971600" y="692696"/>
            <a:ext cx="2304256" cy="646331"/>
          </a:xfrm>
          <a:prstGeom prst="rect">
            <a:avLst/>
          </a:prstGeom>
          <a:noFill/>
        </p:spPr>
        <p:txBody>
          <a:bodyPr wrap="square" rtlCol="0">
            <a:spAutoFit/>
          </a:bodyPr>
          <a:lstStyle/>
          <a:p>
            <a:r>
              <a:rPr lang="zh-CN" altLang="en-US" sz="3600" b="1" smtClean="0">
                <a:solidFill>
                  <a:srgbClr val="0070C0"/>
                </a:solidFill>
              </a:rPr>
              <a:t>了解作者</a:t>
            </a:r>
            <a:endParaRPr lang="zh-CN" altLang="en-US" sz="3600" b="1">
              <a:solidFill>
                <a:srgbClr val="0070C0"/>
              </a:solidFill>
            </a:endParaRPr>
          </a:p>
        </p:txBody>
      </p:sp>
      <p:pic>
        <p:nvPicPr>
          <p:cNvPr id="10" name="Picture 2" descr="C:\Users\Administrator\Desktop\63d9f2d3572c11dff7cd49f8642762d0f603c2c9.png"/>
          <p:cNvPicPr>
            <a:picLocks noChangeAspect="1" noChangeArrowheads="1"/>
          </p:cNvPicPr>
          <p:nvPr/>
        </p:nvPicPr>
        <p:blipFill>
          <a:blip r:embed="rId3"/>
          <a:stretch>
            <a:fillRect/>
          </a:stretch>
        </p:blipFill>
        <p:spPr bwMode="auto">
          <a:xfrm>
            <a:off x="0" y="1700808"/>
            <a:ext cx="3491880" cy="4176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15" name="Picture 2" descr="C:\Users\Administrator\Desktop\1-2002241616410-L.jpg"/>
          <p:cNvPicPr>
            <a:picLocks noChangeAspect="1" noChangeArrowheads="1"/>
          </p:cNvPicPr>
          <p:nvPr/>
        </p:nvPicPr>
        <p:blipFill>
          <a:blip r:embed="rId2"/>
          <a:stretch>
            <a:fillRect/>
          </a:stretch>
        </p:blipFill>
        <p:spPr bwMode="auto">
          <a:xfrm>
            <a:off x="0" y="1988840"/>
            <a:ext cx="9144000" cy="7389440"/>
          </a:xfrm>
          <a:prstGeom prst="rect">
            <a:avLst/>
          </a:prstGeom>
          <a:noFill/>
        </p:spPr>
      </p:pic>
      <p:sp>
        <p:nvSpPr>
          <p:cNvPr id="4" name="TextBox 3"/>
          <p:cNvSpPr txBox="1"/>
          <p:nvPr/>
        </p:nvSpPr>
        <p:spPr>
          <a:xfrm>
            <a:off x="2195736" y="620688"/>
            <a:ext cx="2736304" cy="646331"/>
          </a:xfrm>
          <a:prstGeom prst="rect">
            <a:avLst/>
          </a:prstGeom>
          <a:noFill/>
        </p:spPr>
        <p:txBody>
          <a:bodyPr wrap="square" rtlCol="0">
            <a:spAutoFit/>
          </a:bodyPr>
          <a:lstStyle/>
          <a:p>
            <a:endParaRPr lang="zh-CN" altLang="en-US" sz="3600">
              <a:solidFill>
                <a:schemeClr val="bg1"/>
              </a:solidFill>
            </a:endParaRPr>
          </a:p>
        </p:txBody>
      </p:sp>
      <p:sp>
        <p:nvSpPr>
          <p:cNvPr id="11" name="流程图: 延期 10"/>
          <p:cNvSpPr/>
          <p:nvPr/>
        </p:nvSpPr>
        <p:spPr>
          <a:xfrm>
            <a:off x="0" y="404664"/>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4" name="内容占位符 13"/>
          <p:cNvSpPr>
            <a:spLocks noGrp="1"/>
          </p:cNvSpPr>
          <p:nvPr>
            <p:ph idx="1"/>
          </p:nvPr>
        </p:nvSpPr>
        <p:spPr>
          <a:xfrm>
            <a:off x="8641080" y="5949280"/>
            <a:ext cx="45719" cy="176883"/>
          </a:xfrm>
        </p:spPr>
        <p:txBody>
          <a:bodyPr>
            <a:normAutofit fontScale="25000" lnSpcReduction="20000"/>
          </a:bodyPr>
          <a:lstStyle/>
          <a:p>
            <a:endParaRPr lang="zh-CN" altLang="en-US"/>
          </a:p>
        </p:txBody>
      </p:sp>
      <p:sp>
        <p:nvSpPr>
          <p:cNvPr id="16" name="TextBox 15"/>
          <p:cNvSpPr txBox="1"/>
          <p:nvPr/>
        </p:nvSpPr>
        <p:spPr>
          <a:xfrm>
            <a:off x="683568" y="332656"/>
            <a:ext cx="8208912" cy="5693866"/>
          </a:xfrm>
          <a:prstGeom prst="rect">
            <a:avLst/>
          </a:prstGeom>
          <a:noFill/>
        </p:spPr>
        <p:txBody>
          <a:bodyPr wrap="square" rtlCol="0">
            <a:spAutoFit/>
          </a:bodyPr>
          <a:lstStyle/>
          <a:p>
            <a:r>
              <a:rPr lang="zh-CN" altLang="en-US" sz="2400" b="1" smtClean="0">
                <a:solidFill>
                  <a:srgbClr val="0070C0"/>
                </a:solidFill>
              </a:rPr>
              <a:t>                           </a:t>
            </a:r>
            <a:r>
              <a:rPr lang="zh-CN" altLang="en-US" sz="2800" b="1" smtClean="0">
                <a:solidFill>
                  <a:srgbClr val="0070C0"/>
                </a:solidFill>
              </a:rPr>
              <a:t>苏格拉底和柏拉图</a:t>
            </a:r>
            <a:endParaRPr lang="en-US" altLang="zh-CN" sz="2800" b="1" smtClean="0">
              <a:solidFill>
                <a:srgbClr val="0070C0"/>
              </a:solidFill>
            </a:endParaRPr>
          </a:p>
          <a:p>
            <a:r>
              <a:rPr lang="en-US" altLang="zh-CN" sz="2400" smtClean="0">
                <a:latin typeface="楷体" pitchFamily="49" charset="-122"/>
                <a:ea typeface="楷体" panose="02010609060101010101" pitchFamily="49" charset="-122"/>
              </a:rPr>
              <a:t>    </a:t>
            </a:r>
            <a:r>
              <a:rPr lang="zh-CN" altLang="en-US" sz="2400" smtClean="0">
                <a:solidFill>
                  <a:srgbClr val="FF0000"/>
                </a:solidFill>
                <a:latin typeface="楷体" pitchFamily="49" charset="-122"/>
                <a:ea typeface="楷体" panose="02010609060101010101" pitchFamily="49" charset="-122"/>
              </a:rPr>
              <a:t>柏拉图是苏格拉底的学生</a:t>
            </a:r>
            <a:r>
              <a:rPr lang="zh-CN" altLang="en-US" sz="2400" smtClean="0">
                <a:latin typeface="楷体" pitchFamily="49" charset="-122"/>
                <a:ea typeface="楷体" panose="02010609060101010101" pitchFamily="49" charset="-122"/>
              </a:rPr>
              <a:t>，大约</a:t>
            </a:r>
            <a:r>
              <a:rPr lang="en-US" altLang="zh-CN" sz="2400" smtClean="0">
                <a:latin typeface="楷体" pitchFamily="49" charset="-122"/>
                <a:ea typeface="楷体" panose="02010609060101010101" pitchFamily="49" charset="-122"/>
              </a:rPr>
              <a:t>20</a:t>
            </a:r>
            <a:r>
              <a:rPr lang="zh-CN" altLang="en-US" sz="2400" smtClean="0">
                <a:latin typeface="楷体" pitchFamily="49" charset="-122"/>
                <a:ea typeface="楷体" panose="02010609060101010101" pitchFamily="49" charset="-122"/>
              </a:rPr>
              <a:t>岁时开始跟随苏格拉底学习，此后跟随苏格拉底</a:t>
            </a:r>
            <a:r>
              <a:rPr lang="en-US" altLang="zh-CN" sz="2400" smtClean="0">
                <a:latin typeface="楷体" pitchFamily="49" charset="-122"/>
                <a:ea typeface="楷体" panose="02010609060101010101" pitchFamily="49" charset="-122"/>
              </a:rPr>
              <a:t>8</a:t>
            </a:r>
            <a:r>
              <a:rPr lang="zh-CN" altLang="en-US" sz="2400" smtClean="0">
                <a:latin typeface="楷体" pitchFamily="49" charset="-122"/>
                <a:ea typeface="楷体" panose="02010609060101010101" pitchFamily="49" charset="-122"/>
              </a:rPr>
              <a:t>年，</a:t>
            </a:r>
            <a:r>
              <a:rPr lang="zh-CN" altLang="en-US" sz="2400" smtClean="0">
                <a:solidFill>
                  <a:srgbClr val="FF0000"/>
                </a:solidFill>
                <a:latin typeface="楷体" pitchFamily="49" charset="-122"/>
                <a:ea typeface="楷体" panose="02010609060101010101" pitchFamily="49" charset="-122"/>
              </a:rPr>
              <a:t>是苏格拉底的忠实信徒和亲密朋友。</a:t>
            </a:r>
            <a:r>
              <a:rPr lang="zh-CN" altLang="en-US" sz="2400" smtClean="0">
                <a:latin typeface="楷体" pitchFamily="49" charset="-122"/>
                <a:ea typeface="楷体" panose="02010609060101010101" pitchFamily="49" charset="-122"/>
              </a:rPr>
              <a:t>公元前</a:t>
            </a:r>
            <a:r>
              <a:rPr lang="en-US" altLang="zh-CN" sz="2400" smtClean="0">
                <a:latin typeface="楷体" pitchFamily="49" charset="-122"/>
                <a:ea typeface="楷体" panose="02010609060101010101" pitchFamily="49" charset="-122"/>
              </a:rPr>
              <a:t>399</a:t>
            </a:r>
            <a:r>
              <a:rPr lang="zh-CN" altLang="en-US" sz="2400" smtClean="0">
                <a:latin typeface="楷体" pitchFamily="49" charset="-122"/>
                <a:ea typeface="楷体" panose="02010609060101010101" pitchFamily="49" charset="-122"/>
              </a:rPr>
              <a:t>年，苏格拉底被诬告并处死，株连到柏拉图，柏拉图被迫离开雅典流亡国外，达</a:t>
            </a:r>
            <a:r>
              <a:rPr lang="en-US" altLang="zh-CN" sz="2400" smtClean="0">
                <a:latin typeface="楷体" pitchFamily="49" charset="-122"/>
                <a:ea typeface="楷体" panose="02010609060101010101" pitchFamily="49" charset="-122"/>
              </a:rPr>
              <a:t>12</a:t>
            </a:r>
            <a:r>
              <a:rPr lang="zh-CN" altLang="en-US" sz="2400" smtClean="0">
                <a:latin typeface="楷体" pitchFamily="49" charset="-122"/>
                <a:ea typeface="楷体" panose="02010609060101010101" pitchFamily="49" charset="-122"/>
              </a:rPr>
              <a:t>年之久。</a:t>
            </a:r>
            <a:r>
              <a:rPr lang="zh-CN" altLang="en-US" sz="2400" smtClean="0">
                <a:solidFill>
                  <a:srgbClr val="FF0000"/>
                </a:solidFill>
                <a:latin typeface="楷体" pitchFamily="49" charset="-122"/>
                <a:ea typeface="楷体" panose="02010609060101010101" pitchFamily="49" charset="-122"/>
              </a:rPr>
              <a:t>苏格拉底的著名思想有苏格拉底教学法、苏格拉底反诘法，而柏拉图的著名思想有柏拉图思想、柏拉图主义、柏拉图式爱情等。</a:t>
            </a:r>
            <a:endParaRPr lang="en-US" altLang="zh-CN" sz="2400" smtClean="0">
              <a:solidFill>
                <a:srgbClr val="FF0000"/>
              </a:solidFill>
              <a:latin typeface="楷体" panose="02010609060101010101" pitchFamily="49" charset="-122"/>
              <a:ea typeface="楷体" panose="02010609060101010101" pitchFamily="49" charset="-122"/>
            </a:endParaRPr>
          </a:p>
          <a:p>
            <a:r>
              <a:rPr lang="en-US" altLang="zh-CN" sz="2400" smtClean="0">
                <a:solidFill>
                  <a:srgbClr val="FF0000"/>
                </a:solidFill>
                <a:latin typeface="楷体" pitchFamily="49" charset="-122"/>
                <a:ea typeface="楷体" panose="02010609060101010101" pitchFamily="49" charset="-122"/>
              </a:rPr>
              <a:t>    </a:t>
            </a:r>
            <a:r>
              <a:rPr lang="zh-CN" altLang="en-US" sz="2400" smtClean="0">
                <a:latin typeface="楷体" pitchFamily="49" charset="-122"/>
                <a:ea typeface="楷体" panose="02010609060101010101" pitchFamily="49" charset="-122"/>
              </a:rPr>
              <a:t>柏拉图的主要作品为对话录，</a:t>
            </a:r>
            <a:endParaRPr lang="en-US" altLang="zh-CN" sz="2400" smtClean="0">
              <a:latin typeface="楷体" panose="02010609060101010101" pitchFamily="49" charset="-122"/>
              <a:ea typeface="楷体" panose="02010609060101010101" pitchFamily="49" charset="-122"/>
            </a:endParaRPr>
          </a:p>
          <a:p>
            <a:r>
              <a:rPr lang="zh-CN" altLang="en-US" sz="2400" smtClean="0">
                <a:latin typeface="楷体" pitchFamily="49" charset="-122"/>
                <a:ea typeface="楷体" panose="02010609060101010101" pitchFamily="49" charset="-122"/>
              </a:rPr>
              <a:t>其中绝大部分对话都有苏格拉底</a:t>
            </a:r>
            <a:endParaRPr lang="en-US" altLang="zh-CN" sz="2400" smtClean="0">
              <a:latin typeface="楷体" pitchFamily="49" charset="-122"/>
              <a:ea typeface="楷体" panose="02010609060101010101" pitchFamily="49" charset="-122"/>
            </a:endParaRPr>
          </a:p>
          <a:p>
            <a:r>
              <a:rPr lang="zh-CN" altLang="en-US" sz="2400" smtClean="0">
                <a:latin typeface="楷体" pitchFamily="49" charset="-122"/>
                <a:ea typeface="楷体" panose="02010609060101010101" pitchFamily="49" charset="-122"/>
              </a:rPr>
              <a:t>出场。</a:t>
            </a:r>
            <a:endParaRPr lang="en-US" altLang="zh-CN" sz="2400" smtClean="0">
              <a:latin typeface="楷体" pitchFamily="49" charset="-122"/>
              <a:ea typeface="楷体" panose="02010609060101010101" pitchFamily="49" charset="-122"/>
            </a:endParaRPr>
          </a:p>
          <a:p>
            <a:r>
              <a:rPr lang="zh-CN" altLang="en-US" sz="2400" b="1" smtClean="0">
                <a:solidFill>
                  <a:srgbClr val="0070C0"/>
                </a:solidFill>
                <a:latin typeface="楷体" pitchFamily="49" charset="-122"/>
                <a:ea typeface="楷体" panose="02010609060101010101" pitchFamily="49" charset="-122"/>
              </a:rPr>
              <a:t>  苏格拉底、柏拉图以及</a:t>
            </a:r>
            <a:endParaRPr lang="en-US" altLang="zh-CN" sz="2400" b="1" smtClean="0">
              <a:solidFill>
                <a:srgbClr val="0070C0"/>
              </a:solidFill>
              <a:latin typeface="楷体" panose="02010609060101010101" pitchFamily="49" charset="-122"/>
              <a:ea typeface="楷体" panose="02010609060101010101" pitchFamily="49" charset="-122"/>
            </a:endParaRPr>
          </a:p>
          <a:p>
            <a:r>
              <a:rPr lang="zh-CN" altLang="en-US" sz="2400" b="1" smtClean="0">
                <a:solidFill>
                  <a:srgbClr val="0070C0"/>
                </a:solidFill>
                <a:latin typeface="楷体" pitchFamily="49" charset="-122"/>
                <a:ea typeface="楷体" panose="02010609060101010101" pitchFamily="49" charset="-122"/>
              </a:rPr>
              <a:t>柏拉图的学生亚里士多</a:t>
            </a:r>
            <a:endParaRPr lang="en-US" altLang="zh-CN" sz="2400" b="1" smtClean="0">
              <a:solidFill>
                <a:srgbClr val="0070C0"/>
              </a:solidFill>
              <a:latin typeface="楷体" pitchFamily="49" charset="-122"/>
              <a:ea typeface="楷体" panose="02010609060101010101" pitchFamily="49" charset="-122"/>
            </a:endParaRPr>
          </a:p>
          <a:p>
            <a:r>
              <a:rPr lang="zh-CN" altLang="en-US" sz="2400" b="1" smtClean="0">
                <a:solidFill>
                  <a:srgbClr val="0070C0"/>
                </a:solidFill>
                <a:latin typeface="楷体" pitchFamily="49" charset="-122"/>
                <a:ea typeface="楷体" panose="02010609060101010101" pitchFamily="49" charset="-122"/>
              </a:rPr>
              <a:t>德并称为“古希腊三贤”</a:t>
            </a:r>
            <a:r>
              <a:rPr lang="zh-CN" altLang="en-US" sz="2400" smtClean="0">
                <a:latin typeface="楷体" pitchFamily="49" charset="-122"/>
                <a:ea typeface="楷体" panose="02010609060101010101" pitchFamily="49" charset="-122"/>
              </a:rPr>
              <a:t>。</a:t>
            </a:r>
            <a:endParaRPr lang="en-US" altLang="zh-CN" sz="2400" smtClean="0">
              <a:latin typeface="楷体" pitchFamily="49" charset="-122"/>
              <a:ea typeface="楷体" panose="02010609060101010101" pitchFamily="49" charset="-122"/>
            </a:endParaRPr>
          </a:p>
          <a:p>
            <a:r>
              <a:rPr lang="en-US" altLang="zh-CN" sz="2400" smtClean="0">
                <a:latin typeface="楷体" pitchFamily="49" charset="-122"/>
                <a:ea typeface="楷体" panose="02010609060101010101" pitchFamily="49" charset="-122"/>
              </a:rPr>
              <a:t>  </a:t>
            </a:r>
            <a:endParaRPr lang="zh-CN" altLang="en-US" sz="2400">
              <a:latin typeface="楷体" panose="02010609060101010101" pitchFamily="49" charset="-122"/>
              <a:ea typeface="楷体" panose="02010609060101010101" pitchFamily="49" charset="-122"/>
            </a:endParaRPr>
          </a:p>
        </p:txBody>
      </p:sp>
      <p:pic>
        <p:nvPicPr>
          <p:cNvPr id="9" name="Picture 2" descr="C:\Users\Administrator\Desktop\5366d0160924ab187ee43c6f3bfae6cd7a890bfc.jpg"/>
          <p:cNvPicPr>
            <a:picLocks noChangeAspect="1" noChangeArrowheads="1"/>
          </p:cNvPicPr>
          <p:nvPr/>
        </p:nvPicPr>
        <p:blipFill>
          <a:blip r:embed="rId3"/>
          <a:stretch>
            <a:fillRect/>
          </a:stretch>
        </p:blipFill>
        <p:spPr bwMode="auto">
          <a:xfrm>
            <a:off x="4140200" y="3501008"/>
            <a:ext cx="5003800" cy="3987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anim calcmode="lin" valueType="num">
                                      <p:cBhvr additive="base">
                                        <p:cTn id="7"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anim calcmode="lin" valueType="num">
                                      <p:cBhvr additive="base">
                                        <p:cTn id="11"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anim calcmode="lin" valueType="num">
                                      <p:cBhvr additive="base">
                                        <p:cTn id="15"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2" presetClass="entr" presetSubtype="4" fill="hold" nodeType="clickEffect">
                                  <p:stCondLst>
                                    <p:cond delay="0"/>
                                  </p:stCondLst>
                                  <p:childTnLst>
                                    <p:set>
                                      <p:cBhvr>
                                        <p:cTn id="20" dur="1" fill="hold">
                                          <p:stCondLst>
                                            <p:cond delay="0"/>
                                          </p:stCondLst>
                                        </p:cTn>
                                        <p:tgtEl>
                                          <p:spTgt spid="16">
                                            <p:txEl>
                                              <p:pRg st="5" end="5"/>
                                            </p:txEl>
                                          </p:spTgt>
                                        </p:tgtEl>
                                        <p:attrNameLst>
                                          <p:attrName>style.visibility</p:attrName>
                                        </p:attrNameLst>
                                      </p:cBhvr>
                                      <p:to>
                                        <p:strVal val="visible"/>
                                      </p:to>
                                    </p:set>
                                    <p:anim calcmode="lin" valueType="num">
                                      <p:cBhvr additive="base">
                                        <p:cTn id="21"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6">
                                            <p:txEl>
                                              <p:pRg st="6" end="6"/>
                                            </p:txEl>
                                          </p:spTgt>
                                        </p:tgtEl>
                                        <p:attrNameLst>
                                          <p:attrName>style.visibility</p:attrName>
                                        </p:attrNameLst>
                                      </p:cBhvr>
                                      <p:to>
                                        <p:strVal val="visible"/>
                                      </p:to>
                                    </p:set>
                                    <p:anim calcmode="lin" valueType="num">
                                      <p:cBhvr additive="base">
                                        <p:cTn id="25" dur="500" fill="hold"/>
                                        <p:tgtEl>
                                          <p:spTgt spid="1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6">
                                            <p:txEl>
                                              <p:pRg st="7" end="7"/>
                                            </p:txEl>
                                          </p:spTgt>
                                        </p:tgtEl>
                                        <p:attrNameLst>
                                          <p:attrName>style.visibility</p:attrName>
                                        </p:attrNameLst>
                                      </p:cBhvr>
                                      <p:to>
                                        <p:strVal val="visible"/>
                                      </p:to>
                                    </p:set>
                                    <p:anim calcmode="lin" valueType="num">
                                      <p:cBhvr additive="base">
                                        <p:cTn id="29" dur="500" fill="hold"/>
                                        <p:tgtEl>
                                          <p:spTgt spid="16">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15" name="Picture 2" descr="C:\Users\Administrator\Desktop\1-2002241616410-L.jpg"/>
          <p:cNvPicPr>
            <a:picLocks noChangeAspect="1" noChangeArrowheads="1"/>
          </p:cNvPicPr>
          <p:nvPr/>
        </p:nvPicPr>
        <p:blipFill>
          <a:blip r:embed="rId2"/>
          <a:stretch>
            <a:fillRect/>
          </a:stretch>
        </p:blipFill>
        <p:spPr bwMode="auto">
          <a:xfrm>
            <a:off x="0" y="1988840"/>
            <a:ext cx="9144000" cy="7389440"/>
          </a:xfrm>
          <a:prstGeom prst="rect">
            <a:avLst/>
          </a:prstGeom>
          <a:noFill/>
        </p:spPr>
      </p:pic>
      <p:sp>
        <p:nvSpPr>
          <p:cNvPr id="4" name="TextBox 3"/>
          <p:cNvSpPr txBox="1"/>
          <p:nvPr/>
        </p:nvSpPr>
        <p:spPr>
          <a:xfrm>
            <a:off x="2195736" y="620688"/>
            <a:ext cx="2736304" cy="646331"/>
          </a:xfrm>
          <a:prstGeom prst="rect">
            <a:avLst/>
          </a:prstGeom>
          <a:noFill/>
        </p:spPr>
        <p:txBody>
          <a:bodyPr wrap="square" rtlCol="0">
            <a:spAutoFit/>
          </a:bodyPr>
          <a:lstStyle/>
          <a:p>
            <a:endParaRPr lang="zh-CN" altLang="en-US" sz="3600">
              <a:solidFill>
                <a:schemeClr val="bg1"/>
              </a:solidFill>
            </a:endParaRPr>
          </a:p>
        </p:txBody>
      </p:sp>
      <p:sp>
        <p:nvSpPr>
          <p:cNvPr id="11" name="流程图: 延期 10"/>
          <p:cNvSpPr/>
          <p:nvPr/>
        </p:nvSpPr>
        <p:spPr>
          <a:xfrm>
            <a:off x="0" y="404664"/>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4" name="内容占位符 13"/>
          <p:cNvSpPr>
            <a:spLocks noGrp="1"/>
          </p:cNvSpPr>
          <p:nvPr>
            <p:ph idx="1"/>
          </p:nvPr>
        </p:nvSpPr>
        <p:spPr>
          <a:xfrm>
            <a:off x="8641080" y="5949280"/>
            <a:ext cx="45719" cy="176883"/>
          </a:xfrm>
        </p:spPr>
        <p:txBody>
          <a:bodyPr>
            <a:normAutofit fontScale="25000" lnSpcReduction="20000"/>
          </a:bodyPr>
          <a:lstStyle/>
          <a:p>
            <a:endParaRPr lang="zh-CN" altLang="en-US"/>
          </a:p>
        </p:txBody>
      </p:sp>
      <p:sp>
        <p:nvSpPr>
          <p:cNvPr id="16" name="TextBox 15"/>
          <p:cNvSpPr txBox="1"/>
          <p:nvPr/>
        </p:nvSpPr>
        <p:spPr>
          <a:xfrm>
            <a:off x="683568" y="332656"/>
            <a:ext cx="8208912" cy="1077218"/>
          </a:xfrm>
          <a:prstGeom prst="rect">
            <a:avLst/>
          </a:prstGeom>
          <a:noFill/>
        </p:spPr>
        <p:txBody>
          <a:bodyPr wrap="square" rtlCol="0">
            <a:spAutoFit/>
          </a:bodyPr>
          <a:lstStyle/>
          <a:p>
            <a:r>
              <a:rPr lang="zh-CN" altLang="en-US" sz="2400" b="1" smtClean="0">
                <a:solidFill>
                  <a:srgbClr val="0070C0"/>
                </a:solidFill>
              </a:rPr>
              <a:t>                           </a:t>
            </a:r>
            <a:r>
              <a:rPr lang="zh-CN" altLang="en-US" sz="4000" b="1" smtClean="0">
                <a:solidFill>
                  <a:srgbClr val="0070C0"/>
                </a:solidFill>
              </a:rPr>
              <a:t>苏格拉底之死</a:t>
            </a:r>
            <a:endParaRPr lang="en-US" altLang="zh-CN" sz="4000" b="1" smtClean="0">
              <a:solidFill>
                <a:srgbClr val="0070C0"/>
              </a:solidFill>
              <a:latin typeface="楷体" panose="02010609060101010101" pitchFamily="49" charset="-122"/>
              <a:ea typeface="楷体" panose="02010609060101010101" pitchFamily="49" charset="-122"/>
            </a:endParaRPr>
          </a:p>
          <a:p>
            <a:r>
              <a:rPr lang="en-US" altLang="zh-CN" sz="2400" smtClean="0">
                <a:latin typeface="楷体" pitchFamily="49" charset="-122"/>
                <a:ea typeface="楷体" panose="02010609060101010101" pitchFamily="49" charset="-122"/>
              </a:rPr>
              <a:t>  </a:t>
            </a:r>
            <a:endParaRPr lang="zh-CN" altLang="en-US" sz="2400">
              <a:latin typeface="楷体" pitchFamily="49" charset="-122"/>
              <a:ea typeface="楷体" panose="02010609060101010101" pitchFamily="49" charset="-122"/>
            </a:endParaRPr>
          </a:p>
        </p:txBody>
      </p:sp>
      <p:sp>
        <p:nvSpPr>
          <p:cNvPr id="8" name="矩形 7"/>
          <p:cNvSpPr/>
          <p:nvPr/>
        </p:nvSpPr>
        <p:spPr>
          <a:xfrm>
            <a:off x="395536" y="1052736"/>
            <a:ext cx="8064896" cy="6124754"/>
          </a:xfrm>
          <a:prstGeom prst="rect">
            <a:avLst/>
          </a:prstGeom>
        </p:spPr>
        <p:txBody>
          <a:bodyPr wrap="square">
            <a:spAutoFit/>
          </a:bodyPr>
          <a:lstStyle/>
          <a:p>
            <a:r>
              <a:rPr lang="zh-CN" altLang="en-US" sz="2800" smtClean="0">
                <a:latin typeface="楷体" pitchFamily="49" charset="-122"/>
                <a:ea typeface="楷体" panose="02010609060101010101" pitchFamily="49" charset="-122"/>
              </a:rPr>
              <a:t>    苏格拉底作为雅典的公民，最后被雅典法庭以侮辱雅典神和腐蚀雅典青年思想之罪名判处死刑。</a:t>
            </a:r>
            <a:r>
              <a:rPr lang="zh-CN" altLang="en-US" sz="2800" smtClean="0">
                <a:solidFill>
                  <a:srgbClr val="FF0000"/>
                </a:solidFill>
                <a:latin typeface="楷体" pitchFamily="49" charset="-122"/>
                <a:ea typeface="楷体" panose="02010609060101010101" pitchFamily="49" charset="-122"/>
              </a:rPr>
              <a:t>尽管苏格拉底曾获得逃亡的机会，但他仍选择自己在众位弟子面前饮鸩而死</a:t>
            </a:r>
            <a:r>
              <a:rPr lang="zh-CN" altLang="en-US" sz="2800" smtClean="0">
                <a:latin typeface="楷体" pitchFamily="49" charset="-122"/>
                <a:ea typeface="楷体" panose="02010609060101010101" pitchFamily="49" charset="-122"/>
              </a:rPr>
              <a:t>。因为他认为逃亡只会进一步破坏雅典法律的权威。</a:t>
            </a:r>
            <a:endParaRPr lang="en-US" altLang="zh-CN" sz="2800" smtClean="0">
              <a:latin typeface="楷体" panose="02010609060101010101"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en-US" sz="2800" smtClean="0">
                <a:latin typeface="楷体" pitchFamily="49" charset="-122"/>
                <a:ea typeface="楷体" panose="02010609060101010101" pitchFamily="49" charset="-122"/>
              </a:rPr>
              <a:t>柏拉图</a:t>
            </a:r>
            <a:r>
              <a:rPr lang="zh-CN" altLang="en-US" sz="2800" smtClean="0">
                <a:solidFill>
                  <a:srgbClr val="FF0000"/>
                </a:solidFill>
                <a:latin typeface="楷体" pitchFamily="49" charset="-122"/>
                <a:ea typeface="楷体" panose="02010609060101010101" pitchFamily="49" charset="-122"/>
              </a:rPr>
              <a:t>非常重视教育</a:t>
            </a:r>
            <a:r>
              <a:rPr lang="zh-CN" altLang="en-US" sz="2800" smtClean="0">
                <a:latin typeface="楷体" pitchFamily="49" charset="-122"/>
                <a:ea typeface="楷体" panose="02010609060101010101" pitchFamily="49" charset="-122"/>
              </a:rPr>
              <a:t>，主张教育应该由国家来办理，由国家实行严</a:t>
            </a:r>
            <a:endParaRPr lang="en-US" altLang="zh-CN" sz="2800" smtClean="0">
              <a:latin typeface="楷体" pitchFamily="49" charset="-122"/>
              <a:ea typeface="楷体" panose="02010609060101010101" pitchFamily="49" charset="-122"/>
            </a:endParaRPr>
          </a:p>
          <a:p>
            <a:r>
              <a:rPr lang="zh-CN" altLang="en-US" sz="2800" smtClean="0">
                <a:latin typeface="楷体" pitchFamily="49" charset="-122"/>
                <a:ea typeface="楷体" panose="02010609060101010101" pitchFamily="49" charset="-122"/>
              </a:rPr>
              <a:t>格控制，教师应由国</a:t>
            </a:r>
            <a:endParaRPr lang="en-US" altLang="zh-CN" sz="2800" smtClean="0">
              <a:latin typeface="楷体" pitchFamily="49" charset="-122"/>
              <a:ea typeface="楷体" panose="02010609060101010101" pitchFamily="49" charset="-122"/>
            </a:endParaRPr>
          </a:p>
          <a:p>
            <a:r>
              <a:rPr lang="zh-CN" altLang="en-US" sz="2800" smtClean="0">
                <a:latin typeface="楷体" pitchFamily="49" charset="-122"/>
                <a:ea typeface="楷体" panose="02010609060101010101" pitchFamily="49" charset="-122"/>
              </a:rPr>
              <a:t>家聘请，教什么内容</a:t>
            </a:r>
            <a:endParaRPr lang="en-US" altLang="zh-CN" sz="2800" smtClean="0">
              <a:latin typeface="楷体" pitchFamily="49" charset="-122"/>
              <a:ea typeface="楷体" panose="02010609060101010101" pitchFamily="49" charset="-122"/>
            </a:endParaRPr>
          </a:p>
          <a:p>
            <a:r>
              <a:rPr lang="zh-CN" altLang="en-US" sz="2800" smtClean="0">
                <a:latin typeface="楷体" pitchFamily="49" charset="-122"/>
                <a:ea typeface="楷体" panose="02010609060101010101" pitchFamily="49" charset="-122"/>
              </a:rPr>
              <a:t>应由国家审查。他</a:t>
            </a:r>
            <a:r>
              <a:rPr lang="zh-CN" altLang="en-US" sz="2800" smtClean="0">
                <a:solidFill>
                  <a:srgbClr val="FF0000"/>
                </a:solidFill>
                <a:latin typeface="楷体" pitchFamily="49" charset="-122"/>
                <a:ea typeface="楷体" panose="02010609060101010101" pitchFamily="49" charset="-122"/>
              </a:rPr>
              <a:t>提</a:t>
            </a:r>
            <a:endParaRPr lang="en-US" altLang="zh-CN" sz="2800" smtClean="0">
              <a:solidFill>
                <a:srgbClr val="FF0000"/>
              </a:solidFill>
              <a:latin typeface="楷体" panose="02010609060101010101" pitchFamily="49" charset="-122"/>
              <a:ea typeface="楷体" panose="02010609060101010101" pitchFamily="49" charset="-122"/>
            </a:endParaRPr>
          </a:p>
          <a:p>
            <a:r>
              <a:rPr lang="zh-CN" altLang="en-US" sz="2800" smtClean="0">
                <a:solidFill>
                  <a:srgbClr val="FF0000"/>
                </a:solidFill>
                <a:latin typeface="楷体" pitchFamily="49" charset="-122"/>
                <a:ea typeface="楷体" panose="02010609060101010101" pitchFamily="49" charset="-122"/>
              </a:rPr>
              <a:t>倡早期教育，是最早提出胎教的</a:t>
            </a:r>
            <a:endParaRPr lang="en-US" altLang="zh-CN" sz="2800" smtClean="0">
              <a:solidFill>
                <a:srgbClr val="FF0000"/>
              </a:solidFill>
              <a:latin typeface="楷体" pitchFamily="49" charset="-122"/>
              <a:ea typeface="楷体" panose="02010609060101010101" pitchFamily="49" charset="-122"/>
            </a:endParaRPr>
          </a:p>
          <a:p>
            <a:r>
              <a:rPr lang="zh-CN" altLang="en-US" sz="2800" smtClean="0">
                <a:solidFill>
                  <a:srgbClr val="FF0000"/>
                </a:solidFill>
                <a:latin typeface="楷体" pitchFamily="49" charset="-122"/>
                <a:ea typeface="楷体" panose="02010609060101010101" pitchFamily="49" charset="-122"/>
              </a:rPr>
              <a:t>人。按照他的主张，儿童受学前教育应该愈早愈好。学前教育应以游戏</a:t>
            </a:r>
            <a:endParaRPr lang="en-US" altLang="zh-CN" sz="2800" smtClean="0">
              <a:solidFill>
                <a:srgbClr val="FF0000"/>
              </a:solidFill>
              <a:latin typeface="楷体" pitchFamily="49" charset="-122"/>
              <a:ea typeface="楷体" panose="02010609060101010101" pitchFamily="49" charset="-122"/>
            </a:endParaRPr>
          </a:p>
          <a:p>
            <a:r>
              <a:rPr lang="zh-CN" altLang="en-US" sz="2800" smtClean="0">
                <a:solidFill>
                  <a:srgbClr val="FF0000"/>
                </a:solidFill>
                <a:latin typeface="楷体" pitchFamily="49" charset="-122"/>
                <a:ea typeface="楷体" panose="02010609060101010101" pitchFamily="49" charset="-122"/>
              </a:rPr>
              <a:t>为主。</a:t>
            </a:r>
            <a:endParaRPr lang="zh-CN" altLang="en-US" sz="2800">
              <a:solidFill>
                <a:srgbClr val="FF0000"/>
              </a:solidFill>
              <a:latin typeface="楷体" panose="02010609060101010101" pitchFamily="49" charset="-122"/>
              <a:ea typeface="楷体" panose="02010609060101010101" pitchFamily="49" charset="-122"/>
            </a:endParaRPr>
          </a:p>
        </p:txBody>
      </p:sp>
      <p:pic>
        <p:nvPicPr>
          <p:cNvPr id="10" name="Picture 4" descr="C:\Users\Administrator\Desktop\4034970a304e251fad5da198a886c9177f3e5323.jpg"/>
          <p:cNvPicPr>
            <a:picLocks noChangeAspect="1" noChangeArrowheads="1"/>
          </p:cNvPicPr>
          <p:nvPr/>
        </p:nvPicPr>
        <p:blipFill>
          <a:blip r:embed="rId3"/>
          <a:stretch>
            <a:fillRect/>
          </a:stretch>
        </p:blipFill>
        <p:spPr bwMode="auto">
          <a:xfrm>
            <a:off x="3707904" y="3645024"/>
            <a:ext cx="5436096" cy="338918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 calcmode="lin" valueType="num">
                                      <p:cBhvr additive="base">
                                        <p:cTn id="1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anim calcmode="lin" valueType="num">
                                      <p:cBhvr additive="base">
                                        <p:cTn id="21"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 calcmode="lin" valueType="num">
                                      <p:cBhvr additive="base">
                                        <p:cTn id="25"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5" end="5"/>
                                            </p:txEl>
                                          </p:spTgt>
                                        </p:tgtEl>
                                        <p:attrNameLst>
                                          <p:attrName>style.visibility</p:attrName>
                                        </p:attrNameLst>
                                      </p:cBhvr>
                                      <p:to>
                                        <p:strVal val="visible"/>
                                      </p:to>
                                    </p:set>
                                    <p:anim calcmode="lin" valueType="num">
                                      <p:cBhvr additive="base">
                                        <p:cTn id="2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 calcmode="lin" valueType="num">
                                      <p:cBhvr additive="base">
                                        <p:cTn id="33"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7" end="7"/>
                                            </p:txEl>
                                          </p:spTgt>
                                        </p:tgtEl>
                                        <p:attrNameLst>
                                          <p:attrName>style.visibility</p:attrName>
                                        </p:attrNameLst>
                                      </p:cBhvr>
                                      <p:to>
                                        <p:strVal val="visible"/>
                                      </p:to>
                                    </p:set>
                                    <p:anim calcmode="lin" valueType="num">
                                      <p:cBhvr additive="base">
                                        <p:cTn id="37"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620688"/>
            <a:ext cx="9144000" cy="7389440"/>
          </a:xfrm>
          <a:prstGeom prst="rect">
            <a:avLst/>
          </a:prstGeom>
          <a:noFill/>
        </p:spPr>
      </p:pic>
      <p:sp>
        <p:nvSpPr>
          <p:cNvPr id="4" name="流程图: 延期 3"/>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31745" name="Rectangle 1"/>
          <p:cNvSpPr>
            <a:spLocks noChangeArrowheads="1"/>
          </p:cNvSpPr>
          <p:nvPr/>
        </p:nvSpPr>
        <p:spPr bwMode="auto">
          <a:xfrm>
            <a:off x="683568" y="261229"/>
            <a:ext cx="7848872" cy="5755422"/>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solidFill>
                  <a:srgbClr val="0070C0"/>
                </a:solidFill>
                <a:latin typeface="宋体" pitchFamily="2" charset="-122"/>
                <a:ea typeface="宋体" pitchFamily="2" charset="-122"/>
                <a:cs typeface="Times New Roman" panose="02020603050405020304" pitchFamily="18" charset="0"/>
              </a:rPr>
              <a:t>        </a:t>
            </a:r>
            <a:r>
              <a:rPr lang="zh-CN" altLang="zh-CN" sz="2800" b="1" smtClean="0"/>
              <a:t>苏格拉底和他的“产婆术”</a:t>
            </a:r>
            <a:endParaRPr lang="zh-CN" altLang="zh-CN" sz="2800" smtClean="0"/>
          </a:p>
          <a:p>
            <a:r>
              <a:rPr lang="en-US" altLang="zh-CN" sz="2800" smtClean="0"/>
              <a:t>        </a:t>
            </a:r>
            <a:r>
              <a:rPr lang="zh-CN" altLang="zh-CN" sz="2800" smtClean="0">
                <a:latin typeface="楷体" pitchFamily="49" charset="-122"/>
                <a:ea typeface="楷体" panose="02010609060101010101" pitchFamily="49" charset="-122"/>
              </a:rPr>
              <a:t>苏格拉底终生从事教育工作</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在教学的方法上</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苏格拉形成了自己</a:t>
            </a:r>
            <a:r>
              <a:rPr lang="zh-CN" altLang="zh-CN" sz="2800" smtClean="0">
                <a:solidFill>
                  <a:srgbClr val="FF0000"/>
                </a:solidFill>
                <a:latin typeface="楷体" pitchFamily="49" charset="-122"/>
                <a:ea typeface="楷体" panose="02010609060101010101" pitchFamily="49" charset="-122"/>
              </a:rPr>
              <a:t>一套独特的教学法</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人们称之为“苏格拉底方法”，他本人则称之为“产婆术”</a:t>
            </a:r>
            <a:r>
              <a:rPr lang="zh-CN" altLang="zh-CN" sz="2800" smtClean="0">
                <a:latin typeface="楷体" pitchFamily="49" charset="-122"/>
                <a:ea typeface="楷体" panose="02010609060101010101" pitchFamily="49" charset="-122"/>
              </a:rPr>
              <a:t>。他母亲是产婆</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他借此比喻他教学方法。他母亲的产婆术是为婴儿接生</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而他的“产婆术教学法则是为思想接生</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是要引导人们产生正确的思想。“产婆术”自始至终是以师生问答的形式进行的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所以</a:t>
            </a:r>
            <a:r>
              <a:rPr lang="zh-CN" altLang="zh-CN" sz="2800" b="1" smtClean="0">
                <a:solidFill>
                  <a:srgbClr val="FF0000"/>
                </a:solidFill>
                <a:latin typeface="楷体" pitchFamily="49" charset="-122"/>
                <a:ea typeface="楷体" panose="02010609060101010101" pitchFamily="49" charset="-122"/>
              </a:rPr>
              <a:t>又叫“问答法”</a:t>
            </a:r>
            <a:r>
              <a:rPr lang="zh-CN" altLang="zh-CN" sz="2800" smtClean="0">
                <a:latin typeface="楷体" pitchFamily="49" charset="-122"/>
                <a:ea typeface="楷体" panose="02010609060101010101" pitchFamily="49" charset="-122"/>
              </a:rPr>
              <a:t>。</a:t>
            </a:r>
            <a:endParaRPr lang="en-US" altLang="zh-CN" sz="2800" smtClean="0">
              <a:latin typeface="楷体"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这为</a:t>
            </a:r>
            <a:r>
              <a:rPr lang="zh-CN" altLang="zh-CN" sz="2800" smtClean="0">
                <a:solidFill>
                  <a:srgbClr val="FF0000"/>
                </a:solidFill>
                <a:latin typeface="楷体" pitchFamily="49" charset="-122"/>
                <a:ea typeface="楷体" panose="02010609060101010101" pitchFamily="49" charset="-122"/>
              </a:rPr>
              <a:t>启发式教学奠定了基础</a:t>
            </a:r>
            <a:r>
              <a:rPr lang="zh-CN" altLang="zh-CN" sz="2800" i="1"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苏格拉底倡导的问答法对后世影响很大</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直到今天</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问法仍然是一种重要的教学方法。</a:t>
            </a:r>
          </a:p>
          <a:p>
            <a:pPr marL="0" marR="0" lvl="0" indent="228600" algn="l" defTabSz="914400" rtl="0" eaLnBrk="1" fontAlgn="base" latinLnBrk="0" hangingPunct="1">
              <a:lnSpc>
                <a:spcPct val="100000"/>
              </a:lnSpc>
              <a:spcBef>
                <a:spcPct val="0"/>
              </a:spcBef>
              <a:spcAft>
                <a:spcPct val="0"/>
              </a:spcAft>
              <a:buClrTx/>
              <a:buSzTx/>
              <a:buFontTx/>
              <a:buNone/>
            </a:pPr>
            <a:endParaRPr kumimoji="0" lang="zh-CN" altLang="en-US" sz="2800" b="1" i="0" u="none" strike="noStrike" cap="none" normalizeH="0" baseline="0" smtClean="0">
              <a:ln>
                <a:noFill/>
              </a:ln>
              <a:solidFill>
                <a:srgbClr val="00B0F0"/>
              </a:solidFill>
              <a:effectLst/>
              <a:latin typeface="Arial"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31745">
                                            <p:txEl>
                                              <p:pRg st="2" end="2"/>
                                            </p:txEl>
                                          </p:spTgt>
                                        </p:tgtEl>
                                        <p:attrNameLst>
                                          <p:attrName>style.visibility</p:attrName>
                                        </p:attrNameLst>
                                      </p:cBhvr>
                                      <p:to>
                                        <p:strVal val="visible"/>
                                      </p:to>
                                    </p:set>
                                    <p:anim calcmode="lin" valueType="num">
                                      <p:cBhvr additive="base">
                                        <p:cTn id="7" dur="500" fill="hold"/>
                                        <p:tgtEl>
                                          <p:spTgt spid="3174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980728"/>
            <a:ext cx="9144000" cy="7389440"/>
          </a:xfrm>
          <a:prstGeom prst="rect">
            <a:avLst/>
          </a:prstGeom>
          <a:noFill/>
        </p:spPr>
      </p:pic>
      <p:sp>
        <p:nvSpPr>
          <p:cNvPr id="21505" name="Rectangle 1"/>
          <p:cNvSpPr>
            <a:spLocks noChangeArrowheads="1"/>
          </p:cNvSpPr>
          <p:nvPr/>
        </p:nvSpPr>
        <p:spPr bwMode="auto">
          <a:xfrm>
            <a:off x="1079104" y="-128528"/>
            <a:ext cx="8064896" cy="698652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endParaRPr kumimoji="0" lang="en-US" altLang="zh-CN" sz="32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indent="228600" fontAlgn="base">
              <a:spcBef>
                <a:spcPct val="0"/>
              </a:spcBef>
              <a:spcAft>
                <a:spcPct val="0"/>
              </a:spcAft>
            </a:pPr>
            <a:r>
              <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 </a:t>
            </a:r>
            <a:r>
              <a:rPr kumimoji="0" 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写作背景</a:t>
            </a:r>
            <a:endPar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endParaRPr>
          </a:p>
          <a:p>
            <a:pPr indent="228600" fontAlgn="base">
              <a:spcBef>
                <a:spcPct val="0"/>
              </a:spcBef>
              <a:spcAft>
                <a:spcPct val="0"/>
              </a:spcAft>
            </a:pPr>
            <a:r>
              <a:rPr lang="en-US" altLang="zh-CN" sz="2400" smtClean="0">
                <a:latin typeface="楷体" pitchFamily="49" charset="-122"/>
                <a:ea typeface="楷体" panose="02010609060101010101" pitchFamily="49" charset="-122"/>
              </a:rPr>
              <a:t>  </a:t>
            </a:r>
            <a:r>
              <a:rPr lang="zh-CN" altLang="zh-CN" sz="2400" smtClean="0">
                <a:solidFill>
                  <a:srgbClr val="FF0000"/>
                </a:solidFill>
                <a:latin typeface="楷体" pitchFamily="49" charset="-122"/>
                <a:ea typeface="楷体" panose="02010609060101010101" pitchFamily="49" charset="-122"/>
              </a:rPr>
              <a:t>苏格拉底</a:t>
            </a:r>
            <a:r>
              <a:rPr lang="zh-CN" altLang="zh-CN" sz="2400" smtClean="0">
                <a:latin typeface="楷体" pitchFamily="49" charset="-122"/>
                <a:ea typeface="楷体" panose="02010609060101010101" pitchFamily="49" charset="-122"/>
              </a:rPr>
              <a:t>生在动荡的时代。他把自己看作神赐给雅典人的一个礼物、一个使者</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把批评雅典看作神给他的神圣使命</a:t>
            </a:r>
            <a:r>
              <a:rPr lang="en-US" altLang="zh-CN" sz="2400" smtClean="0">
                <a:latin typeface="楷体" pitchFamily="49" charset="-122"/>
                <a:ea typeface="楷体" panose="02010609060101010101" pitchFamily="49" charset="-122"/>
              </a:rPr>
              <a:t>,</a:t>
            </a:r>
            <a:r>
              <a:rPr lang="zh-CN" altLang="zh-CN" sz="2400" smtClean="0">
                <a:solidFill>
                  <a:srgbClr val="FF0000"/>
                </a:solidFill>
                <a:latin typeface="楷体" pitchFamily="49" charset="-122"/>
                <a:ea typeface="楷体" panose="02010609060101010101" pitchFamily="49" charset="-122"/>
              </a:rPr>
              <a:t>任务就是整天到处找人谈话</a:t>
            </a:r>
            <a:r>
              <a:rPr lang="en-US" altLang="zh-CN" sz="2400" smtClean="0">
                <a:solidFill>
                  <a:srgbClr val="FF0000"/>
                </a:solidFill>
                <a:latin typeface="楷体" pitchFamily="49" charset="-122"/>
                <a:ea typeface="楷体" panose="02010609060101010101" pitchFamily="49" charset="-122"/>
              </a:rPr>
              <a:t>,</a:t>
            </a:r>
            <a:r>
              <a:rPr lang="zh-CN" altLang="zh-CN" sz="2400" smtClean="0">
                <a:solidFill>
                  <a:srgbClr val="FF0000"/>
                </a:solidFill>
                <a:latin typeface="楷体" pitchFamily="49" charset="-122"/>
                <a:ea typeface="楷体" panose="02010609060101010101" pitchFamily="49" charset="-122"/>
              </a:rPr>
              <a:t>讨论问题</a:t>
            </a:r>
            <a:r>
              <a:rPr lang="en-US" altLang="zh-CN" sz="2400" smtClean="0">
                <a:solidFill>
                  <a:srgbClr val="FF0000"/>
                </a:solidFill>
                <a:latin typeface="楷体" pitchFamily="49" charset="-122"/>
                <a:ea typeface="楷体" panose="02010609060101010101" pitchFamily="49" charset="-122"/>
              </a:rPr>
              <a:t>,</a:t>
            </a:r>
            <a:r>
              <a:rPr lang="zh-CN" altLang="zh-CN" sz="2400" smtClean="0">
                <a:solidFill>
                  <a:srgbClr val="FF0000"/>
                </a:solidFill>
                <a:latin typeface="楷体" pitchFamily="49" charset="-122"/>
                <a:ea typeface="楷体" panose="02010609060101010101" pitchFamily="49" charset="-122"/>
              </a:rPr>
              <a:t>探求对人最有用的真理和智慧。</a:t>
            </a:r>
            <a:endParaRPr lang="en-US" altLang="zh-CN" sz="2400" smtClean="0">
              <a:solidFill>
                <a:srgbClr val="FF0000"/>
              </a:solidFill>
              <a:latin typeface="楷体" pitchFamily="49" charset="-122"/>
              <a:ea typeface="楷体" panose="02010609060101010101" pitchFamily="49" charset="-122"/>
            </a:endParaRPr>
          </a:p>
          <a:p>
            <a:pPr indent="228600" fontAlgn="base">
              <a:spcBef>
                <a:spcPct val="0"/>
              </a:spcBef>
              <a:spcAft>
                <a:spcPct val="0"/>
              </a:spcAft>
            </a:pPr>
            <a:r>
              <a:rPr lang="en-US" altLang="zh-CN" sz="2400" smtClean="0">
                <a:solidFill>
                  <a:srgbClr val="FF0000"/>
                </a:solidFill>
                <a:latin typeface="楷体" pitchFamily="49" charset="-122"/>
                <a:ea typeface="楷体" panose="02010609060101010101" pitchFamily="49" charset="-122"/>
              </a:rPr>
              <a:t>  </a:t>
            </a:r>
            <a:r>
              <a:rPr lang="zh-CN" altLang="zh-CN" sz="2400" smtClean="0">
                <a:latin typeface="楷体" pitchFamily="49" charset="-122"/>
                <a:ea typeface="楷体" panose="02010609060101010101" pitchFamily="49" charset="-122"/>
              </a:rPr>
              <a:t>他喜欢在市场、运动场、街头等公众场合与人谈论各种各样的问题</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如</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什么是虔诚</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什么是民主</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什么是美德</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什么是勇气</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什么是真理</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等等。</a:t>
            </a:r>
            <a:endParaRPr lang="en-US" altLang="zh-CN" sz="2400" smtClean="0">
              <a:latin typeface="楷体" pitchFamily="49" charset="-122"/>
              <a:ea typeface="楷体" panose="02010609060101010101" pitchFamily="49" charset="-122"/>
            </a:endParaRPr>
          </a:p>
          <a:p>
            <a:pPr indent="228600" fontAlgn="base">
              <a:spcBef>
                <a:spcPct val="0"/>
              </a:spcBef>
              <a:spcAft>
                <a:spcPct val="0"/>
              </a:spcAft>
            </a:pPr>
            <a:r>
              <a:rPr lang="en-US" altLang="zh-CN" sz="2400" smtClean="0">
                <a:latin typeface="楷体" pitchFamily="49" charset="-122"/>
                <a:ea typeface="楷体" panose="02010609060101010101" pitchFamily="49" charset="-122"/>
              </a:rPr>
              <a:t> </a:t>
            </a:r>
            <a:r>
              <a:rPr lang="zh-CN" altLang="zh-CN" sz="2400" smtClean="0">
                <a:solidFill>
                  <a:srgbClr val="FF0000"/>
                </a:solidFill>
                <a:latin typeface="楷体" pitchFamily="49" charset="-122"/>
                <a:ea typeface="楷体" panose="02010609060101010101" pitchFamily="49" charset="-122"/>
              </a:rPr>
              <a:t>在雅典恢复奴隶主民主制后</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苏格拉底被控以藐视传统宗教、引进新神、腐蚀青年等罪名</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并被判处死刑。在监狱关押期间</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他的朋友们拼命劝他逃走</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并买通了狱卒</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制订了越狱计划</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但他宁可死</a:t>
            </a:r>
            <a:r>
              <a:rPr lang="en-US" altLang="zh-CN" sz="2400" smtClean="0">
                <a:latin typeface="楷体" pitchFamily="49" charset="-122"/>
                <a:ea typeface="楷体" panose="02010609060101010101" pitchFamily="49" charset="-122"/>
              </a:rPr>
              <a:t>,</a:t>
            </a:r>
            <a:r>
              <a:rPr lang="zh-CN" altLang="zh-CN" sz="2400" smtClean="0">
                <a:latin typeface="楷体" pitchFamily="49" charset="-122"/>
                <a:ea typeface="楷体" panose="02010609060101010101" pitchFamily="49" charset="-122"/>
              </a:rPr>
              <a:t>也不肯违背自己的信仰。</a:t>
            </a:r>
            <a:endParaRPr lang="en-US" altLang="zh-CN" sz="2400" smtClean="0">
              <a:latin typeface="楷体" pitchFamily="49" charset="-122"/>
              <a:ea typeface="楷体" panose="02010609060101010101" pitchFamily="49" charset="-122"/>
            </a:endParaRPr>
          </a:p>
          <a:p>
            <a:pPr indent="228600" fontAlgn="base">
              <a:spcBef>
                <a:spcPct val="0"/>
              </a:spcBef>
              <a:spcAft>
                <a:spcPct val="0"/>
              </a:spcAft>
            </a:pPr>
            <a:r>
              <a:rPr lang="en-US" altLang="zh-CN" sz="2400" smtClean="0">
                <a:latin typeface="楷体" pitchFamily="49" charset="-122"/>
                <a:ea typeface="楷体" panose="02010609060101010101" pitchFamily="49" charset="-122"/>
              </a:rPr>
              <a:t>  </a:t>
            </a:r>
            <a:r>
              <a:rPr lang="zh-CN" altLang="zh-CN" sz="2400" b="1" smtClean="0">
                <a:solidFill>
                  <a:srgbClr val="0070C0"/>
                </a:solidFill>
                <a:latin typeface="楷体" pitchFamily="49" charset="-122"/>
                <a:ea typeface="楷体" panose="02010609060101010101" pitchFamily="49" charset="-122"/>
              </a:rPr>
              <a:t>这篇短文就是苏格拉底被判处死刑后</a:t>
            </a:r>
            <a:r>
              <a:rPr lang="en-US" altLang="zh-CN" sz="2400" b="1" smtClean="0">
                <a:solidFill>
                  <a:srgbClr val="0070C0"/>
                </a:solidFill>
                <a:latin typeface="楷体" pitchFamily="49" charset="-122"/>
                <a:ea typeface="楷体" panose="02010609060101010101" pitchFamily="49" charset="-122"/>
              </a:rPr>
              <a:t>,</a:t>
            </a:r>
            <a:r>
              <a:rPr lang="zh-CN" altLang="zh-CN" sz="2400" b="1" smtClean="0">
                <a:solidFill>
                  <a:srgbClr val="0070C0"/>
                </a:solidFill>
                <a:latin typeface="楷体" pitchFamily="49" charset="-122"/>
                <a:ea typeface="楷体" panose="02010609060101010101" pitchFamily="49" charset="-122"/>
              </a:rPr>
              <a:t>在狱中与格黎东会面</a:t>
            </a:r>
            <a:r>
              <a:rPr lang="en-US" altLang="zh-CN" sz="2400" b="1" smtClean="0">
                <a:solidFill>
                  <a:srgbClr val="0070C0"/>
                </a:solidFill>
                <a:latin typeface="楷体" pitchFamily="49" charset="-122"/>
                <a:ea typeface="楷体" panose="02010609060101010101" pitchFamily="49" charset="-122"/>
              </a:rPr>
              <a:t>,</a:t>
            </a:r>
            <a:r>
              <a:rPr lang="zh-CN" altLang="zh-CN" sz="2400" b="1" smtClean="0">
                <a:solidFill>
                  <a:srgbClr val="0070C0"/>
                </a:solidFill>
                <a:latin typeface="楷体" pitchFamily="49" charset="-122"/>
                <a:ea typeface="楷体" panose="02010609060101010101" pitchFamily="49" charset="-122"/>
              </a:rPr>
              <a:t>两人关于苏格拉底应不应该越狱的探讨</a:t>
            </a:r>
            <a:r>
              <a:rPr lang="zh-CN" altLang="zh-CN" sz="2400" smtClean="0">
                <a:latin typeface="楷体" pitchFamily="49" charset="-122"/>
                <a:ea typeface="楷体" panose="02010609060101010101" pitchFamily="49" charset="-122"/>
              </a:rPr>
              <a:t>。</a:t>
            </a:r>
            <a:endParaRPr lang="en-US" altLang="zh-CN" sz="2400" smtClean="0">
              <a:latin typeface="楷体" pitchFamily="49" charset="-122"/>
              <a:ea typeface="楷体" panose="02010609060101010101" pitchFamily="49" charset="-122"/>
            </a:endParaRPr>
          </a:p>
          <a:p>
            <a:pPr indent="228600" fontAlgn="base">
              <a:spcBef>
                <a:spcPct val="0"/>
              </a:spcBef>
              <a:spcAft>
                <a:spcPct val="0"/>
              </a:spcAft>
            </a:pPr>
            <a:r>
              <a:rPr lang="en-US" altLang="zh-CN" sz="2400" smtClean="0">
                <a:latin typeface="楷体" pitchFamily="49" charset="-122"/>
                <a:ea typeface="楷体" panose="02010609060101010101" pitchFamily="49" charset="-122"/>
              </a:rPr>
              <a:t>  </a:t>
            </a:r>
            <a:r>
              <a:rPr lang="zh-CN" altLang="zh-CN" sz="2400" smtClean="0">
                <a:latin typeface="楷体" pitchFamily="49" charset="-122"/>
                <a:ea typeface="楷体" panose="02010609060101010101" pitchFamily="49" charset="-122"/>
              </a:rPr>
              <a:t>最后</a:t>
            </a:r>
            <a:r>
              <a:rPr lang="en-US" altLang="zh-CN" sz="2400" smtClean="0">
                <a:latin typeface="楷体" pitchFamily="49" charset="-122"/>
                <a:ea typeface="楷体" panose="02010609060101010101" pitchFamily="49" charset="-122"/>
              </a:rPr>
              <a:t>70</a:t>
            </a:r>
            <a:r>
              <a:rPr lang="zh-CN" altLang="zh-CN" sz="2400" smtClean="0">
                <a:latin typeface="楷体" pitchFamily="49" charset="-122"/>
                <a:ea typeface="楷体" panose="02010609060101010101" pitchFamily="49" charset="-122"/>
              </a:rPr>
              <a:t>岁的苏格拉底饮下毒酒而死。</a:t>
            </a:r>
          </a:p>
          <a:p>
            <a:pPr marL="0" marR="0" lvl="0" indent="228600" algn="l" defTabSz="914400" rtl="0" eaLnBrk="1" fontAlgn="base" latinLnBrk="0" hangingPunct="1">
              <a:lnSpc>
                <a:spcPct val="100000"/>
              </a:lnSpc>
              <a:spcBef>
                <a:spcPct val="0"/>
              </a:spcBef>
              <a:spcAft>
                <a:spcPct val="0"/>
              </a:spcAft>
              <a:buClrTx/>
              <a:buSzTx/>
              <a:buFontTx/>
              <a:buNone/>
            </a:pPr>
            <a:endParaRPr kumimoji="0" lang="zh-CN" sz="2400" b="0"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a:t>
            </a:r>
            <a:endPar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
        <p:nvSpPr>
          <p:cNvPr id="6" name="流程图: 延期 5"/>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1505">
                                            <p:txEl>
                                              <p:pRg st="2" end="2"/>
                                            </p:txEl>
                                          </p:spTgt>
                                        </p:tgtEl>
                                        <p:attrNameLst>
                                          <p:attrName>style.visibility</p:attrName>
                                        </p:attrNameLst>
                                      </p:cBhvr>
                                      <p:to>
                                        <p:strVal val="visible"/>
                                      </p:to>
                                    </p:set>
                                    <p:anim calcmode="lin" valueType="num">
                                      <p:cBhvr additive="base">
                                        <p:cTn id="7" dur="500" fill="hold"/>
                                        <p:tgtEl>
                                          <p:spTgt spid="2150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1505">
                                            <p:txEl>
                                              <p:pRg st="3" end="3"/>
                                            </p:txEl>
                                          </p:spTgt>
                                        </p:tgtEl>
                                        <p:attrNameLst>
                                          <p:attrName>style.visibility</p:attrName>
                                        </p:attrNameLst>
                                      </p:cBhvr>
                                      <p:to>
                                        <p:strVal val="visible"/>
                                      </p:to>
                                    </p:set>
                                    <p:anim calcmode="lin" valueType="num">
                                      <p:cBhvr additive="base">
                                        <p:cTn id="13" dur="500" fill="hold"/>
                                        <p:tgtEl>
                                          <p:spTgt spid="2150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1505">
                                            <p:txEl>
                                              <p:pRg st="4" end="4"/>
                                            </p:txEl>
                                          </p:spTgt>
                                        </p:tgtEl>
                                        <p:attrNameLst>
                                          <p:attrName>style.visibility</p:attrName>
                                        </p:attrNameLst>
                                      </p:cBhvr>
                                      <p:to>
                                        <p:strVal val="visible"/>
                                      </p:to>
                                    </p:set>
                                    <p:anim calcmode="lin" valueType="num">
                                      <p:cBhvr additive="base">
                                        <p:cTn id="19" dur="500" fill="hold"/>
                                        <p:tgtEl>
                                          <p:spTgt spid="2150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1505">
                                            <p:txEl>
                                              <p:pRg st="5" end="5"/>
                                            </p:txEl>
                                          </p:spTgt>
                                        </p:tgtEl>
                                        <p:attrNameLst>
                                          <p:attrName>style.visibility</p:attrName>
                                        </p:attrNameLst>
                                      </p:cBhvr>
                                      <p:to>
                                        <p:strVal val="visible"/>
                                      </p:to>
                                    </p:set>
                                    <p:anim calcmode="lin" valueType="num">
                                      <p:cBhvr additive="base">
                                        <p:cTn id="25" dur="500" fill="hold"/>
                                        <p:tgtEl>
                                          <p:spTgt spid="2150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1505">
                                            <p:txEl>
                                              <p:pRg st="6" end="6"/>
                                            </p:txEl>
                                          </p:spTgt>
                                        </p:tgtEl>
                                        <p:attrNameLst>
                                          <p:attrName>style.visibility</p:attrName>
                                        </p:attrNameLst>
                                      </p:cBhvr>
                                      <p:to>
                                        <p:strVal val="visible"/>
                                      </p:to>
                                    </p:set>
                                    <p:anim calcmode="lin" valueType="num">
                                      <p:cBhvr additive="base">
                                        <p:cTn id="31" dur="500" fill="hold"/>
                                        <p:tgtEl>
                                          <p:spTgt spid="2150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学科网</Company>
  <PresentationFormat>On-screen Show (4:3)</PresentationFormat>
  <Paragraphs>143</Paragraphs>
  <Slides>30</Slides>
  <Notes>0</Notes>
  <TotalTime>0</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30</vt:i4>
      </vt:variant>
    </vt:vector>
  </HeadingPairs>
  <TitlesOfParts>
    <vt:vector baseType="lpstr" size="38">
      <vt:lpstr>Arial</vt:lpstr>
      <vt:lpstr>Calibri</vt:lpstr>
      <vt:lpstr>楷体</vt:lpstr>
      <vt:lpstr>宋体</vt:lpstr>
      <vt:lpstr>Times New Roman</vt:lpstr>
      <vt:lpstr>方正舒体</vt:lpstr>
      <vt:lpstr>华文隶书</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2020-10-19T16:45:08.433</cp:lastPrinted>
  <dcterms:created xsi:type="dcterms:W3CDTF">2020-10-19T16:45:08Z</dcterms:created>
  <dcterms:modified xsi:type="dcterms:W3CDTF">2021-01-19T01:35:59Z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