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7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8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9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0" r:id="rId2"/>
    <p:sldMasterId id="2147483672" r:id="rId3"/>
    <p:sldMasterId id="2147483685" r:id="rId4"/>
    <p:sldMasterId id="2147483708" r:id="rId5"/>
    <p:sldMasterId id="2147483732" r:id="rId6"/>
    <p:sldMasterId id="2147483744" r:id="rId7"/>
    <p:sldMasterId id="2147483756" r:id="rId8"/>
    <p:sldMasterId id="2147483780" r:id="rId9"/>
    <p:sldMasterId id="2147483792" r:id="rId10"/>
  </p:sldMasterIdLst>
  <p:notesMasterIdLst>
    <p:notesMasterId r:id="rId52"/>
  </p:notesMasterIdLst>
  <p:sldIdLst>
    <p:sldId id="350" r:id="rId11"/>
    <p:sldId id="358" r:id="rId12"/>
    <p:sldId id="259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7" r:id="rId21"/>
    <p:sldId id="318" r:id="rId22"/>
    <p:sldId id="319" r:id="rId23"/>
    <p:sldId id="338" r:id="rId24"/>
    <p:sldId id="339" r:id="rId25"/>
    <p:sldId id="342" r:id="rId26"/>
    <p:sldId id="343" r:id="rId27"/>
    <p:sldId id="344" r:id="rId28"/>
    <p:sldId id="345" r:id="rId29"/>
    <p:sldId id="346" r:id="rId30"/>
    <p:sldId id="353" r:id="rId31"/>
    <p:sldId id="349" r:id="rId32"/>
    <p:sldId id="335" r:id="rId33"/>
    <p:sldId id="320" r:id="rId34"/>
    <p:sldId id="321" r:id="rId35"/>
    <p:sldId id="322" r:id="rId36"/>
    <p:sldId id="360" r:id="rId37"/>
    <p:sldId id="337" r:id="rId38"/>
    <p:sldId id="362" r:id="rId39"/>
    <p:sldId id="363" r:id="rId40"/>
    <p:sldId id="324" r:id="rId41"/>
    <p:sldId id="325" r:id="rId42"/>
    <p:sldId id="327" r:id="rId43"/>
    <p:sldId id="340" r:id="rId44"/>
    <p:sldId id="341" r:id="rId45"/>
    <p:sldId id="355" r:id="rId46"/>
    <p:sldId id="356" r:id="rId47"/>
    <p:sldId id="365" r:id="rId48"/>
    <p:sldId id="366" r:id="rId49"/>
    <p:sldId id="347" r:id="rId50"/>
    <p:sldId id="367" r:id="rId51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30B7F"/>
    <a:srgbClr val="8DC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78" y="-6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  <a:pPr/>
              <a:t>2020/3/18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321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390651"/>
            <a:ext cx="6858000" cy="1241822"/>
          </a:xfrm>
          <a:prstGeom prst="rect">
            <a:avLst/>
          </a:prstGeom>
        </p:spPr>
        <p:txBody>
          <a:bodyPr lIns="68580" tIns="34290" rIns="68580" bIns="34290" anchor="b">
            <a:normAutofit/>
          </a:bodyPr>
          <a:lstStyle>
            <a:lvl1pPr algn="ctr">
              <a:defRPr sz="54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marL="0" indent="0" algn="ctr">
              <a:buNone/>
              <a:defRPr sz="1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D997B5FA-0921-464F-AAE1-844C04324D75}" type="datetimeFigureOut">
              <a:rPr lang="zh-CN" altLang="en-US" smtClean="0"/>
              <a:pPr/>
              <a:t>2020/3/18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760FBDFE-C587-4B4C-A407-44438C67B59E}" type="datetimeFigureOut">
              <a:rPr lang="zh-CN" altLang="en-US" smtClean="0"/>
              <a:pPr/>
              <a:t>2020/3/18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9"/>
            <a:ext cx="7886700" cy="4169228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53834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74475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69367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61206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35985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21711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91116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4954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17863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729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694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911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3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204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293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9788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392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9357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8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1237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8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79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760FBDFE-C587-4B4C-A407-44438C67B59E}" type="datetimeFigureOut">
              <a:rPr lang="zh-CN" altLang="en-US" smtClean="0"/>
              <a:pPr/>
              <a:t>2020/3/18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2300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53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68" y="27385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3226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7169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889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3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074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4356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6656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6498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7682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8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592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0DD7636-5BE1-44BC-BB5F-15739D9E18E1}" type="datetimeFigureOut">
              <a:rPr lang="zh-CN" altLang="en-US" smtClean="0"/>
              <a:pPr/>
              <a:t>2020/3/18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E87C0E1D-24C4-406F-9615-DBDA8D2D1F9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628650" y="1640584"/>
            <a:ext cx="7886700" cy="1862336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ctr">
              <a:defRPr sz="45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6" name="矩形 5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8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5229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7504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53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68" y="27385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844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80485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390651"/>
            <a:ext cx="6858000" cy="1241822"/>
          </a:xfrm>
        </p:spPr>
        <p:txBody>
          <a:bodyPr anchor="b">
            <a:normAutofit/>
          </a:bodyPr>
          <a:lstStyle>
            <a:lvl1pPr algn="ctr">
              <a:defRPr sz="54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2020/3/18</a:t>
            </a:fld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6602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2020/3/18</a:t>
            </a:fld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2444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2020/3/18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628650" y="1640584"/>
            <a:ext cx="7886700" cy="1862336"/>
          </a:xfrm>
        </p:spPr>
        <p:txBody>
          <a:bodyPr>
            <a:normAutofit/>
          </a:bodyPr>
          <a:lstStyle>
            <a:lvl1pPr algn="ctr">
              <a:defRPr sz="45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</p:spTree>
    <p:extLst>
      <p:ext uri="{BB962C8B-B14F-4D97-AF65-F5344CB8AC3E}">
        <p14:creationId xmlns:p14="http://schemas.microsoft.com/office/powerpoint/2010/main" val="1773634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2020/3/18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4957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16"/>
            <a:ext cx="3868340" cy="26805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308721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961716"/>
            <a:ext cx="3887391" cy="26805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2020/3/18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7824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428875" y="1619251"/>
            <a:ext cx="4286250" cy="1036838"/>
          </a:xfrm>
        </p:spPr>
        <p:txBody>
          <a:bodyPr anchor="b" anchorCtr="0">
            <a:normAutofit/>
          </a:bodyPr>
          <a:lstStyle>
            <a:lvl1pPr algn="ctr">
              <a:defRPr sz="6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2020/3/18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2428875" y="2799910"/>
            <a:ext cx="4286250" cy="889453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  <p:extLst>
      <p:ext uri="{BB962C8B-B14F-4D97-AF65-F5344CB8AC3E}">
        <p14:creationId xmlns:p14="http://schemas.microsoft.com/office/powerpoint/2010/main" val="1726783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760FBDFE-C587-4B4C-A407-44438C67B59E}" type="datetimeFigureOut">
              <a:rPr lang="zh-CN" altLang="en-US" smtClean="0"/>
              <a:pPr/>
              <a:t>2020/3/18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2020/3/18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672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8665" y="535264"/>
            <a:ext cx="3511241" cy="1071121"/>
          </a:xfrm>
        </p:spPr>
        <p:txBody>
          <a:bodyPr anchor="t" anchorCtr="0">
            <a:normAutofit/>
          </a:bodyPr>
          <a:lstStyle>
            <a:lvl1pPr>
              <a:defRPr sz="27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31888" y="535255"/>
            <a:ext cx="4283912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8665" y="1735406"/>
            <a:ext cx="3511241" cy="285869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2020/3/18</a:t>
            </a:fld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2792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833674" y="273853"/>
            <a:ext cx="681676" cy="4358879"/>
          </a:xfrm>
        </p:spPr>
        <p:txBody>
          <a:bodyPr vert="eaVert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53"/>
            <a:ext cx="7084832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2020/3/18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0995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2020/3/18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9"/>
            <a:ext cx="7886700" cy="416922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5518043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3387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2191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3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0673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1659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6249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079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 lIns="68580" tIns="34290" rIns="68580" bIns="34290"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16"/>
            <a:ext cx="3868340" cy="2680541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308721"/>
            <a:ext cx="3887391" cy="617934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961716"/>
            <a:ext cx="3887391" cy="2680541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760FBDFE-C587-4B4C-A407-44438C67B59E}" type="datetimeFigureOut">
              <a:rPr lang="zh-CN" altLang="en-US" smtClean="0"/>
              <a:pPr/>
              <a:t>2020/3/18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34221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8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09873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8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02116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15654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53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68" y="27385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7902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9677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62895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3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35738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939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399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428875" y="1619251"/>
            <a:ext cx="4286250" cy="1036838"/>
          </a:xfrm>
          <a:prstGeom prst="rect">
            <a:avLst/>
          </a:prstGeom>
        </p:spPr>
        <p:txBody>
          <a:bodyPr lIns="68580" tIns="34290" rIns="68580" bIns="34290" anchor="b" anchorCtr="0">
            <a:normAutofit/>
          </a:bodyPr>
          <a:lstStyle>
            <a:lvl1pPr algn="ctr">
              <a:defRPr sz="6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0DD7636-5BE1-44BC-BB5F-15739D9E18E1}" type="datetimeFigureOut">
              <a:rPr lang="zh-CN" altLang="en-US" smtClean="0"/>
              <a:pPr/>
              <a:t>2020/3/18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E87C0E1D-24C4-406F-9615-DBDA8D2D1F9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2428875" y="2799910"/>
            <a:ext cx="4286250" cy="889453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70384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50141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8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3392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8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31148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80159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53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68" y="27385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49163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23615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46105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3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15381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485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760FBDFE-C587-4B4C-A407-44438C67B59E}" type="datetimeFigureOut">
              <a:rPr lang="zh-CN" altLang="en-US" smtClean="0"/>
              <a:pPr/>
              <a:t>2020/3/18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5463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5415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07740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8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1012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8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73231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97727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53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68" y="27385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98066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09021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62996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3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139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8665" y="535264"/>
            <a:ext cx="3511241" cy="1071121"/>
          </a:xfrm>
          <a:prstGeom prst="rect">
            <a:avLst/>
          </a:prstGeom>
        </p:spPr>
        <p:txBody>
          <a:bodyPr lIns="68580" tIns="34290" rIns="68580" bIns="34290" anchor="t" anchorCtr="0">
            <a:normAutofit/>
          </a:bodyPr>
          <a:lstStyle>
            <a:lvl1pPr>
              <a:defRPr sz="27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31888" y="535255"/>
            <a:ext cx="4283912" cy="405270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8665" y="1735406"/>
            <a:ext cx="3511241" cy="2858691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9EFD9D74-47D9-4702-A33C-335B63B48DBF}" type="datetimeFigureOut">
              <a:rPr lang="zh-CN" altLang="en-US" smtClean="0"/>
              <a:pPr/>
              <a:t>2020/3/18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27189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72592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7345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61697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8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41514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8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75450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71232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53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68" y="27385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33038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25823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716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833674" y="273853"/>
            <a:ext cx="681676" cy="4358879"/>
          </a:xfrm>
          <a:prstGeom prst="rect">
            <a:avLst/>
          </a:prstGeom>
        </p:spPr>
        <p:txBody>
          <a:bodyPr vert="eaVert" lIns="68580" tIns="34290" rIns="68580" bIns="34290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53"/>
            <a:ext cx="7084832" cy="4358879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760FBDFE-C587-4B4C-A407-44438C67B59E}" type="datetimeFigureOut">
              <a:rPr lang="zh-CN" altLang="en-US" smtClean="0"/>
              <a:pPr/>
              <a:t>2020/3/18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3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1523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10281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354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71076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20676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8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96984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8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41158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58791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53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68" y="27385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14251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452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ags" Target="../tags/tag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>
          <a:blip r:embed="rId1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白色背景.jp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519" y="1905010"/>
            <a:ext cx="2878931" cy="287893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59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368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21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>
          <a:blip r:embed="rId15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2020/3/18</a:t>
            </a:fld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fld id="{565CE74E-AB26-4998-AD42-012C4C1AD076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" name="KSO_TEMPLATE" hidden="1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653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26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284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85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526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8AF13-36E5-4A42-A38E-7E849DE945D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BA1D-7B4A-4A82-926B-C81D3F5F307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34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7" Type="http://schemas.openxmlformats.org/officeDocument/2006/relationships/image" Target="../media/image2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4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0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724405" y="902307"/>
            <a:ext cx="4850042" cy="1714500"/>
          </a:xfrm>
          <a:prstGeom prst="roundRect">
            <a:avLst/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2550412" y="792169"/>
            <a:ext cx="1940011" cy="994172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smtClean="0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日月明</a:t>
            </a:r>
            <a:endParaRPr lang="zh-CN" altLang="en-US" b="1">
              <a:solidFill>
                <a:prstClr val="black"/>
              </a:solidFill>
              <a:latin typeface="黑体" panose="02010600030101010101" charset="-122"/>
              <a:ea typeface="黑体" panose="02010600030101010101" charset="-122"/>
              <a:cs typeface="黑体" panose="0201060003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892078" y="1103888"/>
            <a:ext cx="652154" cy="656488"/>
          </a:xfrm>
          <a:prstGeom prst="ellipse">
            <a:avLst/>
          </a:prstGeom>
          <a:solidFill>
            <a:schemeClr val="accent2"/>
          </a:solidFill>
          <a:ln w="12700" cmpd="sng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5000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</a:rPr>
              <a:t>9</a:t>
            </a:r>
            <a:endParaRPr lang="en-US" altLang="zh-CN" sz="5000">
              <a:solidFill>
                <a:prstClr val="black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988645" y="1890440"/>
            <a:ext cx="4257554" cy="0"/>
          </a:xfrm>
          <a:prstGeom prst="line">
            <a:avLst/>
          </a:prstGeom>
          <a:ln w="571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标题 1"/>
          <p:cNvSpPr txBox="1">
            <a:spLocks/>
          </p:cNvSpPr>
          <p:nvPr/>
        </p:nvSpPr>
        <p:spPr>
          <a:xfrm>
            <a:off x="2560831" y="1745059"/>
            <a:ext cx="1735061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一年级上册</a:t>
            </a:r>
            <a:endParaRPr lang="zh-CN" altLang="en-US" sz="2400" b="1" dirty="0">
              <a:solidFill>
                <a:prstClr val="black"/>
              </a:solidFill>
              <a:latin typeface="黑体" panose="02010600030101010101" charset="-122"/>
              <a:ea typeface="黑体" panose="02010600030101010101" charset="-122"/>
              <a:cs typeface="黑体" panose="0201060003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3" name="矩形 12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16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2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28" name="椭圆 2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9" name="矩形 2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2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26" name="椭圆 2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7" name="矩形 2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7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8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22" name="椭圆 21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3" name="矩形 22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9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20" name="椭圆 19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" name="矩形 20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0" name="矩形 29"/>
          <p:cNvSpPr/>
          <p:nvPr/>
        </p:nvSpPr>
        <p:spPr>
          <a:xfrm>
            <a:off x="1" y="4037945"/>
            <a:ext cx="9143999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966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9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0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5040074" y="1285398"/>
            <a:ext cx="1002401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900"/>
              </a:spcBef>
              <a:defRPr/>
            </a:pPr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lín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4854297" y="2161169"/>
            <a:ext cx="1488844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林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 descr="林（树林）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2721" y="1384573"/>
            <a:ext cx="2604187" cy="21391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9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0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4994346" y="1292909"/>
            <a:ext cx="1344683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900"/>
              </a:spcBef>
              <a:defRPr/>
            </a:pPr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sēn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5002598" y="2204419"/>
            <a:ext cx="1293195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森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 descr="森（森林）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1425" y="1305372"/>
            <a:ext cx="2355533" cy="241508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9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0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5253113" y="1228635"/>
            <a:ext cx="1344992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900"/>
              </a:spcBef>
              <a:defRPr/>
            </a:pPr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</a:t>
            </a:r>
            <a:r>
              <a:rPr lang="en-US" altLang="zh-CN" sz="5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á</a:t>
            </a:r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5253114" y="2154991"/>
            <a:ext cx="1215656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 descr="条（一条船）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5583" y="1080145"/>
            <a:ext cx="2887028" cy="262177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9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0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4964269" y="1336365"/>
            <a:ext cx="1139987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900"/>
              </a:spcBef>
              <a:defRPr/>
            </a:pPr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xīn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4891361" y="2247668"/>
            <a:ext cx="1212876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心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0466" y="1081217"/>
            <a:ext cx="2718487" cy="254858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49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" name="椭圆 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2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9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70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73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93057"/>
            <a:ext cx="9144000" cy="3444316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36410" y="1316000"/>
            <a:ext cx="1376858" cy="1268016"/>
            <a:chOff x="347662" y="1385888"/>
            <a:chExt cx="1835811" cy="1690688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662" y="1385888"/>
              <a:ext cx="1835811" cy="1690688"/>
            </a:xfrm>
            <a:prstGeom prst="rect">
              <a:avLst/>
            </a:prstGeom>
          </p:spPr>
        </p:pic>
        <p:sp>
          <p:nvSpPr>
            <p:cNvPr id="53" name="TextBox 3"/>
            <p:cNvSpPr txBox="1">
              <a:spLocks noChangeArrowheads="1"/>
            </p:cNvSpPr>
            <p:nvPr/>
          </p:nvSpPr>
          <p:spPr bwMode="auto">
            <a:xfrm>
              <a:off x="650342" y="1587191"/>
              <a:ext cx="844820" cy="1272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7000" b="1"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600">
                  <a:ln>
                    <a:solidFill>
                      <a:prstClr val="white"/>
                    </a:solidFill>
                  </a:ln>
                  <a:solidFill>
                    <a:srgbClr val="FF0000"/>
                  </a:solidFill>
                </a:rPr>
                <a:t>明</a:t>
              </a:r>
              <a:endParaRPr lang="zh-CN" altLang="en-US" sz="5600">
                <a:ln>
                  <a:solidFill>
                    <a:prstClr val="white"/>
                  </a:solidFill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390053" y="751218"/>
            <a:ext cx="1376858" cy="1268016"/>
            <a:chOff x="347662" y="1385888"/>
            <a:chExt cx="1835811" cy="1690688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662" y="1385888"/>
              <a:ext cx="1835811" cy="1690688"/>
            </a:xfrm>
            <a:prstGeom prst="rect">
              <a:avLst/>
            </a:prstGeom>
          </p:spPr>
        </p:pic>
        <p:sp>
          <p:nvSpPr>
            <p:cNvPr id="56" name="TextBox 3"/>
            <p:cNvSpPr txBox="1">
              <a:spLocks noChangeArrowheads="1"/>
            </p:cNvSpPr>
            <p:nvPr/>
          </p:nvSpPr>
          <p:spPr bwMode="auto">
            <a:xfrm>
              <a:off x="650342" y="1587191"/>
              <a:ext cx="844820" cy="1272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7000" b="1"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600">
                  <a:ln>
                    <a:solidFill>
                      <a:prstClr val="white"/>
                    </a:solidFill>
                  </a:ln>
                  <a:solidFill>
                    <a:srgbClr val="FF0000"/>
                  </a:solidFill>
                </a:rPr>
                <a:t>尘</a:t>
              </a:r>
              <a:endParaRPr lang="zh-CN" altLang="en-US" sz="5600">
                <a:ln>
                  <a:solidFill>
                    <a:prstClr val="white"/>
                  </a:solidFill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688531" y="1199965"/>
            <a:ext cx="1376858" cy="1268016"/>
            <a:chOff x="347662" y="1385888"/>
            <a:chExt cx="1835811" cy="1690688"/>
          </a:xfrm>
        </p:grpSpPr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662" y="1385888"/>
              <a:ext cx="1835811" cy="1690688"/>
            </a:xfrm>
            <a:prstGeom prst="rect">
              <a:avLst/>
            </a:prstGeom>
          </p:spPr>
        </p:pic>
        <p:sp>
          <p:nvSpPr>
            <p:cNvPr id="59" name="TextBox 3"/>
            <p:cNvSpPr txBox="1">
              <a:spLocks noChangeArrowheads="1"/>
            </p:cNvSpPr>
            <p:nvPr/>
          </p:nvSpPr>
          <p:spPr bwMode="auto">
            <a:xfrm>
              <a:off x="650342" y="1587191"/>
              <a:ext cx="844820" cy="1272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7000" b="1"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600">
                  <a:ln>
                    <a:solidFill>
                      <a:prstClr val="white"/>
                    </a:solidFill>
                  </a:ln>
                  <a:solidFill>
                    <a:srgbClr val="FF0000"/>
                  </a:solidFill>
                </a:rPr>
                <a:t>从</a:t>
              </a:r>
              <a:endParaRPr lang="zh-CN" altLang="en-US" sz="5600">
                <a:ln>
                  <a:solidFill>
                    <a:prstClr val="white"/>
                  </a:solidFill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198451" y="1220865"/>
            <a:ext cx="1376858" cy="1268016"/>
            <a:chOff x="347662" y="1385888"/>
            <a:chExt cx="1835811" cy="1690688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662" y="1385888"/>
              <a:ext cx="1835811" cy="1690688"/>
            </a:xfrm>
            <a:prstGeom prst="rect">
              <a:avLst/>
            </a:prstGeom>
          </p:spPr>
        </p:pic>
        <p:sp>
          <p:nvSpPr>
            <p:cNvPr id="67" name="TextBox 3"/>
            <p:cNvSpPr txBox="1">
              <a:spLocks noChangeArrowheads="1"/>
            </p:cNvSpPr>
            <p:nvPr/>
          </p:nvSpPr>
          <p:spPr bwMode="auto">
            <a:xfrm>
              <a:off x="650342" y="1587191"/>
              <a:ext cx="844820" cy="1272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7000" b="1"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600">
                  <a:ln>
                    <a:solidFill>
                      <a:prstClr val="white"/>
                    </a:solidFill>
                  </a:ln>
                  <a:solidFill>
                    <a:srgbClr val="FF0000"/>
                  </a:solidFill>
                </a:rPr>
                <a:t>众</a:t>
              </a:r>
              <a:endParaRPr lang="zh-CN" altLang="en-US" sz="5600">
                <a:ln>
                  <a:solidFill>
                    <a:prstClr val="white"/>
                  </a:solidFill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7730254" y="1298010"/>
            <a:ext cx="1376858" cy="1268016"/>
            <a:chOff x="347662" y="1385888"/>
            <a:chExt cx="1835811" cy="1690688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662" y="1385888"/>
              <a:ext cx="1835811" cy="1690688"/>
            </a:xfrm>
            <a:prstGeom prst="rect">
              <a:avLst/>
            </a:prstGeom>
          </p:spPr>
        </p:pic>
        <p:sp>
          <p:nvSpPr>
            <p:cNvPr id="78" name="TextBox 3"/>
            <p:cNvSpPr txBox="1">
              <a:spLocks noChangeArrowheads="1"/>
            </p:cNvSpPr>
            <p:nvPr/>
          </p:nvSpPr>
          <p:spPr bwMode="auto">
            <a:xfrm>
              <a:off x="650342" y="1587191"/>
              <a:ext cx="844820" cy="1272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7000" b="1"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600">
                  <a:ln>
                    <a:solidFill>
                      <a:prstClr val="white"/>
                    </a:solidFill>
                  </a:ln>
                  <a:solidFill>
                    <a:srgbClr val="FF0000"/>
                  </a:solidFill>
                </a:rPr>
                <a:t>双</a:t>
              </a:r>
              <a:endParaRPr lang="zh-CN" altLang="en-US" sz="5600">
                <a:ln>
                  <a:solidFill>
                    <a:prstClr val="white"/>
                  </a:solidFill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234621" y="1278487"/>
            <a:ext cx="1376858" cy="1268016"/>
            <a:chOff x="347662" y="1385888"/>
            <a:chExt cx="1835811" cy="1690688"/>
          </a:xfrm>
        </p:grpSpPr>
        <p:pic>
          <p:nvPicPr>
            <p:cNvPr id="92" name="图片 9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662" y="1385888"/>
              <a:ext cx="1835811" cy="1690688"/>
            </a:xfrm>
            <a:prstGeom prst="rect">
              <a:avLst/>
            </a:prstGeom>
          </p:spPr>
        </p:pic>
        <p:sp>
          <p:nvSpPr>
            <p:cNvPr id="93" name="TextBox 3"/>
            <p:cNvSpPr txBox="1">
              <a:spLocks noChangeArrowheads="1"/>
            </p:cNvSpPr>
            <p:nvPr/>
          </p:nvSpPr>
          <p:spPr bwMode="auto">
            <a:xfrm>
              <a:off x="650342" y="1587191"/>
              <a:ext cx="844820" cy="1272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7000" b="1"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600">
                  <a:ln>
                    <a:solidFill>
                      <a:prstClr val="white"/>
                    </a:solidFill>
                  </a:ln>
                  <a:solidFill>
                    <a:srgbClr val="FF0000"/>
                  </a:solidFill>
                </a:rPr>
                <a:t>森</a:t>
              </a:r>
              <a:endParaRPr lang="zh-CN" altLang="en-US" sz="5600">
                <a:ln>
                  <a:solidFill>
                    <a:prstClr val="white"/>
                  </a:solidFill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5345884" y="178351"/>
            <a:ext cx="1376858" cy="1268016"/>
            <a:chOff x="347662" y="1385888"/>
            <a:chExt cx="1835811" cy="1690688"/>
          </a:xfrm>
        </p:grpSpPr>
        <p:pic>
          <p:nvPicPr>
            <p:cNvPr id="95" name="图片 9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662" y="1385888"/>
              <a:ext cx="1835811" cy="1690688"/>
            </a:xfrm>
            <a:prstGeom prst="rect">
              <a:avLst/>
            </a:prstGeom>
          </p:spPr>
        </p:pic>
        <p:sp>
          <p:nvSpPr>
            <p:cNvPr id="96" name="TextBox 3"/>
            <p:cNvSpPr txBox="1">
              <a:spLocks noChangeArrowheads="1"/>
            </p:cNvSpPr>
            <p:nvPr/>
          </p:nvSpPr>
          <p:spPr bwMode="auto">
            <a:xfrm>
              <a:off x="650342" y="1587191"/>
              <a:ext cx="844820" cy="1272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7000" b="1"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600">
                  <a:ln>
                    <a:solidFill>
                      <a:prstClr val="white"/>
                    </a:solidFill>
                  </a:ln>
                  <a:solidFill>
                    <a:srgbClr val="FF0000"/>
                  </a:solidFill>
                </a:rPr>
                <a:t>条</a:t>
              </a:r>
              <a:endParaRPr lang="zh-CN" altLang="en-US" sz="5600">
                <a:ln>
                  <a:solidFill>
                    <a:prstClr val="white"/>
                  </a:solidFill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97" name="矩形 96"/>
          <p:cNvSpPr/>
          <p:nvPr/>
        </p:nvSpPr>
        <p:spPr>
          <a:xfrm>
            <a:off x="2703801" y="132842"/>
            <a:ext cx="2062184" cy="761747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4500" b="1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E400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春天到</a:t>
            </a:r>
            <a:endParaRPr lang="zh-CN" altLang="en-US" sz="45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E400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94953">
            <a:off x="4998971" y="3946155"/>
            <a:ext cx="524547" cy="38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9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3"/>
          <p:cNvSpPr txBox="1">
            <a:spLocks noChangeArrowheads="1"/>
          </p:cNvSpPr>
          <p:nvPr/>
        </p:nvSpPr>
        <p:spPr bwMode="auto">
          <a:xfrm>
            <a:off x="597650" y="1742540"/>
            <a:ext cx="1813870" cy="93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明月</a:t>
            </a:r>
            <a:endParaRPr lang="zh-CN" altLang="en-US" sz="5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291292" y="1140318"/>
            <a:ext cx="1585846" cy="70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100" b="1">
                <a:solidFill>
                  <a:srgbClr val="0000FF"/>
                </a:solidFill>
                <a:latin typeface="宋体" panose="02010600030101010101" pitchFamily="2" charset="-122"/>
              </a:rPr>
              <a:t>mínɡ</a:t>
            </a:r>
            <a:endParaRPr lang="zh-CN" altLang="en-US" sz="41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9" name="TextBox 3"/>
          <p:cNvSpPr txBox="1">
            <a:spLocks noChangeArrowheads="1"/>
          </p:cNvSpPr>
          <p:nvPr/>
        </p:nvSpPr>
        <p:spPr bwMode="auto">
          <a:xfrm>
            <a:off x="2814392" y="1742540"/>
            <a:ext cx="1711000" cy="93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力气</a:t>
            </a:r>
            <a:endParaRPr lang="zh-CN" altLang="en-US" sz="5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3"/>
          <p:cNvSpPr txBox="1">
            <a:spLocks noChangeArrowheads="1"/>
          </p:cNvSpPr>
          <p:nvPr/>
        </p:nvSpPr>
        <p:spPr bwMode="auto">
          <a:xfrm>
            <a:off x="4928264" y="1742540"/>
            <a:ext cx="1711000" cy="93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尘土</a:t>
            </a:r>
            <a:endParaRPr lang="zh-CN" altLang="en-US" sz="5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>
            <a:off x="7042135" y="1742540"/>
            <a:ext cx="1711000" cy="93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众多</a:t>
            </a:r>
            <a:endParaRPr lang="zh-CN" altLang="en-US" sz="5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2518263" y="1134304"/>
            <a:ext cx="1585846" cy="70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100" b="1">
                <a:solidFill>
                  <a:srgbClr val="0000FF"/>
                </a:solidFill>
                <a:latin typeface="宋体" panose="02010600030101010101" pitchFamily="2" charset="-122"/>
              </a:rPr>
              <a:t>lì</a:t>
            </a:r>
            <a:endParaRPr lang="zh-CN" altLang="en-US" sz="41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4479050" y="1134304"/>
            <a:ext cx="2215719" cy="70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100" b="1">
                <a:solidFill>
                  <a:srgbClr val="0000FF"/>
                </a:solidFill>
                <a:latin typeface="宋体" panose="02010600030101010101" pitchFamily="2" charset="-122"/>
              </a:rPr>
              <a:t>chén </a:t>
            </a:r>
            <a:r>
              <a:rPr lang="en-US" altLang="zh-CN" sz="4100" b="1">
                <a:solidFill>
                  <a:srgbClr val="0000FF"/>
                </a:solidFill>
                <a:latin typeface="宋体" panose="02010600030101010101" pitchFamily="2" charset="-122"/>
              </a:rPr>
              <a:t>tǔ</a:t>
            </a:r>
            <a:endParaRPr lang="zh-CN" altLang="en-US" sz="41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6707883" y="1134304"/>
            <a:ext cx="1585846" cy="70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100" b="1">
                <a:solidFill>
                  <a:srgbClr val="0000FF"/>
                </a:solidFill>
                <a:latin typeface="宋体" panose="02010600030101010101" pitchFamily="2" charset="-122"/>
              </a:rPr>
              <a:t>zhònɡ</a:t>
            </a:r>
            <a:endParaRPr lang="zh-CN" altLang="en-US" sz="41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4" name="TextBox 3"/>
          <p:cNvSpPr txBox="1">
            <a:spLocks noChangeArrowheads="1"/>
          </p:cNvSpPr>
          <p:nvPr/>
        </p:nvSpPr>
        <p:spPr bwMode="auto">
          <a:xfrm>
            <a:off x="597650" y="3335597"/>
            <a:ext cx="1813870" cy="93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树林</a:t>
            </a:r>
            <a:endParaRPr lang="zh-CN" altLang="en-US" sz="5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953027" y="2733374"/>
            <a:ext cx="1585846" cy="70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100" b="1">
                <a:solidFill>
                  <a:srgbClr val="0000FF"/>
                </a:solidFill>
                <a:latin typeface="宋体" panose="02010600030101010101" pitchFamily="2" charset="-122"/>
              </a:rPr>
              <a:t>lín</a:t>
            </a:r>
            <a:endParaRPr lang="zh-CN" altLang="en-US" sz="41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7" name="TextBox 3"/>
          <p:cNvSpPr txBox="1">
            <a:spLocks noChangeArrowheads="1"/>
          </p:cNvSpPr>
          <p:nvPr/>
        </p:nvSpPr>
        <p:spPr bwMode="auto">
          <a:xfrm>
            <a:off x="2814392" y="3335597"/>
            <a:ext cx="1711000" cy="93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森林</a:t>
            </a:r>
            <a:endParaRPr lang="zh-CN" altLang="en-US" sz="5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"/>
          <p:cNvSpPr txBox="1">
            <a:spLocks noChangeArrowheads="1"/>
          </p:cNvSpPr>
          <p:nvPr/>
        </p:nvSpPr>
        <p:spPr bwMode="auto">
          <a:xfrm>
            <a:off x="4928264" y="3335597"/>
            <a:ext cx="1711000" cy="93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关心</a:t>
            </a:r>
            <a:endParaRPr lang="zh-CN" altLang="en-US" sz="5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3"/>
          <p:cNvSpPr txBox="1">
            <a:spLocks noChangeArrowheads="1"/>
          </p:cNvSpPr>
          <p:nvPr/>
        </p:nvSpPr>
        <p:spPr bwMode="auto">
          <a:xfrm>
            <a:off x="7042135" y="3335597"/>
            <a:ext cx="1711000" cy="93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开心</a:t>
            </a:r>
            <a:endParaRPr lang="zh-CN" altLang="en-US" sz="5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 Box 15"/>
          <p:cNvSpPr txBox="1">
            <a:spLocks noChangeArrowheads="1"/>
          </p:cNvSpPr>
          <p:nvPr/>
        </p:nvSpPr>
        <p:spPr bwMode="auto">
          <a:xfrm>
            <a:off x="5486303" y="2727359"/>
            <a:ext cx="1250254" cy="70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100" b="1">
                <a:solidFill>
                  <a:srgbClr val="0000FF"/>
                </a:solidFill>
                <a:latin typeface="宋体" panose="02010600030101010101" pitchFamily="2" charset="-122"/>
              </a:rPr>
              <a:t>xīn </a:t>
            </a:r>
            <a:endParaRPr lang="zh-CN" altLang="en-US" sz="41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8" name="Text Box 15"/>
          <p:cNvSpPr txBox="1">
            <a:spLocks noChangeArrowheads="1"/>
          </p:cNvSpPr>
          <p:nvPr/>
        </p:nvSpPr>
        <p:spPr bwMode="auto">
          <a:xfrm>
            <a:off x="3174733" y="2733374"/>
            <a:ext cx="1585846" cy="70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100" b="1">
                <a:solidFill>
                  <a:srgbClr val="0000FF"/>
                </a:solidFill>
                <a:latin typeface="宋体" panose="02010600030101010101" pitchFamily="2" charset="-122"/>
              </a:rPr>
              <a:t>lín</a:t>
            </a:r>
            <a:endParaRPr lang="zh-CN" altLang="en-US" sz="41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9" name="Text Box 15"/>
          <p:cNvSpPr txBox="1">
            <a:spLocks noChangeArrowheads="1"/>
          </p:cNvSpPr>
          <p:nvPr/>
        </p:nvSpPr>
        <p:spPr bwMode="auto">
          <a:xfrm>
            <a:off x="7572295" y="2727359"/>
            <a:ext cx="1285973" cy="70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100" b="1">
                <a:solidFill>
                  <a:srgbClr val="0000FF"/>
                </a:solidFill>
                <a:latin typeface="宋体" panose="02010600030101010101" pitchFamily="2" charset="-122"/>
              </a:rPr>
              <a:t>xīn </a:t>
            </a:r>
            <a:endParaRPr lang="zh-CN" altLang="en-US" sz="41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103851" y="132842"/>
            <a:ext cx="2062184" cy="761747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45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E400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</a:t>
            </a:r>
            <a:endParaRPr lang="zh-CN" altLang="en-US" sz="45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E400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4489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2" grpId="0"/>
      <p:bldP spid="33" grpId="0"/>
      <p:bldP spid="35" grpId="0"/>
      <p:bldP spid="46" grpId="0"/>
      <p:bldP spid="48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8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6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7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8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35" name="矩形 34"/>
          <p:cNvSpPr/>
          <p:nvPr/>
        </p:nvSpPr>
        <p:spPr>
          <a:xfrm>
            <a:off x="1878687" y="1007550"/>
            <a:ext cx="891911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36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mù</a:t>
            </a:r>
            <a:endParaRPr lang="zh-CN" altLang="en-US" sz="3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58900" y="4049678"/>
            <a:ext cx="5068474" cy="701731"/>
            <a:chOff x="1945199" y="5399514"/>
            <a:chExt cx="6757965" cy="935641"/>
          </a:xfrm>
        </p:grpSpPr>
        <p:sp>
          <p:nvSpPr>
            <p:cNvPr id="42" name="矩形 2"/>
            <p:cNvSpPr>
              <a:spLocks noChangeArrowheads="1"/>
            </p:cNvSpPr>
            <p:nvPr/>
          </p:nvSpPr>
          <p:spPr bwMode="auto">
            <a:xfrm>
              <a:off x="1945199" y="5442899"/>
              <a:ext cx="1421356" cy="861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组词：</a:t>
              </a:r>
              <a:endParaRPr lang="zh-CN" altLang="en-US" sz="3000" dirty="0">
                <a:solidFill>
                  <a:prstClr val="black"/>
                </a:solidFill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43" name="矩形 2"/>
            <p:cNvSpPr>
              <a:spLocks noChangeArrowheads="1"/>
            </p:cNvSpPr>
            <p:nvPr/>
          </p:nvSpPr>
          <p:spPr bwMode="auto">
            <a:xfrm>
              <a:off x="3462526" y="5399514"/>
              <a:ext cx="5240638" cy="9356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3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树木  木头  木耳</a:t>
              </a:r>
              <a:endParaRPr lang="zh-CN" altLang="en-US" sz="33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72537" y="168975"/>
            <a:ext cx="2349886" cy="797797"/>
            <a:chOff x="398493" y="235133"/>
            <a:chExt cx="3133181" cy="1063729"/>
          </a:xfrm>
        </p:grpSpPr>
        <p:grpSp>
          <p:nvGrpSpPr>
            <p:cNvPr id="44" name="组合 43"/>
            <p:cNvGrpSpPr/>
            <p:nvPr/>
          </p:nvGrpSpPr>
          <p:grpSpPr>
            <a:xfrm>
              <a:off x="1285916" y="505254"/>
              <a:ext cx="2245758" cy="679269"/>
              <a:chOff x="2197150" y="2511380"/>
              <a:chExt cx="2245758" cy="679269"/>
            </a:xfrm>
          </p:grpSpPr>
          <p:cxnSp>
            <p:nvCxnSpPr>
              <p:cNvPr id="46" name="直接连接符 45"/>
              <p:cNvCxnSpPr/>
              <p:nvPr/>
            </p:nvCxnSpPr>
            <p:spPr>
              <a:xfrm>
                <a:off x="2197150" y="2511380"/>
                <a:ext cx="164333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2197150" y="3190649"/>
                <a:ext cx="1653211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3"/>
              <p:cNvSpPr txBox="1">
                <a:spLocks noChangeArrowheads="1"/>
              </p:cNvSpPr>
              <p:nvPr/>
            </p:nvSpPr>
            <p:spPr bwMode="auto">
              <a:xfrm>
                <a:off x="2197150" y="253622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spc="375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我会写</a:t>
                </a:r>
                <a:endParaRPr lang="zh-CN" altLang="en-US" sz="2400" b="1" spc="375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49" name="直接连接符 48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8493" y="235133"/>
              <a:ext cx="873825" cy="1063729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1458917" y="3411841"/>
            <a:ext cx="1800551" cy="757130"/>
            <a:chOff x="1945199" y="4549112"/>
            <a:chExt cx="2400734" cy="1009505"/>
          </a:xfrm>
        </p:grpSpPr>
        <p:sp>
          <p:nvSpPr>
            <p:cNvPr id="41" name="矩形 2"/>
            <p:cNvSpPr>
              <a:spLocks noChangeArrowheads="1"/>
            </p:cNvSpPr>
            <p:nvPr/>
          </p:nvSpPr>
          <p:spPr bwMode="auto">
            <a:xfrm>
              <a:off x="1945199" y="4635997"/>
              <a:ext cx="1397420" cy="86177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部首：</a:t>
              </a:r>
              <a:endParaRPr lang="zh-CN" altLang="en-US" sz="3000" dirty="0">
                <a:solidFill>
                  <a:prstClr val="black"/>
                </a:solidFill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484159" y="4549112"/>
              <a:ext cx="861774" cy="10095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木</a:t>
              </a:r>
              <a:endPara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4133" y="1697887"/>
            <a:ext cx="1462308" cy="1699088"/>
          </a:xfrm>
          <a:prstGeom prst="rect">
            <a:avLst/>
          </a:prstGeom>
        </p:spPr>
      </p:pic>
      <p:pic>
        <p:nvPicPr>
          <p:cNvPr id="19" name="木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524463" y="1691734"/>
            <a:ext cx="1698300" cy="16983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641432" y="3510626"/>
            <a:ext cx="3554263" cy="646781"/>
            <a:chOff x="4855219" y="4680823"/>
            <a:chExt cx="4739017" cy="862374"/>
          </a:xfrm>
        </p:grpSpPr>
        <p:sp>
          <p:nvSpPr>
            <p:cNvPr id="23" name="矩形 22"/>
            <p:cNvSpPr/>
            <p:nvPr/>
          </p:nvSpPr>
          <p:spPr>
            <a:xfrm>
              <a:off x="4855219" y="4680823"/>
              <a:ext cx="1785104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笔顺：</a:t>
              </a: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93836" y="4800247"/>
              <a:ext cx="3200400" cy="7429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442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  <p:bldLst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8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6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7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8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35" name="矩形 34"/>
          <p:cNvSpPr/>
          <p:nvPr/>
        </p:nvSpPr>
        <p:spPr>
          <a:xfrm>
            <a:off x="1964938" y="625230"/>
            <a:ext cx="710772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600" b="1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lín</a:t>
            </a:r>
            <a:endParaRPr lang="zh-CN" altLang="en-US" sz="3600" b="1" dirty="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56457" y="3887239"/>
            <a:ext cx="4978238" cy="714499"/>
            <a:chOff x="1808609" y="5363496"/>
            <a:chExt cx="6637650" cy="952667"/>
          </a:xfrm>
        </p:grpSpPr>
        <p:sp>
          <p:nvSpPr>
            <p:cNvPr id="42" name="矩形 2"/>
            <p:cNvSpPr>
              <a:spLocks noChangeArrowheads="1"/>
            </p:cNvSpPr>
            <p:nvPr/>
          </p:nvSpPr>
          <p:spPr bwMode="auto">
            <a:xfrm>
              <a:off x="1808609" y="5363496"/>
              <a:ext cx="1421356" cy="8617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组词：</a:t>
              </a:r>
              <a:endParaRPr lang="zh-CN" altLang="en-US" sz="3000" dirty="0">
                <a:solidFill>
                  <a:prstClr val="black"/>
                </a:solidFill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43" name="矩形 2"/>
            <p:cNvSpPr>
              <a:spLocks noChangeArrowheads="1"/>
            </p:cNvSpPr>
            <p:nvPr/>
          </p:nvSpPr>
          <p:spPr bwMode="auto">
            <a:xfrm>
              <a:off x="3205620" y="5380520"/>
              <a:ext cx="5240639" cy="9356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3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树林  森林  竹林</a:t>
              </a:r>
              <a:endParaRPr lang="zh-CN" altLang="en-US" sz="33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56457" y="3321169"/>
            <a:ext cx="1712348" cy="757130"/>
            <a:chOff x="1808609" y="3934157"/>
            <a:chExt cx="2283131" cy="1009505"/>
          </a:xfrm>
        </p:grpSpPr>
        <p:sp>
          <p:nvSpPr>
            <p:cNvPr id="41" name="矩形 2"/>
            <p:cNvSpPr>
              <a:spLocks noChangeArrowheads="1"/>
            </p:cNvSpPr>
            <p:nvPr/>
          </p:nvSpPr>
          <p:spPr bwMode="auto">
            <a:xfrm>
              <a:off x="1808609" y="3961257"/>
              <a:ext cx="1397420" cy="86177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部首：</a:t>
              </a:r>
              <a:endParaRPr lang="zh-CN" altLang="en-US" sz="3000" dirty="0">
                <a:solidFill>
                  <a:prstClr val="black"/>
                </a:solidFill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229965" y="3934157"/>
              <a:ext cx="861775" cy="10095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木</a:t>
              </a:r>
              <a:endPara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2760" y="1377967"/>
            <a:ext cx="1888550" cy="1693388"/>
          </a:xfrm>
          <a:prstGeom prst="rect">
            <a:avLst/>
          </a:prstGeom>
        </p:spPr>
      </p:pic>
      <p:pic>
        <p:nvPicPr>
          <p:cNvPr id="34" name="林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456876" y="1387050"/>
            <a:ext cx="1698300" cy="16983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567278" y="3341489"/>
            <a:ext cx="5502095" cy="646331"/>
            <a:chOff x="4756346" y="4455315"/>
            <a:chExt cx="7336127" cy="861773"/>
          </a:xfrm>
        </p:grpSpPr>
        <p:sp>
          <p:nvSpPr>
            <p:cNvPr id="23" name="矩形 22"/>
            <p:cNvSpPr/>
            <p:nvPr/>
          </p:nvSpPr>
          <p:spPr>
            <a:xfrm>
              <a:off x="4756346" y="4455315"/>
              <a:ext cx="1785104" cy="8617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笔顺：</a:t>
              </a: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4524370"/>
              <a:ext cx="5996473" cy="6286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8001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</p:childTnLst>
        </p:cTn>
      </p:par>
    </p:tnLst>
    <p:bldLst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8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6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7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8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35" name="矩形 34"/>
          <p:cNvSpPr/>
          <p:nvPr/>
        </p:nvSpPr>
        <p:spPr>
          <a:xfrm>
            <a:off x="2013930" y="625230"/>
            <a:ext cx="629018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600" b="1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tǔ</a:t>
            </a:r>
            <a:endParaRPr lang="zh-CN" altLang="en-US" sz="3600" b="1" dirty="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56457" y="3887239"/>
            <a:ext cx="4978238" cy="714499"/>
            <a:chOff x="1808609" y="5363496"/>
            <a:chExt cx="6637650" cy="952667"/>
          </a:xfrm>
        </p:grpSpPr>
        <p:sp>
          <p:nvSpPr>
            <p:cNvPr id="42" name="矩形 2"/>
            <p:cNvSpPr>
              <a:spLocks noChangeArrowheads="1"/>
            </p:cNvSpPr>
            <p:nvPr/>
          </p:nvSpPr>
          <p:spPr bwMode="auto">
            <a:xfrm>
              <a:off x="1808609" y="5363496"/>
              <a:ext cx="1421356" cy="8617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组词：</a:t>
              </a:r>
              <a:endParaRPr lang="zh-CN" altLang="en-US" sz="3000" dirty="0">
                <a:solidFill>
                  <a:prstClr val="black"/>
                </a:solidFill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43" name="矩形 2"/>
            <p:cNvSpPr>
              <a:spLocks noChangeArrowheads="1"/>
            </p:cNvSpPr>
            <p:nvPr/>
          </p:nvSpPr>
          <p:spPr bwMode="auto">
            <a:xfrm>
              <a:off x="3205620" y="5380520"/>
              <a:ext cx="5240639" cy="9356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3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土地  泥土  土块</a:t>
              </a:r>
              <a:endParaRPr lang="zh-CN" altLang="en-US" sz="33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56457" y="3321169"/>
            <a:ext cx="1712348" cy="757130"/>
            <a:chOff x="1808609" y="3934157"/>
            <a:chExt cx="2283131" cy="1009505"/>
          </a:xfrm>
        </p:grpSpPr>
        <p:sp>
          <p:nvSpPr>
            <p:cNvPr id="41" name="矩形 2"/>
            <p:cNvSpPr>
              <a:spLocks noChangeArrowheads="1"/>
            </p:cNvSpPr>
            <p:nvPr/>
          </p:nvSpPr>
          <p:spPr bwMode="auto">
            <a:xfrm>
              <a:off x="1808609" y="3961257"/>
              <a:ext cx="1397420" cy="86177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部首：</a:t>
              </a:r>
              <a:endParaRPr lang="zh-CN" altLang="en-US" sz="3000" dirty="0">
                <a:solidFill>
                  <a:prstClr val="black"/>
                </a:solidFill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229965" y="3934157"/>
              <a:ext cx="861775" cy="10095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土</a:t>
              </a:r>
              <a:endPara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4623" y="1388371"/>
            <a:ext cx="1484824" cy="1642472"/>
          </a:xfrm>
          <a:prstGeom prst="rect">
            <a:avLst/>
          </a:prstGeom>
        </p:spPr>
      </p:pic>
      <p:pic>
        <p:nvPicPr>
          <p:cNvPr id="34" name="土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460875" y="1387664"/>
            <a:ext cx="1698300" cy="16983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567278" y="3341502"/>
            <a:ext cx="2948157" cy="646331"/>
            <a:chOff x="4756346" y="4455315"/>
            <a:chExt cx="3930876" cy="861772"/>
          </a:xfrm>
        </p:grpSpPr>
        <p:sp>
          <p:nvSpPr>
            <p:cNvPr id="23" name="矩形 22"/>
            <p:cNvSpPr/>
            <p:nvPr/>
          </p:nvSpPr>
          <p:spPr>
            <a:xfrm>
              <a:off x="4756346" y="4455315"/>
              <a:ext cx="1785104" cy="8617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笔顺：</a:t>
              </a: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58347" y="4555207"/>
              <a:ext cx="2428875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3120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</p:childTnLst>
        </p:cTn>
      </p:par>
    </p:tnLst>
    <p:bldLst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8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6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7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8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35" name="矩形 34"/>
          <p:cNvSpPr/>
          <p:nvPr/>
        </p:nvSpPr>
        <p:spPr>
          <a:xfrm>
            <a:off x="2097899" y="625230"/>
            <a:ext cx="411010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600" b="1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lì</a:t>
            </a:r>
            <a:endParaRPr lang="zh-CN" altLang="en-US" sz="3600" b="1" dirty="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56457" y="3887239"/>
            <a:ext cx="4978238" cy="714499"/>
            <a:chOff x="1808609" y="5363496"/>
            <a:chExt cx="6637650" cy="952667"/>
          </a:xfrm>
        </p:grpSpPr>
        <p:sp>
          <p:nvSpPr>
            <p:cNvPr id="42" name="矩形 2"/>
            <p:cNvSpPr>
              <a:spLocks noChangeArrowheads="1"/>
            </p:cNvSpPr>
            <p:nvPr/>
          </p:nvSpPr>
          <p:spPr bwMode="auto">
            <a:xfrm>
              <a:off x="1808609" y="5363496"/>
              <a:ext cx="1421356" cy="8617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组词：</a:t>
              </a:r>
              <a:endParaRPr lang="zh-CN" altLang="en-US" sz="3000" dirty="0">
                <a:solidFill>
                  <a:prstClr val="black"/>
                </a:solidFill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43" name="矩形 2"/>
            <p:cNvSpPr>
              <a:spLocks noChangeArrowheads="1"/>
            </p:cNvSpPr>
            <p:nvPr/>
          </p:nvSpPr>
          <p:spPr bwMode="auto">
            <a:xfrm>
              <a:off x="3205620" y="5380520"/>
              <a:ext cx="5240639" cy="9356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3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力气  力量  努力</a:t>
              </a:r>
              <a:endParaRPr lang="zh-CN" altLang="en-US" sz="33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56457" y="3321169"/>
            <a:ext cx="1712348" cy="757130"/>
            <a:chOff x="1808609" y="3934157"/>
            <a:chExt cx="2283131" cy="1009505"/>
          </a:xfrm>
        </p:grpSpPr>
        <p:sp>
          <p:nvSpPr>
            <p:cNvPr id="41" name="矩形 2"/>
            <p:cNvSpPr>
              <a:spLocks noChangeArrowheads="1"/>
            </p:cNvSpPr>
            <p:nvPr/>
          </p:nvSpPr>
          <p:spPr bwMode="auto">
            <a:xfrm>
              <a:off x="1808609" y="3961257"/>
              <a:ext cx="1397420" cy="86177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部首：</a:t>
              </a:r>
              <a:endParaRPr lang="zh-CN" altLang="en-US" sz="3000" dirty="0">
                <a:solidFill>
                  <a:prstClr val="black"/>
                </a:solidFill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229965" y="3934157"/>
              <a:ext cx="861775" cy="10095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力</a:t>
              </a:r>
              <a:endPara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8326" y="1332386"/>
            <a:ext cx="1395092" cy="1766127"/>
          </a:xfrm>
          <a:prstGeom prst="rect">
            <a:avLst/>
          </a:prstGeom>
        </p:spPr>
      </p:pic>
      <p:pic>
        <p:nvPicPr>
          <p:cNvPr id="34" name="力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460875" y="1380044"/>
            <a:ext cx="1698300" cy="16983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567268" y="3341505"/>
            <a:ext cx="2192279" cy="646331"/>
            <a:chOff x="4756346" y="4455315"/>
            <a:chExt cx="2923039" cy="861774"/>
          </a:xfrm>
        </p:grpSpPr>
        <p:sp>
          <p:nvSpPr>
            <p:cNvPr id="23" name="矩形 22"/>
            <p:cNvSpPr/>
            <p:nvPr/>
          </p:nvSpPr>
          <p:spPr>
            <a:xfrm>
              <a:off x="4756346" y="4455315"/>
              <a:ext cx="1785104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笔顺：</a:t>
              </a: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17310" y="4530104"/>
              <a:ext cx="1362075" cy="6572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9645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</p:childTnLst>
        </p:cTn>
      </p:par>
    </p:tnLst>
    <p:bldLst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2"/>
          <p:cNvSpPr txBox="1"/>
          <p:nvPr/>
        </p:nvSpPr>
        <p:spPr>
          <a:xfrm>
            <a:off x="603684" y="1286141"/>
            <a:ext cx="7263041" cy="1915909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把我们学过的两个或三个独体字合在一起，就有可能组成一个新字。我们要学的汉字中有许多都是这样组成的。现在，就让我们一起去认识几个这样的字吧！</a:t>
            </a:r>
            <a:endParaRPr lang="zh-CN" altLang="en-US" sz="3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1311" y="155052"/>
            <a:ext cx="2353490" cy="836788"/>
            <a:chOff x="135082" y="206733"/>
            <a:chExt cx="3137986" cy="1115717"/>
          </a:xfrm>
        </p:grpSpPr>
        <p:grpSp>
          <p:nvGrpSpPr>
            <p:cNvPr id="20" name="组合 19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spc="375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新课导入</a:t>
                </a:r>
                <a:endParaRPr lang="zh-CN" altLang="en-US" sz="2400" b="1" spc="375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082" y="206733"/>
              <a:ext cx="900074" cy="1115717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830" y="3612883"/>
            <a:ext cx="835295" cy="104437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7690" y="3658852"/>
            <a:ext cx="835295" cy="1044374"/>
          </a:xfrm>
          <a:prstGeom prst="rect">
            <a:avLst/>
          </a:prstGeom>
        </p:spPr>
      </p:pic>
      <p:grpSp>
        <p:nvGrpSpPr>
          <p:cNvPr id="13" name="组合 6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6" name="矩形 15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27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35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39" name="椭圆 38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0" name="矩形 39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36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37" name="椭圆 36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8" name="矩形 3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28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29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33" name="椭圆 32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4" name="矩形 33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30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31" name="椭圆 3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2" name="矩形 3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38474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8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6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7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8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35" name="矩形 34"/>
          <p:cNvSpPr/>
          <p:nvPr/>
        </p:nvSpPr>
        <p:spPr>
          <a:xfrm>
            <a:off x="2054334" y="679944"/>
            <a:ext cx="843821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600" b="1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xīn</a:t>
            </a:r>
            <a:endParaRPr lang="zh-CN" altLang="en-US" sz="3600" b="1" dirty="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530228" y="3944219"/>
            <a:ext cx="4996286" cy="701731"/>
            <a:chOff x="2040304" y="5331126"/>
            <a:chExt cx="6661714" cy="935648"/>
          </a:xfrm>
        </p:grpSpPr>
        <p:sp>
          <p:nvSpPr>
            <p:cNvPr id="42" name="矩形 2"/>
            <p:cNvSpPr>
              <a:spLocks noChangeArrowheads="1"/>
            </p:cNvSpPr>
            <p:nvPr/>
          </p:nvSpPr>
          <p:spPr bwMode="auto">
            <a:xfrm>
              <a:off x="2040304" y="5347054"/>
              <a:ext cx="1421356" cy="86178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组词：</a:t>
              </a:r>
              <a:endParaRPr lang="zh-CN" altLang="en-US" sz="3000" dirty="0">
                <a:solidFill>
                  <a:prstClr val="black"/>
                </a:solidFill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43" name="矩形 2"/>
            <p:cNvSpPr>
              <a:spLocks noChangeArrowheads="1"/>
            </p:cNvSpPr>
            <p:nvPr/>
          </p:nvSpPr>
          <p:spPr bwMode="auto">
            <a:xfrm>
              <a:off x="3461380" y="5331126"/>
              <a:ext cx="5240638" cy="93564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3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爱心  中心  热心</a:t>
              </a:r>
              <a:endParaRPr lang="zh-CN" altLang="en-US" sz="33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530228" y="3340633"/>
            <a:ext cx="1749818" cy="757130"/>
            <a:chOff x="2040304" y="3984929"/>
            <a:chExt cx="2333090" cy="1009505"/>
          </a:xfrm>
        </p:grpSpPr>
        <p:sp>
          <p:nvSpPr>
            <p:cNvPr id="41" name="矩形 2"/>
            <p:cNvSpPr>
              <a:spLocks noChangeArrowheads="1"/>
            </p:cNvSpPr>
            <p:nvPr/>
          </p:nvSpPr>
          <p:spPr bwMode="auto">
            <a:xfrm>
              <a:off x="2040304" y="4071814"/>
              <a:ext cx="1397420" cy="86177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部首：</a:t>
              </a:r>
              <a:endParaRPr lang="zh-CN" altLang="en-US" sz="3000" dirty="0">
                <a:solidFill>
                  <a:prstClr val="black"/>
                </a:solidFill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511620" y="3984929"/>
              <a:ext cx="861774" cy="10095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心</a:t>
              </a:r>
              <a:endPara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8916" y="1470312"/>
            <a:ext cx="1586139" cy="1594807"/>
          </a:xfrm>
          <a:prstGeom prst="rect">
            <a:avLst/>
          </a:prstGeom>
        </p:spPr>
      </p:pic>
      <p:pic>
        <p:nvPicPr>
          <p:cNvPr id="37" name="心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622936" y="1460960"/>
            <a:ext cx="1698300" cy="16983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524463" y="3405795"/>
            <a:ext cx="3304172" cy="646331"/>
            <a:chOff x="4699283" y="4541046"/>
            <a:chExt cx="4405563" cy="861774"/>
          </a:xfrm>
        </p:grpSpPr>
        <p:sp>
          <p:nvSpPr>
            <p:cNvPr id="23" name="矩形 22"/>
            <p:cNvSpPr/>
            <p:nvPr/>
          </p:nvSpPr>
          <p:spPr>
            <a:xfrm>
              <a:off x="4699283" y="4541046"/>
              <a:ext cx="1785104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笔顺：</a:t>
              </a: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99721" y="4651370"/>
              <a:ext cx="2905125" cy="5905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83694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37"/>
                </p:tgtEl>
              </p:cMediaNode>
            </p:video>
          </p:childTnLst>
        </p:cTn>
      </p:par>
    </p:tnLst>
    <p:bldLst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49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7" name="椭圆 6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2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9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70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73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2" name="矩形 21"/>
          <p:cNvSpPr/>
          <p:nvPr/>
        </p:nvSpPr>
        <p:spPr>
          <a:xfrm>
            <a:off x="1484211" y="1875671"/>
            <a:ext cx="2449354" cy="1454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明</a:t>
            </a:r>
            <a:r>
              <a:rPr lang="en-US" altLang="zh-CN" sz="3000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——</a:t>
            </a:r>
            <a:r>
              <a:rPr lang="zh-CN" altLang="en-US" sz="3000">
                <a:solidFill>
                  <a:srgbClr val="FF00FF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亮</a:t>
            </a:r>
            <a:endParaRPr lang="zh-CN" altLang="en-US" sz="3000" dirty="0">
              <a:solidFill>
                <a:srgbClr val="FF00FF"/>
              </a:solidFill>
              <a:latin typeface="黑体" panose="02010600030101010101" charset="-122"/>
              <a:ea typeface="黑体" panose="02010600030101010101" charset="-122"/>
              <a:cs typeface="黑体" panose="02010600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独</a:t>
            </a:r>
            <a:r>
              <a:rPr lang="en-US" altLang="zh-CN" sz="3000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  <a:sym typeface="+mn-ea"/>
              </a:rPr>
              <a:t>——</a:t>
            </a:r>
            <a:r>
              <a:rPr lang="zh-CN" altLang="en-US" sz="3000">
                <a:solidFill>
                  <a:srgbClr val="FF00FF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单</a:t>
            </a:r>
            <a:endParaRPr lang="zh-CN" altLang="en-US" sz="3000" dirty="0">
              <a:solidFill>
                <a:srgbClr val="FF00FF"/>
              </a:solidFill>
              <a:latin typeface="黑体" panose="02010600030101010101" charset="-122"/>
              <a:ea typeface="黑体" panose="02010600030101010101" charset="-122"/>
              <a:cs typeface="黑体" panose="02010600030101010101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216600" y="1875671"/>
            <a:ext cx="2586731" cy="1454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明</a:t>
            </a:r>
            <a:r>
              <a:rPr lang="en-US" altLang="zh-CN" sz="3000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——</a:t>
            </a:r>
            <a:r>
              <a:rPr lang="zh-CN" altLang="en-US" sz="3000">
                <a:solidFill>
                  <a:srgbClr val="FF00FF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暗</a:t>
            </a:r>
            <a:endParaRPr lang="zh-CN" altLang="en-US" sz="3000" dirty="0">
              <a:solidFill>
                <a:srgbClr val="FF00FF"/>
              </a:solidFill>
              <a:latin typeface="黑体" panose="02010600030101010101" charset="-122"/>
              <a:ea typeface="黑体" panose="02010600030101010101" charset="-122"/>
              <a:cs typeface="黑体" panose="02010600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独</a:t>
            </a:r>
            <a:r>
              <a:rPr lang="en-US" altLang="zh-CN" sz="3000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——</a:t>
            </a:r>
            <a:r>
              <a:rPr lang="zh-CN" altLang="en-US" sz="3000">
                <a:solidFill>
                  <a:srgbClr val="FF00FF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众</a:t>
            </a:r>
            <a:endParaRPr lang="zh-CN" altLang="en-US" sz="3000">
              <a:solidFill>
                <a:srgbClr val="FF00FF"/>
              </a:solidFill>
              <a:latin typeface="黑体" panose="02010600030101010101" charset="-122"/>
              <a:ea typeface="黑体" panose="02010600030101010101" charset="-122"/>
              <a:cs typeface="黑体" panose="0201060003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720" y="173724"/>
            <a:ext cx="2710890" cy="865560"/>
            <a:chOff x="32960" y="231632"/>
            <a:chExt cx="3614520" cy="115408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60" y="231632"/>
              <a:ext cx="1102179" cy="1154080"/>
            </a:xfrm>
            <a:prstGeom prst="rect">
              <a:avLst/>
            </a:prstGeom>
          </p:spPr>
        </p:pic>
        <p:grpSp>
          <p:nvGrpSpPr>
            <p:cNvPr id="26" name="组合 25"/>
            <p:cNvGrpSpPr/>
            <p:nvPr/>
          </p:nvGrpSpPr>
          <p:grpSpPr>
            <a:xfrm>
              <a:off x="970537" y="567600"/>
              <a:ext cx="2676943" cy="679269"/>
              <a:chOff x="1844447" y="2511380"/>
              <a:chExt cx="2676943" cy="679269"/>
            </a:xfrm>
          </p:grpSpPr>
          <p:cxnSp>
            <p:nvCxnSpPr>
              <p:cNvPr id="28" name="直接连接符 27"/>
              <p:cNvCxnSpPr/>
              <p:nvPr/>
            </p:nvCxnSpPr>
            <p:spPr>
              <a:xfrm>
                <a:off x="2009049" y="2511380"/>
                <a:ext cx="1990058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2009049" y="3190649"/>
                <a:ext cx="1999939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3"/>
              <p:cNvSpPr txBox="1">
                <a:spLocks noChangeArrowheads="1"/>
              </p:cNvSpPr>
              <p:nvPr/>
            </p:nvSpPr>
            <p:spPr bwMode="auto">
              <a:xfrm>
                <a:off x="1844447" y="2551128"/>
                <a:ext cx="2676943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spc="3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词语对对</a:t>
                </a:r>
                <a:r>
                  <a:rPr lang="zh-CN" altLang="en-US" sz="2400" b="1" spc="3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碰</a:t>
                </a:r>
                <a:endParaRPr lang="zh-CN" altLang="en-US" sz="2400" b="1" spc="3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>
                <a:off x="3990398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V="1">
                <a:off x="4007816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矩形 35"/>
          <p:cNvSpPr/>
          <p:nvPr/>
        </p:nvSpPr>
        <p:spPr>
          <a:xfrm>
            <a:off x="946069" y="1231149"/>
            <a:ext cx="2047676" cy="6232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marL="514350" indent="-514350" algn="ctr">
              <a:buClr>
                <a:srgbClr val="0000FF"/>
              </a:buClr>
              <a:buFont typeface="Wingdings" panose="05000000000000000000" pitchFamily="2" charset="2"/>
              <a:buChar char="u"/>
            </a:pPr>
            <a:r>
              <a:rPr lang="zh-CN" altLang="en-US" sz="3600" b="1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latin typeface="黑体" panose="02010600030101010101" charset="-122"/>
                <a:ea typeface="黑体" panose="02010600030101010101" charset="-122"/>
              </a:rPr>
              <a:t>近义</a:t>
            </a:r>
            <a:r>
              <a:rPr lang="zh-CN" altLang="en-US" sz="3600" b="1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latin typeface="黑体" panose="02010600030101010101" charset="-122"/>
                <a:ea typeface="黑体" panose="02010600030101010101" charset="-122"/>
              </a:rPr>
              <a:t>词</a:t>
            </a:r>
          </a:p>
        </p:txBody>
      </p:sp>
      <p:sp>
        <p:nvSpPr>
          <p:cNvPr id="37" name="矩形 36"/>
          <p:cNvSpPr/>
          <p:nvPr/>
        </p:nvSpPr>
        <p:spPr>
          <a:xfrm>
            <a:off x="4664316" y="1231149"/>
            <a:ext cx="2047676" cy="6232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marL="514350" indent="-514350" algn="ctr">
              <a:buClr>
                <a:srgbClr val="0000FF"/>
              </a:buClr>
              <a:buFont typeface="Wingdings" panose="05000000000000000000" pitchFamily="2" charset="2"/>
              <a:buChar char="u"/>
            </a:pPr>
            <a:r>
              <a:rPr lang="zh-CN" altLang="en-US" sz="3600" b="1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latin typeface="黑体" panose="02010600030101010101" charset="-122"/>
                <a:ea typeface="黑体" panose="02010600030101010101" charset="-122"/>
              </a:rPr>
              <a:t>反义词</a:t>
            </a:r>
            <a:endParaRPr lang="zh-CN" altLang="en-US" sz="3600" b="1">
              <a:ln w="9525">
                <a:solidFill>
                  <a:prstClr val="white"/>
                </a:solidFill>
                <a:prstDash val="solid"/>
              </a:ln>
              <a:solidFill>
                <a:srgbClr val="0000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989" y="3514093"/>
            <a:ext cx="1159920" cy="1364612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783" y="3482126"/>
            <a:ext cx="1177424" cy="1385205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050" y="3492421"/>
            <a:ext cx="1159920" cy="136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03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36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49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4" name="椭圆 13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2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9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70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73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0" name="文本框 19"/>
          <p:cNvSpPr txBox="1"/>
          <p:nvPr/>
        </p:nvSpPr>
        <p:spPr>
          <a:xfrm>
            <a:off x="703897" y="1257701"/>
            <a:ext cx="5611178" cy="1454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    </a:t>
            </a:r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0030101010101" charset="-122"/>
              </a:rPr>
              <a:t>同学们</a:t>
            </a:r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0030101010101" charset="-122"/>
              </a:rPr>
              <a:t>，请大家认真听课文朗读</a:t>
            </a:r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0030101010101" charset="-122"/>
              </a:rPr>
              <a:t>，并圈出本课中由简单汉字组成的生字，思考：</a:t>
            </a:r>
            <a:endParaRPr lang="zh-CN" altLang="en-US" sz="3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0030101010101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1496" y="197341"/>
            <a:ext cx="2420069" cy="823481"/>
            <a:chOff x="108655" y="263109"/>
            <a:chExt cx="3226759" cy="1097974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655" y="263109"/>
              <a:ext cx="1038000" cy="1097974"/>
            </a:xfrm>
            <a:prstGeom prst="rect">
              <a:avLst/>
            </a:prstGeom>
          </p:spPr>
        </p:pic>
        <p:grpSp>
          <p:nvGrpSpPr>
            <p:cNvPr id="34" name="组合 33"/>
            <p:cNvGrpSpPr/>
            <p:nvPr/>
          </p:nvGrpSpPr>
          <p:grpSpPr>
            <a:xfrm>
              <a:off x="1089656" y="536427"/>
              <a:ext cx="2245758" cy="679269"/>
              <a:chOff x="1938544" y="2511380"/>
              <a:chExt cx="2245758" cy="679269"/>
            </a:xfrm>
          </p:grpSpPr>
          <p:cxnSp>
            <p:nvCxnSpPr>
              <p:cNvPr id="35" name="直接连接符 34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spc="375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妙解课文</a:t>
                </a:r>
                <a:endParaRPr lang="zh-CN" altLang="en-US" sz="2400" b="1" spc="375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8" name="直接连接符 37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组合 1"/>
          <p:cNvGrpSpPr/>
          <p:nvPr/>
        </p:nvGrpSpPr>
        <p:grpSpPr>
          <a:xfrm>
            <a:off x="787009" y="2910057"/>
            <a:ext cx="5335769" cy="1214864"/>
            <a:chOff x="1049339" y="3880076"/>
            <a:chExt cx="7114359" cy="1619818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339" y="3880076"/>
              <a:ext cx="1227135" cy="1619818"/>
            </a:xfrm>
            <a:prstGeom prst="rect">
              <a:avLst/>
            </a:prstGeom>
          </p:spPr>
        </p:pic>
        <p:sp>
          <p:nvSpPr>
            <p:cNvPr id="43" name="文本框 42"/>
            <p:cNvSpPr txBox="1"/>
            <p:nvPr/>
          </p:nvSpPr>
          <p:spPr>
            <a:xfrm>
              <a:off x="2340356" y="4040771"/>
              <a:ext cx="5823342" cy="800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3300" b="1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1760837" y="2921945"/>
            <a:ext cx="4589975" cy="1454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1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.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这些生字是由哪些简单汉字组成的？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0030101010101" charset="-122"/>
            </a:endParaRPr>
          </a:p>
          <a:p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2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.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这些生字是如何组成的？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4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9" name="组合 8"/>
          <p:cNvGrpSpPr/>
          <p:nvPr/>
        </p:nvGrpSpPr>
        <p:grpSpPr>
          <a:xfrm>
            <a:off x="3157170" y="108079"/>
            <a:ext cx="2352295" cy="1098700"/>
            <a:chOff x="4209535" y="144094"/>
            <a:chExt cx="3136393" cy="1464930"/>
          </a:xfrm>
        </p:grpSpPr>
        <p:sp>
          <p:nvSpPr>
            <p:cNvPr id="45" name="TextBox 3"/>
            <p:cNvSpPr txBox="1">
              <a:spLocks noChangeArrowheads="1"/>
            </p:cNvSpPr>
            <p:nvPr/>
          </p:nvSpPr>
          <p:spPr bwMode="auto">
            <a:xfrm>
              <a:off x="4302879" y="706215"/>
              <a:ext cx="2884286" cy="902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>
                <a:spcBef>
                  <a:spcPts val="750"/>
                </a:spcBef>
                <a:defRPr/>
              </a:pPr>
              <a:r>
                <a:rPr lang="zh-CN" altLang="en-US" sz="3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日 月 明</a:t>
              </a:r>
            </a:p>
          </p:txBody>
        </p: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4209535" y="144094"/>
              <a:ext cx="3136393" cy="595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900"/>
                </a:spcBef>
                <a:defRPr/>
              </a:pP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rì </a:t>
              </a: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 yuè  mínɡ</a:t>
              </a:r>
              <a:endParaRPr lang="zh-CN" altLang="en-US" sz="2300" b="1" dirty="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410049" y="3713606"/>
            <a:ext cx="8103478" cy="466116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300" b="1" dirty="0">
                <a:solidFill>
                  <a:srgbClr val="FF0000"/>
                </a:solidFill>
                <a:latin typeface="微软雅黑"/>
              </a:rPr>
              <a:t>       </a:t>
            </a:r>
            <a:r>
              <a:rPr lang="zh-CN" altLang="en-US" sz="2300" b="1" dirty="0">
                <a:solidFill>
                  <a:srgbClr val="0000FF"/>
                </a:solidFill>
                <a:latin typeface="微软雅黑"/>
              </a:rPr>
              <a:t>“日”和“月”都是明亮的，合在一起表示明亮的意思。</a:t>
            </a:r>
            <a:endParaRPr lang="zh-CN" altLang="en-US" sz="2300" b="1" dirty="0">
              <a:solidFill>
                <a:srgbClr val="0000FF"/>
              </a:solidFill>
              <a:latin typeface="微软雅黑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0795" y="1251850"/>
            <a:ext cx="3313703" cy="234278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4099" y="1586398"/>
            <a:ext cx="1428750" cy="1407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7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8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12" name="组合 11"/>
          <p:cNvGrpSpPr/>
          <p:nvPr/>
        </p:nvGrpSpPr>
        <p:grpSpPr>
          <a:xfrm>
            <a:off x="3302553" y="184154"/>
            <a:ext cx="2406268" cy="1065323"/>
            <a:chOff x="4403404" y="245532"/>
            <a:chExt cx="3208357" cy="1420427"/>
          </a:xfrm>
        </p:grpSpPr>
        <p:sp>
          <p:nvSpPr>
            <p:cNvPr id="45" name="TextBox 3"/>
            <p:cNvSpPr txBox="1">
              <a:spLocks noChangeArrowheads="1"/>
            </p:cNvSpPr>
            <p:nvPr/>
          </p:nvSpPr>
          <p:spPr bwMode="auto">
            <a:xfrm>
              <a:off x="4656621" y="763151"/>
              <a:ext cx="2861778" cy="902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>
                <a:spcBef>
                  <a:spcPts val="750"/>
                </a:spcBef>
                <a:defRPr/>
              </a:pPr>
              <a:r>
                <a:rPr lang="zh-CN" altLang="en-US" sz="3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田 力 男</a:t>
              </a:r>
            </a:p>
          </p:txBody>
        </p:sp>
        <p:sp>
          <p:nvSpPr>
            <p:cNvPr id="25" name="Text Box 15"/>
            <p:cNvSpPr txBox="1">
              <a:spLocks noChangeArrowheads="1"/>
            </p:cNvSpPr>
            <p:nvPr/>
          </p:nvSpPr>
          <p:spPr bwMode="auto">
            <a:xfrm>
              <a:off x="4403404" y="245532"/>
              <a:ext cx="3208357" cy="595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900"/>
                </a:spcBef>
                <a:defRPr/>
              </a:pP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t</a:t>
              </a: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ián  </a:t>
              </a: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lì </a:t>
              </a: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 nán</a:t>
              </a:r>
              <a:endParaRPr lang="zh-CN" altLang="en-US" sz="2300" b="1" dirty="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802761" y="1606910"/>
            <a:ext cx="3812120" cy="1470975"/>
            <a:chOff x="4495587" y="4025900"/>
            <a:chExt cx="5380465" cy="2265329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48917" y="4671411"/>
              <a:ext cx="1227135" cy="1619818"/>
            </a:xfrm>
            <a:prstGeom prst="rect">
              <a:avLst/>
            </a:prstGeom>
          </p:spPr>
        </p:pic>
        <p:sp>
          <p:nvSpPr>
            <p:cNvPr id="28" name="云形标注 27"/>
            <p:cNvSpPr/>
            <p:nvPr/>
          </p:nvSpPr>
          <p:spPr>
            <a:xfrm>
              <a:off x="4495587" y="4025900"/>
              <a:ext cx="3328087" cy="1539381"/>
            </a:xfrm>
            <a:prstGeom prst="cloudCallout">
              <a:avLst>
                <a:gd name="adj1" fmla="val 85909"/>
                <a:gd name="adj2" fmla="val 27398"/>
              </a:avLst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700" b="1">
                  <a:solidFill>
                    <a:srgbClr val="0000FF"/>
                  </a:solidFill>
                </a:rPr>
                <a:t>这个人在干</a:t>
              </a:r>
              <a:endParaRPr lang="en-US" altLang="zh-CN" sz="1700" b="1">
                <a:solidFill>
                  <a:srgbClr val="0000FF"/>
                </a:solidFill>
              </a:endParaRPr>
            </a:p>
            <a:p>
              <a:pPr algn="ctr"/>
              <a:r>
                <a:rPr lang="zh-CN" altLang="en-US" sz="1700" b="1">
                  <a:solidFill>
                    <a:srgbClr val="0000FF"/>
                  </a:solidFill>
                </a:rPr>
                <a:t>什么？</a:t>
              </a:r>
              <a:endParaRPr lang="zh-CN" altLang="en-US" sz="1700" b="1">
                <a:solidFill>
                  <a:srgbClr val="0000FF"/>
                </a:solidFill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2368174" y="3881849"/>
            <a:ext cx="4883537" cy="466116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300" b="1" dirty="0">
                <a:solidFill>
                  <a:srgbClr val="0000FF"/>
                </a:solidFill>
                <a:latin typeface="微软雅黑"/>
              </a:rPr>
              <a:t>古时候，男子力量大，常在田间劳动。</a:t>
            </a:r>
            <a:endParaRPr lang="zh-CN" altLang="en-US" sz="2300" b="1" dirty="0">
              <a:solidFill>
                <a:srgbClr val="0000FF"/>
              </a:solidFill>
              <a:latin typeface="微软雅黑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7003" y="1218696"/>
            <a:ext cx="2105569" cy="25036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7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8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12" name="组合 11"/>
          <p:cNvGrpSpPr/>
          <p:nvPr/>
        </p:nvGrpSpPr>
        <p:grpSpPr>
          <a:xfrm>
            <a:off x="3562052" y="738434"/>
            <a:ext cx="2566906" cy="1092513"/>
            <a:chOff x="4749402" y="984577"/>
            <a:chExt cx="3422541" cy="1456685"/>
          </a:xfrm>
        </p:grpSpPr>
        <p:sp>
          <p:nvSpPr>
            <p:cNvPr id="26" name="Text Box 4"/>
            <p:cNvSpPr txBox="1">
              <a:spLocks noChangeArrowheads="1"/>
            </p:cNvSpPr>
            <p:nvPr/>
          </p:nvSpPr>
          <p:spPr bwMode="auto">
            <a:xfrm>
              <a:off x="5098103" y="1535542"/>
              <a:ext cx="2933794" cy="905720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 lIns="90000" tIns="46800" rIns="90000" bIns="46800">
              <a:spAutoFit/>
            </a:bodyPr>
            <a:lstStyle/>
            <a:p>
              <a:r>
                <a:rPr lang="zh-CN" altLang="en-US" sz="3800" b="1">
                  <a:latin typeface="楷体" panose="02010609060101010101" pitchFamily="49" charset="-122"/>
                  <a:ea typeface="楷体" panose="02010609060101010101" pitchFamily="49" charset="-122"/>
                </a:rPr>
                <a:t>小 大 尖</a:t>
              </a:r>
              <a:endParaRPr lang="zh-CN" altLang="en-US" sz="3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Text Box 15"/>
            <p:cNvSpPr txBox="1">
              <a:spLocks noChangeArrowheads="1"/>
            </p:cNvSpPr>
            <p:nvPr/>
          </p:nvSpPr>
          <p:spPr bwMode="auto">
            <a:xfrm>
              <a:off x="4749402" y="984577"/>
              <a:ext cx="3422541" cy="5950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900"/>
                </a:spcBef>
                <a:defRPr/>
              </a:pP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xiǎo </a:t>
              </a: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 dà  jiān</a:t>
              </a:r>
              <a:endParaRPr lang="zh-CN" altLang="en-US" sz="2300" b="1" dirty="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920" y="861130"/>
            <a:ext cx="2437967" cy="3025070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3640127" y="2552700"/>
            <a:ext cx="3656553" cy="1259446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300" b="1">
                <a:solidFill>
                  <a:srgbClr val="0000FF"/>
                </a:solidFill>
                <a:latin typeface="微软雅黑"/>
              </a:rPr>
              <a:t>上面细小，下面粗大，这种形状就是“尖”。</a:t>
            </a:r>
            <a:endParaRPr lang="zh-CN" altLang="en-US" sz="2300" b="1">
              <a:solidFill>
                <a:srgbClr val="0000FF"/>
              </a:solidFill>
              <a:latin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7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8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27" name="组合 49"/>
          <p:cNvGrpSpPr/>
          <p:nvPr/>
        </p:nvGrpSpPr>
        <p:grpSpPr bwMode="auto">
          <a:xfrm>
            <a:off x="849151" y="1401141"/>
            <a:ext cx="1913372" cy="2131348"/>
            <a:chOff x="1524080" y="1733572"/>
            <a:chExt cx="1423969" cy="1600172"/>
          </a:xfrm>
        </p:grpSpPr>
        <p:grpSp>
          <p:nvGrpSpPr>
            <p:cNvPr id="29" name="Group 4"/>
            <p:cNvGrpSpPr/>
            <p:nvPr/>
          </p:nvGrpSpPr>
          <p:grpSpPr bwMode="auto">
            <a:xfrm>
              <a:off x="1524080" y="1885968"/>
              <a:ext cx="738187" cy="533400"/>
              <a:chOff x="7424" y="12480"/>
              <a:chExt cx="1362" cy="900"/>
            </a:xfrm>
          </p:grpSpPr>
          <p:pic>
            <p:nvPicPr>
              <p:cNvPr id="68" name="Picture 5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74" y="1254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" name="Picture 6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5" y="1248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0" name="Picture 7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10" y="1278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" name="Picture 8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24" y="1296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" name="Picture 9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00" y="1290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0" name="Group 4"/>
            <p:cNvGrpSpPr/>
            <p:nvPr/>
          </p:nvGrpSpPr>
          <p:grpSpPr bwMode="auto">
            <a:xfrm>
              <a:off x="1600278" y="2343156"/>
              <a:ext cx="738187" cy="533400"/>
              <a:chOff x="7424" y="12480"/>
              <a:chExt cx="1362" cy="900"/>
            </a:xfrm>
          </p:grpSpPr>
          <p:pic>
            <p:nvPicPr>
              <p:cNvPr id="55" name="Picture 5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74" y="1254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" name="Picture 6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5" y="1248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" name="Picture 7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10" y="1278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2" name="Picture 8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24" y="1296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3" name="Picture 9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00" y="1290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1" name="Group 4"/>
            <p:cNvGrpSpPr/>
            <p:nvPr/>
          </p:nvGrpSpPr>
          <p:grpSpPr bwMode="auto">
            <a:xfrm>
              <a:off x="2209862" y="2114562"/>
              <a:ext cx="738187" cy="533400"/>
              <a:chOff x="7424" y="12480"/>
              <a:chExt cx="1362" cy="900"/>
            </a:xfrm>
          </p:grpSpPr>
          <p:pic>
            <p:nvPicPr>
              <p:cNvPr id="50" name="Picture 5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74" y="1254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" name="Picture 6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5" y="1248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2" name="Picture 7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10" y="1278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3" name="Picture 8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24" y="1296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4" name="Picture 9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00" y="1290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2" name="Group 4"/>
            <p:cNvGrpSpPr/>
            <p:nvPr/>
          </p:nvGrpSpPr>
          <p:grpSpPr bwMode="auto">
            <a:xfrm>
              <a:off x="2133664" y="2571750"/>
              <a:ext cx="738187" cy="533400"/>
              <a:chOff x="7424" y="12480"/>
              <a:chExt cx="1362" cy="900"/>
            </a:xfrm>
          </p:grpSpPr>
          <p:pic>
            <p:nvPicPr>
              <p:cNvPr id="45" name="Picture 5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74" y="1254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6" name="Picture 6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5" y="1248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7" name="Picture 7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10" y="1278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8" name="Picture 8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24" y="1296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9" name="Picture 9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00" y="1290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3" name="Group 4"/>
            <p:cNvGrpSpPr/>
            <p:nvPr/>
          </p:nvGrpSpPr>
          <p:grpSpPr bwMode="auto">
            <a:xfrm>
              <a:off x="1905070" y="1733572"/>
              <a:ext cx="738187" cy="533400"/>
              <a:chOff x="7424" y="12480"/>
              <a:chExt cx="1362" cy="900"/>
            </a:xfrm>
          </p:grpSpPr>
          <p:pic>
            <p:nvPicPr>
              <p:cNvPr id="40" name="Picture 5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74" y="1254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1" name="Picture 6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5" y="1248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2" name="Picture 7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10" y="1278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3" name="Picture 8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24" y="1296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4" name="Picture 9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00" y="1290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4" name="Group 4"/>
            <p:cNvGrpSpPr/>
            <p:nvPr/>
          </p:nvGrpSpPr>
          <p:grpSpPr bwMode="auto">
            <a:xfrm>
              <a:off x="1524080" y="2800344"/>
              <a:ext cx="738187" cy="533400"/>
              <a:chOff x="7424" y="12480"/>
              <a:chExt cx="1362" cy="900"/>
            </a:xfrm>
          </p:grpSpPr>
          <p:pic>
            <p:nvPicPr>
              <p:cNvPr id="35" name="Picture 5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74" y="1254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6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5" y="1248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" name="Picture 7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10" y="1278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8" name="Picture 8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24" y="1296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9" name="Picture 9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00" y="12900"/>
                <a:ext cx="486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11" name="组合 10"/>
          <p:cNvGrpSpPr/>
          <p:nvPr/>
        </p:nvGrpSpPr>
        <p:grpSpPr>
          <a:xfrm>
            <a:off x="2950406" y="379986"/>
            <a:ext cx="2578119" cy="1692167"/>
            <a:chOff x="3933850" y="506637"/>
            <a:chExt cx="3437492" cy="2256220"/>
          </a:xfrm>
        </p:grpSpPr>
        <p:sp>
          <p:nvSpPr>
            <p:cNvPr id="24" name="Text Box 4"/>
            <p:cNvSpPr txBox="1">
              <a:spLocks noChangeArrowheads="1"/>
            </p:cNvSpPr>
            <p:nvPr/>
          </p:nvSpPr>
          <p:spPr bwMode="auto">
            <a:xfrm>
              <a:off x="4240394" y="1077439"/>
              <a:ext cx="2789531" cy="1685418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 lIns="90000" tIns="46800" rIns="90000" bIns="46800">
              <a:spAutoFit/>
            </a:bodyPr>
            <a:lstStyle/>
            <a:p>
              <a:r>
                <a:rPr lang="zh-CN" altLang="en-US" sz="3800" b="1">
                  <a:latin typeface="楷体" panose="02010609060101010101" pitchFamily="49" charset="-122"/>
                  <a:ea typeface="楷体" panose="02010609060101010101" pitchFamily="49" charset="-122"/>
                </a:rPr>
                <a:t>小 土 尘</a:t>
              </a:r>
              <a:endParaRPr lang="zh-CN" altLang="en-US" sz="3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3" name="Text Box 15"/>
            <p:cNvSpPr txBox="1">
              <a:spLocks noChangeArrowheads="1"/>
            </p:cNvSpPr>
            <p:nvPr/>
          </p:nvSpPr>
          <p:spPr bwMode="auto">
            <a:xfrm>
              <a:off x="3933850" y="506637"/>
              <a:ext cx="3437492" cy="5950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900"/>
                </a:spcBef>
                <a:defRPr/>
              </a:pP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x</a:t>
              </a: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iǎo  </a:t>
              </a: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tǔ </a:t>
              </a: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 chén</a:t>
              </a:r>
              <a:endParaRPr lang="zh-CN" altLang="en-US" sz="2300" b="1" dirty="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76" name="矩形 75"/>
          <p:cNvSpPr/>
          <p:nvPr/>
        </p:nvSpPr>
        <p:spPr>
          <a:xfrm>
            <a:off x="2536760" y="3173874"/>
            <a:ext cx="4169204" cy="1259446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300" b="1">
                <a:solidFill>
                  <a:srgbClr val="0000FF"/>
                </a:solidFill>
                <a:latin typeface="微软雅黑"/>
              </a:rPr>
              <a:t>“尘”是指微小的土颗粒，所以“尘”就是“小”加“土”。</a:t>
            </a:r>
            <a:endParaRPr lang="zh-CN" altLang="en-US" sz="2300" b="1">
              <a:solidFill>
                <a:srgbClr val="0000FF"/>
              </a:solidFill>
              <a:latin typeface="微软雅黑"/>
            </a:endParaRPr>
          </a:p>
        </p:txBody>
      </p:sp>
      <p:sp>
        <p:nvSpPr>
          <p:cNvPr id="77" name="云形标注 76"/>
          <p:cNvSpPr/>
          <p:nvPr/>
        </p:nvSpPr>
        <p:spPr>
          <a:xfrm>
            <a:off x="4621366" y="1810299"/>
            <a:ext cx="2357987" cy="999586"/>
          </a:xfrm>
          <a:prstGeom prst="cloudCallout">
            <a:avLst>
              <a:gd name="adj1" fmla="val -122123"/>
              <a:gd name="adj2" fmla="val 11199"/>
            </a:avLst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700" b="1">
                <a:solidFill>
                  <a:srgbClr val="0000FF"/>
                </a:solidFill>
              </a:rPr>
              <a:t>这是一些细小的泥土哦！</a:t>
            </a:r>
            <a:endParaRPr lang="zh-CN" altLang="en-US" sz="17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" name="矩形 1"/>
          <p:cNvSpPr/>
          <p:nvPr/>
        </p:nvSpPr>
        <p:spPr>
          <a:xfrm>
            <a:off x="945109" y="2544319"/>
            <a:ext cx="7030925" cy="1636596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300" b="1" dirty="0">
                <a:solidFill>
                  <a:srgbClr val="FF0000"/>
                </a:solidFill>
                <a:latin typeface="微软雅黑"/>
              </a:rPr>
              <a:t>       </a:t>
            </a:r>
            <a:r>
              <a:rPr lang="zh-CN" altLang="en-US" sz="2300" b="1" dirty="0">
                <a:solidFill>
                  <a:srgbClr val="0000FF"/>
                </a:solidFill>
                <a:latin typeface="微软雅黑"/>
              </a:rPr>
              <a:t>前四句采用了三字一顿的形式。每句的前两个字都是独体字，第三个字是把前两个字合在一起组成的新字。新字的意思是两个独体字合在一起所表达的意思。这样的新字就叫做“会意字”。</a:t>
            </a:r>
            <a:endParaRPr lang="zh-CN" altLang="en-US" sz="2300" b="1" dirty="0">
              <a:solidFill>
                <a:srgbClr val="0000FF"/>
              </a:solidFill>
              <a:latin typeface="微软雅黑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50455" y="160507"/>
            <a:ext cx="5653784" cy="1214864"/>
            <a:chOff x="1049340" y="3880076"/>
            <a:chExt cx="5947389" cy="1619818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340" y="3880076"/>
              <a:ext cx="1089217" cy="1619818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2160002" y="4269379"/>
              <a:ext cx="4836727" cy="800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3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黑体" panose="02010600030101010101" charset="-122"/>
                </a:rPr>
                <a:t>课文前四句有什么特点？</a:t>
              </a:r>
              <a:endParaRPr lang="zh-CN" altLang="en-US" sz="33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583853" y="1407187"/>
            <a:ext cx="6174260" cy="7286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日月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明，田力男。小大尖，小土尘。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862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1" name="组合 13"/>
          <p:cNvGrpSpPr/>
          <p:nvPr/>
        </p:nvGrpSpPr>
        <p:grpSpPr>
          <a:xfrm>
            <a:off x="1551291" y="1891754"/>
            <a:ext cx="3238500" cy="1911617"/>
            <a:chOff x="3447267" y="1375094"/>
            <a:chExt cx="3237120" cy="1912101"/>
          </a:xfrm>
        </p:grpSpPr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3801189" y="1375094"/>
              <a:ext cx="2515574" cy="831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dirty="0">
                  <a:solidFill>
                    <a:srgbClr val="FF0000"/>
                  </a:solidFill>
                  <a:latin typeface="+mn-ea"/>
                  <a:ea typeface="+mn-ea"/>
                </a:rPr>
                <a:t>泪</a:t>
              </a:r>
              <a:r>
                <a:rPr lang="zh-CN" altLang="en-US" sz="3200" b="1" dirty="0">
                  <a:solidFill>
                    <a:srgbClr val="0000FF"/>
                  </a:solidFill>
                  <a:latin typeface="+mn-ea"/>
                  <a:ea typeface="+mn-ea"/>
                </a:rPr>
                <a:t>          </a:t>
              </a:r>
              <a:r>
                <a:rPr lang="zh-CN" altLang="en-US" sz="3200" b="1" dirty="0">
                  <a:solidFill>
                    <a:srgbClr val="FF0000"/>
                  </a:solidFill>
                  <a:latin typeface="+mn-ea"/>
                  <a:ea typeface="+mn-ea"/>
                </a:rPr>
                <a:t>休</a:t>
              </a:r>
              <a:endParaRPr lang="en-US" altLang="zh-CN" sz="3200" b="1" dirty="0">
                <a:solidFill>
                  <a:srgbClr val="FF0000"/>
                </a:solidFill>
                <a:latin typeface="+mn-ea"/>
                <a:ea typeface="+mn-ea"/>
              </a:endParaRPr>
            </a:p>
          </p:txBody>
        </p:sp>
        <p:grpSp>
          <p:nvGrpSpPr>
            <p:cNvPr id="27661" name="组合 12"/>
            <p:cNvGrpSpPr/>
            <p:nvPr/>
          </p:nvGrpSpPr>
          <p:grpSpPr>
            <a:xfrm>
              <a:off x="3447267" y="2126031"/>
              <a:ext cx="1629570" cy="1154994"/>
              <a:chOff x="3447267" y="2126031"/>
              <a:chExt cx="1629570" cy="1154994"/>
            </a:xfrm>
          </p:grpSpPr>
          <p:grpSp>
            <p:nvGrpSpPr>
              <p:cNvPr id="27667" name="组合 8"/>
              <p:cNvGrpSpPr/>
              <p:nvPr/>
            </p:nvGrpSpPr>
            <p:grpSpPr>
              <a:xfrm>
                <a:off x="3747232" y="2126031"/>
                <a:ext cx="693568" cy="501693"/>
                <a:chOff x="5990767" y="495667"/>
                <a:chExt cx="693568" cy="501693"/>
              </a:xfrm>
            </p:grpSpPr>
            <p:cxnSp>
              <p:nvCxnSpPr>
                <p:cNvPr id="4" name="直接连接符 3"/>
                <p:cNvCxnSpPr/>
                <p:nvPr/>
              </p:nvCxnSpPr>
              <p:spPr>
                <a:xfrm flipH="1">
                  <a:off x="5990767" y="495667"/>
                  <a:ext cx="344403" cy="50169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接连接符 10"/>
                <p:cNvCxnSpPr/>
                <p:nvPr/>
              </p:nvCxnSpPr>
              <p:spPr>
                <a:xfrm>
                  <a:off x="6335170" y="495668"/>
                  <a:ext cx="349165" cy="50169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668" name="矩形 15"/>
              <p:cNvSpPr/>
              <p:nvPr/>
            </p:nvSpPr>
            <p:spPr>
              <a:xfrm>
                <a:off x="3447267" y="2449817"/>
                <a:ext cx="1629570" cy="83120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50000"/>
                  </a:lnSpc>
                </a:pPr>
                <a:r>
                  <a:rPr lang="zh-CN" altLang="en-US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氵</a:t>
                </a:r>
                <a:r>
                  <a:rPr lang="en-US" altLang="zh-CN" sz="32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  </a:t>
                </a:r>
                <a:r>
                  <a:rPr lang="zh-CN" altLang="en-US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目</a:t>
                </a:r>
                <a:r>
                  <a:rPr lang="en-US" altLang="zh-CN" sz="32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 </a:t>
                </a:r>
              </a:p>
            </p:txBody>
          </p:sp>
        </p:grpSp>
        <p:grpSp>
          <p:nvGrpSpPr>
            <p:cNvPr id="27662" name="组合 11"/>
            <p:cNvGrpSpPr/>
            <p:nvPr/>
          </p:nvGrpSpPr>
          <p:grpSpPr>
            <a:xfrm>
              <a:off x="5054026" y="2046646"/>
              <a:ext cx="1630361" cy="1240549"/>
              <a:chOff x="5054026" y="2046646"/>
              <a:chExt cx="1630361" cy="1240549"/>
            </a:xfrm>
          </p:grpSpPr>
          <p:sp>
            <p:nvSpPr>
              <p:cNvPr id="27663" name="矩形 16"/>
              <p:cNvSpPr/>
              <p:nvPr/>
            </p:nvSpPr>
            <p:spPr>
              <a:xfrm>
                <a:off x="5054026" y="2455988"/>
                <a:ext cx="1630361" cy="83120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50000"/>
                  </a:lnSpc>
                </a:pPr>
                <a:r>
                  <a:rPr lang="zh-CN" altLang="en-US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人</a:t>
                </a:r>
                <a:r>
                  <a:rPr lang="en-US" altLang="zh-CN" sz="32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  </a:t>
                </a:r>
                <a:r>
                  <a:rPr lang="zh-CN" altLang="en-US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木</a:t>
                </a:r>
                <a:r>
                  <a:rPr lang="en-US" altLang="zh-CN" sz="32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 </a:t>
                </a:r>
              </a:p>
            </p:txBody>
          </p:sp>
          <p:grpSp>
            <p:nvGrpSpPr>
              <p:cNvPr id="27664" name="组合 17"/>
              <p:cNvGrpSpPr/>
              <p:nvPr/>
            </p:nvGrpSpPr>
            <p:grpSpPr>
              <a:xfrm>
                <a:off x="5354982" y="2046646"/>
                <a:ext cx="685634" cy="501693"/>
                <a:chOff x="6118569" y="514707"/>
                <a:chExt cx="685634" cy="501693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 flipH="1">
                  <a:off x="6118569" y="514708"/>
                  <a:ext cx="342817" cy="50169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>
                  <a:off x="6461386" y="514707"/>
                  <a:ext cx="342817" cy="50169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7653" name="组合 14"/>
          <p:cNvGrpSpPr/>
          <p:nvPr/>
        </p:nvGrpSpPr>
        <p:grpSpPr>
          <a:xfrm>
            <a:off x="4855963" y="1891753"/>
            <a:ext cx="1525587" cy="1923637"/>
            <a:chOff x="3115136" y="1364770"/>
            <a:chExt cx="1524793" cy="1923950"/>
          </a:xfrm>
        </p:grpSpPr>
        <p:sp>
          <p:nvSpPr>
            <p:cNvPr id="27654" name="矩形 4"/>
            <p:cNvSpPr/>
            <p:nvPr/>
          </p:nvSpPr>
          <p:spPr>
            <a:xfrm>
              <a:off x="3115136" y="2457588"/>
              <a:ext cx="1524793" cy="83113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不</a:t>
              </a:r>
              <a:r>
                <a:rPr lang="en-US" altLang="zh-CN" sz="32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正</a:t>
              </a:r>
              <a:r>
                <a:rPr lang="en-US" altLang="zh-CN" sz="32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endPara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grpSp>
          <p:nvGrpSpPr>
            <p:cNvPr id="27655" name="组合 13"/>
            <p:cNvGrpSpPr/>
            <p:nvPr/>
          </p:nvGrpSpPr>
          <p:grpSpPr>
            <a:xfrm>
              <a:off x="3541951" y="1364770"/>
              <a:ext cx="760017" cy="1205104"/>
              <a:chOff x="3728878" y="1375094"/>
              <a:chExt cx="760017" cy="1205104"/>
            </a:xfrm>
          </p:grpSpPr>
          <p:sp>
            <p:nvSpPr>
              <p:cNvPr id="30" name="矩形 29"/>
              <p:cNvSpPr>
                <a:spLocks noChangeArrowheads="1"/>
              </p:cNvSpPr>
              <p:nvPr/>
            </p:nvSpPr>
            <p:spPr bwMode="auto">
              <a:xfrm>
                <a:off x="3801865" y="1375094"/>
                <a:ext cx="687030" cy="831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3200" b="1" dirty="0">
                    <a:solidFill>
                      <a:srgbClr val="FF0000"/>
                    </a:solidFill>
                    <a:latin typeface="+mn-ea"/>
                    <a:ea typeface="+mn-ea"/>
                  </a:rPr>
                  <a:t>歪</a:t>
                </a:r>
                <a:endParaRPr lang="en-US" altLang="zh-CN" sz="3200" b="1" dirty="0">
                  <a:solidFill>
                    <a:srgbClr val="FF0000"/>
                  </a:solidFill>
                  <a:latin typeface="+mn-ea"/>
                  <a:ea typeface="+mn-ea"/>
                </a:endParaRPr>
              </a:p>
            </p:txBody>
          </p:sp>
          <p:grpSp>
            <p:nvGrpSpPr>
              <p:cNvPr id="27657" name="组合 8"/>
              <p:cNvGrpSpPr/>
              <p:nvPr/>
            </p:nvGrpSpPr>
            <p:grpSpPr>
              <a:xfrm>
                <a:off x="3728878" y="2078464"/>
                <a:ext cx="690204" cy="501734"/>
                <a:chOff x="5972413" y="448100"/>
                <a:chExt cx="690204" cy="501734"/>
              </a:xfrm>
            </p:grpSpPr>
            <p:cxnSp>
              <p:nvCxnSpPr>
                <p:cNvPr id="39" name="直接连接符 38"/>
                <p:cNvCxnSpPr/>
                <p:nvPr/>
              </p:nvCxnSpPr>
              <p:spPr>
                <a:xfrm flipH="1">
                  <a:off x="5972413" y="448100"/>
                  <a:ext cx="344309" cy="50173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接连接符 39"/>
                <p:cNvCxnSpPr/>
                <p:nvPr/>
              </p:nvCxnSpPr>
              <p:spPr>
                <a:xfrm>
                  <a:off x="6316722" y="448102"/>
                  <a:ext cx="345895" cy="50173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" name="组合 4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3" name="矩形 2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6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7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8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9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4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43" name="组合 42"/>
          <p:cNvGrpSpPr/>
          <p:nvPr/>
        </p:nvGrpSpPr>
        <p:grpSpPr>
          <a:xfrm>
            <a:off x="450463" y="160507"/>
            <a:ext cx="6940943" cy="1214864"/>
            <a:chOff x="1049340" y="3880076"/>
            <a:chExt cx="7301392" cy="1619818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340" y="3880076"/>
              <a:ext cx="1089217" cy="1619818"/>
            </a:xfrm>
            <a:prstGeom prst="rect">
              <a:avLst/>
            </a:prstGeom>
          </p:spPr>
        </p:pic>
        <p:sp>
          <p:nvSpPr>
            <p:cNvPr id="45" name="文本框 44"/>
            <p:cNvSpPr txBox="1"/>
            <p:nvPr/>
          </p:nvSpPr>
          <p:spPr>
            <a:xfrm>
              <a:off x="2160001" y="4269379"/>
              <a:ext cx="6190731" cy="800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3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黑体" panose="02010600030101010101" charset="-122"/>
                </a:rPr>
                <a:t>你能猜出下面这些字的意思吗？</a:t>
              </a:r>
              <a:endParaRPr lang="zh-CN" altLang="en-US" sz="33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1" name="组合 13"/>
          <p:cNvGrpSpPr/>
          <p:nvPr/>
        </p:nvGrpSpPr>
        <p:grpSpPr>
          <a:xfrm>
            <a:off x="773073" y="417629"/>
            <a:ext cx="1630265" cy="1905450"/>
            <a:chOff x="3447267" y="1375094"/>
            <a:chExt cx="1629570" cy="1905930"/>
          </a:xfrm>
        </p:grpSpPr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3801190" y="1375094"/>
              <a:ext cx="639611" cy="831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>
                  <a:solidFill>
                    <a:srgbClr val="FF0000"/>
                  </a:solidFill>
                  <a:latin typeface="+mn-ea"/>
                  <a:ea typeface="+mn-ea"/>
                </a:rPr>
                <a:t>泪</a:t>
              </a:r>
              <a:r>
                <a:rPr lang="zh-CN" altLang="en-US" sz="3200" b="1">
                  <a:solidFill>
                    <a:srgbClr val="0000FF"/>
                  </a:solidFill>
                  <a:latin typeface="+mn-ea"/>
                  <a:ea typeface="+mn-ea"/>
                </a:rPr>
                <a:t>          </a:t>
              </a:r>
              <a:endParaRPr lang="en-US" altLang="zh-CN" sz="3200" b="1" dirty="0">
                <a:solidFill>
                  <a:srgbClr val="FF0000"/>
                </a:solidFill>
                <a:latin typeface="+mn-ea"/>
                <a:ea typeface="+mn-ea"/>
              </a:endParaRPr>
            </a:p>
          </p:txBody>
        </p:sp>
        <p:grpSp>
          <p:nvGrpSpPr>
            <p:cNvPr id="27661" name="组合 12"/>
            <p:cNvGrpSpPr/>
            <p:nvPr/>
          </p:nvGrpSpPr>
          <p:grpSpPr>
            <a:xfrm>
              <a:off x="3447267" y="2126031"/>
              <a:ext cx="1629570" cy="1154993"/>
              <a:chOff x="3447267" y="2126031"/>
              <a:chExt cx="1629570" cy="1154993"/>
            </a:xfrm>
          </p:grpSpPr>
          <p:grpSp>
            <p:nvGrpSpPr>
              <p:cNvPr id="27667" name="组合 8"/>
              <p:cNvGrpSpPr/>
              <p:nvPr/>
            </p:nvGrpSpPr>
            <p:grpSpPr>
              <a:xfrm>
                <a:off x="3747232" y="2126031"/>
                <a:ext cx="693568" cy="501693"/>
                <a:chOff x="5990767" y="495667"/>
                <a:chExt cx="693568" cy="501693"/>
              </a:xfrm>
            </p:grpSpPr>
            <p:cxnSp>
              <p:nvCxnSpPr>
                <p:cNvPr id="4" name="直接连接符 3"/>
                <p:cNvCxnSpPr/>
                <p:nvPr/>
              </p:nvCxnSpPr>
              <p:spPr>
                <a:xfrm flipH="1">
                  <a:off x="5990767" y="495667"/>
                  <a:ext cx="344403" cy="50169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接连接符 10"/>
                <p:cNvCxnSpPr/>
                <p:nvPr/>
              </p:nvCxnSpPr>
              <p:spPr>
                <a:xfrm>
                  <a:off x="6335170" y="495668"/>
                  <a:ext cx="349165" cy="50169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668" name="矩形 15"/>
              <p:cNvSpPr/>
              <p:nvPr/>
            </p:nvSpPr>
            <p:spPr>
              <a:xfrm>
                <a:off x="3447267" y="2449817"/>
                <a:ext cx="1629570" cy="83120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50000"/>
                  </a:lnSpc>
                </a:pPr>
                <a:r>
                  <a:rPr lang="zh-CN" altLang="en-US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氵</a:t>
                </a:r>
                <a:r>
                  <a:rPr lang="en-US" altLang="zh-CN" sz="32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  </a:t>
                </a:r>
                <a:r>
                  <a:rPr lang="zh-CN" altLang="en-US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目</a:t>
                </a:r>
                <a:r>
                  <a:rPr lang="en-US" altLang="zh-CN" sz="32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 </a:t>
                </a:r>
              </a:p>
            </p:txBody>
          </p:sp>
        </p:grpSp>
      </p:grpSp>
      <p:grpSp>
        <p:nvGrpSpPr>
          <p:cNvPr id="2" name="组合 4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3" name="矩形 2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6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7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8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9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4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46" name="矩形 45"/>
          <p:cNvSpPr/>
          <p:nvPr/>
        </p:nvSpPr>
        <p:spPr>
          <a:xfrm>
            <a:off x="2747886" y="547506"/>
            <a:ext cx="3367164" cy="1113414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300" b="1" dirty="0">
                <a:solidFill>
                  <a:srgbClr val="0000FF"/>
                </a:solidFill>
                <a:latin typeface="微软雅黑"/>
              </a:rPr>
              <a:t>“目”是眼睛，眼睛里面</a:t>
            </a:r>
            <a:endParaRPr lang="en-US" altLang="zh-CN" sz="2300" b="1" dirty="0">
              <a:solidFill>
                <a:srgbClr val="0000FF"/>
              </a:solidFill>
              <a:latin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300" b="1" dirty="0">
                <a:solidFill>
                  <a:srgbClr val="0000FF"/>
                </a:solidFill>
                <a:latin typeface="微软雅黑"/>
              </a:rPr>
              <a:t>流出的水就是“泪”。</a:t>
            </a:r>
            <a:endParaRPr lang="zh-CN" altLang="en-US" sz="2300" b="1" dirty="0">
              <a:solidFill>
                <a:srgbClr val="0000FF"/>
              </a:solidFill>
              <a:latin typeface="微软雅黑"/>
            </a:endParaRPr>
          </a:p>
        </p:txBody>
      </p:sp>
      <p:grpSp>
        <p:nvGrpSpPr>
          <p:cNvPr id="47" name="组合 13"/>
          <p:cNvGrpSpPr/>
          <p:nvPr/>
        </p:nvGrpSpPr>
        <p:grpSpPr>
          <a:xfrm>
            <a:off x="773073" y="2417879"/>
            <a:ext cx="1630265" cy="1905450"/>
            <a:chOff x="3447267" y="1375094"/>
            <a:chExt cx="1629570" cy="1905930"/>
          </a:xfrm>
        </p:grpSpPr>
        <p:sp>
          <p:nvSpPr>
            <p:cNvPr id="48" name="矩形 47"/>
            <p:cNvSpPr>
              <a:spLocks noChangeArrowheads="1"/>
            </p:cNvSpPr>
            <p:nvPr/>
          </p:nvSpPr>
          <p:spPr bwMode="auto">
            <a:xfrm>
              <a:off x="3801190" y="1375094"/>
              <a:ext cx="639611" cy="831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>
                  <a:solidFill>
                    <a:srgbClr val="FF0000"/>
                  </a:solidFill>
                  <a:latin typeface="+mn-ea"/>
                  <a:ea typeface="+mn-ea"/>
                </a:rPr>
                <a:t>休</a:t>
              </a:r>
              <a:r>
                <a:rPr lang="zh-CN" altLang="en-US" sz="3200" b="1">
                  <a:solidFill>
                    <a:srgbClr val="0000FF"/>
                  </a:solidFill>
                  <a:latin typeface="+mn-ea"/>
                  <a:ea typeface="+mn-ea"/>
                </a:rPr>
                <a:t>          </a:t>
              </a:r>
              <a:endParaRPr lang="en-US" altLang="zh-CN" sz="3200" b="1" dirty="0">
                <a:solidFill>
                  <a:srgbClr val="FF0000"/>
                </a:solidFill>
                <a:latin typeface="+mn-ea"/>
                <a:ea typeface="+mn-ea"/>
              </a:endParaRPr>
            </a:p>
          </p:txBody>
        </p:sp>
        <p:grpSp>
          <p:nvGrpSpPr>
            <p:cNvPr id="49" name="组合 12"/>
            <p:cNvGrpSpPr/>
            <p:nvPr/>
          </p:nvGrpSpPr>
          <p:grpSpPr>
            <a:xfrm>
              <a:off x="3447267" y="2126031"/>
              <a:ext cx="1629570" cy="1154993"/>
              <a:chOff x="3447267" y="2126031"/>
              <a:chExt cx="1629570" cy="1154993"/>
            </a:xfrm>
          </p:grpSpPr>
          <p:grpSp>
            <p:nvGrpSpPr>
              <p:cNvPr id="50" name="组合 8"/>
              <p:cNvGrpSpPr/>
              <p:nvPr/>
            </p:nvGrpSpPr>
            <p:grpSpPr>
              <a:xfrm>
                <a:off x="3747232" y="2126031"/>
                <a:ext cx="693568" cy="501693"/>
                <a:chOff x="5990767" y="495667"/>
                <a:chExt cx="693568" cy="501693"/>
              </a:xfrm>
            </p:grpSpPr>
            <p:cxnSp>
              <p:nvCxnSpPr>
                <p:cNvPr id="52" name="直接连接符 51"/>
                <p:cNvCxnSpPr/>
                <p:nvPr/>
              </p:nvCxnSpPr>
              <p:spPr>
                <a:xfrm flipH="1">
                  <a:off x="5990767" y="495667"/>
                  <a:ext cx="344403" cy="50169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直接连接符 52"/>
                <p:cNvCxnSpPr/>
                <p:nvPr/>
              </p:nvCxnSpPr>
              <p:spPr>
                <a:xfrm>
                  <a:off x="6335170" y="495668"/>
                  <a:ext cx="349165" cy="50169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" name="矩形 15"/>
              <p:cNvSpPr/>
              <p:nvPr/>
            </p:nvSpPr>
            <p:spPr>
              <a:xfrm>
                <a:off x="3447267" y="2449817"/>
                <a:ext cx="1629570" cy="83120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50000"/>
                  </a:lnSpc>
                </a:pPr>
                <a:r>
                  <a:rPr lang="zh-CN" altLang="en-US" sz="32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人</a:t>
                </a:r>
                <a:r>
                  <a:rPr lang="en-US" altLang="zh-CN" sz="3200" b="1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  </a:t>
                </a:r>
                <a:r>
                  <a:rPr lang="zh-CN" altLang="en-US" sz="3200" b="1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木</a:t>
                </a:r>
                <a:r>
                  <a:rPr lang="en-US" altLang="zh-CN" sz="3200" b="1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 </a:t>
                </a:r>
                <a:endParaRPr lang="en-US" altLang="zh-CN" sz="3200" b="1" dirty="0"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p:grpSp>
      </p:grpSp>
      <p:sp>
        <p:nvSpPr>
          <p:cNvPr id="54" name="矩形 53"/>
          <p:cNvSpPr/>
          <p:nvPr/>
        </p:nvSpPr>
        <p:spPr>
          <a:xfrm>
            <a:off x="2747896" y="2700158"/>
            <a:ext cx="4272039" cy="1113414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300" b="1">
                <a:solidFill>
                  <a:srgbClr val="0000FF"/>
                </a:solidFill>
                <a:latin typeface="微软雅黑"/>
              </a:rPr>
              <a:t>在“木”的左边加上单人旁，表示人靠在树边歇息，就是“休”。</a:t>
            </a:r>
            <a:endParaRPr lang="zh-CN" altLang="en-US" sz="2300" b="1">
              <a:solidFill>
                <a:srgbClr val="0000FF"/>
              </a:solidFill>
              <a:latin typeface="微软雅黑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8414" y="2579291"/>
            <a:ext cx="1257300" cy="157162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6649" y="635133"/>
            <a:ext cx="1459864" cy="133614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169599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1600259" y="1418172"/>
            <a:ext cx="1796747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900"/>
              </a:spcBef>
              <a:defRPr/>
            </a:pPr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mín</a:t>
            </a: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ɡ</a:t>
            </a:r>
          </a:p>
        </p:txBody>
      </p: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1786471" y="2167511"/>
            <a:ext cx="1358324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明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"/>
          <p:cNvSpPr txBox="1">
            <a:spLocks noChangeArrowheads="1"/>
          </p:cNvSpPr>
          <p:nvPr/>
        </p:nvSpPr>
        <p:spPr bwMode="auto">
          <a:xfrm>
            <a:off x="1771375" y="2371096"/>
            <a:ext cx="660710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5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2906" y="1208126"/>
            <a:ext cx="2870713" cy="2870713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169324" y="122546"/>
            <a:ext cx="2329301" cy="949967"/>
            <a:chOff x="225760" y="163382"/>
            <a:chExt cx="3105734" cy="1266623"/>
          </a:xfrm>
        </p:grpSpPr>
        <p:grpSp>
          <p:nvGrpSpPr>
            <p:cNvPr id="34" name="组合 33"/>
            <p:cNvGrpSpPr/>
            <p:nvPr/>
          </p:nvGrpSpPr>
          <p:grpSpPr>
            <a:xfrm>
              <a:off x="1158729" y="567600"/>
              <a:ext cx="2172765" cy="679269"/>
              <a:chOff x="1966053" y="2511380"/>
              <a:chExt cx="2172765" cy="679269"/>
            </a:xfrm>
          </p:grpSpPr>
          <p:cxnSp>
            <p:nvCxnSpPr>
              <p:cNvPr id="38" name="直接连接符 37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"/>
              <p:cNvSpPr txBox="1">
                <a:spLocks noChangeArrowheads="1"/>
              </p:cNvSpPr>
              <p:nvPr/>
            </p:nvSpPr>
            <p:spPr bwMode="auto">
              <a:xfrm>
                <a:off x="2057889" y="2542905"/>
                <a:ext cx="206314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9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我会认</a:t>
                </a:r>
                <a:endParaRPr lang="zh-CN" altLang="en-US" sz="2400" b="1" spc="9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41" name="直接连接符 40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>
                <a:off x="1966053" y="3190649"/>
                <a:ext cx="190509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5760" y="163382"/>
              <a:ext cx="1065668" cy="1266623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1" name="组合 13"/>
          <p:cNvGrpSpPr/>
          <p:nvPr/>
        </p:nvGrpSpPr>
        <p:grpSpPr>
          <a:xfrm>
            <a:off x="773073" y="417629"/>
            <a:ext cx="1630265" cy="1905450"/>
            <a:chOff x="3447267" y="1375094"/>
            <a:chExt cx="1629570" cy="1905930"/>
          </a:xfrm>
        </p:grpSpPr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3801190" y="1375094"/>
              <a:ext cx="639611" cy="831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>
                  <a:solidFill>
                    <a:srgbClr val="FF0000"/>
                  </a:solidFill>
                  <a:latin typeface="+mn-ea"/>
                  <a:ea typeface="+mn-ea"/>
                </a:rPr>
                <a:t>歪</a:t>
              </a:r>
              <a:r>
                <a:rPr lang="zh-CN" altLang="en-US" sz="3200" b="1">
                  <a:solidFill>
                    <a:srgbClr val="0000FF"/>
                  </a:solidFill>
                  <a:latin typeface="+mn-ea"/>
                  <a:ea typeface="+mn-ea"/>
                </a:rPr>
                <a:t>          </a:t>
              </a:r>
              <a:endParaRPr lang="en-US" altLang="zh-CN" sz="3200" b="1" dirty="0">
                <a:solidFill>
                  <a:srgbClr val="FF0000"/>
                </a:solidFill>
                <a:latin typeface="+mn-ea"/>
                <a:ea typeface="+mn-ea"/>
              </a:endParaRPr>
            </a:p>
          </p:txBody>
        </p:sp>
        <p:grpSp>
          <p:nvGrpSpPr>
            <p:cNvPr id="27661" name="组合 12"/>
            <p:cNvGrpSpPr/>
            <p:nvPr/>
          </p:nvGrpSpPr>
          <p:grpSpPr>
            <a:xfrm>
              <a:off x="3447267" y="2126031"/>
              <a:ext cx="1629570" cy="1154993"/>
              <a:chOff x="3447267" y="2126031"/>
              <a:chExt cx="1629570" cy="1154993"/>
            </a:xfrm>
          </p:grpSpPr>
          <p:grpSp>
            <p:nvGrpSpPr>
              <p:cNvPr id="27667" name="组合 8"/>
              <p:cNvGrpSpPr/>
              <p:nvPr/>
            </p:nvGrpSpPr>
            <p:grpSpPr>
              <a:xfrm>
                <a:off x="3747232" y="2126031"/>
                <a:ext cx="693568" cy="501693"/>
                <a:chOff x="5990767" y="495667"/>
                <a:chExt cx="693568" cy="501693"/>
              </a:xfrm>
            </p:grpSpPr>
            <p:cxnSp>
              <p:nvCxnSpPr>
                <p:cNvPr id="4" name="直接连接符 3"/>
                <p:cNvCxnSpPr/>
                <p:nvPr/>
              </p:nvCxnSpPr>
              <p:spPr>
                <a:xfrm flipH="1">
                  <a:off x="5990767" y="495667"/>
                  <a:ext cx="344403" cy="50169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接连接符 10"/>
                <p:cNvCxnSpPr/>
                <p:nvPr/>
              </p:nvCxnSpPr>
              <p:spPr>
                <a:xfrm>
                  <a:off x="6335170" y="495668"/>
                  <a:ext cx="349165" cy="50169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668" name="矩形 15"/>
              <p:cNvSpPr/>
              <p:nvPr/>
            </p:nvSpPr>
            <p:spPr>
              <a:xfrm>
                <a:off x="3447267" y="2449817"/>
                <a:ext cx="1629570" cy="83120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50000"/>
                  </a:lnSpc>
                </a:pPr>
                <a:r>
                  <a:rPr lang="zh-CN" altLang="en-US" sz="32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不</a:t>
                </a:r>
                <a:r>
                  <a:rPr lang="en-US" altLang="zh-CN" sz="3200" b="1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  </a:t>
                </a:r>
                <a:r>
                  <a:rPr lang="zh-CN" altLang="en-US" sz="3200" b="1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正</a:t>
                </a:r>
                <a:r>
                  <a:rPr lang="en-US" altLang="zh-CN" sz="3200" b="1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 </a:t>
                </a:r>
                <a:endParaRPr lang="en-US" altLang="zh-CN" sz="3200" b="1" dirty="0"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p:grpSp>
      </p:grpSp>
      <p:grpSp>
        <p:nvGrpSpPr>
          <p:cNvPr id="2" name="组合 4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3" name="矩形 2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6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7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8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9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4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46" name="矩形 45"/>
          <p:cNvSpPr/>
          <p:nvPr/>
        </p:nvSpPr>
        <p:spPr>
          <a:xfrm>
            <a:off x="2747886" y="699908"/>
            <a:ext cx="3900564" cy="1113414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300" b="1">
                <a:solidFill>
                  <a:srgbClr val="0000FF"/>
                </a:solidFill>
                <a:latin typeface="微软雅黑"/>
              </a:rPr>
              <a:t>“不”“正”二字合为一体，表示的意思就是“歪”。</a:t>
            </a:r>
            <a:endParaRPr lang="zh-CN" altLang="en-US" sz="2300" b="1">
              <a:solidFill>
                <a:srgbClr val="0000FF"/>
              </a:solidFill>
              <a:latin typeface="微软雅黑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253431" y="2184385"/>
            <a:ext cx="3395020" cy="2199999"/>
            <a:chOff x="4337907" y="2912513"/>
            <a:chExt cx="4526693" cy="2933333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37907" y="2912513"/>
              <a:ext cx="2524211" cy="2524211"/>
            </a:xfrm>
            <a:prstGeom prst="rect">
              <a:avLst/>
            </a:prstGeom>
          </p:spPr>
        </p:pic>
        <p:sp>
          <p:nvSpPr>
            <p:cNvPr id="38" name="矩形 37"/>
            <p:cNvSpPr>
              <a:spLocks noChangeArrowheads="1"/>
            </p:cNvSpPr>
            <p:nvPr/>
          </p:nvSpPr>
          <p:spPr bwMode="auto">
            <a:xfrm>
              <a:off x="6675993" y="3752966"/>
              <a:ext cx="2188607" cy="209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>
                  <a:solidFill>
                    <a:srgbClr val="FF0000"/>
                  </a:solidFill>
                  <a:latin typeface="+mn-ea"/>
                  <a:ea typeface="+mn-ea"/>
                </a:rPr>
                <a:t>歪 着 头</a:t>
              </a:r>
              <a:r>
                <a:rPr lang="zh-CN" altLang="en-US" sz="3200" b="1">
                  <a:solidFill>
                    <a:srgbClr val="0000FF"/>
                  </a:solidFill>
                  <a:latin typeface="+mn-ea"/>
                  <a:ea typeface="+mn-ea"/>
                </a:rPr>
                <a:t>          </a:t>
              </a:r>
              <a:endParaRPr lang="en-US" altLang="zh-CN" sz="3200" b="1" dirty="0">
                <a:solidFill>
                  <a:srgbClr val="FF0000"/>
                </a:solidFill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307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7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8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16" name="组合 15"/>
          <p:cNvGrpSpPr/>
          <p:nvPr/>
        </p:nvGrpSpPr>
        <p:grpSpPr>
          <a:xfrm>
            <a:off x="4508652" y="291214"/>
            <a:ext cx="2724197" cy="1102162"/>
            <a:chOff x="6011529" y="388285"/>
            <a:chExt cx="3632262" cy="1469549"/>
          </a:xfrm>
        </p:grpSpPr>
        <p:sp>
          <p:nvSpPr>
            <p:cNvPr id="71" name="Rectangle 4"/>
            <p:cNvSpPr>
              <a:spLocks noChangeArrowheads="1"/>
            </p:cNvSpPr>
            <p:nvPr/>
          </p:nvSpPr>
          <p:spPr bwMode="auto">
            <a:xfrm>
              <a:off x="6379304" y="952114"/>
              <a:ext cx="2874685" cy="905720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 lIns="90000" tIns="46800" rIns="90000" bIns="46800" anchor="ctr">
              <a:spAutoFit/>
            </a:bodyPr>
            <a:lstStyle/>
            <a:p>
              <a:r>
                <a:rPr lang="zh-CN" altLang="en-US" sz="3800" b="1">
                  <a:latin typeface="楷体" panose="02010609060101010101" pitchFamily="49" charset="-122"/>
                  <a:ea typeface="楷体" panose="02010609060101010101" pitchFamily="49" charset="-122"/>
                </a:rPr>
                <a:t>三 人 众</a:t>
              </a:r>
              <a:endParaRPr lang="zh-CN" altLang="en-US" sz="3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Text Box 15"/>
            <p:cNvSpPr txBox="1">
              <a:spLocks noChangeArrowheads="1"/>
            </p:cNvSpPr>
            <p:nvPr/>
          </p:nvSpPr>
          <p:spPr bwMode="auto">
            <a:xfrm>
              <a:off x="6011529" y="388285"/>
              <a:ext cx="3632262" cy="5950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900"/>
                </a:spcBef>
                <a:defRPr/>
              </a:pP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sān  rén  zhònɡ</a:t>
              </a:r>
              <a:endParaRPr lang="zh-CN" altLang="en-US" sz="2300" b="1" dirty="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45085" y="291214"/>
            <a:ext cx="2379077" cy="1102162"/>
            <a:chOff x="1126765" y="388285"/>
            <a:chExt cx="3172103" cy="1469549"/>
          </a:xfrm>
        </p:grpSpPr>
        <p:sp>
          <p:nvSpPr>
            <p:cNvPr id="69" name="Rectangle 4"/>
            <p:cNvSpPr>
              <a:spLocks noChangeArrowheads="1"/>
            </p:cNvSpPr>
            <p:nvPr/>
          </p:nvSpPr>
          <p:spPr bwMode="auto">
            <a:xfrm>
              <a:off x="1283278" y="952114"/>
              <a:ext cx="3015590" cy="905720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 lIns="90000" tIns="46800" rIns="90000" bIns="46800" anchor="ctr">
              <a:spAutoFit/>
            </a:bodyPr>
            <a:lstStyle/>
            <a:p>
              <a:r>
                <a:rPr lang="zh-CN" altLang="en-US" sz="3800" b="1">
                  <a:latin typeface="楷体" panose="02010609060101010101" pitchFamily="49" charset="-122"/>
                  <a:ea typeface="楷体" panose="02010609060101010101" pitchFamily="49" charset="-122"/>
                </a:rPr>
                <a:t>二 人 从                 </a:t>
              </a:r>
              <a:endParaRPr lang="zh-CN" altLang="en-US" sz="3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Text Box 15"/>
            <p:cNvSpPr txBox="1">
              <a:spLocks noChangeArrowheads="1"/>
            </p:cNvSpPr>
            <p:nvPr/>
          </p:nvSpPr>
          <p:spPr bwMode="auto">
            <a:xfrm>
              <a:off x="1126765" y="388285"/>
              <a:ext cx="3150692" cy="5950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900"/>
                </a:spcBef>
                <a:defRPr/>
              </a:pP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èr </a:t>
              </a: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 rén  cónɡ</a:t>
              </a:r>
              <a:endParaRPr lang="zh-CN" altLang="en-US" sz="3000" b="1" dirty="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31" name="图片 30" descr="2007118175347867_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32267" y="1467294"/>
            <a:ext cx="1788632" cy="216514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5895" y="1490233"/>
            <a:ext cx="2456111" cy="2045942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402796" y="3795795"/>
            <a:ext cx="4169204" cy="798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300" b="1">
                <a:solidFill>
                  <a:srgbClr val="0000FF"/>
                </a:solidFill>
                <a:latin typeface="微软雅黑"/>
              </a:rPr>
              <a:t>一个人在前面走，另一个人在后面跟，“从”可以理解为跟从。</a:t>
            </a:r>
            <a:endParaRPr lang="zh-CN" altLang="en-US" sz="2300" b="1">
              <a:solidFill>
                <a:srgbClr val="0000FF"/>
              </a:solidFill>
              <a:latin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894853" y="3811998"/>
            <a:ext cx="3584740" cy="798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300" b="1">
                <a:solidFill>
                  <a:srgbClr val="0000FF"/>
                </a:solidFill>
                <a:latin typeface="微软雅黑"/>
              </a:rPr>
              <a:t>许多人在一起，就是“众”的意思，表示许多。</a:t>
            </a:r>
            <a:endParaRPr lang="zh-CN" altLang="en-US" sz="2300" b="1">
              <a:solidFill>
                <a:srgbClr val="0000FF"/>
              </a:solidFill>
              <a:latin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7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8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16" name="组合 15"/>
          <p:cNvGrpSpPr/>
          <p:nvPr/>
        </p:nvGrpSpPr>
        <p:grpSpPr>
          <a:xfrm>
            <a:off x="272177" y="433336"/>
            <a:ext cx="2715187" cy="1711631"/>
            <a:chOff x="362886" y="577770"/>
            <a:chExt cx="3620249" cy="2282172"/>
          </a:xfrm>
        </p:grpSpPr>
        <p:sp>
          <p:nvSpPr>
            <p:cNvPr id="30" name="Text Box 4"/>
            <p:cNvSpPr txBox="1">
              <a:spLocks noChangeArrowheads="1"/>
            </p:cNvSpPr>
            <p:nvPr/>
          </p:nvSpPr>
          <p:spPr bwMode="auto">
            <a:xfrm>
              <a:off x="856491" y="1174524"/>
              <a:ext cx="2776392" cy="1685418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 lIns="90000" tIns="46800" rIns="90000" bIns="46800">
              <a:spAutoFit/>
            </a:bodyPr>
            <a:lstStyle/>
            <a:p>
              <a:r>
                <a:rPr lang="zh-CN" altLang="en-US" sz="3800" b="1">
                  <a:latin typeface="楷体" panose="02010609060101010101" pitchFamily="49" charset="-122"/>
                  <a:ea typeface="楷体" panose="02010609060101010101" pitchFamily="49" charset="-122"/>
                </a:rPr>
                <a:t>双 木 林</a:t>
              </a:r>
              <a:endParaRPr lang="zh-CN" altLang="en-US" sz="3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Text Box 15"/>
            <p:cNvSpPr txBox="1">
              <a:spLocks noChangeArrowheads="1"/>
            </p:cNvSpPr>
            <p:nvPr/>
          </p:nvSpPr>
          <p:spPr bwMode="auto">
            <a:xfrm>
              <a:off x="362886" y="577770"/>
              <a:ext cx="3620249" cy="5950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900"/>
                </a:spcBef>
                <a:defRPr/>
              </a:pP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shuānɡ </a:t>
              </a: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 mù  </a:t>
              </a: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lín</a:t>
              </a:r>
              <a:endParaRPr lang="zh-CN" altLang="en-US" sz="2300" b="1" dirty="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736359" y="390079"/>
            <a:ext cx="2216312" cy="1156377"/>
            <a:chOff x="6315146" y="520104"/>
            <a:chExt cx="2955082" cy="1541837"/>
          </a:xfrm>
        </p:grpSpPr>
        <p:sp>
          <p:nvSpPr>
            <p:cNvPr id="35" name="Text Box 4"/>
            <p:cNvSpPr txBox="1">
              <a:spLocks noChangeArrowheads="1"/>
            </p:cNvSpPr>
            <p:nvPr/>
          </p:nvSpPr>
          <p:spPr bwMode="auto">
            <a:xfrm>
              <a:off x="6426702" y="1156221"/>
              <a:ext cx="2843526" cy="905720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 lIns="90000" tIns="46800" rIns="90000" bIns="46800">
              <a:spAutoFit/>
            </a:bodyPr>
            <a:lstStyle/>
            <a:p>
              <a:r>
                <a:rPr lang="zh-CN" altLang="en-US" sz="3800" b="1">
                  <a:latin typeface="楷体" panose="02010609060101010101" pitchFamily="49" charset="-122"/>
                  <a:ea typeface="楷体" panose="02010609060101010101" pitchFamily="49" charset="-122"/>
                </a:rPr>
                <a:t>三 木 森</a:t>
              </a:r>
              <a:endParaRPr lang="zh-CN" altLang="en-US" sz="3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9" name="Text Box 15"/>
            <p:cNvSpPr txBox="1">
              <a:spLocks noChangeArrowheads="1"/>
            </p:cNvSpPr>
            <p:nvPr/>
          </p:nvSpPr>
          <p:spPr bwMode="auto">
            <a:xfrm>
              <a:off x="6315146" y="520104"/>
              <a:ext cx="2913891" cy="5950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900"/>
                </a:spcBef>
                <a:defRPr/>
              </a:pP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s</a:t>
              </a: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ān  </a:t>
              </a: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mù </a:t>
              </a: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 sēn</a:t>
              </a:r>
              <a:endParaRPr lang="zh-CN" altLang="en-US" sz="2300" b="1" dirty="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8656" y="1504760"/>
            <a:ext cx="2097234" cy="209723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651" y="1687978"/>
            <a:ext cx="3442479" cy="1721240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127543" y="3761122"/>
            <a:ext cx="6130382" cy="536831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300" b="1">
                <a:solidFill>
                  <a:srgbClr val="FF0000"/>
                </a:solidFill>
                <a:latin typeface="微软雅黑"/>
              </a:rPr>
              <a:t>       </a:t>
            </a:r>
            <a:r>
              <a:rPr lang="zh-CN" altLang="en-US" sz="2300" b="1">
                <a:solidFill>
                  <a:srgbClr val="0000FF"/>
                </a:solidFill>
                <a:latin typeface="微软雅黑"/>
              </a:rPr>
              <a:t>独木不成林，“林”“森”的意思是树多。</a:t>
            </a:r>
            <a:endParaRPr lang="zh-CN" altLang="en-US" sz="2300" b="1">
              <a:solidFill>
                <a:srgbClr val="0000FF"/>
              </a:solidFill>
              <a:latin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7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8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12" name="组合 11"/>
          <p:cNvGrpSpPr/>
          <p:nvPr/>
        </p:nvGrpSpPr>
        <p:grpSpPr>
          <a:xfrm>
            <a:off x="669596" y="132997"/>
            <a:ext cx="6830956" cy="1058757"/>
            <a:chOff x="892794" y="177318"/>
            <a:chExt cx="9107941" cy="1411675"/>
          </a:xfrm>
        </p:grpSpPr>
        <p:sp>
          <p:nvSpPr>
            <p:cNvPr id="23" name="Text Box 4"/>
            <p:cNvSpPr txBox="1">
              <a:spLocks noChangeArrowheads="1"/>
            </p:cNvSpPr>
            <p:nvPr/>
          </p:nvSpPr>
          <p:spPr bwMode="auto">
            <a:xfrm>
              <a:off x="1095633" y="683274"/>
              <a:ext cx="8905102" cy="905719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 lIns="90000" tIns="46800" rIns="90000" bIns="46800">
              <a:spAutoFit/>
            </a:bodyPr>
            <a:lstStyle/>
            <a:p>
              <a:r>
                <a:rPr lang="zh-CN" altLang="en-US" sz="3800" b="1">
                  <a:latin typeface="楷体" panose="02010609060101010101" pitchFamily="49" charset="-122"/>
                  <a:ea typeface="楷体" panose="02010609060101010101" pitchFamily="49" charset="-122"/>
                </a:rPr>
                <a:t>一人不成众 ， 独木不成林 。</a:t>
              </a:r>
              <a:endParaRPr lang="zh-CN" altLang="en-US" sz="3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Text Box 15"/>
            <p:cNvSpPr txBox="1">
              <a:spLocks noChangeArrowheads="1"/>
            </p:cNvSpPr>
            <p:nvPr/>
          </p:nvSpPr>
          <p:spPr bwMode="auto">
            <a:xfrm>
              <a:off x="892794" y="177318"/>
              <a:ext cx="8480573" cy="5950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900"/>
                </a:spcBef>
                <a:defRPr/>
              </a:pP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yì rén bù chénɡ zhònɡ dú mù bù chénɡ </a:t>
              </a:r>
              <a:r>
                <a:rPr lang="en-US" altLang="zh-CN" sz="2300" b="1">
                  <a:solidFill>
                    <a:srgbClr val="FB35AE"/>
                  </a:solidFill>
                  <a:latin typeface="宋体" panose="02010600030101010101" pitchFamily="2" charset="-122"/>
                </a:rPr>
                <a:t>lín</a:t>
              </a:r>
              <a:endParaRPr lang="zh-CN" altLang="en-US" sz="2300" b="1" dirty="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71851" y="1050491"/>
            <a:ext cx="7179005" cy="1049917"/>
            <a:chOff x="362458" y="1400644"/>
            <a:chExt cx="9572006" cy="1399882"/>
          </a:xfrm>
        </p:grpSpPr>
        <p:sp>
          <p:nvSpPr>
            <p:cNvPr id="29" name="Text Box 4"/>
            <p:cNvSpPr txBox="1">
              <a:spLocks noChangeArrowheads="1"/>
            </p:cNvSpPr>
            <p:nvPr/>
          </p:nvSpPr>
          <p:spPr bwMode="auto">
            <a:xfrm>
              <a:off x="1090506" y="1894810"/>
              <a:ext cx="8794899" cy="905716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 lIns="90000" tIns="46800" rIns="90000" bIns="46800">
              <a:spAutoFit/>
            </a:bodyPr>
            <a:lstStyle/>
            <a:p>
              <a:r>
                <a:rPr lang="zh-CN" altLang="en-US" sz="3800" b="1">
                  <a:latin typeface="楷体" panose="02010609060101010101" pitchFamily="49" charset="-122"/>
                  <a:ea typeface="楷体" panose="02010609060101010101" pitchFamily="49" charset="-122"/>
                </a:rPr>
                <a:t>众人一条心 ， 黄土变黄金 。</a:t>
              </a:r>
              <a:endParaRPr lang="zh-CN" altLang="en-US" sz="3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Text Box 15"/>
            <p:cNvSpPr txBox="1">
              <a:spLocks noChangeArrowheads="1"/>
            </p:cNvSpPr>
            <p:nvPr/>
          </p:nvSpPr>
          <p:spPr bwMode="auto">
            <a:xfrm>
              <a:off x="362458" y="1400644"/>
              <a:ext cx="9572006" cy="595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900"/>
                </a:spcBef>
                <a:defRPr/>
              </a:pPr>
              <a:r>
                <a:rPr lang="en-US" altLang="zh-CN" sz="2300" b="1" spc="-75">
                  <a:solidFill>
                    <a:srgbClr val="FB35AE"/>
                  </a:solidFill>
                  <a:latin typeface="宋体" panose="02010600030101010101" pitchFamily="2" charset="-122"/>
                </a:rPr>
                <a:t>zhònɡ </a:t>
              </a:r>
              <a:r>
                <a:rPr lang="en-US" altLang="zh-CN" sz="2300" b="1" spc="-75">
                  <a:solidFill>
                    <a:srgbClr val="FB35AE"/>
                  </a:solidFill>
                  <a:latin typeface="宋体" panose="02010600030101010101" pitchFamily="2" charset="-122"/>
                </a:rPr>
                <a:t>rén yì </a:t>
              </a:r>
              <a:r>
                <a:rPr lang="en-US" altLang="zh-CN" sz="2300" b="1" spc="-75">
                  <a:solidFill>
                    <a:srgbClr val="FB35AE"/>
                  </a:solidFill>
                  <a:latin typeface="宋体" panose="02010600030101010101" pitchFamily="2" charset="-122"/>
                </a:rPr>
                <a:t>tiáo xīn huánɡ tǔ biàn chénɡ jīn </a:t>
              </a:r>
              <a:endParaRPr lang="zh-CN" altLang="en-US" sz="2300" b="1" spc="-75" dirty="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3072" y="2176478"/>
            <a:ext cx="3741762" cy="1525488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764058" y="3794412"/>
            <a:ext cx="7515458" cy="798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300" b="1">
                <a:solidFill>
                  <a:srgbClr val="0000FF"/>
                </a:solidFill>
                <a:latin typeface="微软雅黑"/>
              </a:rPr>
              <a:t>这两句话是谚语，进一步解释了“众”“林”等字的含义。它教育我们：个人力量有限，难有作为；若想成事，须得学会与他人团结合作。</a:t>
            </a:r>
            <a:endParaRPr lang="zh-CN" altLang="en-US" sz="2300" b="1">
              <a:solidFill>
                <a:srgbClr val="0000FF"/>
              </a:solidFill>
              <a:latin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7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8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951" y="1426608"/>
            <a:ext cx="7579519" cy="3028950"/>
          </a:xfrm>
          <a:prstGeom prst="rect">
            <a:avLst/>
          </a:prstGeom>
        </p:spPr>
      </p:pic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2385671" y="462374"/>
            <a:ext cx="3749477" cy="6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zh-CN" altLang="en-US" sz="3800" b="1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 多 力 量 大</a:t>
            </a:r>
            <a:endParaRPr lang="zh-CN" altLang="en-US" sz="3800" b="1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168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7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8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657002" y="1109562"/>
            <a:ext cx="802391" cy="275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zh-CN" altLang="en-US" sz="3800" b="1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划</a:t>
            </a:r>
            <a:endParaRPr lang="en-US" altLang="zh-CN" sz="3800" b="1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ts val="900"/>
              </a:spcBef>
              <a:defRPr/>
            </a:pPr>
            <a:r>
              <a:rPr lang="zh-CN" altLang="en-US" sz="3800" b="1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船</a:t>
            </a:r>
            <a:endParaRPr lang="en-US" altLang="zh-CN" sz="3800" b="1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ts val="900"/>
              </a:spcBef>
              <a:defRPr/>
            </a:pPr>
            <a:r>
              <a:rPr lang="zh-CN" altLang="en-US" sz="3800" b="1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比</a:t>
            </a:r>
            <a:endParaRPr lang="en-US" altLang="zh-CN" sz="3800" b="1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ts val="900"/>
              </a:spcBef>
              <a:defRPr/>
            </a:pPr>
            <a:r>
              <a:rPr lang="zh-CN" altLang="en-US" sz="3800" b="1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赛</a:t>
            </a:r>
            <a:endParaRPr lang="zh-CN" altLang="en-US" sz="3800" b="1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3673" y="594362"/>
            <a:ext cx="5870179" cy="385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34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49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4" name="椭圆 13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2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9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70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73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428167" y="1418273"/>
            <a:ext cx="8041481" cy="25622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zh-CN" sz="27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本</a:t>
            </a:r>
            <a:r>
              <a:rPr lang="zh-CN" altLang="en-US" sz="27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文是一篇根据（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会意字</a:t>
            </a:r>
            <a:r>
              <a:rPr lang="zh-CN" altLang="en-US" sz="27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）构字规律编排的识字课文。通过朗朗上口的短句，揭示了会意字的构字特点，让我们感受到中国古人造字的智慧以及汉字构字的有趣，激发了我们的识字热情。</a:t>
            </a:r>
            <a:endParaRPr lang="zh-CN" altLang="zh-CN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3997" y="267796"/>
            <a:ext cx="2440805" cy="735689"/>
            <a:chOff x="18662" y="357049"/>
            <a:chExt cx="3254406" cy="980919"/>
          </a:xfrm>
        </p:grpSpPr>
        <p:grpSp>
          <p:nvGrpSpPr>
            <p:cNvPr id="37" name="组合 36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39" name="直接连接符 38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spc="375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主旨归纳</a:t>
                </a:r>
                <a:endParaRPr lang="zh-CN" altLang="en-US" sz="2400" b="1" spc="375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42" name="直接连接符 41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62" y="357049"/>
              <a:ext cx="1090423" cy="9809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928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"/>
          <p:cNvSpPr txBox="1">
            <a:spLocks noChangeArrowheads="1"/>
          </p:cNvSpPr>
          <p:nvPr/>
        </p:nvSpPr>
        <p:spPr bwMode="auto">
          <a:xfrm>
            <a:off x="885571" y="2016317"/>
            <a:ext cx="1219454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9000" b="1">
                <a:latin typeface="楷体" panose="02010609060101010101" pitchFamily="49" charset="-122"/>
                <a:ea typeface="楷体" panose="02010609060101010101" pitchFamily="49" charset="-122"/>
              </a:rPr>
              <a:t>采</a:t>
            </a:r>
            <a:endParaRPr lang="zh-CN" altLang="en-US" sz="9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 Box 15"/>
          <p:cNvSpPr txBox="1">
            <a:spLocks noChangeArrowheads="1"/>
          </p:cNvSpPr>
          <p:nvPr/>
        </p:nvSpPr>
        <p:spPr bwMode="auto">
          <a:xfrm>
            <a:off x="826635" y="1386794"/>
            <a:ext cx="1337326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>
                <a:solidFill>
                  <a:srgbClr val="FB35AE"/>
                </a:solidFill>
                <a:latin typeface="宋体" panose="02010600030101010101" pitchFamily="2" charset="-122"/>
              </a:rPr>
              <a:t>cǎi</a:t>
            </a:r>
            <a:endParaRPr lang="zh-CN" altLang="en-US" sz="4800" b="1" dirty="0">
              <a:solidFill>
                <a:srgbClr val="FB35AE"/>
              </a:solidFill>
              <a:latin typeface="宋体" panose="02010600030101010101" pitchFamily="2" charset="-122"/>
            </a:endParaRPr>
          </a:p>
        </p:txBody>
      </p:sp>
      <p:sp>
        <p:nvSpPr>
          <p:cNvPr id="46" name="TextBox 3"/>
          <p:cNvSpPr txBox="1">
            <a:spLocks noChangeArrowheads="1"/>
          </p:cNvSpPr>
          <p:nvPr/>
        </p:nvSpPr>
        <p:spPr bwMode="auto">
          <a:xfrm>
            <a:off x="3273104" y="505270"/>
            <a:ext cx="3144233" cy="6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有趣的会意字</a:t>
            </a:r>
            <a:endParaRPr lang="zh-CN" altLang="en-US" sz="3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2536" y="130420"/>
            <a:ext cx="2402266" cy="924812"/>
            <a:chOff x="70047" y="173893"/>
            <a:chExt cx="3203021" cy="1233082"/>
          </a:xfrm>
        </p:grpSpPr>
        <p:grpSp>
          <p:nvGrpSpPr>
            <p:cNvPr id="17" name="组合 16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spc="375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知识拓展</a:t>
                </a:r>
                <a:endParaRPr lang="zh-CN" altLang="en-US" sz="2400" b="1" spc="375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22" name="直接连接符 21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47" y="173893"/>
              <a:ext cx="1042365" cy="1233082"/>
            </a:xfrm>
            <a:prstGeom prst="rect">
              <a:avLst/>
            </a:prstGeom>
          </p:spPr>
        </p:pic>
      </p:grpSp>
      <p:sp>
        <p:nvSpPr>
          <p:cNvPr id="25" name="矩形 13"/>
          <p:cNvSpPr>
            <a:spLocks noChangeArrowheads="1"/>
          </p:cNvSpPr>
          <p:nvPr/>
        </p:nvSpPr>
        <p:spPr bwMode="auto">
          <a:xfrm>
            <a:off x="770483" y="3733548"/>
            <a:ext cx="445376" cy="6232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716956" y="3868249"/>
            <a:ext cx="4246095" cy="5924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手在树</a:t>
            </a:r>
            <a:r>
              <a:rPr lang="zh-CN" altLang="en-US" sz="3400" b="1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上，采摘东西。</a:t>
            </a:r>
            <a:endParaRPr lang="zh-CN" altLang="en-US" sz="3400" dirty="0">
              <a:solidFill>
                <a:srgbClr val="0000FF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7" y="1354573"/>
            <a:ext cx="2608787" cy="231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1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/>
      <p:bldP spid="46" grpId="0"/>
      <p:bldP spid="2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"/>
          <p:cNvSpPr txBox="1">
            <a:spLocks noChangeArrowheads="1"/>
          </p:cNvSpPr>
          <p:nvPr/>
        </p:nvSpPr>
        <p:spPr bwMode="auto">
          <a:xfrm>
            <a:off x="885571" y="2016317"/>
            <a:ext cx="1219454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9000" b="1">
                <a:latin typeface="楷体" panose="02010609060101010101" pitchFamily="49" charset="-122"/>
                <a:ea typeface="楷体" panose="02010609060101010101" pitchFamily="49" charset="-122"/>
              </a:rPr>
              <a:t>苗</a:t>
            </a:r>
            <a:endParaRPr lang="zh-CN" altLang="en-US" sz="9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 Box 15"/>
          <p:cNvSpPr txBox="1">
            <a:spLocks noChangeArrowheads="1"/>
          </p:cNvSpPr>
          <p:nvPr/>
        </p:nvSpPr>
        <p:spPr bwMode="auto">
          <a:xfrm>
            <a:off x="826637" y="1386794"/>
            <a:ext cx="1579307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>
                <a:solidFill>
                  <a:srgbClr val="FB35AE"/>
                </a:solidFill>
                <a:latin typeface="宋体" panose="02010600030101010101" pitchFamily="2" charset="-122"/>
              </a:rPr>
              <a:t>miáo</a:t>
            </a:r>
            <a:endParaRPr lang="zh-CN" altLang="en-US" sz="4800" b="1" dirty="0">
              <a:solidFill>
                <a:srgbClr val="FB35AE"/>
              </a:solidFill>
              <a:latin typeface="宋体" panose="02010600030101010101" pitchFamily="2" charset="-122"/>
            </a:endParaRPr>
          </a:p>
        </p:txBody>
      </p:sp>
      <p:sp>
        <p:nvSpPr>
          <p:cNvPr id="25" name="矩形 13"/>
          <p:cNvSpPr>
            <a:spLocks noChangeArrowheads="1"/>
          </p:cNvSpPr>
          <p:nvPr/>
        </p:nvSpPr>
        <p:spPr bwMode="auto">
          <a:xfrm>
            <a:off x="770483" y="3733548"/>
            <a:ext cx="445376" cy="6232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871416" y="3470560"/>
            <a:ext cx="4246095" cy="5924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田间长草，植物幼苗。</a:t>
            </a:r>
            <a:endParaRPr lang="zh-CN" altLang="en-US" sz="3400" dirty="0">
              <a:solidFill>
                <a:srgbClr val="0000FF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9076" y="654426"/>
            <a:ext cx="2178844" cy="263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4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/>
      <p:bldP spid="2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"/>
          <p:cNvSpPr txBox="1">
            <a:spLocks noChangeArrowheads="1"/>
          </p:cNvSpPr>
          <p:nvPr/>
        </p:nvSpPr>
        <p:spPr bwMode="auto">
          <a:xfrm>
            <a:off x="885571" y="2016317"/>
            <a:ext cx="1219454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9000" b="1">
                <a:latin typeface="楷体" panose="02010609060101010101" pitchFamily="49" charset="-122"/>
                <a:ea typeface="楷体" panose="02010609060101010101" pitchFamily="49" charset="-122"/>
              </a:rPr>
              <a:t>吠</a:t>
            </a:r>
            <a:endParaRPr lang="zh-CN" altLang="en-US" sz="9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 Box 15"/>
          <p:cNvSpPr txBox="1">
            <a:spLocks noChangeArrowheads="1"/>
          </p:cNvSpPr>
          <p:nvPr/>
        </p:nvSpPr>
        <p:spPr bwMode="auto">
          <a:xfrm>
            <a:off x="777207" y="1386794"/>
            <a:ext cx="1579307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>
                <a:solidFill>
                  <a:srgbClr val="FB35AE"/>
                </a:solidFill>
                <a:latin typeface="宋体" panose="02010600030101010101" pitchFamily="2" charset="-122"/>
              </a:rPr>
              <a:t>fèi</a:t>
            </a:r>
            <a:endParaRPr lang="zh-CN" altLang="en-US" sz="4800" b="1" dirty="0">
              <a:solidFill>
                <a:srgbClr val="FB35AE"/>
              </a:solidFill>
              <a:latin typeface="宋体" panose="02010600030101010101" pitchFamily="2" charset="-122"/>
            </a:endParaRPr>
          </a:p>
        </p:txBody>
      </p:sp>
      <p:sp>
        <p:nvSpPr>
          <p:cNvPr id="25" name="矩形 13"/>
          <p:cNvSpPr>
            <a:spLocks noChangeArrowheads="1"/>
          </p:cNvSpPr>
          <p:nvPr/>
        </p:nvSpPr>
        <p:spPr bwMode="auto">
          <a:xfrm>
            <a:off x="770483" y="3733548"/>
            <a:ext cx="445376" cy="6232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871416" y="3575596"/>
            <a:ext cx="4246095" cy="5924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一只小狗（犬）叫。</a:t>
            </a:r>
            <a:endParaRPr lang="zh-CN" altLang="en-US" sz="3400" dirty="0">
              <a:solidFill>
                <a:srgbClr val="0000FF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8503" y="519351"/>
            <a:ext cx="2951219" cy="295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15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6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7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4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5432922" y="1356950"/>
            <a:ext cx="516873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900"/>
              </a:spcBef>
              <a:defRPr/>
            </a:pPr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lì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4972319" y="2165342"/>
            <a:ext cx="1262224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力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 descr="37d3d539b6003af30262f3463f2ac65c1038b63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9656" y="1272188"/>
            <a:ext cx="3070963" cy="240112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9" name="矩形 8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4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7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  <p:grpSp>
            <p:nvGrpSpPr>
              <p:cNvPr id="8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0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14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45" name="组合 44"/>
          <p:cNvGrpSpPr/>
          <p:nvPr/>
        </p:nvGrpSpPr>
        <p:grpSpPr>
          <a:xfrm>
            <a:off x="54781" y="144424"/>
            <a:ext cx="2400020" cy="837497"/>
            <a:chOff x="73041" y="192552"/>
            <a:chExt cx="3200027" cy="1116663"/>
          </a:xfrm>
        </p:grpSpPr>
        <p:grpSp>
          <p:nvGrpSpPr>
            <p:cNvPr id="46" name="组合 45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48" name="直接连接符 47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spc="375" dirty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400" b="1" spc="375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041" y="192552"/>
              <a:ext cx="976164" cy="1116663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23747" y="1476142"/>
            <a:ext cx="2681275" cy="646331"/>
            <a:chOff x="1058284" y="1986826"/>
            <a:chExt cx="3575035" cy="861774"/>
          </a:xfrm>
        </p:grpSpPr>
        <p:sp>
          <p:nvSpPr>
            <p:cNvPr id="34" name="矩形 13"/>
            <p:cNvSpPr>
              <a:spLocks noChangeArrowheads="1"/>
            </p:cNvSpPr>
            <p:nvPr/>
          </p:nvSpPr>
          <p:spPr bwMode="auto">
            <a:xfrm>
              <a:off x="1058284" y="1986826"/>
              <a:ext cx="593835" cy="8617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428625" indent="-428625">
                <a:buFont typeface="Wingdings" panose="05000000000000000000" pitchFamily="2" charset="2"/>
                <a:buChar char="Ø"/>
              </a:pPr>
              <a:r>
                <a:rPr lang="en-US" altLang="zh-CN" sz="3600" b="1" dirty="0">
                  <a:solidFill>
                    <a:srgbClr val="FF0000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 </a:t>
              </a:r>
              <a:endParaRPr lang="zh-CN" altLang="en-US" sz="3600" dirty="0">
                <a:solidFill>
                  <a:srgbClr val="FF0000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897098" y="2061578"/>
              <a:ext cx="2736221" cy="7181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900" b="1" dirty="0">
                  <a:solidFill>
                    <a:srgbClr val="0000FF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听写词语。</a:t>
              </a:r>
              <a:endParaRPr lang="zh-CN" altLang="en-US" sz="29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23751" y="2400344"/>
            <a:ext cx="6042771" cy="646331"/>
            <a:chOff x="1058284" y="3122273"/>
            <a:chExt cx="8057027" cy="861774"/>
          </a:xfrm>
        </p:grpSpPr>
        <p:sp>
          <p:nvSpPr>
            <p:cNvPr id="43" name="矩形 13"/>
            <p:cNvSpPr>
              <a:spLocks noChangeArrowheads="1"/>
            </p:cNvSpPr>
            <p:nvPr/>
          </p:nvSpPr>
          <p:spPr bwMode="auto">
            <a:xfrm>
              <a:off x="1058284" y="3122273"/>
              <a:ext cx="593835" cy="8617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428625" indent="-428625">
                <a:buFont typeface="Wingdings" panose="05000000000000000000" pitchFamily="2" charset="2"/>
                <a:buChar char="Ø"/>
              </a:pPr>
              <a:r>
                <a:rPr lang="en-US" altLang="zh-CN" sz="3600" b="1" dirty="0">
                  <a:solidFill>
                    <a:srgbClr val="FF0000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 </a:t>
              </a:r>
              <a:endParaRPr lang="zh-CN" altLang="en-US" sz="3600" dirty="0">
                <a:solidFill>
                  <a:srgbClr val="FF0000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897097" y="3195932"/>
              <a:ext cx="7218214" cy="7181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900" b="1" dirty="0">
                  <a:solidFill>
                    <a:srgbClr val="0000FF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在田字格中练习书写本课生字。</a:t>
              </a:r>
              <a:endParaRPr lang="zh-CN" altLang="en-US" sz="29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23733" y="3324563"/>
            <a:ext cx="7898746" cy="1127113"/>
            <a:chOff x="1058284" y="4152801"/>
            <a:chExt cx="10531661" cy="1502817"/>
          </a:xfrm>
        </p:grpSpPr>
        <p:sp>
          <p:nvSpPr>
            <p:cNvPr id="42" name="矩形 13"/>
            <p:cNvSpPr>
              <a:spLocks noChangeArrowheads="1"/>
            </p:cNvSpPr>
            <p:nvPr/>
          </p:nvSpPr>
          <p:spPr bwMode="auto">
            <a:xfrm>
              <a:off x="1058284" y="4152801"/>
              <a:ext cx="593835" cy="861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428625" indent="-428625">
                <a:buFont typeface="Wingdings" panose="05000000000000000000" pitchFamily="2" charset="2"/>
                <a:buChar char="Ø"/>
              </a:pPr>
              <a:r>
                <a:rPr lang="en-US" altLang="zh-CN" sz="3600" b="1" dirty="0">
                  <a:solidFill>
                    <a:srgbClr val="FF0000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 </a:t>
              </a:r>
              <a:endParaRPr lang="zh-CN" altLang="en-US" sz="3600" dirty="0">
                <a:solidFill>
                  <a:srgbClr val="FF0000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897097" y="4233006"/>
              <a:ext cx="9692848" cy="14226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750"/>
                </a:lnSpc>
              </a:pPr>
              <a:r>
                <a:rPr lang="zh-CN" altLang="en-US" sz="2900" b="1" dirty="0">
                  <a:solidFill>
                    <a:srgbClr val="0000FF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熟读课文，读给爸爸妈妈听，并将你从文中明白的道理讲给他们听。</a:t>
              </a:r>
              <a:endParaRPr lang="zh-CN" altLang="en-US" sz="29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532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48171" y="3294106"/>
            <a:ext cx="7247667" cy="16201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96310" y="2323011"/>
            <a:ext cx="4103687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333" y="267184"/>
            <a:ext cx="5919787" cy="17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45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9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0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4717127" y="1182801"/>
            <a:ext cx="1712192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900"/>
              </a:spcBef>
              <a:defRPr/>
            </a:pPr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chén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4865723" y="2070266"/>
            <a:ext cx="1458169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尘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04938" y="1264632"/>
            <a:ext cx="2750344" cy="2521744"/>
            <a:chOff x="1473250" y="1628510"/>
            <a:chExt cx="3667125" cy="3362325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3250" y="1628510"/>
              <a:ext cx="3667125" cy="3362325"/>
            </a:xfrm>
            <a:prstGeom prst="rect">
              <a:avLst/>
            </a:prstGeom>
          </p:spPr>
        </p:pic>
        <p:grpSp>
          <p:nvGrpSpPr>
            <p:cNvPr id="24" name="组合 49"/>
            <p:cNvGrpSpPr/>
            <p:nvPr/>
          </p:nvGrpSpPr>
          <p:grpSpPr bwMode="auto">
            <a:xfrm>
              <a:off x="3072676" y="4182428"/>
              <a:ext cx="576686" cy="615773"/>
              <a:chOff x="1524080" y="1733572"/>
              <a:chExt cx="1423969" cy="1600172"/>
            </a:xfrm>
          </p:grpSpPr>
          <p:grpSp>
            <p:nvGrpSpPr>
              <p:cNvPr id="25" name="Group 4"/>
              <p:cNvGrpSpPr/>
              <p:nvPr/>
            </p:nvGrpSpPr>
            <p:grpSpPr bwMode="auto">
              <a:xfrm>
                <a:off x="1524080" y="1885968"/>
                <a:ext cx="738187" cy="533400"/>
                <a:chOff x="7424" y="12480"/>
                <a:chExt cx="1362" cy="900"/>
              </a:xfrm>
            </p:grpSpPr>
            <p:pic>
              <p:nvPicPr>
                <p:cNvPr id="62" name="Picture 5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74" y="1254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63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85" y="124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68" name="Picture 7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10" y="127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69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24" y="1296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0" name="Picture 9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00" y="1290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6" name="Group 4"/>
              <p:cNvGrpSpPr/>
              <p:nvPr/>
            </p:nvGrpSpPr>
            <p:grpSpPr bwMode="auto">
              <a:xfrm>
                <a:off x="1600278" y="2343156"/>
                <a:ext cx="738187" cy="533400"/>
                <a:chOff x="7424" y="12480"/>
                <a:chExt cx="1362" cy="900"/>
              </a:xfrm>
            </p:grpSpPr>
            <p:pic>
              <p:nvPicPr>
                <p:cNvPr id="53" name="Picture 5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74" y="1254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4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85" y="124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5" name="Picture 7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10" y="127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60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24" y="1296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61" name="Picture 9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00" y="1290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7" name="Group 4"/>
              <p:cNvGrpSpPr/>
              <p:nvPr/>
            </p:nvGrpSpPr>
            <p:grpSpPr bwMode="auto">
              <a:xfrm>
                <a:off x="2209862" y="2114562"/>
                <a:ext cx="738187" cy="533400"/>
                <a:chOff x="7424" y="12480"/>
                <a:chExt cx="1362" cy="900"/>
              </a:xfrm>
            </p:grpSpPr>
            <p:pic>
              <p:nvPicPr>
                <p:cNvPr id="48" name="Picture 5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74" y="1254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85" y="124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0" name="Picture 7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10" y="127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1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24" y="1296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2" name="Picture 9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00" y="1290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8" name="Group 4"/>
              <p:cNvGrpSpPr/>
              <p:nvPr/>
            </p:nvGrpSpPr>
            <p:grpSpPr bwMode="auto">
              <a:xfrm>
                <a:off x="2133664" y="2571750"/>
                <a:ext cx="738187" cy="533400"/>
                <a:chOff x="7424" y="12480"/>
                <a:chExt cx="1362" cy="900"/>
              </a:xfrm>
            </p:grpSpPr>
            <p:pic>
              <p:nvPicPr>
                <p:cNvPr id="43" name="Picture 5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74" y="1254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85" y="124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7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10" y="127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24" y="1296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9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00" y="1290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9" name="Group 4"/>
              <p:cNvGrpSpPr/>
              <p:nvPr/>
            </p:nvGrpSpPr>
            <p:grpSpPr bwMode="auto">
              <a:xfrm>
                <a:off x="1905070" y="1733572"/>
                <a:ext cx="738187" cy="533400"/>
                <a:chOff x="7424" y="12480"/>
                <a:chExt cx="1362" cy="900"/>
              </a:xfrm>
            </p:grpSpPr>
            <p:pic>
              <p:nvPicPr>
                <p:cNvPr id="38" name="Picture 5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74" y="1254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85" y="124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7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10" y="127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24" y="1296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2" name="Picture 9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00" y="1290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30" name="Group 4"/>
              <p:cNvGrpSpPr/>
              <p:nvPr/>
            </p:nvGrpSpPr>
            <p:grpSpPr bwMode="auto">
              <a:xfrm>
                <a:off x="1524080" y="2800344"/>
                <a:ext cx="738187" cy="533400"/>
                <a:chOff x="7424" y="12480"/>
                <a:chExt cx="1362" cy="900"/>
              </a:xfrm>
            </p:grpSpPr>
            <p:pic>
              <p:nvPicPr>
                <p:cNvPr id="31" name="Picture 5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74" y="1254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85" y="124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7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10" y="127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24" y="1296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9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00" y="1290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71" name="组合 49"/>
            <p:cNvGrpSpPr/>
            <p:nvPr/>
          </p:nvGrpSpPr>
          <p:grpSpPr bwMode="auto">
            <a:xfrm>
              <a:off x="3529793" y="3145988"/>
              <a:ext cx="576686" cy="615773"/>
              <a:chOff x="1524080" y="1733572"/>
              <a:chExt cx="1423969" cy="1600172"/>
            </a:xfrm>
          </p:grpSpPr>
          <p:grpSp>
            <p:nvGrpSpPr>
              <p:cNvPr id="72" name="Group 4"/>
              <p:cNvGrpSpPr/>
              <p:nvPr/>
            </p:nvGrpSpPr>
            <p:grpSpPr bwMode="auto">
              <a:xfrm>
                <a:off x="1524080" y="1885968"/>
                <a:ext cx="738187" cy="533400"/>
                <a:chOff x="7424" y="12480"/>
                <a:chExt cx="1362" cy="900"/>
              </a:xfrm>
            </p:grpSpPr>
            <p:pic>
              <p:nvPicPr>
                <p:cNvPr id="103" name="Picture 5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74" y="1254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4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85" y="124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" name="Picture 7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10" y="127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24" y="1296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" name="Picture 9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00" y="1290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73" name="Group 4"/>
              <p:cNvGrpSpPr/>
              <p:nvPr/>
            </p:nvGrpSpPr>
            <p:grpSpPr bwMode="auto">
              <a:xfrm>
                <a:off x="1600278" y="2343156"/>
                <a:ext cx="738187" cy="533400"/>
                <a:chOff x="7424" y="12480"/>
                <a:chExt cx="1362" cy="900"/>
              </a:xfrm>
            </p:grpSpPr>
            <p:pic>
              <p:nvPicPr>
                <p:cNvPr id="98" name="Picture 5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74" y="1254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9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85" y="124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0" name="Picture 7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10" y="127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1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24" y="1296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2" name="Picture 9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00" y="1290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74" name="Group 4"/>
              <p:cNvGrpSpPr/>
              <p:nvPr/>
            </p:nvGrpSpPr>
            <p:grpSpPr bwMode="auto">
              <a:xfrm>
                <a:off x="2209862" y="2114562"/>
                <a:ext cx="738187" cy="533400"/>
                <a:chOff x="7424" y="12480"/>
                <a:chExt cx="1362" cy="900"/>
              </a:xfrm>
            </p:grpSpPr>
            <p:pic>
              <p:nvPicPr>
                <p:cNvPr id="93" name="Picture 5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74" y="1254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4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85" y="124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5" name="Picture 7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10" y="127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6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24" y="1296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7" name="Picture 9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00" y="1290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75" name="Group 4"/>
              <p:cNvGrpSpPr/>
              <p:nvPr/>
            </p:nvGrpSpPr>
            <p:grpSpPr bwMode="auto">
              <a:xfrm>
                <a:off x="2133664" y="2571750"/>
                <a:ext cx="738187" cy="533400"/>
                <a:chOff x="7424" y="12480"/>
                <a:chExt cx="1362" cy="900"/>
              </a:xfrm>
            </p:grpSpPr>
            <p:pic>
              <p:nvPicPr>
                <p:cNvPr id="88" name="Picture 5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74" y="1254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9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85" y="124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0" name="Picture 7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10" y="127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1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24" y="1296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2" name="Picture 9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00" y="1290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76" name="Group 4"/>
              <p:cNvGrpSpPr/>
              <p:nvPr/>
            </p:nvGrpSpPr>
            <p:grpSpPr bwMode="auto">
              <a:xfrm>
                <a:off x="1905070" y="1733572"/>
                <a:ext cx="738187" cy="533400"/>
                <a:chOff x="7424" y="12480"/>
                <a:chExt cx="1362" cy="900"/>
              </a:xfrm>
            </p:grpSpPr>
            <p:pic>
              <p:nvPicPr>
                <p:cNvPr id="83" name="Picture 5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74" y="1254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4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85" y="124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5" name="Picture 7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10" y="127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6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24" y="1296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7" name="Picture 9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00" y="1290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77" name="Group 4"/>
              <p:cNvGrpSpPr/>
              <p:nvPr/>
            </p:nvGrpSpPr>
            <p:grpSpPr bwMode="auto">
              <a:xfrm>
                <a:off x="1524080" y="2800344"/>
                <a:ext cx="738187" cy="533400"/>
                <a:chOff x="7424" y="12480"/>
                <a:chExt cx="1362" cy="900"/>
              </a:xfrm>
            </p:grpSpPr>
            <p:pic>
              <p:nvPicPr>
                <p:cNvPr id="78" name="Picture 5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74" y="1254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9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85" y="124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0" name="Picture 7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10" y="1278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1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24" y="1296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2" name="Picture 9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00" y="12900"/>
                  <a:ext cx="486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9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0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1998208" y="1347630"/>
            <a:ext cx="1715000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900"/>
              </a:spcBef>
              <a:defRPr/>
            </a:pPr>
            <a:r>
              <a:rPr lang="en-US" altLang="zh-CN" sz="4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cónɡ</a:t>
            </a:r>
            <a:endParaRPr lang="zh-CN" altLang="en-US" sz="4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2195505" y="2109737"/>
            <a:ext cx="106628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 descr="2007118175347867_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52991" y="978713"/>
            <a:ext cx="2192204" cy="265366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9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0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4758488" y="1314957"/>
            <a:ext cx="2110611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900"/>
              </a:spcBef>
              <a:defRPr/>
            </a:pPr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zhòn</a:t>
            </a: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ɡ</a:t>
            </a:r>
          </a:p>
        </p:txBody>
      </p: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5133571" y="2130484"/>
            <a:ext cx="1249204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众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 descr="众（群众）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2046" y="1166929"/>
            <a:ext cx="2882741" cy="281606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9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0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4731137" y="1285597"/>
            <a:ext cx="2509926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900"/>
              </a:spcBef>
              <a:defRPr/>
            </a:pPr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shu</a:t>
            </a:r>
            <a:r>
              <a:rPr lang="en-US" altLang="zh-CN" sz="5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ā</a:t>
            </a:r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ɡ</a:t>
            </a:r>
          </a:p>
        </p:txBody>
      </p: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5290433" y="2161376"/>
            <a:ext cx="1585436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双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317" y="1794414"/>
            <a:ext cx="2746458" cy="159752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>
          <a:xfrm>
            <a:off x="0" y="4314834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9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0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5014933" y="1191972"/>
            <a:ext cx="1330496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900"/>
              </a:spcBef>
              <a:defRPr/>
            </a:pPr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mù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5014933" y="2056138"/>
            <a:ext cx="1306756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 descr="242dd42a2834349b761d8fbfc2ea15ce36d3bef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68874" y="1485346"/>
            <a:ext cx="2787320" cy="202503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0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1249</Words>
  <Application>Microsoft Office PowerPoint</Application>
  <PresentationFormat>全屏显示(16:9)</PresentationFormat>
  <Paragraphs>187</Paragraphs>
  <Slides>41</Slides>
  <Notes>0</Notes>
  <HiddenSlides>0</HiddenSlides>
  <MMClips>5</MMClips>
  <ScaleCrop>false</ScaleCrop>
  <HeadingPairs>
    <vt:vector size="4" baseType="variant">
      <vt:variant>
        <vt:lpstr>主题</vt:lpstr>
      </vt:variant>
      <vt:variant>
        <vt:i4>10</vt:i4>
      </vt:variant>
      <vt:variant>
        <vt:lpstr>幻灯片标题</vt:lpstr>
      </vt:variant>
      <vt:variant>
        <vt:i4>41</vt:i4>
      </vt:variant>
    </vt:vector>
  </HeadingPairs>
  <TitlesOfParts>
    <vt:vector size="51" baseType="lpstr">
      <vt:lpstr>第一PPT模板网-WWW.1PPT.COM</vt:lpstr>
      <vt:lpstr>1_Office 主题</vt:lpstr>
      <vt:lpstr>2_Office 主题</vt:lpstr>
      <vt:lpstr>3_Office 主题</vt:lpstr>
      <vt:lpstr>5_Office 主题</vt:lpstr>
      <vt:lpstr>6_Office 主题</vt:lpstr>
      <vt:lpstr>7_Office 主题</vt:lpstr>
      <vt:lpstr>8_Office 主题</vt:lpstr>
      <vt:lpstr>10_Office 主题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/>
  <cp:keywords>第一PPT模板网-WWW.1PPT.COM</cp:keywords>
  <cp:lastModifiedBy/>
  <cp:revision>13</cp:revision>
  <dcterms:created xsi:type="dcterms:W3CDTF">2018-03-01T02:03:00Z</dcterms:created>
  <dcterms:modified xsi:type="dcterms:W3CDTF">2020-03-18T01:24:14Z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