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71" r:id="rId3"/>
    <p:sldId id="264" r:id="rId5"/>
    <p:sldId id="612" r:id="rId6"/>
    <p:sldId id="735" r:id="rId7"/>
    <p:sldId id="694" r:id="rId8"/>
    <p:sldId id="736" r:id="rId9"/>
    <p:sldId id="737" r:id="rId10"/>
    <p:sldId id="738" r:id="rId11"/>
    <p:sldId id="739" r:id="rId12"/>
    <p:sldId id="650" r:id="rId13"/>
    <p:sldId id="745" r:id="rId14"/>
    <p:sldId id="746" r:id="rId15"/>
    <p:sldId id="747" r:id="rId16"/>
    <p:sldId id="748" r:id="rId17"/>
    <p:sldId id="749" r:id="rId18"/>
    <p:sldId id="750" r:id="rId19"/>
    <p:sldId id="616" r:id="rId20"/>
    <p:sldId id="327" r:id="rId21"/>
    <p:sldId id="260" r:id="rId22"/>
    <p:sldId id="691" r:id="rId23"/>
    <p:sldId id="266" r:id="rId24"/>
    <p:sldId id="661" r:id="rId25"/>
    <p:sldId id="604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ww.xkb1.com" initials="" lastIdx="1" clrIdx="0"/>
  <p:cmAuthor id="1" name="绿色圃中小学教育网" initials="绿色圃中小学教育网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6633"/>
    <a:srgbClr val="00FF00"/>
    <a:srgbClr val="CC00CC"/>
    <a:srgbClr val="99CC00"/>
    <a:srgbClr val="33CC33"/>
    <a:srgbClr val="FF99CC"/>
    <a:srgbClr val="FF7C8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96" y="-108"/>
      </p:cViewPr>
      <p:guideLst>
        <p:guide orient="horz" pos="2044"/>
        <p:guide pos="28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EE1CC6A8-C0DE-4F79-A3A7-59178E481883}" type="datetime1">
              <a:rPr lang="zh-CN" altLang="en-US"/>
            </a:fld>
            <a:endParaRPr lang="en-US" altLang="zh-CN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en-US" altLang="zh-CN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970A0AA-D73F-4C07-97CB-AB65E4452C5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r>
              <a:rPr lang="zh-CN" altLang="zh-CN"/>
              <a:t>绿色圃中小学教育网http://www.lspjy.com</a:t>
            </a: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D86C992-3E33-40B7-A840-A1E9FCFE5002}" type="datetimeFigureOut">
              <a:rPr lang="zh-CN" altLang="en-US"/>
            </a:fld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 noChangeArrowheads="1"/>
          </p:cNvSpPr>
          <p:nvPr>
            <p:ph type="sldImg" idx="9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331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spcBef>
                <a:spcPct val="30000"/>
              </a:spcBef>
            </a:pPr>
            <a:r>
              <a:rPr lang="zh-CN" altLang="en-US" sz="1200">
                <a:latin typeface="Arial" panose="020B0604020202020204" pitchFamily="34" charset="0"/>
              </a:rPr>
              <a:t>单击此处编辑母版文本样式</a:t>
            </a:r>
            <a:endParaRPr lang="zh-CN" altLang="en-US" sz="1200">
              <a:latin typeface="Arial" panose="020B0604020202020204" pitchFamily="34" charset="0"/>
            </a:endParaRPr>
          </a:p>
          <a:p>
            <a:pPr eaLnBrk="0" hangingPunct="0">
              <a:spcBef>
                <a:spcPct val="30000"/>
              </a:spcBef>
            </a:pPr>
            <a:r>
              <a:rPr lang="zh-CN" altLang="en-US" sz="1200">
                <a:latin typeface="Arial" panose="020B0604020202020204" pitchFamily="34" charset="0"/>
              </a:rPr>
              <a:t>第二级</a:t>
            </a:r>
            <a:endParaRPr lang="zh-CN" altLang="en-US" sz="1200">
              <a:latin typeface="Arial" panose="020B0604020202020204" pitchFamily="34" charset="0"/>
            </a:endParaRPr>
          </a:p>
          <a:p>
            <a:pPr eaLnBrk="0" hangingPunct="0">
              <a:spcBef>
                <a:spcPct val="30000"/>
              </a:spcBef>
            </a:pPr>
            <a:r>
              <a:rPr lang="zh-CN" altLang="en-US" sz="1200">
                <a:latin typeface="Arial" panose="020B0604020202020204" pitchFamily="34" charset="0"/>
              </a:rPr>
              <a:t>第三级</a:t>
            </a:r>
            <a:endParaRPr lang="zh-CN" altLang="en-US" sz="1200">
              <a:latin typeface="Arial" panose="020B0604020202020204" pitchFamily="34" charset="0"/>
            </a:endParaRPr>
          </a:p>
          <a:p>
            <a:pPr eaLnBrk="0" hangingPunct="0">
              <a:spcBef>
                <a:spcPct val="30000"/>
              </a:spcBef>
            </a:pPr>
            <a:r>
              <a:rPr lang="zh-CN" altLang="en-US" sz="1200">
                <a:latin typeface="Arial" panose="020B0604020202020204" pitchFamily="34" charset="0"/>
              </a:rPr>
              <a:t>第四级</a:t>
            </a:r>
            <a:endParaRPr lang="zh-CN" altLang="en-US" sz="1200">
              <a:latin typeface="Arial" panose="020B0604020202020204" pitchFamily="34" charset="0"/>
            </a:endParaRPr>
          </a:p>
          <a:p>
            <a:pPr eaLnBrk="0" hangingPunct="0">
              <a:spcBef>
                <a:spcPct val="30000"/>
              </a:spcBef>
            </a:pPr>
            <a:r>
              <a:rPr lang="zh-CN" altLang="en-US" sz="1200">
                <a:latin typeface="Arial" panose="020B0604020202020204" pitchFamily="34" charset="0"/>
              </a:rPr>
              <a:t>第五级</a:t>
            </a:r>
            <a:endParaRPr lang="zh-CN" altLang="en-US" sz="1200">
              <a:latin typeface="Arial" panose="020B0604020202020204" pitchFamily="34" charset="0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r>
              <a:rPr lang="zh-CN" altLang="zh-CN"/>
              <a:t>绿色圃中小学教育网http://www.lspjy.com</a:t>
            </a: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/>
            </a:lvl1pPr>
          </a:lstStyle>
          <a:p>
            <a:fld id="{25F5E047-33C3-421C-A0B3-47A02C5362C8}" type="slidenum">
              <a:rPr lang="zh-CN" altLang="en-US"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眉占位符 1"/>
          <p:cNvSpPr>
            <a:spLocks noGrp="1" noChangeArrowheads="1"/>
          </p:cNvSpPr>
          <p:nvPr>
            <p:ph type="hdr" sz="quarter" idx="4294967295"/>
          </p:nvPr>
        </p:nvSpPr>
        <p:spPr/>
        <p:txBody>
          <a:bodyPr/>
          <a:lstStyle/>
          <a:p>
            <a:r>
              <a:rPr lang="zh-CN" altLang="zh-CN"/>
              <a:t>绿色圃中小学教育网http://www.lspjy.com</a:t>
            </a:r>
            <a:endParaRPr lang="zh-CN" altLang="zh-CN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zh-CN"/>
              <a:t>绿色圃中小学教育网http://www.lspjy.com</a:t>
            </a:r>
            <a:endParaRPr lang="zh-CN" altLang="zh-CN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zh-CN" altLang="zh-CN" smtClean="0"/>
              <a:t>绿色圃中小学教育网http://www.lspjy.com</a:t>
            </a: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smtClean="0"/>
              <a:t>绿色圃中小学教育网http://www.lspjy.com</a:t>
            </a: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5E047-33C3-421C-A0B3-47A02C5362C8}" type="slidenum">
              <a:rPr lang="zh-CN" altLang="en-US" smtClean="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4338" name="TextBox 1"/>
          <p:cNvSpPr>
            <a:spLocks noChangeArrowheads="1"/>
          </p:cNvSpPr>
          <p:nvPr/>
        </p:nvSpPr>
        <p:spPr bwMode="auto">
          <a:xfrm>
            <a:off x="1763804" y="768625"/>
            <a:ext cx="52563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7 </a:t>
            </a:r>
            <a:r>
              <a:rPr lang="zh-CN" altLang="en-US" sz="7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青蛙</a:t>
            </a:r>
            <a:r>
              <a:rPr lang="zh-CN" altLang="en-US" sz="7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2" charset="-122"/>
              </a:rPr>
              <a:t>写诗</a:t>
            </a:r>
            <a:endParaRPr lang="zh-CN" altLang="en-US" sz="7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2" charset="-122"/>
            </a:endParaRPr>
          </a:p>
        </p:txBody>
      </p:sp>
      <p:sp>
        <p:nvSpPr>
          <p:cNvPr id="14339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40" name="Picture 5" descr="1165591_1296401813777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5977" y="2132054"/>
            <a:ext cx="5946820" cy="351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1979613" y="-222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395288" y="6453188"/>
            <a:ext cx="387350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直线连接符 21"/>
          <p:cNvSpPr>
            <a:spLocks noChangeShapeType="1"/>
          </p:cNvSpPr>
          <p:nvPr/>
        </p:nvSpPr>
        <p:spPr bwMode="auto">
          <a:xfrm flipV="1">
            <a:off x="395288" y="17732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4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1125538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971750" y="2060905"/>
            <a:ext cx="6208751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小组</a:t>
            </a:r>
            <a:r>
              <a:rPr lang="zh-CN" altLang="en-US" sz="4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合作：</a:t>
            </a:r>
            <a:endParaRPr lang="zh-CN" altLang="en-US" sz="48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8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读一读（把课文读熟）</a:t>
            </a:r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说一说（你发现了什么？）</a:t>
            </a:r>
            <a:endParaRPr lang="zh-CN" altLang="en-US" sz="36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ChangeArrowheads="1"/>
          </p:cNvSpPr>
          <p:nvPr/>
        </p:nvSpPr>
        <p:spPr bwMode="auto">
          <a:xfrm>
            <a:off x="1677987" y="260780"/>
            <a:ext cx="57880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</a:rPr>
              <a:t>初读全文，理顺文络。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323850" y="1193800"/>
            <a:ext cx="3378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b="1" dirty="0"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</a:rPr>
              <a:t>、学生读课文。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34150" name="Rectangle 6"/>
          <p:cNvSpPr>
            <a:spLocks noChangeArrowheads="1"/>
          </p:cNvSpPr>
          <p:nvPr/>
        </p:nvSpPr>
        <p:spPr bwMode="auto">
          <a:xfrm>
            <a:off x="252413" y="4076700"/>
            <a:ext cx="75215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b="1" dirty="0"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</a:rPr>
              <a:t>、提问：都有谁来帮忙青蛙要作诗了？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</a:rPr>
              <a:t> 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134151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54736" y="4857750"/>
            <a:ext cx="2881312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52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6" y="4857750"/>
            <a:ext cx="28797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153" name="Picture 9" descr="2010-06-22_10-39-33_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48" y="4857750"/>
            <a:ext cx="2909888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154" name="Rectangle 10"/>
          <p:cNvSpPr>
            <a:spLocks noChangeArrowheads="1"/>
          </p:cNvSpPr>
          <p:nvPr/>
        </p:nvSpPr>
        <p:spPr bwMode="auto">
          <a:xfrm>
            <a:off x="1763711" y="5888038"/>
            <a:ext cx="1223962" cy="579437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66FF"/>
                </a:solidFill>
                <a:latin typeface="Arial" panose="020B0604020202020204" pitchFamily="34" charset="0"/>
              </a:rPr>
              <a:t>蝌 蚪</a:t>
            </a:r>
            <a:endParaRPr lang="zh-CN" altLang="en-US" sz="3200" b="1">
              <a:solidFill>
                <a:srgbClr val="FF66FF"/>
              </a:solidFill>
              <a:latin typeface="Arial" panose="020B0604020202020204" pitchFamily="34" charset="0"/>
            </a:endParaRPr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4500561" y="5888038"/>
            <a:ext cx="1439862" cy="579437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66FF"/>
                </a:solidFill>
                <a:latin typeface="Arial" panose="020B0604020202020204" pitchFamily="34" charset="0"/>
              </a:rPr>
              <a:t>水泡泡</a:t>
            </a:r>
            <a:endParaRPr lang="zh-CN" altLang="en-US" sz="3200" b="1">
              <a:solidFill>
                <a:srgbClr val="FF66FF"/>
              </a:solidFill>
              <a:latin typeface="Arial" panose="020B0604020202020204" pitchFamily="34" charset="0"/>
            </a:endParaRPr>
          </a:p>
        </p:txBody>
      </p:sp>
      <p:sp>
        <p:nvSpPr>
          <p:cNvPr id="134156" name="Rectangle 1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12086" y="6030913"/>
            <a:ext cx="1152525" cy="579437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66FF"/>
                </a:solidFill>
                <a:latin typeface="Arial" panose="020B0604020202020204" pitchFamily="34" charset="0"/>
              </a:rPr>
              <a:t>水 珠</a:t>
            </a:r>
            <a:endParaRPr lang="zh-CN" altLang="en-US" sz="3200" b="1">
              <a:solidFill>
                <a:srgbClr val="FF66FF"/>
              </a:solidFill>
              <a:latin typeface="Arial" panose="020B0604020202020204" pitchFamily="34" charset="0"/>
            </a:endParaRPr>
          </a:p>
        </p:txBody>
      </p:sp>
      <p:sp>
        <p:nvSpPr>
          <p:cNvPr id="134157" name="Text Box 13"/>
          <p:cNvSpPr txBox="1">
            <a:spLocks noChangeArrowheads="1"/>
          </p:cNvSpPr>
          <p:nvPr/>
        </p:nvSpPr>
        <p:spPr bwMode="auto">
          <a:xfrm>
            <a:off x="250825" y="1722438"/>
            <a:ext cx="8529638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</a:rPr>
              <a:t>阅读小提示：                                                   </a:t>
            </a:r>
            <a:r>
              <a:rPr lang="en-US" altLang="zh-CN" sz="3600" b="1" dirty="0">
                <a:solidFill>
                  <a:schemeClr val="hlink"/>
                </a:solidFill>
                <a:latin typeface="Arial" panose="020B0604020202020204" pitchFamily="34" charset="0"/>
              </a:rPr>
              <a:t>(1) 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</a:rPr>
              <a:t>读课文时要读准音，看准字，遇到不认识的字借助拼音多读几遍。                                 </a:t>
            </a:r>
            <a:r>
              <a:rPr lang="en-US" altLang="zh-CN" sz="3600" b="1" dirty="0">
                <a:solidFill>
                  <a:schemeClr val="hlink"/>
                </a:solidFill>
                <a:latin typeface="Arial" panose="020B0604020202020204" pitchFamily="34" charset="0"/>
              </a:rPr>
              <a:t>(2)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</a:rPr>
              <a:t>圈画出课文生字，再多读几遍。                  </a:t>
            </a:r>
            <a:r>
              <a:rPr lang="en-US" altLang="zh-CN" sz="3600" b="1" dirty="0">
                <a:solidFill>
                  <a:schemeClr val="hlink"/>
                </a:solidFill>
                <a:latin typeface="Arial" panose="020B0604020202020204" pitchFamily="34" charset="0"/>
              </a:rPr>
              <a:t>(3)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</a:rPr>
              <a:t>边读边用笔标出自然段。</a:t>
            </a:r>
            <a:endParaRPr lang="zh-CN" altLang="en-US" sz="36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/>
      <p:bldP spid="134150" grpId="0"/>
      <p:bldP spid="134154" grpId="0" animBg="1"/>
      <p:bldP spid="134155" grpId="0" animBg="1"/>
      <p:bldP spid="134156" grpId="0" animBg="1"/>
      <p:bldP spid="1341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ChangeArrowheads="1"/>
          </p:cNvSpPr>
          <p:nvPr/>
        </p:nvSpPr>
        <p:spPr bwMode="auto">
          <a:xfrm>
            <a:off x="900113" y="908050"/>
            <a:ext cx="4440237" cy="64135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再读课文，随文识字 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1331913" y="1773238"/>
            <a:ext cx="5230812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下雨了，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雨点儿淅沥沥，沙啦啦。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青蛙说：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“我要写诗啦！” 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979613" y="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900113" y="1125538"/>
            <a:ext cx="4440237" cy="64135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再读课文，随文识字 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971750" y="2522358"/>
            <a:ext cx="60483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小蝌蚪游过来说：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“我要</a:t>
            </a:r>
            <a:r>
              <a:rPr lang="zh-CN" altLang="en-US" sz="3600" b="1" dirty="0">
                <a:latin typeface="Arial" panose="020B0604020202020204" pitchFamily="34" charset="0"/>
              </a:rPr>
              <a:t>给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你当个小</a:t>
            </a:r>
            <a:r>
              <a:rPr lang="zh-CN" altLang="en-US" sz="3600" b="1" dirty="0">
                <a:latin typeface="Arial" panose="020B0604020202020204" pitchFamily="34" charset="0"/>
              </a:rPr>
              <a:t>逗号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！</a:t>
            </a:r>
            <a:r>
              <a:rPr lang="zh-CN" altLang="en-US" sz="3600" b="1" dirty="0" smtClean="0">
                <a:solidFill>
                  <a:srgbClr val="FF3300"/>
                </a:solidFill>
                <a:latin typeface="Arial" panose="020B0604020202020204" pitchFamily="34" charset="0"/>
              </a:rPr>
              <a:t>”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1714500" y="2563813"/>
            <a:ext cx="4313238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池塘里的水泡泡说：</a:t>
            </a:r>
            <a:b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“我能当个小句号。”</a:t>
            </a:r>
            <a:b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179388" y="1125538"/>
            <a:ext cx="4440237" cy="64135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再读课文，随文识字 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7221" name="Rectangle 5"/>
          <p:cNvSpPr>
            <a:spLocks noChangeArrowheads="1"/>
          </p:cNvSpPr>
          <p:nvPr/>
        </p:nvSpPr>
        <p:spPr bwMode="auto">
          <a:xfrm>
            <a:off x="1698625" y="2565400"/>
            <a:ext cx="4313238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池塘里的水</a:t>
            </a:r>
            <a:r>
              <a:rPr lang="zh-CN" altLang="en-US" sz="3600" b="1" dirty="0">
                <a:latin typeface="Arial" panose="020B0604020202020204" pitchFamily="34" charset="0"/>
              </a:rPr>
              <a:t>泡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泡说：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“我能当个小</a:t>
            </a:r>
            <a:r>
              <a:rPr lang="zh-CN" altLang="en-US" sz="3600" b="1" dirty="0">
                <a:latin typeface="Arial" panose="020B0604020202020204" pitchFamily="34" charset="0"/>
              </a:rPr>
              <a:t>句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号。”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/>
      <p:bldP spid="1372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3"/>
          <p:cNvSpPr>
            <a:spLocks noChangeArrowheads="1"/>
          </p:cNvSpPr>
          <p:nvPr/>
        </p:nvSpPr>
        <p:spPr bwMode="auto">
          <a:xfrm>
            <a:off x="1547813" y="2779713"/>
            <a:ext cx="47720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荷叶上的一串水珠说：</a:t>
            </a:r>
            <a:b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“我们可以当省略号。”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323850" y="1125538"/>
            <a:ext cx="4440238" cy="64135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再读课文，随文识字 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1547813" y="2781300"/>
            <a:ext cx="47720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荷叶上的一</a:t>
            </a:r>
            <a:r>
              <a:rPr lang="zh-CN" altLang="en-US" sz="3600" b="1" dirty="0">
                <a:latin typeface="Arial" panose="020B0604020202020204" pitchFamily="34" charset="0"/>
              </a:rPr>
              <a:t>串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水</a:t>
            </a:r>
            <a:r>
              <a:rPr lang="zh-CN" altLang="en-US" sz="3600" b="1" dirty="0">
                <a:latin typeface="Arial" panose="020B0604020202020204" pitchFamily="34" charset="0"/>
              </a:rPr>
              <a:t>珠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说：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“我们可</a:t>
            </a:r>
            <a:r>
              <a:rPr lang="zh-CN" altLang="en-US" sz="3600" b="1" dirty="0">
                <a:latin typeface="Arial" panose="020B0604020202020204" pitchFamily="34" charset="0"/>
              </a:rPr>
              <a:t>以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当</a:t>
            </a:r>
            <a:r>
              <a:rPr lang="zh-CN" altLang="en-US" sz="3600" b="1" dirty="0">
                <a:latin typeface="Arial" panose="020B0604020202020204" pitchFamily="34" charset="0"/>
              </a:rPr>
              <a:t>省略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号。”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138246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4460875"/>
            <a:ext cx="3360737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  <p:bldP spid="1382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ChangeArrowheads="1"/>
          </p:cNvSpPr>
          <p:nvPr/>
        </p:nvSpPr>
        <p:spPr bwMode="auto">
          <a:xfrm>
            <a:off x="1882775" y="2490788"/>
            <a:ext cx="385445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青蛙的诗写成了：</a:t>
            </a:r>
            <a:b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“呱呱，呱呱，</a:t>
            </a:r>
            <a:b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呱呱呱。</a:t>
            </a:r>
            <a:b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呱呱，呱呱，</a:t>
            </a:r>
            <a:b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呱呱呱......” 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29698" name="Oval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029575" y="5949950"/>
            <a:ext cx="287338" cy="288925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699" name="Rectangle 5"/>
          <p:cNvSpPr>
            <a:spLocks noChangeArrowheads="1"/>
          </p:cNvSpPr>
          <p:nvPr/>
        </p:nvSpPr>
        <p:spPr bwMode="auto">
          <a:xfrm>
            <a:off x="3779838" y="908050"/>
            <a:ext cx="4440237" cy="64135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再读课文，随文识字 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39270" name="Rectangle 6"/>
          <p:cNvSpPr>
            <a:spLocks noChangeArrowheads="1"/>
          </p:cNvSpPr>
          <p:nvPr/>
        </p:nvSpPr>
        <p:spPr bwMode="auto">
          <a:xfrm>
            <a:off x="1870075" y="2492375"/>
            <a:ext cx="385445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青蛙的诗写成了：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</a:rPr>
              <a:t>呱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呱，呱呱，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呱呱呱。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呱呱，呱呱，</a:t>
            </a:r>
            <a:b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呱呱呱......” 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/>
      <p:bldP spid="1392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0722" name="直线连接符 21"/>
          <p:cNvSpPr>
            <a:spLocks noChangeShapeType="1"/>
          </p:cNvSpPr>
          <p:nvPr/>
        </p:nvSpPr>
        <p:spPr bwMode="auto">
          <a:xfrm flipV="1">
            <a:off x="466725" y="18446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3" name="Picture 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2684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1500" y="3114675"/>
            <a:ext cx="792163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青蛙写诗</a:t>
            </a:r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 bwMode="auto">
          <a:xfrm>
            <a:off x="1549400" y="2565400"/>
            <a:ext cx="358775" cy="3384550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08175" y="2997200"/>
            <a:ext cx="3867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800"/>
              <a:t>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小蝌蚪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小逗号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08175" y="4149725"/>
            <a:ext cx="42624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/>
              <a:t>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水泡泡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小句号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763713" y="5013325"/>
            <a:ext cx="42624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/>
              <a:t>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水珠</a:t>
            </a:r>
            <a:r>
              <a:rPr lang="zh-CN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省略号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 bwMode="auto">
          <a:xfrm flipH="1">
            <a:off x="5710238" y="2568575"/>
            <a:ext cx="431800" cy="3382963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noProof="1"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646863" y="2830513"/>
            <a:ext cx="5207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写成了一首诗</a:t>
            </a:r>
            <a:endParaRPr lang="zh-CN" altLang="zh-CN" sz="28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11" grpId="0"/>
      <p:bldP spid="13" grpId="0"/>
      <p:bldP spid="18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1746" name="直线连接符 21"/>
          <p:cNvSpPr>
            <a:spLocks noChangeShapeType="1"/>
          </p:cNvSpPr>
          <p:nvPr/>
        </p:nvSpPr>
        <p:spPr bwMode="auto">
          <a:xfrm flipV="1">
            <a:off x="466725" y="18446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47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1969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68313" y="2060575"/>
            <a:ext cx="79232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         </a:t>
            </a:r>
            <a:r>
              <a:rPr lang="zh-CN" altLang="zh-CN" sz="3600" b="1" dirty="0">
                <a:solidFill>
                  <a:srgbClr val="FF0000"/>
                </a:solidFill>
              </a:rPr>
              <a:t>作者生动地描绘了青蛙在下雨天“呱呱”地如作诗一样鸣叫的情景，形象地将小蝌蚪、水泡泡和一串水珠比作了诗歌中的逗号、句号、省略号，读来让人浮想联翩。</a:t>
            </a:r>
            <a:r>
              <a:rPr lang="zh-CN" altLang="en-US" sz="3600" b="1" dirty="0">
                <a:solidFill>
                  <a:srgbClr val="FF0000"/>
                </a:solidFill>
              </a:rPr>
              <a:t>体会大自然给我们创造的美。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16688" y="76517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60388" y="2060575"/>
            <a:ext cx="78486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66FF"/>
                </a:solidFill>
              </a:rPr>
              <a:t>       作者生动地描绘了青蛙在下雨        天“呱呱”地如作诗一样鸣叫的情景，形象地 将小蝌蚪、水泡泡和一串水珠比作了诗歌中的逗号、句号、省略号，读来让人浮想联翩。</a:t>
            </a:r>
            <a:endParaRPr lang="zh-CN" altLang="zh-CN" sz="3600" b="1" dirty="0">
              <a:solidFill>
                <a:srgbClr val="0066FF"/>
              </a:solidFill>
            </a:endParaRPr>
          </a:p>
        </p:txBody>
      </p:sp>
      <p:sp>
        <p:nvSpPr>
          <p:cNvPr id="3277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2772" name="直线连接符 21"/>
          <p:cNvSpPr>
            <a:spLocks noChangeShapeType="1"/>
          </p:cNvSpPr>
          <p:nvPr/>
        </p:nvSpPr>
        <p:spPr bwMode="auto">
          <a:xfrm flipV="1">
            <a:off x="466725" y="18446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77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2684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/>
      <p:bldP spid="21510" grpId="1" bldLvl="0"/>
      <p:bldP spid="21510" grpId="2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5362" name="TextBox 5"/>
          <p:cNvSpPr>
            <a:spLocks noChangeArrowheads="1"/>
          </p:cNvSpPr>
          <p:nvPr/>
        </p:nvSpPr>
        <p:spPr bwMode="auto">
          <a:xfrm>
            <a:off x="1052513" y="2357438"/>
            <a:ext cx="1295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FF0000"/>
              </a:buClr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黑体" panose="02010609060101010101" pitchFamily="2" charset="-122"/>
              </a:rPr>
              <a:t> </a:t>
            </a:r>
            <a:endParaRPr lang="zh-CN" altLang="en-US" sz="54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15363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1052513"/>
            <a:ext cx="23050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393695" y="1682816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914400" indent="-914400" algn="ctr" eaLnBrk="0" hangingPunct="0"/>
            <a:r>
              <a:rPr lang="zh-CN" altLang="en-US" sz="8000" b="1" dirty="0">
                <a:solidFill>
                  <a:srgbClr val="FF3399"/>
                </a:solidFill>
                <a:ea typeface="幼圆" pitchFamily="49" charset="-122"/>
                <a:sym typeface="Calibri" panose="020F0502020204030204" pitchFamily="34" charset="0"/>
              </a:rPr>
              <a:t>张秋生</a:t>
            </a:r>
            <a:endParaRPr lang="zh-CN" altLang="en-US" sz="8000" b="1" dirty="0">
              <a:solidFill>
                <a:srgbClr val="FF3399"/>
              </a:solidFill>
              <a:ea typeface="幼圆" pitchFamily="49" charset="-122"/>
              <a:sym typeface="Calibri" panose="020F0502020204030204" pitchFamily="34" charset="0"/>
            </a:endParaRPr>
          </a:p>
        </p:txBody>
      </p:sp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289418" y="3068975"/>
            <a:ext cx="8378825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dirty="0" smtClean="0">
                <a:sym typeface="Calibri" panose="020F0502020204030204" pitchFamily="34" charset="0"/>
              </a:rPr>
              <a:t>       </a:t>
            </a:r>
            <a:r>
              <a:rPr lang="zh-CN" altLang="en-US" sz="3600" b="1" dirty="0" smtClean="0">
                <a:solidFill>
                  <a:schemeClr val="hlink"/>
                </a:solidFill>
                <a:sym typeface="Calibri" panose="020F0502020204030204" pitchFamily="34" charset="0"/>
              </a:rPr>
              <a:t>张</a:t>
            </a:r>
            <a:r>
              <a:rPr lang="zh-CN" altLang="en-US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秋生，男，汉族，</a:t>
            </a:r>
            <a:r>
              <a:rPr lang="en-US" altLang="zh-CN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1968</a:t>
            </a:r>
            <a:r>
              <a:rPr lang="zh-CN" altLang="en-US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年</a:t>
            </a:r>
            <a:r>
              <a:rPr lang="en-US" altLang="zh-CN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8</a:t>
            </a:r>
            <a:r>
              <a:rPr lang="zh-CN" altLang="en-US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月出生</a:t>
            </a:r>
            <a:r>
              <a:rPr lang="zh-CN" altLang="en-US" sz="3600" b="1" dirty="0" smtClean="0">
                <a:solidFill>
                  <a:schemeClr val="hlink"/>
                </a:solidFill>
                <a:sym typeface="Calibri" panose="020F0502020204030204" pitchFamily="34" charset="0"/>
              </a:rPr>
              <a:t>，福建</a:t>
            </a:r>
            <a:r>
              <a:rPr lang="zh-CN" altLang="en-US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 泉州人，</a:t>
            </a:r>
            <a:r>
              <a:rPr lang="en-US" altLang="zh-CN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1993</a:t>
            </a:r>
            <a:r>
              <a:rPr lang="zh-CN" altLang="en-US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年</a:t>
            </a:r>
            <a:r>
              <a:rPr lang="en-US" altLang="zh-CN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4</a:t>
            </a:r>
            <a:r>
              <a:rPr lang="zh-CN" altLang="en-US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月加入中国共产党</a:t>
            </a:r>
            <a:r>
              <a:rPr lang="zh-CN" altLang="en-US" sz="3600" b="1" dirty="0" smtClean="0">
                <a:solidFill>
                  <a:schemeClr val="hlink"/>
                </a:solidFill>
                <a:sym typeface="Calibri" panose="020F0502020204030204" pitchFamily="34" charset="0"/>
              </a:rPr>
              <a:t>，</a:t>
            </a:r>
            <a:r>
              <a:rPr lang="en-US" altLang="zh-CN" sz="3600" b="1" dirty="0" smtClean="0">
                <a:solidFill>
                  <a:schemeClr val="hlink"/>
                </a:solidFill>
                <a:sym typeface="Calibri" panose="020F0502020204030204" pitchFamily="34" charset="0"/>
              </a:rPr>
              <a:t>1992</a:t>
            </a:r>
            <a:r>
              <a:rPr lang="zh-CN" altLang="en-US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年</a:t>
            </a:r>
            <a:r>
              <a:rPr lang="en-US" altLang="zh-CN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9</a:t>
            </a:r>
            <a:r>
              <a:rPr lang="zh-CN" altLang="en-US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月参加工作</a:t>
            </a:r>
            <a:r>
              <a:rPr lang="zh-CN" altLang="en-US" sz="3600" b="1" dirty="0" smtClean="0">
                <a:solidFill>
                  <a:schemeClr val="hlink"/>
                </a:solidFill>
                <a:sym typeface="Calibri" panose="020F0502020204030204" pitchFamily="34" charset="0"/>
              </a:rPr>
              <a:t>，北方</a:t>
            </a:r>
            <a:r>
              <a:rPr lang="zh-CN" altLang="en-US" sz="3600" b="1" dirty="0">
                <a:solidFill>
                  <a:schemeClr val="hlink"/>
                </a:solidFill>
                <a:sym typeface="Calibri" panose="020F0502020204030204" pitchFamily="34" charset="0"/>
              </a:rPr>
              <a:t>交通大学运输经济学专业毕业，博士研究生学历，经济学博士，教授 </a:t>
            </a:r>
            <a:r>
              <a:rPr lang="zh-CN" altLang="en-US" sz="3600" b="1" dirty="0" smtClean="0">
                <a:solidFill>
                  <a:schemeClr val="hlink"/>
                </a:solidFill>
                <a:sym typeface="Calibri" panose="020F0502020204030204" pitchFamily="34" charset="0"/>
              </a:rPr>
              <a:t>。</a:t>
            </a:r>
            <a:endParaRPr lang="zh-CN" altLang="en-US" sz="3600" b="1" dirty="0">
              <a:solidFill>
                <a:schemeClr val="hlink"/>
              </a:solidFill>
              <a:latin typeface="华文新魏" pitchFamily="2" charset="-122"/>
              <a:ea typeface="华文新魏" pitchFamily="2" charset="-122"/>
              <a:sym typeface="Calibri" panose="020F0502020204030204" pitchFamily="34" charset="0"/>
            </a:endParaRPr>
          </a:p>
        </p:txBody>
      </p:sp>
      <p:pic>
        <p:nvPicPr>
          <p:cNvPr id="15366" name="Picture 7" descr="blog_92a21e7c0101ibv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620805"/>
            <a:ext cx="1790700" cy="204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395288" y="6453188"/>
            <a:ext cx="387350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/>
        </p:nvSpPr>
        <p:spPr bwMode="auto">
          <a:xfrm>
            <a:off x="898525" y="2111375"/>
            <a:ext cx="6948488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20725" eaLnBrk="0" hangingPunct="0">
              <a:buFont typeface="Arial" panose="020B0604020202020204" pitchFamily="34" charset="0"/>
              <a:buNone/>
            </a:pPr>
            <a:r>
              <a:rPr lang="zh-CN" altLang="en-US" sz="3600" b="1" dirty="0"/>
              <a:t> 池塘边的风景这么美好，小伙伴们这么热心，青蛙的诗终于写成了。它高兴极了！我们也为它感到高兴，是吧？分角色读课文。  </a:t>
            </a:r>
            <a:endParaRPr lang="zh-CN" altLang="en-US" sz="3600" b="1" dirty="0"/>
          </a:p>
        </p:txBody>
      </p:sp>
      <p:sp>
        <p:nvSpPr>
          <p:cNvPr id="33794" name="直线连接符 21"/>
          <p:cNvSpPr>
            <a:spLocks noChangeShapeType="1"/>
          </p:cNvSpPr>
          <p:nvPr/>
        </p:nvSpPr>
        <p:spPr bwMode="auto">
          <a:xfrm flipV="1">
            <a:off x="395288" y="14128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3795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8366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52413" y="2349500"/>
            <a:ext cx="8558212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/>
              <a:t>       青蛙写诗时小蝌蚪来当逗号了，水珠来当句号，一串水泡泡当省略号，那这些小动物在作诗时，谁还能帮它们当标点符号呢？ 你也试着写一首诗吧，展开你丰富的想象力。</a:t>
            </a:r>
            <a:endParaRPr lang="zh-CN" altLang="zh-CN" sz="3600" b="1" dirty="0"/>
          </a:p>
        </p:txBody>
      </p:sp>
      <p:sp>
        <p:nvSpPr>
          <p:cNvPr id="348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4819" name="直线连接符 21"/>
          <p:cNvSpPr>
            <a:spLocks noChangeShapeType="1"/>
          </p:cNvSpPr>
          <p:nvPr/>
        </p:nvSpPr>
        <p:spPr bwMode="auto">
          <a:xfrm flipV="1">
            <a:off x="466725" y="18446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4820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1969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ldLvl="0"/>
      <p:bldP spid="25606" grpId="1" bldLvl="0"/>
      <p:bldP spid="25606" grpId="2" bldLvl="0"/>
      <p:bldP spid="25606" grpId="3" bldLvl="0"/>
      <p:bldP spid="25606" grpId="4" bldLvl="0"/>
      <p:bldP spid="25606" grpId="5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2627313" y="2924175"/>
            <a:ext cx="3079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Times New Roman" panose="02020603050405020304" pitchFamily="18" charset="0"/>
              </a:rPr>
              <a:t>试着背诵</a:t>
            </a:r>
            <a:r>
              <a:rPr lang="zh-CN" altLang="en-US" sz="3600" b="1" dirty="0" smtClean="0">
                <a:latin typeface="Times New Roman" panose="02020603050405020304" pitchFamily="18" charset="0"/>
              </a:rPr>
              <a:t>课文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35842" name="直线连接符 21"/>
          <p:cNvSpPr>
            <a:spLocks noChangeShapeType="1"/>
          </p:cNvSpPr>
          <p:nvPr/>
        </p:nvSpPr>
        <p:spPr bwMode="auto">
          <a:xfrm flipV="1">
            <a:off x="323850" y="1484313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5843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8366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60418" name="WordArt 6"/>
          <p:cNvSpPr>
            <a:spLocks noTextEdit="1"/>
          </p:cNvSpPr>
          <p:nvPr/>
        </p:nvSpPr>
        <p:spPr bwMode="auto">
          <a:xfrm>
            <a:off x="899746" y="1412860"/>
            <a:ext cx="7744192" cy="254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 noProof="1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同学们</a:t>
            </a:r>
            <a:r>
              <a:rPr lang="zh-CN" altLang="en-US" sz="6000" b="1" kern="10" noProof="1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，再见</a:t>
            </a:r>
            <a:r>
              <a:rPr lang="zh-CN" altLang="en-US" sz="6000" b="1" kern="10" noProof="1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！</a:t>
            </a:r>
            <a:endParaRPr lang="zh-CN" altLang="en-US" sz="6000" b="1" kern="10" noProof="1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6867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695" y="4101195"/>
            <a:ext cx="3294062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6" name="组合 5"/>
          <p:cNvGrpSpPr/>
          <p:nvPr/>
        </p:nvGrpSpPr>
        <p:grpSpPr bwMode="auto">
          <a:xfrm>
            <a:off x="466725" y="1268413"/>
            <a:ext cx="2073275" cy="661987"/>
            <a:chOff x="0" y="0"/>
            <a:chExt cx="2071702" cy="661806"/>
          </a:xfrm>
        </p:grpSpPr>
        <p:sp>
          <p:nvSpPr>
            <p:cNvPr id="16387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388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11863" y="904875"/>
            <a:ext cx="252095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26841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WordArt 21"/>
          <p:cNvSpPr>
            <a:spLocks noChangeArrowheads="1" noChangeShapeType="1" noTextEdit="1"/>
          </p:cNvSpPr>
          <p:nvPr/>
        </p:nvSpPr>
        <p:spPr bwMode="auto">
          <a:xfrm>
            <a:off x="2124075" y="2565400"/>
            <a:ext cx="4343400" cy="2362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zh-CN" altLang="en-US" sz="3600" kern="10" dirty="0">
                <a:solidFill>
                  <a:srgbClr val="800080"/>
                </a:solidFill>
                <a:effectLst>
                  <a:prstShdw prst="shdw17" dist="17961" dir="13500000">
                    <a:srgbClr val="4D004D"/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认一认</a:t>
            </a:r>
            <a:endParaRPr lang="zh-CN" altLang="en-US" sz="3600" kern="10" dirty="0">
              <a:solidFill>
                <a:srgbClr val="800080"/>
              </a:solidFill>
              <a:effectLst>
                <a:prstShdw prst="shdw17" dist="17961" dir="13500000">
                  <a:srgbClr val="4D004D"/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395288" y="2349500"/>
            <a:ext cx="7848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</a:rPr>
              <a:t>写     诗   点     要   过     给      当</a:t>
            </a:r>
            <a:endParaRPr lang="zh-CN" altLang="en-US" sz="36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468313" y="1628775"/>
            <a:ext cx="8496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Arial" panose="020B0604020202020204" pitchFamily="34" charset="0"/>
              </a:rPr>
              <a:t>xi</a:t>
            </a:r>
            <a:r>
              <a:rPr lang="en-US" altLang="zh-CN" sz="3200" b="1">
                <a:solidFill>
                  <a:schemeClr val="hlink"/>
                </a:solidFill>
              </a:rPr>
              <a:t>ě     shī    diǎn   yào   </a:t>
            </a:r>
            <a:r>
              <a:rPr lang="en-US" altLang="zh-CN" sz="3200" b="1">
                <a:solidFill>
                  <a:schemeClr val="hlink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g</a:t>
            </a:r>
            <a:r>
              <a:rPr lang="en-US" altLang="zh-CN" sz="3200" b="1">
                <a:solidFill>
                  <a:schemeClr val="hlink"/>
                </a:solidFill>
              </a:rPr>
              <a:t>uò    </a:t>
            </a:r>
            <a:r>
              <a:rPr lang="en-US" altLang="zh-CN" sz="3200" b="1">
                <a:solidFill>
                  <a:schemeClr val="hlink"/>
                </a:solidFill>
                <a:latin typeface="Arial" panose="020B0604020202020204" pitchFamily="34" charset="0"/>
              </a:rPr>
              <a:t>gěi    d</a:t>
            </a:r>
            <a:r>
              <a:rPr lang="en-US" altLang="zh-CN" sz="3200" b="1">
                <a:solidFill>
                  <a:schemeClr val="hlink"/>
                </a:solidFill>
              </a:rPr>
              <a:t>ā</a:t>
            </a:r>
            <a:r>
              <a:rPr lang="en-US" altLang="zh-CN" sz="3200" b="1">
                <a:solidFill>
                  <a:schemeClr val="hlink"/>
                </a:solidFill>
                <a:latin typeface="Arial" panose="020B0604020202020204" pitchFamily="34" charset="0"/>
              </a:rPr>
              <a:t>ng</a:t>
            </a:r>
            <a:endParaRPr lang="zh-CN" altLang="en-US" sz="3200" b="1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123910" name="Rectangle 6"/>
          <p:cNvSpPr>
            <a:spLocks noChangeArrowheads="1"/>
          </p:cNvSpPr>
          <p:nvPr/>
        </p:nvSpPr>
        <p:spPr bwMode="auto">
          <a:xfrm>
            <a:off x="611188" y="3213100"/>
            <a:ext cx="76327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hlink"/>
                </a:solidFill>
              </a:rPr>
              <a:t> </a:t>
            </a:r>
            <a:r>
              <a:rPr lang="en-US" altLang="zh-CN" sz="3200" b="1" dirty="0" err="1">
                <a:solidFill>
                  <a:schemeClr val="hlink"/>
                </a:solidFill>
              </a:rPr>
              <a:t>chuàn</a:t>
            </a:r>
            <a:r>
              <a:rPr lang="en-US" altLang="zh-CN" sz="3200" dirty="0">
                <a:solidFill>
                  <a:schemeClr val="hlink"/>
                </a:solidFill>
              </a:rPr>
              <a:t>  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</a:rPr>
              <a:t>m</a:t>
            </a:r>
            <a:r>
              <a:rPr lang="en-US" altLang="zh-CN" sz="3200" b="1" dirty="0">
                <a:solidFill>
                  <a:schemeClr val="hlink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</a:t>
            </a:r>
            <a:r>
              <a:rPr lang="en-US" altLang="zh-CN" sz="3200" b="1" dirty="0">
                <a:solidFill>
                  <a:schemeClr val="hlink"/>
                </a:solidFill>
                <a:latin typeface="Arial" panose="020B0604020202020204" pitchFamily="34" charset="0"/>
              </a:rPr>
              <a:t>n  </a:t>
            </a:r>
            <a:r>
              <a:rPr lang="en-US" altLang="zh-CN" sz="3200" b="1" dirty="0" err="1">
                <a:solidFill>
                  <a:schemeClr val="hlink"/>
                </a:solidFill>
                <a:latin typeface="Arial" panose="020B0604020202020204" pitchFamily="34" charset="0"/>
              </a:rPr>
              <a:t>y</a:t>
            </a:r>
            <a:r>
              <a:rPr lang="en-US" altLang="en-US" sz="3200" b="1" dirty="0" err="1">
                <a:solidFill>
                  <a:schemeClr val="hlink"/>
                </a:solidFill>
              </a:rPr>
              <a:t>ǐ</a:t>
            </a:r>
            <a:endParaRPr lang="zh-CN" altLang="en-US" sz="3200" b="1" dirty="0">
              <a:solidFill>
                <a:schemeClr val="hlink"/>
              </a:solidFill>
            </a:endParaRP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752475" y="4083050"/>
            <a:ext cx="69881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FF"/>
                </a:solidFill>
              </a:rPr>
              <a:t>   </a:t>
            </a:r>
            <a:r>
              <a:rPr lang="zh-CN" altLang="en-US" sz="3600" b="1" dirty="0">
                <a:solidFill>
                  <a:srgbClr val="FF00FF"/>
                </a:solidFill>
              </a:rPr>
              <a:t>串      们   以         成</a:t>
            </a:r>
            <a:endParaRPr lang="en-US" altLang="zh-CN" sz="3600" b="1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17413" name="矩形 1"/>
          <p:cNvSpPr>
            <a:spLocks noChangeArrowheads="1"/>
          </p:cNvSpPr>
          <p:nvPr/>
        </p:nvSpPr>
        <p:spPr bwMode="auto">
          <a:xfrm>
            <a:off x="4117975" y="3167063"/>
            <a:ext cx="11858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</a:rPr>
              <a:t>ch</a:t>
            </a:r>
            <a:r>
              <a:rPr lang="en-US" altLang="en-US" sz="3200" b="1">
                <a:solidFill>
                  <a:srgbClr val="0000FF"/>
                </a:solidFill>
              </a:rPr>
              <a:t>é</a:t>
            </a:r>
            <a:r>
              <a:rPr lang="en-US" altLang="zh-CN" sz="3200" b="1">
                <a:solidFill>
                  <a:srgbClr val="0000FF"/>
                </a:solidFill>
              </a:rPr>
              <a:t>ng</a:t>
            </a:r>
            <a:endParaRPr lang="zh-CN" altLang="en-US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395288" y="6453188"/>
            <a:ext cx="387350" cy="10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</a:rPr>
              <a:t>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/>
      <p:bldP spid="1239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WordArt 4"/>
          <p:cNvSpPr>
            <a:spLocks noChangeArrowheads="1" noChangeShapeType="1" noTextEdit="1"/>
          </p:cNvSpPr>
          <p:nvPr/>
        </p:nvSpPr>
        <p:spPr bwMode="auto">
          <a:xfrm>
            <a:off x="2843880" y="1772885"/>
            <a:ext cx="3419475" cy="15430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写一写</a:t>
            </a:r>
            <a:endParaRPr lang="zh-CN" altLang="en-US" sz="54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71800" y="292496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/>
          <a:stretch>
            <a:fillRect/>
          </a:stretch>
        </p:blipFill>
        <p:spPr bwMode="auto">
          <a:xfrm>
            <a:off x="1403350" y="836613"/>
            <a:ext cx="6437313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WordArt 3"/>
          <p:cNvSpPr>
            <a:spLocks noChangeArrowheads="1" noChangeShapeType="1" noTextEdit="1"/>
          </p:cNvSpPr>
          <p:nvPr/>
        </p:nvSpPr>
        <p:spPr bwMode="auto">
          <a:xfrm>
            <a:off x="2971800" y="1981200"/>
            <a:ext cx="3429000" cy="342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_GB2312"/>
                <a:ea typeface="楷体_GB2312"/>
              </a:rPr>
              <a:t>下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979613" y="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/>
          <a:stretch>
            <a:fillRect/>
          </a:stretch>
        </p:blipFill>
        <p:spPr bwMode="auto">
          <a:xfrm>
            <a:off x="1187450" y="836613"/>
            <a:ext cx="629285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WordArt 3"/>
          <p:cNvSpPr>
            <a:spLocks noChangeArrowheads="1" noChangeShapeType="1" noTextEdit="1"/>
          </p:cNvSpPr>
          <p:nvPr/>
        </p:nvSpPr>
        <p:spPr bwMode="auto">
          <a:xfrm>
            <a:off x="2895600" y="1981200"/>
            <a:ext cx="3505200" cy="3505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_GB2312"/>
                <a:ea typeface="楷体_GB2312"/>
              </a:rPr>
              <a:t>个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/>
          <a:stretch>
            <a:fillRect/>
          </a:stretch>
        </p:blipFill>
        <p:spPr bwMode="auto">
          <a:xfrm>
            <a:off x="611188" y="981075"/>
            <a:ext cx="7078662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WordArt 3"/>
          <p:cNvSpPr>
            <a:spLocks noChangeArrowheads="1" noChangeShapeType="1" noTextEdit="1"/>
          </p:cNvSpPr>
          <p:nvPr/>
        </p:nvSpPr>
        <p:spPr bwMode="auto">
          <a:xfrm>
            <a:off x="2743200" y="2133600"/>
            <a:ext cx="35814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_GB2312"/>
                <a:ea typeface="楷体_GB2312"/>
              </a:rPr>
              <a:t>雨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/>
          <a:stretch>
            <a:fillRect/>
          </a:stretch>
        </p:blipFill>
        <p:spPr bwMode="auto">
          <a:xfrm>
            <a:off x="1908175" y="620713"/>
            <a:ext cx="6142038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WordArt 3"/>
          <p:cNvSpPr>
            <a:spLocks noChangeArrowheads="1" noChangeShapeType="1" noTextEdit="1"/>
          </p:cNvSpPr>
          <p:nvPr/>
        </p:nvSpPr>
        <p:spPr bwMode="auto">
          <a:xfrm>
            <a:off x="3851275" y="1916113"/>
            <a:ext cx="3124200" cy="3505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_GB2312"/>
                <a:ea typeface="楷体_GB2312"/>
              </a:rPr>
              <a:t>们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2091</Words>
  <Application>WPS 演示</Application>
  <PresentationFormat>全屏显示(4:3)</PresentationFormat>
  <Paragraphs>132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Calibri</vt:lpstr>
      <vt:lpstr>华文楷体</vt:lpstr>
      <vt:lpstr>Candara</vt:lpstr>
      <vt:lpstr>微软雅黑</vt:lpstr>
      <vt:lpstr>黑体</vt:lpstr>
      <vt:lpstr>幼圆</vt:lpstr>
      <vt:lpstr>华文新魏</vt:lpstr>
      <vt:lpstr>DotumChe</vt:lpstr>
      <vt:lpstr>Arial Unicode MS</vt:lpstr>
      <vt:lpstr>楷体_GB2312</vt:lpstr>
      <vt:lpstr>新宋体</vt:lpstr>
      <vt:lpstr>楷体_GB2312</vt:lpstr>
      <vt:lpstr>Arial Unicode MS</vt:lpstr>
      <vt:lpstr>楷体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第一PPT模板网-WWW.1PPT.COM第一PPT模板网-WWW.1PPT.COM</dc:title>
  <dc:creator>第一PPT模板网-WWW.1PPT.COM</dc:creator>
  <cp:keywords>第一PPT模板网-WWW.1PPT.COM</cp:keywords>
  <dc:description>第一PPT模板网-WWW.1PPT.COM
</dc:description>
  <dc:subject>第一PPT模板网-WWW.1PPT.COM</dc:subject>
  <cp:category>第一PPT模板网-WWW.1PPT.COM</cp:category>
  <cp:lastModifiedBy>wuhan</cp:lastModifiedBy>
  <cp:revision>258</cp:revision>
  <dcterms:created xsi:type="dcterms:W3CDTF">2015-11-18T14:54:00Z</dcterms:created>
  <dcterms:modified xsi:type="dcterms:W3CDTF">2020-05-20T01:58:50Z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