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10.fntdata" ContentType="application/x-fontdata"/>
  <Override PartName="/ppt/fonts/font11.fntdata" ContentType="application/x-fontdata"/>
  <Override PartName="/ppt/fonts/font12.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7"/>
  </p:notesMasterIdLst>
  <p:sldIdLst>
    <p:sldId id="316" r:id="rId3"/>
    <p:sldId id="341" r:id="rId4"/>
    <p:sldId id="729" r:id="rId5"/>
    <p:sldId id="761" r:id="rId6"/>
    <p:sldId id="728" r:id="rId7"/>
    <p:sldId id="705" r:id="rId8"/>
    <p:sldId id="706" r:id="rId9"/>
    <p:sldId id="762" r:id="rId10"/>
    <p:sldId id="754" r:id="rId11"/>
    <p:sldId id="757" r:id="rId12"/>
    <p:sldId id="756" r:id="rId13"/>
    <p:sldId id="755" r:id="rId14"/>
    <p:sldId id="731" r:id="rId15"/>
    <p:sldId id="730" r:id="rId16"/>
    <p:sldId id="752" r:id="rId17"/>
    <p:sldId id="753" r:id="rId18"/>
    <p:sldId id="578" r:id="rId19"/>
    <p:sldId id="733" r:id="rId20"/>
    <p:sldId id="783" r:id="rId21"/>
    <p:sldId id="598" r:id="rId22"/>
    <p:sldId id="599" r:id="rId23"/>
    <p:sldId id="602" r:id="rId24"/>
    <p:sldId id="760" r:id="rId25"/>
    <p:sldId id="574" r:id="rId26"/>
  </p:sldIdLst>
  <p:sldSz cx="9144000" cy="5143500" type="screen16x9"/>
  <p:notesSz cx="6858000" cy="9144000"/>
  <p:embeddedFontLst>
    <p:embeddedFont>
      <p:font typeface="Calibri" panose="020F0502020204030204"/>
      <p:regular r:id="rId31"/>
      <p:bold r:id="rId32"/>
      <p:italic r:id="rId33"/>
      <p:boldItalic r:id="rId34"/>
    </p:embeddedFont>
    <p:embeddedFont>
      <p:font typeface="微软雅黑" panose="020B0503020204020204" charset="-122"/>
      <p:regular r:id="rId35"/>
    </p:embeddedFont>
    <p:embeddedFont>
      <p:font typeface="华文楷体" panose="02010600040101010101" pitchFamily="2" charset="-122"/>
      <p:regular r:id="rId36"/>
    </p:embeddedFont>
    <p:embeddedFont>
      <p:font typeface="Pinyin Adjust" panose="02000500000000000000" charset="0"/>
      <p:regular r:id="rId37"/>
    </p:embeddedFont>
    <p:embeddedFont>
      <p:font typeface="Calibri" panose="020F0502020204030204" charset="0"/>
      <p:regular r:id="rId38"/>
      <p:bold r:id="rId39"/>
      <p:italic r:id="rId40"/>
      <p:boldItalic r:id="rId41"/>
    </p:embeddedFont>
    <p:embeddedFont>
      <p:font typeface="MingLiU-ExtB" panose="02020500000000000000" pitchFamily="18" charset="-120"/>
      <p:regular r:id="rId42"/>
    </p:embeddedFont>
  </p:embeddedFont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4236"/>
    <a:srgbClr val="A1C4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6" d="100"/>
          <a:sy n="106" d="100"/>
        </p:scale>
        <p:origin x="-102" y="-702"/>
      </p:cViewPr>
      <p:guideLst>
        <p:guide orient="horz" pos="1835"/>
        <p:guide pos="2839"/>
      </p:guideLst>
    </p:cSldViewPr>
  </p:slideViewPr>
  <p:notesTextViewPr>
    <p:cViewPr>
      <p:scale>
        <a:sx n="1" d="1"/>
        <a:sy n="1" d="1"/>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2" Type="http://schemas.openxmlformats.org/officeDocument/2006/relationships/font" Target="fonts/font12.fntdata"/><Relationship Id="rId41" Type="http://schemas.openxmlformats.org/officeDocument/2006/relationships/font" Target="fonts/font11.fntdata"/><Relationship Id="rId40" Type="http://schemas.openxmlformats.org/officeDocument/2006/relationships/font" Target="fonts/font10.fntdata"/><Relationship Id="rId4" Type="http://schemas.openxmlformats.org/officeDocument/2006/relationships/slide" Target="slides/slide2.xml"/><Relationship Id="rId39" Type="http://schemas.openxmlformats.org/officeDocument/2006/relationships/font" Target="fonts/font9.fntdata"/><Relationship Id="rId38" Type="http://schemas.openxmlformats.org/officeDocument/2006/relationships/font" Target="fonts/font8.fntdata"/><Relationship Id="rId37" Type="http://schemas.openxmlformats.org/officeDocument/2006/relationships/font" Target="fonts/font7.fntdata"/><Relationship Id="rId36" Type="http://schemas.openxmlformats.org/officeDocument/2006/relationships/font" Target="fonts/font6.fntdata"/><Relationship Id="rId35" Type="http://schemas.openxmlformats.org/officeDocument/2006/relationships/font" Target="fonts/font5.fntdata"/><Relationship Id="rId34" Type="http://schemas.openxmlformats.org/officeDocument/2006/relationships/font" Target="fonts/font4.fntdata"/><Relationship Id="rId33" Type="http://schemas.openxmlformats.org/officeDocument/2006/relationships/font" Target="fonts/font3.fntdata"/><Relationship Id="rId32" Type="http://schemas.openxmlformats.org/officeDocument/2006/relationships/font" Target="fonts/font2.fntdata"/><Relationship Id="rId31" Type="http://schemas.openxmlformats.org/officeDocument/2006/relationships/font" Target="fonts/font1.fntdata"/><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notesMaster" Target="notesMasters/notesMaster1.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502412" y="1941211"/>
            <a:ext cx="8139178" cy="674375"/>
          </a:xfrm>
        </p:spPr>
        <p:txBody>
          <a:bodyPr lIns="76200" tIns="28575" rIns="19050" bIns="28575" anchor="t" anchorCtr="0">
            <a:noAutofit/>
          </a:bodyPr>
          <a:lstStyle>
            <a:lvl1pPr algn="ctr">
              <a:defRPr sz="4100" b="0" spc="450">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502412" y="2674620"/>
            <a:ext cx="8139178" cy="713238"/>
          </a:xfrm>
        </p:spPr>
        <p:txBody>
          <a:bodyPr lIns="76200" tIns="28575" rIns="57150" bIns="28575">
            <a:noAutofit/>
          </a:bodyPr>
          <a:lstStyle>
            <a:lvl1pPr marL="0" indent="0" algn="ctr" eaLnBrk="1" fontAlgn="auto" latinLnBrk="0" hangingPunct="1">
              <a:lnSpc>
                <a:spcPct val="100000"/>
              </a:lnSpc>
              <a:buNone/>
              <a:defRPr sz="1800" u="none" strike="noStrike" kern="1200" cap="none" spc="150" normalizeH="0" baseline="0">
                <a:solidFill>
                  <a:schemeClr val="tx1"/>
                </a:solidFill>
                <a:uFillTx/>
              </a:defRPr>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502448" y="714381"/>
            <a:ext cx="8139178" cy="378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502412" y="1941211"/>
            <a:ext cx="8139178" cy="674375"/>
          </a:xfrm>
        </p:spPr>
        <p:txBody>
          <a:bodyPr vert="horz" lIns="76200" tIns="28575" rIns="19050" bIns="28575" rtlCol="0" anchor="t" anchorCtr="0">
            <a:noAutofit/>
          </a:bodyPr>
          <a:lstStyle>
            <a:lvl1pPr marL="0" marR="0" algn="ctr" defTabSz="685800" rtl="0" eaLnBrk="1" fontAlgn="auto" latinLnBrk="0" hangingPunct="1">
              <a:lnSpc>
                <a:spcPct val="100000"/>
              </a:lnSpc>
              <a:buNone/>
              <a:defRPr kumimoji="0" lang="zh-CN" altLang="en-US" sz="4100" b="0" i="0" u="none" strike="noStrike" kern="1200" cap="none" spc="45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endParaRPr>
              <a:sym typeface="+mn-ea"/>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9" name="矩形 8"/>
          <p:cNvSpPr/>
          <p:nvPr userDrawn="1"/>
        </p:nvSpPr>
        <p:spPr>
          <a:xfrm>
            <a:off x="2788574" y="348008"/>
            <a:ext cx="735006"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模板：</a:t>
            </a: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www.1ppt.com/moban/                  PPT</a:t>
            </a:r>
            <a:r>
              <a:rPr kumimoji="0" lang="zh-CN" altLang="en-US"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素材：</a:t>
            </a: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www.1ppt.com/sucai/</a:t>
            </a:r>
            <a:endPar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背景：</a:t>
            </a: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www.1ppt.com/beijing/                   PPT</a:t>
            </a:r>
            <a:r>
              <a:rPr kumimoji="0" lang="zh-CN" altLang="en-US"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图表：</a:t>
            </a: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www.1ppt.com/tubiao/      </a:t>
            </a:r>
            <a:endPar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www.1ppt.com/xiazai/                     PPT</a:t>
            </a:r>
            <a:r>
              <a:rPr kumimoji="0" lang="zh-CN" altLang="en-US"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教程： </a:t>
            </a: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www.1ppt.com/powerpoint/      </a:t>
            </a:r>
            <a:endPar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资料下载：</a:t>
            </a: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www.1ppt.com/ziliao/                   </a:t>
            </a:r>
            <a:r>
              <a:rPr kumimoji="0" lang="zh-CN" altLang="en-US"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个人简历：</a:t>
            </a: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www.1ppt.com/jianli/             </a:t>
            </a:r>
            <a:endPar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试卷下载：</a:t>
            </a: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www.1ppt.com/shiti/                     </a:t>
            </a:r>
            <a:r>
              <a:rPr kumimoji="0" lang="zh-CN" altLang="en-US"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教案下载：</a:t>
            </a: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www.1ppt.com/jiaoan/               </a:t>
            </a:r>
            <a:endPar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手抄报：</a:t>
            </a: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www.1ppt.com/shouchaobao/          PPT</a:t>
            </a:r>
            <a:r>
              <a:rPr kumimoji="0" lang="zh-CN" altLang="en-US"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课件：</a:t>
            </a: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www.1ppt.com/kejian/ </a:t>
            </a:r>
            <a:endPar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语文课件：</a:t>
            </a: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www.1ppt.com/kejian/yuwen/    </a:t>
            </a:r>
            <a:r>
              <a:rPr kumimoji="0" lang="zh-CN" altLang="en-US"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数学课件：</a:t>
            </a: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www.1ppt.com/kejian/shuxue/ </a:t>
            </a:r>
            <a:endPar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英语课件：</a:t>
            </a: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www.1ppt.com/kejian/yingyu/    </a:t>
            </a:r>
            <a:r>
              <a:rPr kumimoji="0" lang="zh-CN" altLang="en-US"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美术课件：</a:t>
            </a: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www.1ppt.com/kejian/meishu/ </a:t>
            </a:r>
            <a:endPar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科学课件：</a:t>
            </a: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www.1ppt.com/kejian/kexue/     </a:t>
            </a:r>
            <a:r>
              <a:rPr kumimoji="0" lang="zh-CN" altLang="en-US"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物理课件：</a:t>
            </a: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www.1ppt.com/kejian/wuli/ </a:t>
            </a:r>
            <a:endPar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化学课件：</a:t>
            </a: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www.1ppt.com/kejian/huaxue/  </a:t>
            </a:r>
            <a:r>
              <a:rPr kumimoji="0" lang="zh-CN" altLang="en-US"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生物课件：</a:t>
            </a: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www.1ppt.com/kejian/shengwu/ </a:t>
            </a:r>
            <a:endPar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地理课件：</a:t>
            </a: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www.1ppt.com/kejian/dili/          </a:t>
            </a:r>
            <a:r>
              <a:rPr kumimoji="0" lang="zh-CN" altLang="en-US"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历史课件：</a:t>
            </a:r>
            <a:r>
              <a:rPr kumimoji="0" lang="en-US" altLang="zh-CN" sz="100" b="0" i="0" u="none" strike="noStrike" kern="0" cap="none" spc="0" normalizeH="0" baseline="0" noProof="0" dirty="0" smtClean="0">
                <a:ln>
                  <a:noFill/>
                </a:ln>
                <a:solidFill>
                  <a:sysClr val="window" lastClr="FFFFFF"/>
                </a:solidFill>
                <a:effectLst/>
                <a:uLnTx/>
                <a:uFillTx/>
                <a:latin typeface="Calibri" panose="020F0502020204030204"/>
                <a:ea typeface="宋体" panose="02010600030101010101" pitchFamily="2" charset="-122"/>
                <a:cs typeface="+mn-cs"/>
              </a:rPr>
              <a:t>www.1ppt.com/kejian/lishi/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 name="标题 1"/>
          <p:cNvSpPr>
            <a:spLocks noGrp="1"/>
          </p:cNvSpPr>
          <p:nvPr>
            <p:ph type="title"/>
            <p:custDataLst>
              <p:tags r:id="rId2"/>
            </p:custDataLst>
          </p:nvPr>
        </p:nvSpPr>
        <p:spPr>
          <a:xfrm>
            <a:off x="502412" y="324000"/>
            <a:ext cx="8139178" cy="486000"/>
          </a:xfrm>
        </p:spPr>
        <p:txBody>
          <a:bodyPr vert="horz" lIns="76200" tIns="28575" rIns="57150" bIns="28575" rtlCol="0" anchor="ctr" anchorCtr="0">
            <a:noAutofit/>
          </a:bodyPr>
          <a:lstStyle>
            <a:lvl1pPr marL="0" marR="0" algn="l" defTabSz="685800" rtl="0" eaLnBrk="1" fontAlgn="auto" latinLnBrk="0" hangingPunct="1">
              <a:lnSpc>
                <a:spcPct val="100000"/>
              </a:lnSpc>
              <a:buNone/>
              <a:defRPr kumimoji="0" lang="zh-CN" altLang="en-US" sz="2100" b="1" i="0" u="none" strike="noStrike" kern="1200" cap="none" spc="15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502412" y="972000"/>
            <a:ext cx="8139178" cy="3781016"/>
          </a:xfrm>
        </p:spPr>
        <p:txBody>
          <a:bodyPr vert="horz" lIns="76200" tIns="0" rIns="61913" bIns="0" rtlCol="0">
            <a:no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135" algn="l"/>
              </a:tabLst>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48" y="2856548"/>
            <a:ext cx="8139178" cy="468634"/>
          </a:xfrm>
        </p:spPr>
        <p:txBody>
          <a:bodyPr lIns="76200" tIns="28575" rIns="47625" bIns="28575" anchor="t" anchorCtr="0">
            <a:noAutofit/>
          </a:bodyPr>
          <a:lstStyle>
            <a:lvl1pPr>
              <a:defRPr sz="2700" b="0" u="none" strike="noStrike" kern="1200" cap="none" spc="225"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502444" y="3383757"/>
            <a:ext cx="8139178" cy="808489"/>
          </a:xfrm>
        </p:spPr>
        <p:txBody>
          <a:bodyPr lIns="76200" tIns="28575" rIns="57150" bIns="28575">
            <a:noAutofit/>
          </a:bodyPr>
          <a:lstStyle>
            <a:lvl1pPr marL="0" indent="0" eaLnBrk="1" fontAlgn="auto" latinLnBrk="0" hangingPunct="1">
              <a:buNone/>
              <a:defRPr kumimoji="0" lang="zh-CN" altLang="en-US" sz="1200" b="0" i="0" u="none" strike="noStrike" kern="1200" cap="none" spc="113" normalizeH="0" baseline="0" noProof="1">
                <a:solidFill>
                  <a:schemeClr val="tx1"/>
                </a:solidFill>
                <a:uFillTx/>
                <a:latin typeface="+mn-lt"/>
                <a:ea typeface="+mn-ea"/>
                <a:cs typeface="+mn-cs"/>
                <a:sym typeface="+mn-ea"/>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2" y="324000"/>
            <a:ext cx="8139178" cy="486000"/>
          </a:xfrm>
        </p:spPr>
        <p:txBody>
          <a:bodyPr vert="horz" lIns="76200" tIns="28575" rIns="57150" bIns="28575" rtlCol="0" anchor="ctr" anchorCtr="0">
            <a:noAutofit/>
          </a:bodyPr>
          <a:lstStyle>
            <a:lvl1pPr marL="0" marR="0" lvl="0" algn="l" defTabSz="685800" rtl="0" eaLnBrk="1" fontAlgn="auto" latinLnBrk="0" hangingPunct="1">
              <a:lnSpc>
                <a:spcPct val="100000"/>
              </a:lnSpc>
              <a:buNone/>
              <a:defRPr kumimoji="0" lang="zh-CN" altLang="en-US" sz="2100" b="1" i="0" u="none" strike="noStrike" kern="1200" cap="none" spc="15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502447" y="972000"/>
            <a:ext cx="3962432" cy="3780000"/>
          </a:xfrm>
        </p:spPr>
        <p:txBody>
          <a:bodyPr vert="horz" lIns="76200" tIns="0" rIns="61913" bIns="0" rtlCol="0">
            <a:no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135" algn="l"/>
              </a:tabLst>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4679158" y="972000"/>
            <a:ext cx="3962432" cy="3780000"/>
          </a:xfrm>
        </p:spPr>
        <p:txBody>
          <a:bodyPr>
            <a:noAutofit/>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2" y="324000"/>
            <a:ext cx="8139178" cy="486000"/>
          </a:xfrm>
        </p:spPr>
        <p:txBody>
          <a:bodyPr vert="horz" lIns="76200" tIns="28575" rIns="57150" bIns="28575" rtlCol="0" anchor="ctr" anchorCtr="0">
            <a:noAutofit/>
          </a:bodyPr>
          <a:lstStyle>
            <a:lvl1pPr marL="0" marR="0" lvl="0" algn="l" defTabSz="685800" rtl="0" eaLnBrk="1" fontAlgn="auto" latinLnBrk="0" hangingPunct="1">
              <a:lnSpc>
                <a:spcPct val="100000"/>
              </a:lnSpc>
              <a:buNone/>
              <a:defRPr kumimoji="0" lang="zh-CN" altLang="en-US" sz="2100" b="1" i="0" u="none" strike="noStrike" kern="1200" cap="none" spc="15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502447" y="972001"/>
            <a:ext cx="3962432" cy="285752"/>
          </a:xfrm>
        </p:spPr>
        <p:txBody>
          <a:bodyPr lIns="76200" tIns="28575" rIns="57150" bIns="28575" anchor="t" anchorCtr="0">
            <a:noAutofit/>
          </a:bodyPr>
          <a:lstStyle>
            <a:lvl1pPr marL="0" indent="0" eaLnBrk="1" fontAlgn="auto" latinLnBrk="0" hangingPunct="1">
              <a:lnSpc>
                <a:spcPct val="100000"/>
              </a:lnSpc>
              <a:spcAft>
                <a:spcPts val="0"/>
              </a:spcAft>
              <a:buNone/>
              <a:defRPr sz="1500" b="1" u="none" strike="noStrike" kern="1200" cap="none" spc="150" normalizeH="0" baseline="0">
                <a:solidFill>
                  <a:schemeClr val="tx1"/>
                </a:solidFill>
                <a:uFillTx/>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502444" y="1341782"/>
            <a:ext cx="3962400" cy="3414176"/>
          </a:xfrm>
        </p:spPr>
        <p:txBody>
          <a:bodyPr vert="horz" lIns="76200" tIns="0" rIns="61913" bIns="0" rtlCol="0">
            <a:no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135" algn="l"/>
              </a:tabLst>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2" y="972001"/>
            <a:ext cx="3962432" cy="285752"/>
          </a:xfrm>
        </p:spPr>
        <p:txBody>
          <a:bodyPr vert="horz" lIns="76200" tIns="28575" rIns="57150" bIns="28575" rtlCol="0" anchor="t" anchorCtr="0">
            <a:noAutofit/>
          </a:bodyPr>
          <a:lstStyle>
            <a:lvl1pPr marL="0" marR="0" lvl="0" indent="0" algn="l" defTabSz="685800" rtl="0" eaLnBrk="1" fontAlgn="auto" latinLnBrk="0" hangingPunct="1">
              <a:lnSpc>
                <a:spcPct val="100000"/>
              </a:lnSpc>
              <a:spcBef>
                <a:spcPts val="0"/>
              </a:spcBef>
              <a:spcAft>
                <a:spcPts val="0"/>
              </a:spcAft>
              <a:buFont typeface="Arial" panose="020B0604020202020204" pitchFamily="34" charset="0"/>
              <a:buNone/>
              <a:defRPr kumimoji="0" lang="zh-CN" altLang="en-US" sz="1500" b="1" i="0" u="none" strike="noStrike" kern="1200" cap="none" spc="150" normalizeH="0" baseline="0" noProof="1" dirty="0">
                <a:solidFill>
                  <a:schemeClr val="tx1"/>
                </a:solidFill>
                <a:uFillTx/>
                <a:latin typeface="+mn-lt"/>
                <a:ea typeface="+mn-ea"/>
                <a:cs typeface="+mn-cs"/>
                <a:sym typeface="+mn-ea"/>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2" y="1341782"/>
            <a:ext cx="3962432" cy="3414176"/>
          </a:xfrm>
        </p:spPr>
        <p:txBody>
          <a:bodyPr vert="horz" lIns="76200" tIns="0" rIns="61913" bIns="0" rtlCol="0">
            <a:no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135" algn="l"/>
              </a:tabLst>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76200" tIns="28575" rIns="57150" bIns="28575" rtlCol="0" anchor="ctr" anchorCtr="0">
            <a:noAutofit/>
          </a:bodyPr>
          <a:lstStyle>
            <a:lvl1pPr marL="0" marR="0" lvl="0" algn="l" defTabSz="685800" rtl="0" eaLnBrk="1" fontAlgn="auto" latinLnBrk="0" hangingPunct="1">
              <a:lnSpc>
                <a:spcPct val="100000"/>
              </a:lnSpc>
              <a:buNone/>
              <a:defRPr kumimoji="0" lang="zh-CN" altLang="en-US" sz="2100" b="1" i="0" u="none" strike="noStrike" kern="1200" cap="none" spc="15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502447" y="972000"/>
            <a:ext cx="3962432" cy="3780000"/>
          </a:xfrm>
        </p:spPr>
        <p:txBody>
          <a:bodyPr vert="horz" lIns="76200" tIns="0" rIns="61913" bIns="0" rtlCol="0">
            <a:noAutofit/>
          </a:bodyPr>
          <a:lstStyle>
            <a:lvl1pPr marL="0" marR="0" lvl="0" indent="0" algn="l" defTabSz="685800" rtl="0" eaLnBrk="1" fontAlgn="auto" latinLnBrk="0" hangingPunct="1">
              <a:lnSpc>
                <a:spcPct val="130000"/>
              </a:lnSpc>
              <a:spcBef>
                <a:spcPts val="0"/>
              </a:spcBef>
              <a:spcAft>
                <a:spcPts val="750"/>
              </a:spcAft>
              <a:buFont typeface="Arial" panose="020B0604020202020204" pitchFamily="34" charset="0"/>
              <a:buNone/>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135" algn="l"/>
              </a:tabLst>
              <a:defRPr kumimoji="0" lang="zh-CN" altLang="en-US" sz="1200" b="0" i="0" u="none" strike="noStrike" kern="1200" cap="none" spc="113" normalizeH="0" baseline="0" noProof="1" dirty="0">
                <a:solidFill>
                  <a:schemeClr val="tx1"/>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4679194" y="972000"/>
            <a:ext cx="3962432" cy="3780000"/>
          </a:xfrm>
        </p:spPr>
        <p:txBody>
          <a:bodyPr vert="horz" lIns="76200" tIns="0" rIns="61913" bIns="0" rtlCol="0">
            <a:norm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928351" y="714382"/>
            <a:ext cx="713238" cy="4041680"/>
          </a:xfrm>
        </p:spPr>
        <p:txBody>
          <a:bodyPr vert="eaVert" lIns="76200" tIns="28575" rIns="57150" bIns="28575" rtlCol="0" anchor="ctr" anchorCtr="0">
            <a:noAutofit/>
          </a:bodyPr>
          <a:lstStyle>
            <a:lvl1pPr marL="0" marR="0" lvl="0" algn="l" defTabSz="685800" rtl="0" eaLnBrk="1" fontAlgn="auto" latinLnBrk="0" hangingPunct="1">
              <a:lnSpc>
                <a:spcPct val="100000"/>
              </a:lnSpc>
              <a:spcAft>
                <a:spcPts val="0"/>
              </a:spcAft>
              <a:buNone/>
              <a:defRPr kumimoji="0" lang="zh-CN" altLang="en-US" sz="1800" b="1" i="0" u="none" strike="noStrike" kern="1200" cap="none" spc="15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502444" y="714376"/>
            <a:ext cx="7371076" cy="4041680"/>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6" Type="http://schemas.openxmlformats.org/officeDocument/2006/relationships/theme" Target="../theme/theme1.xml"/><Relationship Id="rId45" Type="http://schemas.openxmlformats.org/officeDocument/2006/relationships/tags" Target="../tags/tag61.xml"/><Relationship Id="rId44" Type="http://schemas.openxmlformats.org/officeDocument/2006/relationships/tags" Target="../tags/tag60.xml"/><Relationship Id="rId43" Type="http://schemas.openxmlformats.org/officeDocument/2006/relationships/tags" Target="../tags/tag59.xml"/><Relationship Id="rId42" Type="http://schemas.openxmlformats.org/officeDocument/2006/relationships/tags" Target="../tags/tag58.xml"/><Relationship Id="rId41" Type="http://schemas.openxmlformats.org/officeDocument/2006/relationships/tags" Target="../tags/tag57.xml"/><Relationship Id="rId40" Type="http://schemas.openxmlformats.org/officeDocument/2006/relationships/tags" Target="../tags/tag56.xml"/><Relationship Id="rId4" Type="http://schemas.openxmlformats.org/officeDocument/2006/relationships/slideLayout" Target="../slideLayouts/slideLayout4.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40"/>
            </p:custDataLst>
          </p:nvPr>
        </p:nvSpPr>
        <p:spPr>
          <a:xfrm>
            <a:off x="502412" y="324000"/>
            <a:ext cx="8139178" cy="486000"/>
          </a:xfrm>
          <a:prstGeom prst="rect">
            <a:avLst/>
          </a:prstGeom>
        </p:spPr>
        <p:txBody>
          <a:bodyPr vert="horz" lIns="76200" tIns="28575" rIns="57150" bIns="28575" rtlCol="0" anchor="ctr"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41"/>
            </p:custDataLst>
          </p:nvPr>
        </p:nvSpPr>
        <p:spPr>
          <a:xfrm>
            <a:off x="502412" y="972000"/>
            <a:ext cx="8139178" cy="3780000"/>
          </a:xfrm>
          <a:prstGeom prst="rect">
            <a:avLst/>
          </a:prstGeom>
        </p:spPr>
        <p:txBody>
          <a:bodyPr vert="horz" lIns="76200" tIns="0" rIns="61913"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42"/>
            </p:custDataLst>
          </p:nvPr>
        </p:nvSpPr>
        <p:spPr>
          <a:xfrm>
            <a:off x="659807" y="4762375"/>
            <a:ext cx="2025000" cy="237600"/>
          </a:xfrm>
          <a:prstGeom prst="rect">
            <a:avLst/>
          </a:prstGeom>
        </p:spPr>
        <p:txBody>
          <a:bodyPr vert="horz" lIns="68580" tIns="34290" rIns="68580" bIns="34290" rtlCol="0" anchor="ctr">
            <a:normAutofit/>
          </a:bodyPr>
          <a:lstStyle>
            <a:lvl1pPr algn="l">
              <a:defRPr sz="9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43"/>
            </p:custDataLst>
          </p:nvPr>
        </p:nvSpPr>
        <p:spPr>
          <a:xfrm>
            <a:off x="3087000" y="4762375"/>
            <a:ext cx="2970000" cy="237600"/>
          </a:xfrm>
          <a:prstGeom prst="rect">
            <a:avLst/>
          </a:prstGeom>
        </p:spPr>
        <p:txBody>
          <a:bodyPr vert="horz" lIns="68580" tIns="34290" rIns="68580" bIns="34290" rtlCol="0" anchor="ctr">
            <a:normAutofit/>
          </a:bodyPr>
          <a:lstStyle>
            <a:lvl1pPr algn="ctr">
              <a:defRPr sz="9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44"/>
            </p:custDataLst>
          </p:nvPr>
        </p:nvSpPr>
        <p:spPr>
          <a:xfrm>
            <a:off x="6457950" y="4762375"/>
            <a:ext cx="2025000" cy="237600"/>
          </a:xfrm>
          <a:prstGeom prst="rect">
            <a:avLst/>
          </a:prstGeom>
        </p:spPr>
        <p:txBody>
          <a:bodyPr vert="horz" lIns="68580" tIns="34290" rIns="68580" bIns="34290" rtlCol="0" anchor="ctr">
            <a:normAutofit/>
          </a:bodyPr>
          <a:lstStyle>
            <a:lvl1pPr algn="r">
              <a:defRPr sz="9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p:custDataLst>
              <p:tags r:id="rId4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Lst>
  <p:txStyles>
    <p:titleStyle>
      <a:lvl1pPr algn="l" defTabSz="685800" rtl="0" eaLnBrk="1" fontAlgn="auto" latinLnBrk="0" hangingPunct="1">
        <a:lnSpc>
          <a:spcPct val="100000"/>
        </a:lnSpc>
        <a:spcBef>
          <a:spcPct val="0"/>
        </a:spcBef>
        <a:buNone/>
        <a:defRPr sz="2100" b="1" u="none" strike="noStrike" kern="1200" cap="none" spc="150" normalizeH="0">
          <a:solidFill>
            <a:schemeClr val="tx1"/>
          </a:solidFill>
          <a:uFillTx/>
          <a:latin typeface="+mj-lt"/>
          <a:ea typeface="+mj-ea"/>
          <a:cs typeface="+mj-cs"/>
        </a:defRPr>
      </a:lvl1pPr>
    </p:titleStyle>
    <p:bodyStyle>
      <a:lvl1pPr marL="1714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1pPr>
      <a:lvl2pPr marL="514350"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135" algn="l"/>
        </a:tabLst>
        <a:defRPr sz="1200" u="none" strike="noStrike" kern="1200" cap="none" spc="113" normalizeH="0" baseline="0">
          <a:solidFill>
            <a:schemeClr val="tx1"/>
          </a:solidFill>
          <a:uFillTx/>
          <a:latin typeface="+mn-lt"/>
          <a:ea typeface="+mn-ea"/>
          <a:cs typeface="+mn-cs"/>
        </a:defRPr>
      </a:lvl2pPr>
      <a:lvl3pPr marL="8572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3pPr>
      <a:lvl4pPr marL="12001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4pPr>
      <a:lvl5pPr marL="15430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7.xml"/><Relationship Id="rId1"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8.xml"/><Relationship Id="rId1"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image" Target="../media/image10.png"/><Relationship Id="rId1"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image" Target="../media/image10.png"/><Relationship Id="rId1"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31.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33.xml"/><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34.xml"/><Relationship Id="rId1"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image" Target="../media/image13.png"/><Relationship Id="rId1"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image" Target="../media/image15.jpeg"/><Relationship Id="rId1"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5.jpe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image" Target="../media/image5.jpe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0.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idx="4294967295"/>
          </p:nvPr>
        </p:nvSpPr>
        <p:spPr>
          <a:xfrm>
            <a:off x="3623072" y="1789748"/>
            <a:ext cx="5018904" cy="551974"/>
          </a:xfrm>
          <a:prstGeom prst="rect">
            <a:avLst/>
          </a:prstGeom>
        </p:spPr>
        <p:txBody>
          <a:bodyPr>
            <a:noAutofit/>
          </a:bodyPr>
          <a:lstStyle/>
          <a:p>
            <a:pPr algn="ctr"/>
            <a:r>
              <a:rPr lang="en-US" altLang="zh-CN" sz="4800" dirty="0">
                <a:latin typeface="微软雅黑" panose="020B0503020204020204" charset="-122"/>
                <a:ea typeface="微软雅黑" panose="020B0503020204020204" charset="-122"/>
                <a:cs typeface="微软雅黑" panose="020B0503020204020204" charset="-122"/>
                <a:sym typeface="+mn-ea"/>
              </a:rPr>
              <a:t>12.</a:t>
            </a:r>
            <a:r>
              <a:rPr lang="zh-CN" altLang="en-US" sz="4800" dirty="0">
                <a:latin typeface="微软雅黑" panose="020B0503020204020204" charset="-122"/>
                <a:ea typeface="微软雅黑" panose="020B0503020204020204" charset="-122"/>
                <a:cs typeface="微软雅黑" panose="020B0503020204020204" charset="-122"/>
                <a:sym typeface="+mn-ea"/>
              </a:rPr>
              <a:t>清贫</a:t>
            </a:r>
            <a:endParaRPr lang="zh-CN" altLang="en-US" sz="4800" dirty="0">
              <a:latin typeface="微软雅黑" panose="020B0503020204020204" charset="-122"/>
              <a:ea typeface="微软雅黑" panose="020B0503020204020204" charset="-122"/>
              <a:cs typeface="微软雅黑" panose="020B0503020204020204" charset="-122"/>
              <a:sym typeface="+mn-ea"/>
            </a:endParaRPr>
          </a:p>
        </p:txBody>
      </p:sp>
      <p:sp>
        <p:nvSpPr>
          <p:cNvPr id="4" name="矩形 3"/>
          <p:cNvSpPr/>
          <p:nvPr/>
        </p:nvSpPr>
        <p:spPr>
          <a:xfrm>
            <a:off x="1" y="4268391"/>
            <a:ext cx="9144000" cy="877491"/>
          </a:xfrm>
          <a:prstGeom prst="rect">
            <a:avLst/>
          </a:prstGeom>
          <a:ln>
            <a:noFill/>
          </a:ln>
        </p:spPr>
        <p:style>
          <a:lnRef idx="3">
            <a:schemeClr val="lt1"/>
          </a:lnRef>
          <a:fillRef idx="1">
            <a:schemeClr val="accent2"/>
          </a:fillRef>
          <a:effectRef idx="1">
            <a:schemeClr val="accent2"/>
          </a:effectRef>
          <a:fontRef idx="minor">
            <a:schemeClr val="lt1"/>
          </a:fontRef>
        </p:style>
        <p:txBody>
          <a:bodyPr lIns="68580" tIns="34290" rIns="68580" bIns="34290" anchor="ctr"/>
          <a:lstStyle/>
          <a:p>
            <a:pPr algn="ctr"/>
            <a:endParaRPr lang="zh-CN" altLang="en-US" noProof="1"/>
          </a:p>
        </p:txBody>
      </p:sp>
      <p:pic>
        <p:nvPicPr>
          <p:cNvPr id="5" name="图片 60"/>
          <p:cNvPicPr>
            <a:picLocks noChangeAspect="1" noChangeArrowheads="1"/>
          </p:cNvPicPr>
          <p:nvPr/>
        </p:nvPicPr>
        <p:blipFill>
          <a:blip r:embed="rId1" cstate="email"/>
          <a:srcRect/>
          <a:stretch>
            <a:fillRect/>
          </a:stretch>
        </p:blipFill>
        <p:spPr bwMode="auto">
          <a:xfrm>
            <a:off x="-2382" y="1387078"/>
            <a:ext cx="3625454" cy="288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文本框 3"/>
          <p:cNvSpPr txBox="1">
            <a:spLocks noChangeArrowheads="1"/>
          </p:cNvSpPr>
          <p:nvPr/>
        </p:nvSpPr>
        <p:spPr bwMode="auto">
          <a:xfrm>
            <a:off x="3090863" y="454833"/>
            <a:ext cx="6069806"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2400" dirty="0">
                <a:latin typeface="华文楷体" panose="02010600040101010101" pitchFamily="2" charset="-122"/>
                <a:ea typeface="华文楷体" panose="02010600040101010101" pitchFamily="2" charset="-122"/>
              </a:rPr>
              <a:t>人教部编版</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五年级（下册）</a:t>
            </a:r>
            <a:endParaRPr lang="zh-CN" altLang="en-US" sz="2400" dirty="0">
              <a:latin typeface="华文楷体" panose="02010600040101010101" pitchFamily="2" charset="-122"/>
              <a:ea typeface="华文楷体" panose="02010600040101010101" pitchFamily="2" charset="-122"/>
            </a:endParaRPr>
          </a:p>
        </p:txBody>
      </p:sp>
      <p:sp>
        <p:nvSpPr>
          <p:cNvPr id="7" name="矩形 6"/>
          <p:cNvSpPr/>
          <p:nvPr/>
        </p:nvSpPr>
        <p:spPr>
          <a:xfrm>
            <a:off x="1" y="4423086"/>
            <a:ext cx="9143999" cy="497205"/>
          </a:xfrm>
          <a:prstGeom prst="rect">
            <a:avLst/>
          </a:prstGeom>
        </p:spPr>
        <p:txBody>
          <a:bodyPr wrap="square">
            <a:spAutoFit/>
          </a:bodyPr>
          <a:lstStyle/>
          <a:p>
            <a:pPr marL="342900" lvl="0" indent="-342900" algn="ctr" fontAlgn="base">
              <a:lnSpc>
                <a:spcPct val="110000"/>
              </a:lnSpc>
              <a:spcBef>
                <a:spcPct val="0"/>
              </a:spcBef>
              <a:spcAft>
                <a:spcPct val="0"/>
              </a:spcAft>
            </a:pPr>
            <a:endParaRPr lang="en-US" altLang="zh-CN" sz="2400" b="1" kern="0" dirty="0">
              <a:solidFill>
                <a:srgbClr val="00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email"/>
          <a:stretch>
            <a:fillRect/>
          </a:stretch>
        </p:blipFill>
        <p:spPr>
          <a:xfrm flipH="1">
            <a:off x="326232" y="1731343"/>
            <a:ext cx="1278731" cy="1926257"/>
          </a:xfrm>
          <a:prstGeom prst="rect">
            <a:avLst/>
          </a:prstGeom>
        </p:spPr>
      </p:pic>
      <p:sp>
        <p:nvSpPr>
          <p:cNvPr id="12" name="圆角矩形 11"/>
          <p:cNvSpPr/>
          <p:nvPr/>
        </p:nvSpPr>
        <p:spPr bwMode="auto">
          <a:xfrm>
            <a:off x="1881664" y="1284922"/>
            <a:ext cx="6966585" cy="3030855"/>
          </a:xfrm>
          <a:prstGeom prst="roundRect">
            <a:avLst/>
          </a:prstGeom>
          <a:noFill/>
          <a:ln w="38100" cmpd="thickThin">
            <a:solidFill>
              <a:srgbClr val="A1C45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b="1">
              <a:solidFill>
                <a:schemeClr val="tx1"/>
              </a:solidFill>
              <a:latin typeface="楷体" panose="02010609060101010101" pitchFamily="49" charset="-122"/>
              <a:ea typeface="楷体" panose="02010609060101010101" pitchFamily="49" charset="-122"/>
            </a:endParaRPr>
          </a:p>
        </p:txBody>
      </p:sp>
      <p:sp>
        <p:nvSpPr>
          <p:cNvPr id="4" name="Rectangle 4"/>
          <p:cNvSpPr/>
          <p:nvPr/>
        </p:nvSpPr>
        <p:spPr>
          <a:xfrm>
            <a:off x="2341721" y="1811613"/>
            <a:ext cx="6046470" cy="1546577"/>
          </a:xfrm>
          <a:prstGeom prst="rect">
            <a:avLst/>
          </a:prstGeom>
          <a:noFill/>
          <a:ln w="9525">
            <a:noFill/>
          </a:ln>
        </p:spPr>
        <p:txBody>
          <a:bodyPr wrap="square" lIns="68580" tIns="34290" rIns="68580" bIns="34290">
            <a:spAutoFit/>
          </a:bodyPr>
          <a:lstStyle/>
          <a:p>
            <a:pPr indent="342900">
              <a:lnSpc>
                <a:spcPct val="200000"/>
              </a:lnSpc>
            </a:pPr>
            <a:r>
              <a:rPr lang="en-US" sz="2400" dirty="0">
                <a:latin typeface="微软雅黑" panose="020B0503020204020204" charset="-122"/>
                <a:ea typeface="微软雅黑" panose="020B0503020204020204" charset="-122"/>
                <a:cs typeface="微软雅黑" panose="020B0503020204020204" charset="-122"/>
              </a:rPr>
              <a:t>   </a:t>
            </a:r>
            <a:r>
              <a:rPr lang="en-US" sz="2400" dirty="0" err="1">
                <a:latin typeface="微软雅黑" panose="020B0503020204020204" charset="-122"/>
                <a:ea typeface="微软雅黑" panose="020B0503020204020204" charset="-122"/>
                <a:cs typeface="微软雅黑" panose="020B0503020204020204" charset="-122"/>
              </a:rPr>
              <a:t>克己奉公，甘于清贫，令人敬佩，他的清贫关键在清</a:t>
            </a:r>
            <a:r>
              <a:rPr lang="en-US" sz="2400" dirty="0">
                <a:latin typeface="微软雅黑" panose="020B0503020204020204" charset="-122"/>
                <a:ea typeface="微软雅黑" panose="020B0503020204020204" charset="-122"/>
                <a:cs typeface="微软雅黑" panose="020B0503020204020204" charset="-122"/>
              </a:rPr>
              <a:t>。</a:t>
            </a:r>
            <a:endParaRPr lang="en-US" sz="24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p:nvPr/>
        </p:nvSpPr>
        <p:spPr>
          <a:xfrm>
            <a:off x="384507" y="1193612"/>
            <a:ext cx="7651433" cy="2285241"/>
          </a:xfrm>
          <a:prstGeom prst="rect">
            <a:avLst/>
          </a:prstGeom>
          <a:noFill/>
          <a:ln w="9525">
            <a:noFill/>
          </a:ln>
        </p:spPr>
        <p:txBody>
          <a:bodyPr wrap="square" lIns="68580" tIns="34290" rIns="68580" bIns="34290">
            <a:spAutoFit/>
          </a:bodyPr>
          <a:lstStyle/>
          <a:p>
            <a:pPr>
              <a:lnSpc>
                <a:spcPct val="200000"/>
              </a:lnSpc>
            </a:pPr>
            <a:r>
              <a:rPr lang="en-US" altLang="zh-CN" sz="2400" dirty="0">
                <a:latin typeface="+mn-ea"/>
                <a:cs typeface="+mn-ea"/>
              </a:rPr>
              <a:t>    “</a:t>
            </a:r>
            <a:r>
              <a:rPr lang="zh-CN" altLang="en-US" sz="2400" dirty="0">
                <a:latin typeface="+mn-ea"/>
                <a:cs typeface="+mn-ea"/>
              </a:rPr>
              <a:t>这在国方的伟人们看来，颇似奇迹，或认为夸张；而矜持不苟，舍己为公，却是每个共产党员具备的美德。</a:t>
            </a:r>
            <a:r>
              <a:rPr lang="en-US" altLang="zh-CN" sz="2400" dirty="0">
                <a:latin typeface="+mn-ea"/>
                <a:cs typeface="+mn-ea"/>
              </a:rPr>
              <a:t>”</a:t>
            </a:r>
            <a:r>
              <a:rPr lang="zh-CN" altLang="en-US" sz="2400" dirty="0">
                <a:solidFill>
                  <a:srgbClr val="008000"/>
                </a:solidFill>
                <a:latin typeface="+mn-ea"/>
                <a:cs typeface="+mn-ea"/>
              </a:rPr>
              <a:t>     </a:t>
            </a:r>
            <a:endParaRPr lang="zh-CN" altLang="en-US" sz="2400" dirty="0">
              <a:solidFill>
                <a:srgbClr val="008000"/>
              </a:solidFill>
              <a:latin typeface="+mn-ea"/>
              <a:cs typeface="+mn-ea"/>
            </a:endParaRPr>
          </a:p>
        </p:txBody>
      </p:sp>
      <p:pic>
        <p:nvPicPr>
          <p:cNvPr id="5" name="图片 4" descr="女1飞书"/>
          <p:cNvPicPr>
            <a:picLocks noChangeAspect="1"/>
          </p:cNvPicPr>
          <p:nvPr/>
        </p:nvPicPr>
        <p:blipFill>
          <a:blip r:embed="rId1" cstate="email"/>
          <a:stretch>
            <a:fillRect/>
          </a:stretch>
        </p:blipFill>
        <p:spPr>
          <a:xfrm>
            <a:off x="6775609" y="3647599"/>
            <a:ext cx="2059781" cy="117776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wipe(down)">
                                      <p:cBhvr>
                                        <p:cTn id="7" dur="500"/>
                                        <p:tgtEl>
                                          <p:spTgt spid="27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email"/>
          <a:stretch>
            <a:fillRect/>
          </a:stretch>
        </p:blipFill>
        <p:spPr>
          <a:xfrm flipH="1">
            <a:off x="326232" y="1731343"/>
            <a:ext cx="1278731" cy="1926257"/>
          </a:xfrm>
          <a:prstGeom prst="rect">
            <a:avLst/>
          </a:prstGeom>
        </p:spPr>
      </p:pic>
      <p:sp>
        <p:nvSpPr>
          <p:cNvPr id="12" name="圆角矩形 11"/>
          <p:cNvSpPr/>
          <p:nvPr/>
        </p:nvSpPr>
        <p:spPr bwMode="auto">
          <a:xfrm>
            <a:off x="1881664" y="1284922"/>
            <a:ext cx="6966585" cy="3030855"/>
          </a:xfrm>
          <a:prstGeom prst="roundRect">
            <a:avLst/>
          </a:prstGeom>
          <a:noFill/>
          <a:ln w="38100" cmpd="thickThin">
            <a:solidFill>
              <a:srgbClr val="A1C45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b="1">
              <a:solidFill>
                <a:schemeClr val="tx1"/>
              </a:solidFill>
              <a:latin typeface="楷体" panose="02010609060101010101" pitchFamily="49" charset="-122"/>
              <a:ea typeface="楷体" panose="02010609060101010101" pitchFamily="49" charset="-122"/>
            </a:endParaRPr>
          </a:p>
        </p:txBody>
      </p:sp>
      <p:sp>
        <p:nvSpPr>
          <p:cNvPr id="4" name="Rectangle 4"/>
          <p:cNvSpPr/>
          <p:nvPr/>
        </p:nvSpPr>
        <p:spPr>
          <a:xfrm>
            <a:off x="1987262" y="1657729"/>
            <a:ext cx="6860987" cy="2285241"/>
          </a:xfrm>
          <a:prstGeom prst="rect">
            <a:avLst/>
          </a:prstGeom>
          <a:noFill/>
          <a:ln w="9525">
            <a:noFill/>
          </a:ln>
        </p:spPr>
        <p:txBody>
          <a:bodyPr wrap="square" lIns="68580" tIns="34290" rIns="68580" bIns="34290">
            <a:spAutoFit/>
          </a:bodyPr>
          <a:lstStyle/>
          <a:p>
            <a:pPr indent="342900">
              <a:lnSpc>
                <a:spcPct val="150000"/>
              </a:lnSpc>
            </a:pPr>
            <a:r>
              <a:rPr lang="en-US" sz="2400" dirty="0">
                <a:latin typeface="微软雅黑" panose="020B0503020204020204" charset="-122"/>
                <a:ea typeface="微软雅黑" panose="020B0503020204020204" charset="-122"/>
                <a:cs typeface="微软雅黑" panose="020B0503020204020204" charset="-122"/>
              </a:rPr>
              <a:t>  </a:t>
            </a:r>
            <a:r>
              <a:rPr lang="en-US" sz="2400" dirty="0" err="1">
                <a:latin typeface="微软雅黑" panose="020B0503020204020204" charset="-122"/>
                <a:ea typeface="微软雅黑" panose="020B0503020204020204" charset="-122"/>
                <a:cs typeface="微软雅黑" panose="020B0503020204020204" charset="-122"/>
              </a:rPr>
              <a:t>清贫其实是每一个共产党员的革命操守</a:t>
            </a:r>
            <a:r>
              <a:rPr lang="en-US" sz="2400" dirty="0">
                <a:latin typeface="微软雅黑" panose="020B0503020204020204" charset="-122"/>
                <a:ea typeface="微软雅黑" panose="020B0503020204020204" charset="-122"/>
                <a:cs typeface="微软雅黑" panose="020B0503020204020204" charset="-122"/>
              </a:rPr>
              <a:t>。</a:t>
            </a:r>
            <a:endParaRPr lang="en-US" sz="2400" dirty="0">
              <a:latin typeface="微软雅黑" panose="020B0503020204020204" charset="-122"/>
              <a:ea typeface="微软雅黑" panose="020B0503020204020204" charset="-122"/>
              <a:cs typeface="微软雅黑" panose="020B0503020204020204" charset="-122"/>
            </a:endParaRPr>
          </a:p>
          <a:p>
            <a:pPr indent="342900">
              <a:lnSpc>
                <a:spcPct val="150000"/>
              </a:lnSpc>
            </a:pPr>
            <a:r>
              <a:rPr lang="en-US" sz="2400" dirty="0">
                <a:latin typeface="微软雅黑" panose="020B0503020204020204" charset="-122"/>
                <a:ea typeface="微软雅黑" panose="020B0503020204020204" charset="-122"/>
                <a:cs typeface="微软雅黑" panose="020B0503020204020204" charset="-122"/>
              </a:rPr>
              <a:t>  方志敏甘于清贫，舍己为公是每一个共产党员所具备的美德。说明当时国民党的军队极力追求个人利益，而共产党员是真正奉献于革命事业的人。</a:t>
            </a:r>
            <a:endParaRPr lang="en-US" sz="24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p:nvPr/>
        </p:nvSpPr>
        <p:spPr>
          <a:xfrm>
            <a:off x="290989" y="1850707"/>
            <a:ext cx="7651433" cy="807914"/>
          </a:xfrm>
          <a:prstGeom prst="rect">
            <a:avLst/>
          </a:prstGeom>
          <a:noFill/>
          <a:ln w="9525">
            <a:noFill/>
          </a:ln>
        </p:spPr>
        <p:txBody>
          <a:bodyPr wrap="square" lIns="68580" tIns="34290" rIns="68580" bIns="34290">
            <a:spAutoFit/>
          </a:bodyPr>
          <a:lstStyle/>
          <a:p>
            <a:pPr>
              <a:lnSpc>
                <a:spcPct val="200000"/>
              </a:lnSpc>
            </a:pPr>
            <a:r>
              <a:rPr lang="en-US" altLang="zh-CN" sz="2400" dirty="0">
                <a:latin typeface="+mn-ea"/>
                <a:cs typeface="+mn-ea"/>
              </a:rPr>
              <a:t>    “</a:t>
            </a:r>
            <a:r>
              <a:rPr lang="zh-CN" altLang="en-US" sz="2400" dirty="0">
                <a:latin typeface="+mn-ea"/>
                <a:cs typeface="+mn-ea"/>
              </a:rPr>
              <a:t>赶快将钱拿出来，不然就是一炸弹，把你炸死去</a:t>
            </a:r>
            <a:r>
              <a:rPr lang="en-US" altLang="zh-CN" sz="2400" dirty="0">
                <a:latin typeface="+mn-ea"/>
                <a:cs typeface="+mn-ea"/>
              </a:rPr>
              <a:t>!”</a:t>
            </a:r>
            <a:r>
              <a:rPr lang="zh-CN" altLang="en-US" sz="2400" dirty="0">
                <a:solidFill>
                  <a:srgbClr val="008000"/>
                </a:solidFill>
                <a:latin typeface="+mn-ea"/>
                <a:cs typeface="+mn-ea"/>
              </a:rPr>
              <a:t>     </a:t>
            </a:r>
            <a:endParaRPr lang="zh-CN" altLang="en-US" sz="2400" dirty="0">
              <a:solidFill>
                <a:srgbClr val="008000"/>
              </a:solidFill>
              <a:latin typeface="+mn-ea"/>
              <a:cs typeface="+mn-ea"/>
            </a:endParaRPr>
          </a:p>
        </p:txBody>
      </p:sp>
      <p:pic>
        <p:nvPicPr>
          <p:cNvPr id="5" name="图片 4" descr="女1飞书"/>
          <p:cNvPicPr>
            <a:picLocks noChangeAspect="1"/>
          </p:cNvPicPr>
          <p:nvPr/>
        </p:nvPicPr>
        <p:blipFill>
          <a:blip r:embed="rId1" cstate="email"/>
          <a:stretch>
            <a:fillRect/>
          </a:stretch>
        </p:blipFill>
        <p:spPr>
          <a:xfrm>
            <a:off x="6775609" y="3647599"/>
            <a:ext cx="2059781" cy="117776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wipe(down)">
                                      <p:cBhvr>
                                        <p:cTn id="7" dur="500"/>
                                        <p:tgtEl>
                                          <p:spTgt spid="27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email"/>
          <a:stretch>
            <a:fillRect/>
          </a:stretch>
        </p:blipFill>
        <p:spPr>
          <a:xfrm flipH="1">
            <a:off x="326232" y="1731343"/>
            <a:ext cx="1278731" cy="1926257"/>
          </a:xfrm>
          <a:prstGeom prst="rect">
            <a:avLst/>
          </a:prstGeom>
        </p:spPr>
      </p:pic>
      <p:sp>
        <p:nvSpPr>
          <p:cNvPr id="12" name="圆角矩形 11"/>
          <p:cNvSpPr/>
          <p:nvPr/>
        </p:nvSpPr>
        <p:spPr bwMode="auto">
          <a:xfrm>
            <a:off x="1881664" y="1284922"/>
            <a:ext cx="6966585" cy="3030855"/>
          </a:xfrm>
          <a:prstGeom prst="roundRect">
            <a:avLst/>
          </a:prstGeom>
          <a:noFill/>
          <a:ln w="38100" cmpd="thickThin">
            <a:solidFill>
              <a:srgbClr val="A1C45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b="1">
              <a:solidFill>
                <a:schemeClr val="tx1"/>
              </a:solidFill>
              <a:latin typeface="楷体" panose="02010609060101010101" pitchFamily="49" charset="-122"/>
              <a:ea typeface="楷体" panose="02010609060101010101" pitchFamily="49" charset="-122"/>
            </a:endParaRPr>
          </a:p>
        </p:txBody>
      </p:sp>
      <p:sp>
        <p:nvSpPr>
          <p:cNvPr id="4" name="Rectangle 4"/>
          <p:cNvSpPr/>
          <p:nvPr/>
        </p:nvSpPr>
        <p:spPr>
          <a:xfrm>
            <a:off x="2044779" y="2013911"/>
            <a:ext cx="6640354" cy="1546577"/>
          </a:xfrm>
          <a:prstGeom prst="rect">
            <a:avLst/>
          </a:prstGeom>
          <a:noFill/>
          <a:ln w="9525">
            <a:noFill/>
          </a:ln>
        </p:spPr>
        <p:txBody>
          <a:bodyPr wrap="square" lIns="68580" tIns="34290" rIns="68580" bIns="34290">
            <a:spAutoFit/>
          </a:bodyPr>
          <a:lstStyle/>
          <a:p>
            <a:pPr indent="342900">
              <a:lnSpc>
                <a:spcPct val="200000"/>
              </a:lnSpc>
            </a:pPr>
            <a:r>
              <a:rPr lang="en-US" sz="2400" dirty="0">
                <a:latin typeface="微软雅黑" panose="020B0503020204020204" charset="-122"/>
                <a:ea typeface="微软雅黑" panose="020B0503020204020204" charset="-122"/>
                <a:cs typeface="微软雅黑" panose="020B0503020204020204" charset="-122"/>
              </a:rPr>
              <a:t>  </a:t>
            </a:r>
            <a:r>
              <a:rPr lang="en-US" sz="2400" dirty="0" err="1">
                <a:latin typeface="微软雅黑" panose="020B0503020204020204" charset="-122"/>
                <a:ea typeface="微软雅黑" panose="020B0503020204020204" charset="-122"/>
                <a:cs typeface="微软雅黑" panose="020B0503020204020204" charset="-122"/>
              </a:rPr>
              <a:t>极尽威胁、恐吓之嘴脸，野蛮至极，丑陋之至，狡黠中掩饰不住无尽的贪婪</a:t>
            </a:r>
            <a:r>
              <a:rPr lang="en-US" sz="2400" dirty="0">
                <a:latin typeface="微软雅黑" panose="020B0503020204020204" charset="-122"/>
                <a:ea typeface="微软雅黑" panose="020B0503020204020204" charset="-122"/>
                <a:cs typeface="微软雅黑" panose="020B0503020204020204" charset="-122"/>
              </a:rPr>
              <a:t>。</a:t>
            </a:r>
            <a:endParaRPr lang="en-US" sz="24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p:nvPr/>
        </p:nvSpPr>
        <p:spPr>
          <a:xfrm>
            <a:off x="594923" y="1500016"/>
            <a:ext cx="7651433" cy="1546577"/>
          </a:xfrm>
          <a:prstGeom prst="rect">
            <a:avLst/>
          </a:prstGeom>
          <a:noFill/>
          <a:ln w="9525">
            <a:noFill/>
          </a:ln>
        </p:spPr>
        <p:txBody>
          <a:bodyPr wrap="square" lIns="68580" tIns="34290" rIns="68580" bIns="34290">
            <a:spAutoFit/>
          </a:bodyPr>
          <a:lstStyle/>
          <a:p>
            <a:pPr>
              <a:lnSpc>
                <a:spcPct val="200000"/>
              </a:lnSpc>
            </a:pPr>
            <a:r>
              <a:rPr lang="en-US" sz="2400" dirty="0">
                <a:latin typeface="+mn-ea"/>
                <a:cs typeface="+mn-ea"/>
              </a:rPr>
              <a:t>   “</a:t>
            </a:r>
            <a:r>
              <a:rPr sz="2400" dirty="0" err="1">
                <a:latin typeface="+mn-ea"/>
                <a:cs typeface="+mn-ea"/>
              </a:rPr>
              <a:t>决不会没有钱的，一定是藏在哪里</a:t>
            </a:r>
            <a:r>
              <a:rPr sz="2400" dirty="0">
                <a:latin typeface="+mn-ea"/>
                <a:cs typeface="+mn-ea"/>
              </a:rPr>
              <a:t>，</a:t>
            </a:r>
            <a:r>
              <a:rPr lang="zh-CN" altLang="en-US" sz="2400" dirty="0">
                <a:latin typeface="+mn-ea"/>
                <a:cs typeface="+mn-ea"/>
              </a:rPr>
              <a:t>我是老出门的，</a:t>
            </a:r>
            <a:r>
              <a:rPr sz="2400" dirty="0" err="1">
                <a:latin typeface="+mn-ea"/>
                <a:cs typeface="+mn-ea"/>
              </a:rPr>
              <a:t>骗不得我</a:t>
            </a:r>
            <a:r>
              <a:rPr lang="zh-CN" altLang="en-US" sz="2400" dirty="0">
                <a:latin typeface="+mn-ea"/>
                <a:cs typeface="+mn-ea"/>
              </a:rPr>
              <a:t>。</a:t>
            </a:r>
            <a:r>
              <a:rPr lang="en-US" sz="2400" dirty="0">
                <a:latin typeface="+mn-ea"/>
                <a:cs typeface="+mn-ea"/>
              </a:rPr>
              <a:t>”</a:t>
            </a:r>
            <a:endParaRPr sz="2400" dirty="0">
              <a:latin typeface="+mn-ea"/>
              <a:cs typeface="+mn-ea"/>
            </a:endParaRPr>
          </a:p>
        </p:txBody>
      </p:sp>
      <p:pic>
        <p:nvPicPr>
          <p:cNvPr id="5" name="图片 4" descr="女1飞书"/>
          <p:cNvPicPr>
            <a:picLocks noChangeAspect="1"/>
          </p:cNvPicPr>
          <p:nvPr/>
        </p:nvPicPr>
        <p:blipFill>
          <a:blip r:embed="rId1" cstate="email"/>
          <a:stretch>
            <a:fillRect/>
          </a:stretch>
        </p:blipFill>
        <p:spPr>
          <a:xfrm>
            <a:off x="6775609" y="3647599"/>
            <a:ext cx="2059781" cy="117776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wipe(down)">
                                      <p:cBhvr>
                                        <p:cTn id="7" dur="500"/>
                                        <p:tgtEl>
                                          <p:spTgt spid="27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email"/>
          <a:stretch>
            <a:fillRect/>
          </a:stretch>
        </p:blipFill>
        <p:spPr>
          <a:xfrm flipH="1">
            <a:off x="326232" y="1731343"/>
            <a:ext cx="1278731" cy="1926257"/>
          </a:xfrm>
          <a:prstGeom prst="rect">
            <a:avLst/>
          </a:prstGeom>
        </p:spPr>
      </p:pic>
      <p:sp>
        <p:nvSpPr>
          <p:cNvPr id="12" name="圆角矩形 11"/>
          <p:cNvSpPr/>
          <p:nvPr/>
        </p:nvSpPr>
        <p:spPr bwMode="auto">
          <a:xfrm>
            <a:off x="1881664" y="1284922"/>
            <a:ext cx="6966585" cy="3030855"/>
          </a:xfrm>
          <a:prstGeom prst="roundRect">
            <a:avLst/>
          </a:prstGeom>
          <a:noFill/>
          <a:ln w="38100" cmpd="thickThin">
            <a:solidFill>
              <a:srgbClr val="A1C45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b="1">
              <a:solidFill>
                <a:schemeClr val="tx1"/>
              </a:solidFill>
              <a:latin typeface="楷体" panose="02010609060101010101" pitchFamily="49" charset="-122"/>
              <a:ea typeface="楷体" panose="02010609060101010101" pitchFamily="49" charset="-122"/>
            </a:endParaRPr>
          </a:p>
        </p:txBody>
      </p:sp>
      <p:sp>
        <p:nvSpPr>
          <p:cNvPr id="4" name="Rectangle 4"/>
          <p:cNvSpPr/>
          <p:nvPr/>
        </p:nvSpPr>
        <p:spPr>
          <a:xfrm>
            <a:off x="2609115" y="2085499"/>
            <a:ext cx="6640354" cy="807913"/>
          </a:xfrm>
          <a:prstGeom prst="rect">
            <a:avLst/>
          </a:prstGeom>
          <a:noFill/>
          <a:ln w="9525">
            <a:noFill/>
          </a:ln>
        </p:spPr>
        <p:txBody>
          <a:bodyPr wrap="square" lIns="68580" tIns="34290" rIns="68580" bIns="34290">
            <a:spAutoFit/>
          </a:bodyPr>
          <a:lstStyle/>
          <a:p>
            <a:pPr indent="342900">
              <a:lnSpc>
                <a:spcPct val="200000"/>
              </a:lnSpc>
            </a:pPr>
            <a:r>
              <a:rPr lang="en-US" sz="2400" dirty="0">
                <a:latin typeface="微软雅黑" panose="020B0503020204020204" charset="-122"/>
                <a:ea typeface="微软雅黑" panose="020B0503020204020204" charset="-122"/>
                <a:cs typeface="微软雅黑" panose="020B0503020204020204" charset="-122"/>
              </a:rPr>
              <a:t>老奸巨猾的嘴脸跃然纸上。</a:t>
            </a:r>
            <a:endParaRPr lang="en-US" sz="24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p:nvPr/>
        </p:nvSpPr>
        <p:spPr>
          <a:xfrm>
            <a:off x="1564784" y="618648"/>
            <a:ext cx="7482840" cy="622459"/>
          </a:xfrm>
          <a:prstGeom prst="rect">
            <a:avLst/>
          </a:prstGeom>
          <a:noFill/>
          <a:ln w="9525">
            <a:noFill/>
          </a:ln>
        </p:spPr>
        <p:txBody>
          <a:bodyPr wrap="square" lIns="68580" tIns="34290" rIns="68580" bIns="34290">
            <a:spAutoFit/>
          </a:bodyPr>
          <a:lstStyle/>
          <a:p>
            <a:pPr>
              <a:lnSpc>
                <a:spcPct val="150000"/>
              </a:lnSpc>
            </a:pPr>
            <a:r>
              <a:rPr lang="en-US" altLang="zh-CN" sz="2400" b="1" dirty="0">
                <a:latin typeface="微软雅黑" panose="020B0503020204020204" charset="-122"/>
                <a:ea typeface="微软雅黑" panose="020B0503020204020204" charset="-122"/>
                <a:cs typeface="微软雅黑" panose="020B0503020204020204" charset="-122"/>
              </a:rPr>
              <a:t> 对方志敏“家底”的补充叙述有什么表达作用？</a:t>
            </a:r>
            <a:endParaRPr lang="en-US" altLang="zh-CN" sz="2400" b="1" dirty="0">
              <a:latin typeface="微软雅黑" panose="020B0503020204020204" charset="-122"/>
              <a:ea typeface="微软雅黑" panose="020B0503020204020204" charset="-122"/>
              <a:cs typeface="微软雅黑" panose="020B0503020204020204" charset="-122"/>
            </a:endParaRPr>
          </a:p>
        </p:txBody>
      </p:sp>
      <p:sp>
        <p:nvSpPr>
          <p:cNvPr id="6" name="Freeform 5"/>
          <p:cNvSpPr/>
          <p:nvPr/>
        </p:nvSpPr>
        <p:spPr>
          <a:xfrm>
            <a:off x="400526" y="2310765"/>
            <a:ext cx="8259128" cy="2597944"/>
          </a:xfrm>
          <a:custGeom>
            <a:avLst/>
            <a:gdLst>
              <a:gd name="connsiteX0" fmla="*/ 0 w 4791649"/>
              <a:gd name="connsiteY0" fmla="*/ 117180 h 1171798"/>
              <a:gd name="connsiteX1" fmla="*/ 117180 w 4791649"/>
              <a:gd name="connsiteY1" fmla="*/ 0 h 1171798"/>
              <a:gd name="connsiteX2" fmla="*/ 4674469 w 4791649"/>
              <a:gd name="connsiteY2" fmla="*/ 0 h 1171798"/>
              <a:gd name="connsiteX3" fmla="*/ 4791649 w 4791649"/>
              <a:gd name="connsiteY3" fmla="*/ 117180 h 1171798"/>
              <a:gd name="connsiteX4" fmla="*/ 4791649 w 4791649"/>
              <a:gd name="connsiteY4" fmla="*/ 1054618 h 1171798"/>
              <a:gd name="connsiteX5" fmla="*/ 4674469 w 4791649"/>
              <a:gd name="connsiteY5" fmla="*/ 1171798 h 1171798"/>
              <a:gd name="connsiteX6" fmla="*/ 117180 w 4791649"/>
              <a:gd name="connsiteY6" fmla="*/ 1171798 h 1171798"/>
              <a:gd name="connsiteX7" fmla="*/ 0 w 4791649"/>
              <a:gd name="connsiteY7" fmla="*/ 1054618 h 1171798"/>
              <a:gd name="connsiteX8" fmla="*/ 0 w 4791649"/>
              <a:gd name="connsiteY8" fmla="*/ 117180 h 117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91649" h="1171798">
                <a:moveTo>
                  <a:pt x="0" y="117180"/>
                </a:moveTo>
                <a:cubicBezTo>
                  <a:pt x="0" y="52463"/>
                  <a:pt x="52463" y="0"/>
                  <a:pt x="117180" y="0"/>
                </a:cubicBezTo>
                <a:lnTo>
                  <a:pt x="4674469" y="0"/>
                </a:lnTo>
                <a:cubicBezTo>
                  <a:pt x="4739186" y="0"/>
                  <a:pt x="4791649" y="52463"/>
                  <a:pt x="4791649" y="117180"/>
                </a:cubicBezTo>
                <a:lnTo>
                  <a:pt x="4791649" y="1054618"/>
                </a:lnTo>
                <a:cubicBezTo>
                  <a:pt x="4791649" y="1119335"/>
                  <a:pt x="4739186" y="1171798"/>
                  <a:pt x="4674469" y="1171798"/>
                </a:cubicBezTo>
                <a:lnTo>
                  <a:pt x="117180" y="1171798"/>
                </a:lnTo>
                <a:cubicBezTo>
                  <a:pt x="52463" y="1171798"/>
                  <a:pt x="0" y="1119335"/>
                  <a:pt x="0" y="1054618"/>
                </a:cubicBezTo>
                <a:lnTo>
                  <a:pt x="0" y="117180"/>
                </a:lnTo>
                <a:close/>
              </a:path>
            </a:pathLst>
          </a:custGeom>
          <a:solidFill>
            <a:schemeClr val="accent2"/>
          </a:solid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56697" tIns="56697" rIns="56697" bIns="56697" numCol="1" spcCol="953" anchor="ctr" anchorCtr="0">
            <a:noAutofit/>
          </a:bodyPr>
          <a:lstStyle/>
          <a:p>
            <a:pPr indent="342900" algn="just" defTabSz="2167255">
              <a:lnSpc>
                <a:spcPct val="150000"/>
              </a:lnSpc>
              <a:spcBef>
                <a:spcPct val="0"/>
              </a:spcBef>
            </a:pPr>
            <a:r>
              <a:rPr lang="en-US" sz="2100" dirty="0">
                <a:solidFill>
                  <a:schemeClr val="bg1"/>
                </a:solidFill>
                <a:latin typeface="微软雅黑" panose="020B0503020204020204" charset="-122"/>
                <a:ea typeface="微软雅黑" panose="020B0503020204020204" charset="-122"/>
                <a:cs typeface="微软雅黑" panose="020B0503020204020204" charset="-122"/>
              </a:rPr>
              <a:t>  作者运用了讽刺的语气，既讽刺了两个国民党兵无耻的企图，也对国民党高官及当时的一些富豪进行了无情的揭露和批判。表现了一个共产党人的浩然正气。</a:t>
            </a:r>
            <a:endParaRPr lang="en-US" sz="2100" dirty="0">
              <a:solidFill>
                <a:schemeClr val="bg1"/>
              </a:solidFill>
              <a:latin typeface="微软雅黑" panose="020B0503020204020204" charset="-122"/>
              <a:ea typeface="微软雅黑" panose="020B0503020204020204" charset="-122"/>
              <a:cs typeface="微软雅黑" panose="020B0503020204020204" charset="-122"/>
            </a:endParaRPr>
          </a:p>
        </p:txBody>
      </p:sp>
      <p:pic>
        <p:nvPicPr>
          <p:cNvPr id="5" name="图片 4" descr="A000220150824A23PPIC"/>
          <p:cNvPicPr>
            <a:picLocks noChangeAspect="1"/>
          </p:cNvPicPr>
          <p:nvPr/>
        </p:nvPicPr>
        <p:blipFill>
          <a:blip r:embed="rId1" cstate="email"/>
          <a:stretch>
            <a:fillRect/>
          </a:stretch>
        </p:blipFill>
        <p:spPr>
          <a:xfrm>
            <a:off x="654368" y="2034064"/>
            <a:ext cx="574834" cy="605314"/>
          </a:xfrm>
          <a:prstGeom prst="rect">
            <a:avLst/>
          </a:prstGeom>
        </p:spPr>
      </p:pic>
      <p:pic>
        <p:nvPicPr>
          <p:cNvPr id="4" name="图片 3" descr="女2喇叭"/>
          <p:cNvPicPr>
            <a:picLocks noChangeAspect="1"/>
          </p:cNvPicPr>
          <p:nvPr/>
        </p:nvPicPr>
        <p:blipFill>
          <a:blip r:embed="rId2" cstate="email"/>
          <a:stretch>
            <a:fillRect/>
          </a:stretch>
        </p:blipFill>
        <p:spPr>
          <a:xfrm>
            <a:off x="180499" y="280512"/>
            <a:ext cx="1243489" cy="129873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p:nvPr/>
        </p:nvSpPr>
        <p:spPr>
          <a:xfrm>
            <a:off x="1229678" y="476726"/>
            <a:ext cx="7482840" cy="622459"/>
          </a:xfrm>
          <a:prstGeom prst="rect">
            <a:avLst/>
          </a:prstGeom>
          <a:noFill/>
          <a:ln w="9525">
            <a:noFill/>
          </a:ln>
        </p:spPr>
        <p:txBody>
          <a:bodyPr wrap="square" lIns="68580" tIns="34290" rIns="68580" bIns="34290">
            <a:spAutoFit/>
          </a:bodyPr>
          <a:lstStyle/>
          <a:p>
            <a:pPr>
              <a:lnSpc>
                <a:spcPct val="150000"/>
              </a:lnSpc>
            </a:pPr>
            <a:r>
              <a:rPr lang="en-US" altLang="zh-CN" sz="2400" b="1" dirty="0">
                <a:latin typeface="微软雅黑" panose="020B0503020204020204" charset="-122"/>
                <a:ea typeface="微软雅黑" panose="020B0503020204020204" charset="-122"/>
                <a:cs typeface="微软雅黑" panose="020B0503020204020204" charset="-122"/>
              </a:rPr>
              <a:t> 此时此刻你对“清贫”又有了怎样的理解呢？</a:t>
            </a:r>
            <a:endParaRPr lang="en-US" altLang="zh-CN" sz="2400" b="1" dirty="0">
              <a:latin typeface="微软雅黑" panose="020B0503020204020204" charset="-122"/>
              <a:ea typeface="微软雅黑" panose="020B0503020204020204" charset="-122"/>
              <a:cs typeface="微软雅黑" panose="020B0503020204020204" charset="-122"/>
            </a:endParaRPr>
          </a:p>
        </p:txBody>
      </p:sp>
      <p:sp>
        <p:nvSpPr>
          <p:cNvPr id="6" name="Freeform 5"/>
          <p:cNvSpPr/>
          <p:nvPr/>
        </p:nvSpPr>
        <p:spPr>
          <a:xfrm>
            <a:off x="400526" y="2310765"/>
            <a:ext cx="8259128" cy="2597944"/>
          </a:xfrm>
          <a:custGeom>
            <a:avLst/>
            <a:gdLst>
              <a:gd name="connsiteX0" fmla="*/ 0 w 4791649"/>
              <a:gd name="connsiteY0" fmla="*/ 117180 h 1171798"/>
              <a:gd name="connsiteX1" fmla="*/ 117180 w 4791649"/>
              <a:gd name="connsiteY1" fmla="*/ 0 h 1171798"/>
              <a:gd name="connsiteX2" fmla="*/ 4674469 w 4791649"/>
              <a:gd name="connsiteY2" fmla="*/ 0 h 1171798"/>
              <a:gd name="connsiteX3" fmla="*/ 4791649 w 4791649"/>
              <a:gd name="connsiteY3" fmla="*/ 117180 h 1171798"/>
              <a:gd name="connsiteX4" fmla="*/ 4791649 w 4791649"/>
              <a:gd name="connsiteY4" fmla="*/ 1054618 h 1171798"/>
              <a:gd name="connsiteX5" fmla="*/ 4674469 w 4791649"/>
              <a:gd name="connsiteY5" fmla="*/ 1171798 h 1171798"/>
              <a:gd name="connsiteX6" fmla="*/ 117180 w 4791649"/>
              <a:gd name="connsiteY6" fmla="*/ 1171798 h 1171798"/>
              <a:gd name="connsiteX7" fmla="*/ 0 w 4791649"/>
              <a:gd name="connsiteY7" fmla="*/ 1054618 h 1171798"/>
              <a:gd name="connsiteX8" fmla="*/ 0 w 4791649"/>
              <a:gd name="connsiteY8" fmla="*/ 117180 h 117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91649" h="1171798">
                <a:moveTo>
                  <a:pt x="0" y="117180"/>
                </a:moveTo>
                <a:cubicBezTo>
                  <a:pt x="0" y="52463"/>
                  <a:pt x="52463" y="0"/>
                  <a:pt x="117180" y="0"/>
                </a:cubicBezTo>
                <a:lnTo>
                  <a:pt x="4674469" y="0"/>
                </a:lnTo>
                <a:cubicBezTo>
                  <a:pt x="4739186" y="0"/>
                  <a:pt x="4791649" y="52463"/>
                  <a:pt x="4791649" y="117180"/>
                </a:cubicBezTo>
                <a:lnTo>
                  <a:pt x="4791649" y="1054618"/>
                </a:lnTo>
                <a:cubicBezTo>
                  <a:pt x="4791649" y="1119335"/>
                  <a:pt x="4739186" y="1171798"/>
                  <a:pt x="4674469" y="1171798"/>
                </a:cubicBezTo>
                <a:lnTo>
                  <a:pt x="117180" y="1171798"/>
                </a:lnTo>
                <a:cubicBezTo>
                  <a:pt x="52463" y="1171798"/>
                  <a:pt x="0" y="1119335"/>
                  <a:pt x="0" y="1054618"/>
                </a:cubicBezTo>
                <a:lnTo>
                  <a:pt x="0" y="117180"/>
                </a:lnTo>
                <a:close/>
              </a:path>
            </a:pathLst>
          </a:custGeom>
          <a:solidFill>
            <a:schemeClr val="accent2"/>
          </a:solid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56697" tIns="56697" rIns="56697" bIns="56697" numCol="1" spcCol="953" anchor="ctr" anchorCtr="0">
            <a:noAutofit/>
          </a:bodyPr>
          <a:lstStyle/>
          <a:p>
            <a:pPr indent="342900" algn="just" defTabSz="2167255">
              <a:lnSpc>
                <a:spcPct val="150000"/>
              </a:lnSpc>
              <a:spcBef>
                <a:spcPct val="0"/>
              </a:spcBef>
            </a:pPr>
            <a:r>
              <a:rPr lang="en-US" sz="2100" dirty="0">
                <a:solidFill>
                  <a:schemeClr val="bg1"/>
                </a:solidFill>
                <a:latin typeface="微软雅黑" panose="020B0503020204020204" charset="-122"/>
                <a:ea typeface="微软雅黑" panose="020B0503020204020204" charset="-122"/>
                <a:cs typeface="微软雅黑" panose="020B0503020204020204" charset="-122"/>
              </a:rPr>
              <a:t>    </a:t>
            </a:r>
            <a:r>
              <a:rPr lang="en-US" sz="2100" dirty="0" err="1">
                <a:solidFill>
                  <a:schemeClr val="bg1"/>
                </a:solidFill>
                <a:latin typeface="微软雅黑" panose="020B0503020204020204" charset="-122"/>
                <a:ea typeface="微软雅黑" panose="020B0503020204020204" charset="-122"/>
                <a:cs typeface="微软雅黑" panose="020B0503020204020204" charset="-122"/>
              </a:rPr>
              <a:t>清贫是最伟大的财富，清贫是一种信念，清贫是一种品德修养，清贫是中华民族宝贵的精神传统，清贫是实现自我的根本保证</a:t>
            </a:r>
            <a:r>
              <a:rPr lang="en-US" sz="2100" dirty="0">
                <a:solidFill>
                  <a:schemeClr val="bg1"/>
                </a:solidFill>
                <a:latin typeface="微软雅黑" panose="020B0503020204020204" charset="-122"/>
                <a:ea typeface="微软雅黑" panose="020B0503020204020204" charset="-122"/>
                <a:cs typeface="微软雅黑" panose="020B0503020204020204" charset="-122"/>
              </a:rPr>
              <a:t>。</a:t>
            </a:r>
            <a:endParaRPr lang="en-US" sz="2100" dirty="0">
              <a:solidFill>
                <a:schemeClr val="bg1"/>
              </a:solidFill>
              <a:latin typeface="微软雅黑" panose="020B0503020204020204" charset="-122"/>
              <a:ea typeface="微软雅黑" panose="020B0503020204020204" charset="-122"/>
              <a:cs typeface="微软雅黑" panose="020B0503020204020204" charset="-122"/>
            </a:endParaRPr>
          </a:p>
        </p:txBody>
      </p:sp>
      <p:pic>
        <p:nvPicPr>
          <p:cNvPr id="5" name="图片 4" descr="A000220150824A23PPIC"/>
          <p:cNvPicPr>
            <a:picLocks noChangeAspect="1"/>
          </p:cNvPicPr>
          <p:nvPr/>
        </p:nvPicPr>
        <p:blipFill>
          <a:blip r:embed="rId1" cstate="email"/>
          <a:stretch>
            <a:fillRect/>
          </a:stretch>
        </p:blipFill>
        <p:spPr>
          <a:xfrm>
            <a:off x="654368" y="2034064"/>
            <a:ext cx="574834" cy="605314"/>
          </a:xfrm>
          <a:prstGeom prst="rect">
            <a:avLst/>
          </a:prstGeom>
        </p:spPr>
      </p:pic>
      <p:pic>
        <p:nvPicPr>
          <p:cNvPr id="4" name="图片 3" descr="女2喇叭"/>
          <p:cNvPicPr>
            <a:picLocks noChangeAspect="1"/>
          </p:cNvPicPr>
          <p:nvPr/>
        </p:nvPicPr>
        <p:blipFill>
          <a:blip r:embed="rId2" cstate="email"/>
          <a:stretch>
            <a:fillRect/>
          </a:stretch>
        </p:blipFill>
        <p:spPr>
          <a:xfrm>
            <a:off x="180499" y="280512"/>
            <a:ext cx="1243489" cy="129873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695103" y="732080"/>
            <a:ext cx="2208419" cy="503723"/>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100" dirty="0">
                <a:solidFill>
                  <a:schemeClr val="tx1"/>
                </a:solidFill>
                <a:latin typeface="微软雅黑" panose="020B0503020204020204" charset="-122"/>
                <a:ea typeface="微软雅黑" panose="020B0503020204020204" charset="-122"/>
              </a:rPr>
              <a:t>写法点拨</a:t>
            </a:r>
            <a:endParaRPr lang="zh-CN" altLang="en-US" sz="2100" dirty="0">
              <a:solidFill>
                <a:schemeClr val="tx1"/>
              </a:solidFill>
              <a:latin typeface="微软雅黑" panose="020B0503020204020204" charset="-122"/>
              <a:ea typeface="微软雅黑" panose="020B0503020204020204" charset="-122"/>
            </a:endParaRPr>
          </a:p>
        </p:txBody>
      </p:sp>
      <p:pic>
        <p:nvPicPr>
          <p:cNvPr id="4" name="图片 3"/>
          <p:cNvPicPr>
            <a:picLocks noChangeAspect="1"/>
          </p:cNvPicPr>
          <p:nvPr/>
        </p:nvPicPr>
        <p:blipFill>
          <a:blip r:embed="rId1" cstate="email"/>
          <a:stretch>
            <a:fillRect/>
          </a:stretch>
        </p:blipFill>
        <p:spPr>
          <a:xfrm flipH="1">
            <a:off x="3409011" y="392199"/>
            <a:ext cx="777830" cy="887798"/>
          </a:xfrm>
          <a:prstGeom prst="rect">
            <a:avLst/>
          </a:prstGeom>
        </p:spPr>
      </p:pic>
      <p:sp>
        <p:nvSpPr>
          <p:cNvPr id="5" name="副标题 4"/>
          <p:cNvSpPr>
            <a:spLocks noGrp="1"/>
          </p:cNvSpPr>
          <p:nvPr>
            <p:ph type="subTitle" idx="4294967295"/>
          </p:nvPr>
        </p:nvSpPr>
        <p:spPr>
          <a:xfrm>
            <a:off x="568902" y="1437799"/>
            <a:ext cx="7865547" cy="1548765"/>
          </a:xfrm>
          <a:prstGeom prst="rect">
            <a:avLst/>
          </a:prstGeom>
        </p:spPr>
        <p:txBody>
          <a:bodyPr>
            <a:noAutofit/>
          </a:bodyPr>
          <a:lstStyle/>
          <a:p>
            <a:pPr marL="266700" indent="267335" algn="just" defTabSz="342900" fontAlgn="base">
              <a:lnSpc>
                <a:spcPct val="150000"/>
              </a:lnSpc>
              <a:spcBef>
                <a:spcPct val="0"/>
              </a:spcBef>
              <a:spcAft>
                <a:spcPct val="0"/>
              </a:spcAft>
              <a:buNone/>
              <a:defRPr/>
            </a:pPr>
            <a:r>
              <a:rPr sz="1800" dirty="0">
                <a:latin typeface="微软雅黑" panose="020B0503020204020204" charset="-122"/>
                <a:ea typeface="微软雅黑" panose="020B0503020204020204" charset="-122"/>
                <a:cs typeface="微软雅黑" panose="020B0503020204020204" charset="-122"/>
                <a:sym typeface="+mn-ea"/>
              </a:rPr>
              <a:t>    设问，是一种常见的修辞手法，常表示强调作用。为了强调某部分内容，故意先提出问题，明知故问，自问自答。</a:t>
            </a:r>
            <a:endParaRPr sz="1800" dirty="0">
              <a:latin typeface="微软雅黑" panose="020B0503020204020204" charset="-122"/>
              <a:ea typeface="微软雅黑" panose="020B0503020204020204" charset="-122"/>
              <a:cs typeface="微软雅黑" panose="020B0503020204020204" charset="-122"/>
              <a:sym typeface="+mn-ea"/>
            </a:endParaRPr>
          </a:p>
          <a:p>
            <a:pPr marL="266700" indent="267335" algn="just" defTabSz="342900" fontAlgn="base">
              <a:lnSpc>
                <a:spcPct val="150000"/>
              </a:lnSpc>
              <a:spcBef>
                <a:spcPct val="0"/>
              </a:spcBef>
              <a:spcAft>
                <a:spcPct val="0"/>
              </a:spcAft>
              <a:buNone/>
              <a:defRPr/>
            </a:pPr>
            <a:r>
              <a:rPr lang="en-US" sz="1800" dirty="0">
                <a:latin typeface="微软雅黑" panose="020B0503020204020204" charset="-122"/>
                <a:ea typeface="微软雅黑" panose="020B0503020204020204" charset="-122"/>
                <a:cs typeface="微软雅黑" panose="020B0503020204020204" charset="-122"/>
                <a:sym typeface="+mn-ea"/>
              </a:rPr>
              <a:t>   </a:t>
            </a:r>
            <a:r>
              <a:rPr sz="1800" dirty="0" err="1">
                <a:latin typeface="微软雅黑" panose="020B0503020204020204" charset="-122"/>
                <a:ea typeface="微软雅黑" panose="020B0503020204020204" charset="-122"/>
                <a:cs typeface="微软雅黑" panose="020B0503020204020204" charset="-122"/>
                <a:sym typeface="+mn-ea"/>
              </a:rPr>
              <a:t>运用设问时需注意：一是设问是自问自答</a:t>
            </a:r>
            <a:r>
              <a:rPr lang="zh-CN" altLang="en-US" sz="1800" dirty="0">
                <a:latin typeface="微软雅黑" panose="020B0503020204020204" charset="-122"/>
                <a:ea typeface="微软雅黑" panose="020B0503020204020204" charset="-122"/>
                <a:cs typeface="微软雅黑" panose="020B0503020204020204" charset="-122"/>
                <a:sym typeface="+mn-ea"/>
              </a:rPr>
              <a:t>，</a:t>
            </a:r>
            <a:r>
              <a:rPr sz="1800" dirty="0">
                <a:latin typeface="微软雅黑" panose="020B0503020204020204" charset="-122"/>
                <a:ea typeface="微软雅黑" panose="020B0503020204020204" charset="-122"/>
                <a:cs typeface="微软雅黑" panose="020B0503020204020204" charset="-122"/>
                <a:sym typeface="+mn-ea"/>
              </a:rPr>
              <a:t>要求问句和答句要贴切，不能答非所问；二是设问句应用在描写、议论、抒情的前面，以提醒读者，引起下文；三是设问要用在节骨眼儿上，不需要强调时，就不要问。</a:t>
            </a:r>
            <a:endParaRPr sz="1800" dirty="0">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4294967295"/>
          </p:nvPr>
        </p:nvSpPr>
        <p:spPr>
          <a:xfrm>
            <a:off x="723003" y="1687051"/>
            <a:ext cx="7592854" cy="1492568"/>
          </a:xfrm>
          <a:prstGeom prst="rect">
            <a:avLst/>
          </a:prstGeom>
        </p:spPr>
        <p:txBody>
          <a:bodyPr>
            <a:noAutofit/>
          </a:bodyPr>
          <a:lstStyle/>
          <a:p>
            <a:pPr marL="266700" indent="0" defTabSz="342900" fontAlgn="base">
              <a:spcBef>
                <a:spcPct val="0"/>
              </a:spcBef>
              <a:spcAft>
                <a:spcPct val="0"/>
              </a:spcAft>
              <a:buNone/>
              <a:defRPr/>
            </a:pPr>
            <a:r>
              <a:rPr sz="2100" b="1" dirty="0">
                <a:latin typeface="+mn-ea"/>
                <a:cs typeface="+mn-ea"/>
                <a:sym typeface="+mn-ea"/>
              </a:rPr>
              <a:t>1</a:t>
            </a:r>
            <a:r>
              <a:rPr lang="en-US" sz="2100" b="1" dirty="0">
                <a:latin typeface="+mn-ea"/>
                <a:cs typeface="+mn-ea"/>
                <a:sym typeface="+mn-ea"/>
              </a:rPr>
              <a:t>.</a:t>
            </a:r>
            <a:r>
              <a:rPr lang="zh-CN" altLang="en-US" sz="2100" b="1" dirty="0">
                <a:latin typeface="+mn-ea"/>
                <a:cs typeface="+mn-ea"/>
                <a:sym typeface="+mn-ea"/>
              </a:rPr>
              <a:t>学习并积累词语</a:t>
            </a:r>
            <a:r>
              <a:rPr lang="en-US" altLang="zh-CN" sz="2100" b="1" dirty="0">
                <a:latin typeface="+mn-ea"/>
                <a:cs typeface="+mn-ea"/>
                <a:sym typeface="+mn-ea"/>
              </a:rPr>
              <a:t>“</a:t>
            </a:r>
            <a:r>
              <a:rPr lang="zh-CN" altLang="en-US" sz="2100" b="1" dirty="0">
                <a:latin typeface="+mn-ea"/>
                <a:cs typeface="+mn-ea"/>
                <a:sym typeface="+mn-ea"/>
              </a:rPr>
              <a:t>奢侈</a:t>
            </a:r>
            <a:r>
              <a:rPr lang="en-US" altLang="zh-CN" sz="2100" b="1" dirty="0">
                <a:latin typeface="+mn-ea"/>
                <a:cs typeface="+mn-ea"/>
                <a:sym typeface="+mn-ea"/>
              </a:rPr>
              <a:t>”“</a:t>
            </a:r>
            <a:r>
              <a:rPr lang="zh-CN" altLang="en-US" sz="2100" b="1" dirty="0">
                <a:latin typeface="+mn-ea"/>
                <a:cs typeface="+mn-ea"/>
                <a:sym typeface="+mn-ea"/>
              </a:rPr>
              <a:t>矜持不苟</a:t>
            </a:r>
            <a:r>
              <a:rPr lang="en-US" altLang="zh-CN" sz="2100" b="1" dirty="0">
                <a:latin typeface="+mn-ea"/>
                <a:cs typeface="+mn-ea"/>
                <a:sym typeface="+mn-ea"/>
              </a:rPr>
              <a:t>”</a:t>
            </a:r>
            <a:r>
              <a:rPr lang="zh-CN" altLang="en-US" sz="2100" b="1" dirty="0">
                <a:latin typeface="+mn-ea"/>
                <a:cs typeface="+mn-ea"/>
                <a:sym typeface="+mn-ea"/>
              </a:rPr>
              <a:t>等词语，感受课文语言的趣味。</a:t>
            </a:r>
            <a:r>
              <a:rPr lang="zh-CN" altLang="en-US" sz="2100" b="1" dirty="0">
                <a:solidFill>
                  <a:srgbClr val="E04236"/>
                </a:solidFill>
                <a:latin typeface="+mn-ea"/>
                <a:cs typeface="+mn-ea"/>
                <a:sym typeface="+mn-ea"/>
              </a:rPr>
              <a:t>（重点）</a:t>
            </a:r>
            <a:endParaRPr sz="2100" b="1" dirty="0">
              <a:solidFill>
                <a:srgbClr val="E04236"/>
              </a:solidFill>
              <a:latin typeface="+mn-ea"/>
              <a:cs typeface="+mn-ea"/>
              <a:sym typeface="+mn-ea"/>
            </a:endParaRPr>
          </a:p>
          <a:p>
            <a:pPr marL="266700" indent="0" defTabSz="342900" fontAlgn="base">
              <a:spcBef>
                <a:spcPct val="0"/>
              </a:spcBef>
              <a:spcAft>
                <a:spcPct val="0"/>
              </a:spcAft>
              <a:buNone/>
              <a:defRPr/>
            </a:pPr>
            <a:r>
              <a:rPr sz="2100" b="1" dirty="0">
                <a:latin typeface="+mn-ea"/>
                <a:cs typeface="+mn-ea"/>
                <a:sym typeface="+mn-ea"/>
              </a:rPr>
              <a:t>2</a:t>
            </a:r>
            <a:r>
              <a:rPr lang="en-US" sz="2100" b="1" dirty="0">
                <a:latin typeface="+mn-ea"/>
                <a:cs typeface="+mn-ea"/>
                <a:sym typeface="+mn-ea"/>
              </a:rPr>
              <a:t>.</a:t>
            </a:r>
            <a:r>
              <a:rPr lang="zh-CN" altLang="en-US" sz="2100" b="1" dirty="0">
                <a:latin typeface="+mn-ea"/>
                <a:cs typeface="+mn-ea"/>
                <a:sym typeface="+mn-ea"/>
              </a:rPr>
              <a:t>引导学生整体上把握全文脉络，学习革命先烈闪闪发光的思想和崇高的品质</a:t>
            </a:r>
            <a:r>
              <a:rPr sz="2100" b="1" dirty="0">
                <a:latin typeface="+mn-ea"/>
                <a:cs typeface="+mn-ea"/>
                <a:sym typeface="+mn-ea"/>
              </a:rPr>
              <a:t>。</a:t>
            </a:r>
            <a:r>
              <a:rPr lang="zh-CN" altLang="en-US" sz="2100" b="1" dirty="0">
                <a:solidFill>
                  <a:srgbClr val="E04236"/>
                </a:solidFill>
                <a:latin typeface="+mn-ea"/>
                <a:cs typeface="+mn-ea"/>
                <a:sym typeface="+mn-ea"/>
              </a:rPr>
              <a:t>（难点）</a:t>
            </a:r>
            <a:endParaRPr sz="2100" b="1" dirty="0">
              <a:solidFill>
                <a:srgbClr val="E04236"/>
              </a:solidFill>
              <a:latin typeface="+mn-ea"/>
              <a:cs typeface="+mn-ea"/>
              <a:sym typeface="+mn-ea"/>
            </a:endParaRPr>
          </a:p>
        </p:txBody>
      </p:sp>
      <p:pic>
        <p:nvPicPr>
          <p:cNvPr id="16" name="图片 15"/>
          <p:cNvPicPr>
            <a:picLocks noChangeAspect="1"/>
          </p:cNvPicPr>
          <p:nvPr/>
        </p:nvPicPr>
        <p:blipFill>
          <a:blip r:embed="rId1" cstate="email"/>
          <a:stretch>
            <a:fillRect/>
          </a:stretch>
        </p:blipFill>
        <p:spPr>
          <a:xfrm flipH="1">
            <a:off x="7390621" y="3179619"/>
            <a:ext cx="1109663" cy="1625441"/>
          </a:xfrm>
          <a:prstGeom prst="rect">
            <a:avLst/>
          </a:prstGeom>
        </p:spPr>
      </p:pic>
      <p:sp>
        <p:nvSpPr>
          <p:cNvPr id="4" name="圆角矩形 3"/>
          <p:cNvSpPr/>
          <p:nvPr/>
        </p:nvSpPr>
        <p:spPr>
          <a:xfrm>
            <a:off x="3882140" y="685321"/>
            <a:ext cx="1767918" cy="390138"/>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100" dirty="0">
                <a:solidFill>
                  <a:schemeClr val="tx1"/>
                </a:solidFill>
                <a:latin typeface="微软雅黑" panose="020B0503020204020204" charset="-122"/>
                <a:ea typeface="微软雅黑" panose="020B0503020204020204" charset="-122"/>
              </a:rPr>
              <a:t>学习目标</a:t>
            </a:r>
            <a:endParaRPr lang="en-US" altLang="zh-CN" sz="2100" dirty="0">
              <a:solidFill>
                <a:schemeClr val="tx1"/>
              </a:solidFill>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2" cstate="email"/>
          <a:stretch>
            <a:fillRect/>
          </a:stretch>
        </p:blipFill>
        <p:spPr>
          <a:xfrm flipH="1">
            <a:off x="3432391" y="259715"/>
            <a:ext cx="777830" cy="887798"/>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695103" y="732080"/>
            <a:ext cx="2208419" cy="503723"/>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100" dirty="0">
                <a:solidFill>
                  <a:schemeClr val="tx1"/>
                </a:solidFill>
                <a:latin typeface="微软雅黑" panose="020B0503020204020204" charset="-122"/>
                <a:ea typeface="微软雅黑" panose="020B0503020204020204" charset="-122"/>
              </a:rPr>
              <a:t>心灵感悟</a:t>
            </a:r>
            <a:endParaRPr lang="zh-CN" altLang="en-US" sz="2100" dirty="0">
              <a:solidFill>
                <a:schemeClr val="tx1"/>
              </a:solidFill>
              <a:latin typeface="微软雅黑" panose="020B0503020204020204" charset="-122"/>
              <a:ea typeface="微软雅黑" panose="020B0503020204020204" charset="-122"/>
            </a:endParaRPr>
          </a:p>
        </p:txBody>
      </p:sp>
      <p:pic>
        <p:nvPicPr>
          <p:cNvPr id="4" name="图片 3"/>
          <p:cNvPicPr>
            <a:picLocks noChangeAspect="1"/>
          </p:cNvPicPr>
          <p:nvPr/>
        </p:nvPicPr>
        <p:blipFill>
          <a:blip r:embed="rId1" cstate="email"/>
          <a:stretch>
            <a:fillRect/>
          </a:stretch>
        </p:blipFill>
        <p:spPr>
          <a:xfrm flipH="1">
            <a:off x="3409011" y="392199"/>
            <a:ext cx="777830" cy="887798"/>
          </a:xfrm>
          <a:prstGeom prst="rect">
            <a:avLst/>
          </a:prstGeom>
        </p:spPr>
      </p:pic>
      <p:sp>
        <p:nvSpPr>
          <p:cNvPr id="5" name="副标题 4"/>
          <p:cNvSpPr>
            <a:spLocks noGrp="1"/>
          </p:cNvSpPr>
          <p:nvPr>
            <p:ph type="subTitle" idx="4294967295"/>
          </p:nvPr>
        </p:nvSpPr>
        <p:spPr>
          <a:xfrm>
            <a:off x="934071" y="1826800"/>
            <a:ext cx="7346633" cy="1548765"/>
          </a:xfrm>
          <a:prstGeom prst="rect">
            <a:avLst/>
          </a:prstGeom>
        </p:spPr>
        <p:txBody>
          <a:bodyPr>
            <a:noAutofit/>
          </a:bodyPr>
          <a:lstStyle/>
          <a:p>
            <a:pPr marL="266700" indent="267335" algn="just" defTabSz="342900" fontAlgn="base">
              <a:lnSpc>
                <a:spcPct val="150000"/>
              </a:lnSpc>
              <a:spcBef>
                <a:spcPct val="0"/>
              </a:spcBef>
              <a:spcAft>
                <a:spcPct val="0"/>
              </a:spcAft>
              <a:buNone/>
              <a:defRPr/>
            </a:pPr>
            <a:r>
              <a:rPr sz="2100" dirty="0">
                <a:latin typeface="微软雅黑" panose="020B0503020204020204" charset="-122"/>
                <a:ea typeface="微软雅黑" panose="020B0503020204020204" charset="-122"/>
                <a:cs typeface="微软雅黑" panose="020B0503020204020204" charset="-122"/>
                <a:sym typeface="+mn-ea"/>
              </a:rPr>
              <a:t>   《清贫》虽然只是方志敏同志的自述，但是它反映了我们千千万万个革命先烈闪闪发光的思想和崇高的品质，这种高贵品质是我们今天取之不尽、用之不竭的精神财富。</a:t>
            </a:r>
            <a:endParaRPr sz="2100" dirty="0">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695103" y="732080"/>
            <a:ext cx="2208419" cy="503723"/>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100" dirty="0">
                <a:solidFill>
                  <a:schemeClr val="tx1"/>
                </a:solidFill>
                <a:latin typeface="微软雅黑" panose="020B0503020204020204" charset="-122"/>
                <a:ea typeface="微软雅黑" panose="020B0503020204020204" charset="-122"/>
              </a:rPr>
              <a:t>文章板书</a:t>
            </a:r>
            <a:endParaRPr lang="en-US" altLang="zh-CN" sz="2100" dirty="0">
              <a:solidFill>
                <a:schemeClr val="tx1"/>
              </a:solidFill>
              <a:latin typeface="微软雅黑" panose="020B0503020204020204" charset="-122"/>
              <a:ea typeface="微软雅黑" panose="020B0503020204020204" charset="-122"/>
            </a:endParaRPr>
          </a:p>
        </p:txBody>
      </p:sp>
      <p:pic>
        <p:nvPicPr>
          <p:cNvPr id="4" name="图片 3"/>
          <p:cNvPicPr>
            <a:picLocks noChangeAspect="1"/>
          </p:cNvPicPr>
          <p:nvPr/>
        </p:nvPicPr>
        <p:blipFill>
          <a:blip r:embed="rId1" cstate="email"/>
          <a:stretch>
            <a:fillRect/>
          </a:stretch>
        </p:blipFill>
        <p:spPr>
          <a:xfrm flipH="1">
            <a:off x="3409011" y="392199"/>
            <a:ext cx="777830" cy="887798"/>
          </a:xfrm>
          <a:prstGeom prst="rect">
            <a:avLst/>
          </a:prstGeom>
        </p:spPr>
      </p:pic>
      <p:sp>
        <p:nvSpPr>
          <p:cNvPr id="19461" name="内容占位符 2"/>
          <p:cNvSpPr>
            <a:spLocks noGrp="1"/>
          </p:cNvSpPr>
          <p:nvPr/>
        </p:nvSpPr>
        <p:spPr>
          <a:xfrm>
            <a:off x="1071534" y="1425407"/>
            <a:ext cx="2967037" cy="702469"/>
          </a:xfrm>
          <a:prstGeom prst="rect">
            <a:avLst/>
          </a:prstGeom>
          <a:noFill/>
          <a:ln w="9525">
            <a:noFill/>
          </a:ln>
        </p:spPr>
        <p:txBody>
          <a:bodyPr lIns="68580" tIns="34290" rIns="68580" bIns="34290"/>
          <a:lstStyle/>
          <a:p>
            <a:pPr marL="257175" indent="-257175">
              <a:lnSpc>
                <a:spcPct val="80000"/>
              </a:lnSpc>
              <a:spcBef>
                <a:spcPct val="20000"/>
              </a:spcBef>
            </a:pP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spcBef>
                <a:spcPct val="20000"/>
              </a:spcBef>
            </a:pP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提出主旨    清贫是美德</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spcBef>
                <a:spcPct val="20000"/>
              </a:spcBef>
            </a:pP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               1</a:t>
            </a:r>
            <a:b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br>
            <a:b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b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                </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p:txBody>
      </p:sp>
      <p:sp>
        <p:nvSpPr>
          <p:cNvPr id="19462" name="内容占位符 2"/>
          <p:cNvSpPr>
            <a:spLocks noGrp="1"/>
          </p:cNvSpPr>
          <p:nvPr/>
        </p:nvSpPr>
        <p:spPr>
          <a:xfrm>
            <a:off x="1009404" y="2132205"/>
            <a:ext cx="2031424" cy="702469"/>
          </a:xfrm>
          <a:prstGeom prst="rect">
            <a:avLst/>
          </a:prstGeom>
          <a:noFill/>
          <a:ln w="9525">
            <a:noFill/>
          </a:ln>
        </p:spPr>
        <p:txBody>
          <a:bodyPr lIns="68580" tIns="34290" rIns="68580" bIns="34290"/>
          <a:lstStyle/>
          <a:p>
            <a:pPr marL="257175" indent="-257175">
              <a:lnSpc>
                <a:spcPct val="80000"/>
              </a:lnSpc>
              <a:spcBef>
                <a:spcPct val="20000"/>
              </a:spcBef>
            </a:pP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spcBef>
                <a:spcPct val="20000"/>
              </a:spcBef>
            </a:pP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事例论证（一）</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spcBef>
                <a:spcPct val="20000"/>
              </a:spcBef>
            </a:pP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                        </a:t>
            </a:r>
            <a:b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br>
            <a:b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b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                </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p:txBody>
      </p:sp>
      <p:sp>
        <p:nvSpPr>
          <p:cNvPr id="19463" name="内容占位符 2"/>
          <p:cNvSpPr>
            <a:spLocks noGrp="1"/>
          </p:cNvSpPr>
          <p:nvPr/>
        </p:nvSpPr>
        <p:spPr>
          <a:xfrm>
            <a:off x="987595" y="2684310"/>
            <a:ext cx="2194540" cy="323850"/>
          </a:xfrm>
          <a:prstGeom prst="rect">
            <a:avLst/>
          </a:prstGeom>
          <a:noFill/>
          <a:ln w="9525">
            <a:noFill/>
          </a:ln>
        </p:spPr>
        <p:txBody>
          <a:bodyPr lIns="68580" tIns="34290" rIns="68580" bIns="34290"/>
          <a:lstStyle/>
          <a:p>
            <a:pPr marL="257175" indent="-257175">
              <a:lnSpc>
                <a:spcPct val="150000"/>
              </a:lnSpc>
              <a:spcBef>
                <a:spcPct val="20000"/>
              </a:spcBef>
            </a:pPr>
            <a:r>
              <a:rPr lang="en-US" altLang="zh-CN" sz="1800" dirty="0">
                <a:latin typeface="微软雅黑" panose="020B0503020204020204" charset="-122"/>
                <a:ea typeface="微软雅黑" panose="020B0503020204020204" charset="-122"/>
                <a:cs typeface="微软雅黑" panose="020B0503020204020204" charset="-122"/>
                <a:sym typeface="Calibri" panose="020F0502020204030204" charset="0"/>
              </a:rPr>
              <a:t>             2-8</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lnSpc>
                <a:spcPct val="150000"/>
              </a:lnSpc>
              <a:spcBef>
                <a:spcPct val="20000"/>
              </a:spcBef>
            </a:pP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事例论证（二）</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lnSpc>
                <a:spcPct val="150000"/>
              </a:lnSpc>
              <a:spcBef>
                <a:spcPct val="20000"/>
              </a:spcBef>
            </a:pP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              9</a:t>
            </a:r>
            <a:b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br>
            <a:b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b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                </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p:txBody>
      </p:sp>
      <p:sp>
        <p:nvSpPr>
          <p:cNvPr id="19464" name="内容占位符 2"/>
          <p:cNvSpPr>
            <a:spLocks noGrp="1"/>
          </p:cNvSpPr>
          <p:nvPr/>
        </p:nvSpPr>
        <p:spPr>
          <a:xfrm>
            <a:off x="987594" y="3931523"/>
            <a:ext cx="3713182" cy="702469"/>
          </a:xfrm>
          <a:prstGeom prst="rect">
            <a:avLst/>
          </a:prstGeom>
          <a:noFill/>
          <a:ln w="9525">
            <a:noFill/>
          </a:ln>
        </p:spPr>
        <p:txBody>
          <a:bodyPr lIns="68580" tIns="34290" rIns="68580" bIns="34290"/>
          <a:lstStyle/>
          <a:p>
            <a:pPr marL="257175" indent="-257175">
              <a:lnSpc>
                <a:spcPct val="80000"/>
              </a:lnSpc>
              <a:spcBef>
                <a:spcPct val="20000"/>
              </a:spcBef>
            </a:pP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spcBef>
                <a:spcPct val="20000"/>
              </a:spcBef>
            </a:pP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总结全文  战胜困难的地方</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spcBef>
                <a:spcPct val="20000"/>
              </a:spcBef>
            </a:pP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             10</a:t>
            </a:r>
            <a:b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br>
            <a:b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b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                </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p:txBody>
      </p:sp>
      <p:sp>
        <p:nvSpPr>
          <p:cNvPr id="19465" name="内容占位符 2"/>
          <p:cNvSpPr>
            <a:spLocks noGrp="1"/>
          </p:cNvSpPr>
          <p:nvPr/>
        </p:nvSpPr>
        <p:spPr>
          <a:xfrm>
            <a:off x="2905328" y="2242370"/>
            <a:ext cx="1490989" cy="377428"/>
          </a:xfrm>
          <a:prstGeom prst="rect">
            <a:avLst/>
          </a:prstGeom>
          <a:noFill/>
          <a:ln w="9525">
            <a:noFill/>
          </a:ln>
        </p:spPr>
        <p:txBody>
          <a:bodyPr lIns="68580" tIns="34290" rIns="68580" bIns="34290"/>
          <a:lstStyle/>
          <a:p>
            <a:pPr marL="257175" indent="-257175">
              <a:lnSpc>
                <a:spcPct val="80000"/>
              </a:lnSpc>
              <a:spcBef>
                <a:spcPct val="20000"/>
              </a:spcBef>
            </a:pP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随身物品</a:t>
            </a:r>
            <a:b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b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                </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p:txBody>
      </p:sp>
      <p:sp>
        <p:nvSpPr>
          <p:cNvPr id="19466" name="内容占位符 2"/>
          <p:cNvSpPr>
            <a:spLocks noGrp="1"/>
          </p:cNvSpPr>
          <p:nvPr/>
        </p:nvSpPr>
        <p:spPr>
          <a:xfrm>
            <a:off x="7635458" y="2355405"/>
            <a:ext cx="702469" cy="702469"/>
          </a:xfrm>
          <a:prstGeom prst="rect">
            <a:avLst/>
          </a:prstGeom>
          <a:noFill/>
          <a:ln w="9525">
            <a:noFill/>
          </a:ln>
        </p:spPr>
        <p:txBody>
          <a:bodyPr lIns="68580" tIns="34290" rIns="68580" bIns="34290"/>
          <a:lstStyle/>
          <a:p>
            <a:pPr marL="257175" indent="-257175">
              <a:lnSpc>
                <a:spcPct val="80000"/>
              </a:lnSpc>
              <a:spcBef>
                <a:spcPct val="20000"/>
              </a:spcBef>
            </a:pP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矜持</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lnSpc>
                <a:spcPct val="80000"/>
              </a:lnSpc>
              <a:spcBef>
                <a:spcPct val="20000"/>
              </a:spcBef>
            </a:pP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不苟</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lnSpc>
                <a:spcPct val="80000"/>
              </a:lnSpc>
              <a:spcBef>
                <a:spcPct val="20000"/>
              </a:spcBef>
            </a:pP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lnSpc>
                <a:spcPct val="80000"/>
              </a:lnSpc>
              <a:spcBef>
                <a:spcPct val="20000"/>
              </a:spcBef>
            </a:pP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舍己</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lnSpc>
                <a:spcPct val="80000"/>
              </a:lnSpc>
              <a:spcBef>
                <a:spcPct val="20000"/>
              </a:spcBef>
            </a:pP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为人</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spcBef>
                <a:spcPct val="20000"/>
              </a:spcBef>
            </a:pP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spcBef>
                <a:spcPct val="20000"/>
              </a:spcBef>
            </a:pPr>
            <a:b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b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                </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p:txBody>
      </p:sp>
      <p:sp>
        <p:nvSpPr>
          <p:cNvPr id="19467" name="内容占位符 2"/>
          <p:cNvSpPr>
            <a:spLocks noGrp="1"/>
          </p:cNvSpPr>
          <p:nvPr/>
        </p:nvSpPr>
        <p:spPr>
          <a:xfrm>
            <a:off x="4165036" y="3382052"/>
            <a:ext cx="2000711" cy="702469"/>
          </a:xfrm>
          <a:prstGeom prst="rect">
            <a:avLst/>
          </a:prstGeom>
          <a:noFill/>
          <a:ln w="9525">
            <a:noFill/>
          </a:ln>
        </p:spPr>
        <p:txBody>
          <a:bodyPr lIns="68580" tIns="34290" rIns="68580" bIns="34290"/>
          <a:lstStyle/>
          <a:p>
            <a:pPr marL="257175" indent="-257175">
              <a:lnSpc>
                <a:spcPct val="80000"/>
              </a:lnSpc>
              <a:spcBef>
                <a:spcPct val="20000"/>
              </a:spcBef>
            </a:pP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几套旧汗褂裤</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lnSpc>
                <a:spcPct val="80000"/>
              </a:lnSpc>
              <a:spcBef>
                <a:spcPct val="20000"/>
              </a:spcBef>
            </a:pP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几双缝底线袜</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spcBef>
                <a:spcPct val="20000"/>
              </a:spcBef>
            </a:pPr>
            <a:b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b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                </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p:txBody>
      </p:sp>
      <p:sp>
        <p:nvSpPr>
          <p:cNvPr id="19468" name="内容占位符 2"/>
          <p:cNvSpPr>
            <a:spLocks noGrp="1"/>
          </p:cNvSpPr>
          <p:nvPr/>
        </p:nvSpPr>
        <p:spPr>
          <a:xfrm>
            <a:off x="4192741" y="1473298"/>
            <a:ext cx="2220248" cy="702469"/>
          </a:xfrm>
          <a:prstGeom prst="rect">
            <a:avLst/>
          </a:prstGeom>
          <a:noFill/>
          <a:ln w="9525">
            <a:noFill/>
          </a:ln>
        </p:spPr>
        <p:txBody>
          <a:bodyPr lIns="68580" tIns="34290" rIns="68580" bIns="34290"/>
          <a:lstStyle/>
          <a:p>
            <a:pPr marL="257175" indent="-257175">
              <a:lnSpc>
                <a:spcPct val="80000"/>
              </a:lnSpc>
              <a:spcBef>
                <a:spcPct val="20000"/>
              </a:spcBef>
            </a:pP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spcBef>
                <a:spcPct val="20000"/>
              </a:spcBef>
            </a:pP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一只怀表</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spcBef>
                <a:spcPct val="20000"/>
              </a:spcBef>
            </a:pP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一支自来水笔</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spcBef>
                <a:spcPct val="20000"/>
              </a:spcBef>
            </a:pP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没有一个铜板</a:t>
            </a:r>
            <a:b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b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                </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p:txBody>
      </p:sp>
      <p:sp>
        <p:nvSpPr>
          <p:cNvPr id="19469" name="内容占位符 2"/>
          <p:cNvSpPr>
            <a:spLocks noGrp="1"/>
          </p:cNvSpPr>
          <p:nvPr/>
        </p:nvSpPr>
        <p:spPr>
          <a:xfrm>
            <a:off x="2917691" y="3399633"/>
            <a:ext cx="1267349" cy="702469"/>
          </a:xfrm>
          <a:prstGeom prst="rect">
            <a:avLst/>
          </a:prstGeom>
          <a:noFill/>
          <a:ln w="9525">
            <a:noFill/>
          </a:ln>
        </p:spPr>
        <p:txBody>
          <a:bodyPr lIns="68580" tIns="34290" rIns="68580" bIns="34290"/>
          <a:lstStyle/>
          <a:p>
            <a:pPr marL="257175" indent="-257175">
              <a:lnSpc>
                <a:spcPct val="80000"/>
              </a:lnSpc>
              <a:spcBef>
                <a:spcPct val="20000"/>
              </a:spcBef>
            </a:pPr>
            <a:endParaRPr lang="zh-CN" altLang="en-US" sz="600" dirty="0">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spcBef>
                <a:spcPct val="20000"/>
              </a:spcBef>
            </a:pP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家中财产</a:t>
            </a:r>
            <a:r>
              <a:rPr lang="zh-CN" altLang="en-US" sz="600" dirty="0">
                <a:latin typeface="微软雅黑" panose="020B0503020204020204" charset="-122"/>
                <a:ea typeface="微软雅黑" panose="020B0503020204020204" charset="-122"/>
                <a:cs typeface="微软雅黑" panose="020B0503020204020204" charset="-122"/>
                <a:sym typeface="Calibri" panose="020F0502020204030204" charset="0"/>
              </a:rPr>
              <a:t>        </a:t>
            </a:r>
            <a:endParaRPr lang="zh-CN" altLang="en-US" sz="600" dirty="0">
              <a:latin typeface="微软雅黑" panose="020B0503020204020204" charset="-122"/>
              <a:ea typeface="微软雅黑" panose="020B0503020204020204" charset="-122"/>
              <a:cs typeface="微软雅黑" panose="020B0503020204020204" charset="-122"/>
              <a:sym typeface="Calibri" panose="020F0502020204030204" charset="0"/>
            </a:endParaRPr>
          </a:p>
        </p:txBody>
      </p:sp>
      <p:sp>
        <p:nvSpPr>
          <p:cNvPr id="19470" name="内容占位符 2"/>
          <p:cNvSpPr>
            <a:spLocks noGrp="1"/>
          </p:cNvSpPr>
          <p:nvPr/>
        </p:nvSpPr>
        <p:spPr>
          <a:xfrm>
            <a:off x="6048127" y="2240336"/>
            <a:ext cx="1275758" cy="323850"/>
          </a:xfrm>
          <a:prstGeom prst="rect">
            <a:avLst/>
          </a:prstGeom>
          <a:noFill/>
          <a:ln w="9525">
            <a:noFill/>
          </a:ln>
        </p:spPr>
        <p:txBody>
          <a:bodyPr lIns="68580" tIns="34290" rIns="68580" bIns="34290"/>
          <a:lstStyle/>
          <a:p>
            <a:pPr marL="257175" indent="-257175">
              <a:lnSpc>
                <a:spcPct val="80000"/>
              </a:lnSpc>
              <a:spcBef>
                <a:spcPct val="20000"/>
              </a:spcBef>
            </a:pP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身无分文   </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p:txBody>
      </p:sp>
      <p:sp>
        <p:nvSpPr>
          <p:cNvPr id="19471" name="左大括号 19471"/>
          <p:cNvSpPr/>
          <p:nvPr/>
        </p:nvSpPr>
        <p:spPr>
          <a:xfrm>
            <a:off x="892211" y="1758542"/>
            <a:ext cx="57150" cy="2700338"/>
          </a:xfrm>
          <a:prstGeom prst="leftBrace">
            <a:avLst>
              <a:gd name="adj1" fmla="val 393750"/>
              <a:gd name="adj2" fmla="val 50000"/>
            </a:avLst>
          </a:prstGeom>
          <a:noFill/>
          <a:ln w="9525" cap="flat" cmpd="sng">
            <a:solidFill>
              <a:schemeClr val="tx1"/>
            </a:solidFill>
            <a:prstDash val="solid"/>
            <a:headEnd type="none" w="med" len="med"/>
            <a:tailEnd type="none" w="med" len="med"/>
          </a:ln>
        </p:spPr>
        <p:txBody>
          <a:bodyPr lIns="68580" tIns="34290" rIns="68580" bIns="34290"/>
          <a:lstStyle/>
          <a:p>
            <a:endParaRPr lang="zh-CN" altLang="en-US" sz="1200" dirty="0">
              <a:latin typeface="Arial" panose="020B0604020202020204" pitchFamily="34" charset="0"/>
            </a:endParaRPr>
          </a:p>
        </p:txBody>
      </p:sp>
      <p:sp>
        <p:nvSpPr>
          <p:cNvPr id="19472" name="左大括号 19472"/>
          <p:cNvSpPr/>
          <p:nvPr/>
        </p:nvSpPr>
        <p:spPr>
          <a:xfrm>
            <a:off x="4092149" y="1964749"/>
            <a:ext cx="100592" cy="917330"/>
          </a:xfrm>
          <a:prstGeom prst="leftBrace">
            <a:avLst>
              <a:gd name="adj1" fmla="val 58730"/>
              <a:gd name="adj2" fmla="val 50000"/>
            </a:avLst>
          </a:prstGeom>
          <a:noFill/>
          <a:ln w="9525" cap="flat" cmpd="sng">
            <a:solidFill>
              <a:schemeClr val="tx1"/>
            </a:solidFill>
            <a:prstDash val="solid"/>
            <a:headEnd type="none" w="med" len="med"/>
            <a:tailEnd type="none" w="med" len="med"/>
          </a:ln>
        </p:spPr>
        <p:txBody>
          <a:bodyPr lIns="68580" tIns="34290" rIns="68580" bIns="34290"/>
          <a:lstStyle/>
          <a:p>
            <a:endParaRPr lang="zh-CN" altLang="en-US" sz="1200" dirty="0">
              <a:latin typeface="Arial" panose="020B0604020202020204" pitchFamily="34" charset="0"/>
            </a:endParaRPr>
          </a:p>
        </p:txBody>
      </p:sp>
      <p:sp>
        <p:nvSpPr>
          <p:cNvPr id="19473" name="左大括号 19473"/>
          <p:cNvSpPr/>
          <p:nvPr/>
        </p:nvSpPr>
        <p:spPr>
          <a:xfrm>
            <a:off x="4118043" y="3437388"/>
            <a:ext cx="107156" cy="540544"/>
          </a:xfrm>
          <a:prstGeom prst="leftBrace">
            <a:avLst>
              <a:gd name="adj1" fmla="val 41990"/>
              <a:gd name="adj2" fmla="val 50000"/>
            </a:avLst>
          </a:prstGeom>
          <a:noFill/>
          <a:ln w="9525" cap="flat" cmpd="sng">
            <a:solidFill>
              <a:schemeClr val="tx1"/>
            </a:solidFill>
            <a:prstDash val="solid"/>
            <a:headEnd type="none" w="med" len="med"/>
            <a:tailEnd type="none" w="med" len="med"/>
          </a:ln>
        </p:spPr>
        <p:txBody>
          <a:bodyPr lIns="68580" tIns="34290" rIns="68580" bIns="34290"/>
          <a:lstStyle/>
          <a:p>
            <a:endParaRPr lang="zh-CN" altLang="en-US" sz="1200" dirty="0">
              <a:latin typeface="Arial" panose="020B0604020202020204" pitchFamily="34" charset="0"/>
            </a:endParaRPr>
          </a:p>
        </p:txBody>
      </p:sp>
      <p:sp>
        <p:nvSpPr>
          <p:cNvPr id="19474" name="左大括号 19474"/>
          <p:cNvSpPr/>
          <p:nvPr/>
        </p:nvSpPr>
        <p:spPr>
          <a:xfrm flipH="1">
            <a:off x="5993953" y="3402955"/>
            <a:ext cx="108347" cy="539354"/>
          </a:xfrm>
          <a:prstGeom prst="leftBrace">
            <a:avLst>
              <a:gd name="adj1" fmla="val 41437"/>
              <a:gd name="adj2" fmla="val 50046"/>
            </a:avLst>
          </a:prstGeom>
          <a:noFill/>
          <a:ln w="9525" cap="flat" cmpd="sng">
            <a:solidFill>
              <a:schemeClr val="tx1"/>
            </a:solidFill>
            <a:prstDash val="solid"/>
            <a:headEnd type="none" w="med" len="med"/>
            <a:tailEnd type="none" w="med" len="med"/>
          </a:ln>
        </p:spPr>
        <p:txBody>
          <a:bodyPr lIns="68580" tIns="34290" rIns="68580" bIns="34290"/>
          <a:lstStyle/>
          <a:p>
            <a:endParaRPr lang="zh-CN" altLang="en-US" sz="1200" dirty="0">
              <a:latin typeface="Arial" panose="020B0604020202020204" pitchFamily="34" charset="0"/>
            </a:endParaRPr>
          </a:p>
        </p:txBody>
      </p:sp>
      <p:sp>
        <p:nvSpPr>
          <p:cNvPr id="19475" name="左大括号 19475"/>
          <p:cNvSpPr/>
          <p:nvPr/>
        </p:nvSpPr>
        <p:spPr>
          <a:xfrm flipH="1">
            <a:off x="5956014" y="1896419"/>
            <a:ext cx="110728" cy="917972"/>
          </a:xfrm>
          <a:prstGeom prst="leftBrace">
            <a:avLst>
              <a:gd name="adj1" fmla="val 69009"/>
              <a:gd name="adj2" fmla="val 50046"/>
            </a:avLst>
          </a:prstGeom>
          <a:noFill/>
          <a:ln w="9525" cap="flat" cmpd="sng">
            <a:solidFill>
              <a:schemeClr val="tx1"/>
            </a:solidFill>
            <a:prstDash val="solid"/>
            <a:headEnd type="none" w="med" len="med"/>
            <a:tailEnd type="none" w="med" len="med"/>
          </a:ln>
        </p:spPr>
        <p:txBody>
          <a:bodyPr lIns="68580" tIns="34290" rIns="68580" bIns="34290"/>
          <a:lstStyle/>
          <a:p>
            <a:endParaRPr lang="zh-CN" altLang="en-US" sz="1200" dirty="0">
              <a:latin typeface="Arial" panose="020B0604020202020204" pitchFamily="34" charset="0"/>
            </a:endParaRPr>
          </a:p>
        </p:txBody>
      </p:sp>
      <p:sp>
        <p:nvSpPr>
          <p:cNvPr id="19476" name="左大括号 19476"/>
          <p:cNvSpPr/>
          <p:nvPr/>
        </p:nvSpPr>
        <p:spPr>
          <a:xfrm flipH="1">
            <a:off x="7335021" y="2168215"/>
            <a:ext cx="97210" cy="1599692"/>
          </a:xfrm>
          <a:prstGeom prst="leftBrace">
            <a:avLst>
              <a:gd name="adj1" fmla="val 77154"/>
              <a:gd name="adj2" fmla="val 51171"/>
            </a:avLst>
          </a:prstGeom>
          <a:noFill/>
          <a:ln w="9525" cap="flat" cmpd="sng">
            <a:solidFill>
              <a:schemeClr val="tx1"/>
            </a:solidFill>
            <a:prstDash val="solid"/>
            <a:headEnd type="none" w="med" len="med"/>
            <a:tailEnd type="none" w="med" len="med"/>
          </a:ln>
        </p:spPr>
        <p:txBody>
          <a:bodyPr lIns="68580" tIns="34290" rIns="68580" bIns="34290"/>
          <a:lstStyle/>
          <a:p>
            <a:endParaRPr lang="zh-CN" altLang="en-US" sz="1200" dirty="0">
              <a:latin typeface="Arial" panose="020B0604020202020204" pitchFamily="34" charset="0"/>
            </a:endParaRPr>
          </a:p>
        </p:txBody>
      </p:sp>
      <p:sp>
        <p:nvSpPr>
          <p:cNvPr id="19477" name="文本框 19477"/>
          <p:cNvSpPr txBox="1"/>
          <p:nvPr/>
        </p:nvSpPr>
        <p:spPr>
          <a:xfrm>
            <a:off x="199842" y="2799454"/>
            <a:ext cx="600164" cy="346249"/>
          </a:xfrm>
          <a:prstGeom prst="rect">
            <a:avLst/>
          </a:prstGeom>
          <a:noFill/>
          <a:ln w="9525">
            <a:noFill/>
          </a:ln>
        </p:spPr>
        <p:txBody>
          <a:bodyPr wrap="none" lIns="68580" tIns="34290" rIns="68580" bIns="34290">
            <a:spAutoFit/>
          </a:bodyPr>
          <a:lstStyle/>
          <a:p>
            <a:r>
              <a:rPr lang="zh-CN" altLang="en-US" sz="1800" b="1" dirty="0">
                <a:solidFill>
                  <a:srgbClr val="E04236"/>
                </a:solidFill>
                <a:latin typeface="微软雅黑" panose="020B0503020204020204" charset="-122"/>
                <a:ea typeface="微软雅黑" panose="020B0503020204020204" charset="-122"/>
                <a:sym typeface="MingLiU-ExtB" panose="02020500000000000000" pitchFamily="18" charset="-120"/>
              </a:rPr>
              <a:t>清贫</a:t>
            </a:r>
            <a:endParaRPr lang="zh-CN" altLang="en-US" sz="1800" b="1" dirty="0">
              <a:solidFill>
                <a:srgbClr val="E04236"/>
              </a:solidFill>
              <a:latin typeface="微软雅黑" panose="020B0503020204020204" charset="-122"/>
              <a:ea typeface="微软雅黑" panose="020B0503020204020204" charset="-122"/>
              <a:sym typeface="MingLiU-ExtB" panose="02020500000000000000" pitchFamily="18" charset="-120"/>
            </a:endParaRPr>
          </a:p>
        </p:txBody>
      </p:sp>
      <p:sp>
        <p:nvSpPr>
          <p:cNvPr id="19478" name="内容占位符 2"/>
          <p:cNvSpPr>
            <a:spLocks noGrp="1"/>
          </p:cNvSpPr>
          <p:nvPr/>
        </p:nvSpPr>
        <p:spPr>
          <a:xfrm>
            <a:off x="6102300" y="3527855"/>
            <a:ext cx="1275758" cy="323850"/>
          </a:xfrm>
          <a:prstGeom prst="rect">
            <a:avLst/>
          </a:prstGeom>
          <a:noFill/>
          <a:ln w="9525">
            <a:noFill/>
          </a:ln>
        </p:spPr>
        <p:txBody>
          <a:bodyPr lIns="68580" tIns="34290" rIns="68580" bIns="34290"/>
          <a:lstStyle/>
          <a:p>
            <a:pPr marL="257175" indent="-257175">
              <a:lnSpc>
                <a:spcPct val="80000"/>
              </a:lnSpc>
              <a:spcBef>
                <a:spcPct val="20000"/>
              </a:spcBef>
            </a:pPr>
            <a:r>
              <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rPr>
              <a:t>少得可怜   </a:t>
            </a:r>
            <a:endParaRPr lang="zh-CN" altLang="en-US" sz="1800" dirty="0">
              <a:latin typeface="微软雅黑" panose="020B0503020204020204" charset="-122"/>
              <a:ea typeface="微软雅黑" panose="020B0503020204020204" charset="-122"/>
              <a:cs typeface="微软雅黑" panose="020B0503020204020204" charset="-122"/>
              <a:sym typeface="Calibri" panose="020F0502020204030204" charset="0"/>
            </a:endParaRPr>
          </a:p>
        </p:txBody>
      </p:sp>
      <p:sp>
        <p:nvSpPr>
          <p:cNvPr id="19479" name="内容占位符 2"/>
          <p:cNvSpPr>
            <a:spLocks noGrp="1"/>
          </p:cNvSpPr>
          <p:nvPr/>
        </p:nvSpPr>
        <p:spPr>
          <a:xfrm>
            <a:off x="8501834" y="1780970"/>
            <a:ext cx="378619" cy="702469"/>
          </a:xfrm>
          <a:prstGeom prst="rect">
            <a:avLst/>
          </a:prstGeom>
          <a:noFill/>
          <a:ln w="9525">
            <a:noFill/>
          </a:ln>
        </p:spPr>
        <p:txBody>
          <a:bodyPr lIns="68580" tIns="34290" rIns="68580" bIns="34290"/>
          <a:lstStyle/>
          <a:p>
            <a:pPr marL="257175" indent="-257175">
              <a:lnSpc>
                <a:spcPct val="80000"/>
              </a:lnSpc>
              <a:spcBef>
                <a:spcPct val="20000"/>
              </a:spcBef>
            </a:pPr>
            <a:r>
              <a:rPr lang="zh-CN" altLang="en-US" sz="1800" b="1" dirty="0">
                <a:solidFill>
                  <a:srgbClr val="E04236"/>
                </a:solidFill>
                <a:latin typeface="微软雅黑" panose="020B0503020204020204" charset="-122"/>
                <a:ea typeface="微软雅黑" panose="020B0503020204020204" charset="-122"/>
                <a:cs typeface="微软雅黑" panose="020B0503020204020204" charset="-122"/>
                <a:sym typeface="Calibri" panose="020F0502020204030204" charset="0"/>
              </a:rPr>
              <a:t>一</a:t>
            </a:r>
            <a:endParaRPr lang="zh-CN" altLang="en-US" sz="1800" b="1" dirty="0">
              <a:solidFill>
                <a:srgbClr val="E04236"/>
              </a:solidFill>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lnSpc>
                <a:spcPct val="80000"/>
              </a:lnSpc>
              <a:spcBef>
                <a:spcPct val="20000"/>
              </a:spcBef>
            </a:pPr>
            <a:r>
              <a:rPr lang="zh-CN" altLang="en-US" sz="1800" b="1" dirty="0">
                <a:solidFill>
                  <a:srgbClr val="E04236"/>
                </a:solidFill>
                <a:latin typeface="微软雅黑" panose="020B0503020204020204" charset="-122"/>
                <a:ea typeface="微软雅黑" panose="020B0503020204020204" charset="-122"/>
                <a:cs typeface="微软雅黑" panose="020B0503020204020204" charset="-122"/>
                <a:sym typeface="Calibri" panose="020F0502020204030204" charset="0"/>
              </a:rPr>
              <a:t>名</a:t>
            </a:r>
            <a:endParaRPr lang="zh-CN" altLang="en-US" sz="1800" b="1" dirty="0">
              <a:solidFill>
                <a:srgbClr val="E04236"/>
              </a:solidFill>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lnSpc>
                <a:spcPct val="80000"/>
              </a:lnSpc>
              <a:spcBef>
                <a:spcPct val="20000"/>
              </a:spcBef>
            </a:pPr>
            <a:r>
              <a:rPr lang="zh-CN" altLang="en-US" sz="1800" b="1" dirty="0">
                <a:solidFill>
                  <a:srgbClr val="E04236"/>
                </a:solidFill>
                <a:latin typeface="微软雅黑" panose="020B0503020204020204" charset="-122"/>
                <a:ea typeface="微软雅黑" panose="020B0503020204020204" charset="-122"/>
                <a:cs typeface="微软雅黑" panose="020B0503020204020204" charset="-122"/>
                <a:sym typeface="Calibri" panose="020F0502020204030204" charset="0"/>
              </a:rPr>
              <a:t>忠</a:t>
            </a:r>
            <a:endParaRPr lang="zh-CN" altLang="en-US" sz="1800" b="1" dirty="0">
              <a:solidFill>
                <a:srgbClr val="E04236"/>
              </a:solidFill>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lnSpc>
                <a:spcPct val="80000"/>
              </a:lnSpc>
              <a:spcBef>
                <a:spcPct val="20000"/>
              </a:spcBef>
            </a:pPr>
            <a:r>
              <a:rPr lang="zh-CN" altLang="en-US" sz="1800" b="1" dirty="0">
                <a:solidFill>
                  <a:srgbClr val="E04236"/>
                </a:solidFill>
                <a:latin typeface="微软雅黑" panose="020B0503020204020204" charset="-122"/>
                <a:ea typeface="微软雅黑" panose="020B0503020204020204" charset="-122"/>
                <a:cs typeface="微软雅黑" panose="020B0503020204020204" charset="-122"/>
                <a:sym typeface="Calibri" panose="020F0502020204030204" charset="0"/>
              </a:rPr>
              <a:t>于</a:t>
            </a:r>
            <a:endParaRPr lang="zh-CN" altLang="en-US" sz="1800" b="1" dirty="0">
              <a:solidFill>
                <a:srgbClr val="E04236"/>
              </a:solidFill>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lnSpc>
                <a:spcPct val="80000"/>
              </a:lnSpc>
              <a:spcBef>
                <a:spcPct val="20000"/>
              </a:spcBef>
            </a:pPr>
            <a:r>
              <a:rPr lang="zh-CN" altLang="en-US" sz="1800" b="1" dirty="0">
                <a:solidFill>
                  <a:srgbClr val="E04236"/>
                </a:solidFill>
                <a:latin typeface="微软雅黑" panose="020B0503020204020204" charset="-122"/>
                <a:ea typeface="微软雅黑" panose="020B0503020204020204" charset="-122"/>
                <a:cs typeface="微软雅黑" panose="020B0503020204020204" charset="-122"/>
                <a:sym typeface="Calibri" panose="020F0502020204030204" charset="0"/>
              </a:rPr>
              <a:t>人</a:t>
            </a:r>
            <a:endParaRPr lang="zh-CN" altLang="en-US" sz="1800" b="1" dirty="0">
              <a:solidFill>
                <a:srgbClr val="E04236"/>
              </a:solidFill>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lnSpc>
                <a:spcPct val="80000"/>
              </a:lnSpc>
              <a:spcBef>
                <a:spcPct val="20000"/>
              </a:spcBef>
            </a:pPr>
            <a:r>
              <a:rPr lang="zh-CN" altLang="en-US" sz="1800" b="1" dirty="0">
                <a:solidFill>
                  <a:srgbClr val="E04236"/>
                </a:solidFill>
                <a:latin typeface="微软雅黑" panose="020B0503020204020204" charset="-122"/>
                <a:ea typeface="微软雅黑" panose="020B0503020204020204" charset="-122"/>
                <a:cs typeface="微软雅黑" panose="020B0503020204020204" charset="-122"/>
                <a:sym typeface="Calibri" panose="020F0502020204030204" charset="0"/>
              </a:rPr>
              <a:t>民</a:t>
            </a:r>
            <a:endParaRPr lang="zh-CN" altLang="en-US" sz="1800" b="1" dirty="0">
              <a:solidFill>
                <a:srgbClr val="E04236"/>
              </a:solidFill>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lnSpc>
                <a:spcPct val="80000"/>
              </a:lnSpc>
              <a:spcBef>
                <a:spcPct val="20000"/>
              </a:spcBef>
            </a:pPr>
            <a:r>
              <a:rPr lang="zh-CN" altLang="en-US" sz="1800" b="1" dirty="0">
                <a:solidFill>
                  <a:srgbClr val="E04236"/>
                </a:solidFill>
                <a:latin typeface="微软雅黑" panose="020B0503020204020204" charset="-122"/>
                <a:ea typeface="微软雅黑" panose="020B0503020204020204" charset="-122"/>
                <a:cs typeface="微软雅黑" panose="020B0503020204020204" charset="-122"/>
                <a:sym typeface="Calibri" panose="020F0502020204030204" charset="0"/>
              </a:rPr>
              <a:t>的</a:t>
            </a:r>
            <a:endParaRPr lang="zh-CN" altLang="en-US" sz="1800" b="1" dirty="0">
              <a:solidFill>
                <a:srgbClr val="E04236"/>
              </a:solidFill>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lnSpc>
                <a:spcPct val="80000"/>
              </a:lnSpc>
              <a:spcBef>
                <a:spcPct val="20000"/>
              </a:spcBef>
            </a:pPr>
            <a:r>
              <a:rPr lang="zh-CN" altLang="en-US" sz="1800" b="1" dirty="0">
                <a:solidFill>
                  <a:srgbClr val="E04236"/>
                </a:solidFill>
                <a:latin typeface="微软雅黑" panose="020B0503020204020204" charset="-122"/>
                <a:ea typeface="微软雅黑" panose="020B0503020204020204" charset="-122"/>
                <a:cs typeface="微软雅黑" panose="020B0503020204020204" charset="-122"/>
                <a:sym typeface="Calibri" panose="020F0502020204030204" charset="0"/>
              </a:rPr>
              <a:t>党</a:t>
            </a:r>
            <a:endParaRPr lang="zh-CN" altLang="en-US" sz="1800" b="1" dirty="0">
              <a:solidFill>
                <a:srgbClr val="E04236"/>
              </a:solidFill>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lnSpc>
                <a:spcPct val="80000"/>
              </a:lnSpc>
              <a:spcBef>
                <a:spcPct val="20000"/>
              </a:spcBef>
            </a:pPr>
            <a:r>
              <a:rPr lang="zh-CN" altLang="en-US" sz="1800" b="1" dirty="0">
                <a:solidFill>
                  <a:srgbClr val="E04236"/>
                </a:solidFill>
                <a:latin typeface="微软雅黑" panose="020B0503020204020204" charset="-122"/>
                <a:ea typeface="微软雅黑" panose="020B0503020204020204" charset="-122"/>
                <a:cs typeface="微软雅黑" panose="020B0503020204020204" charset="-122"/>
                <a:sym typeface="Calibri" panose="020F0502020204030204" charset="0"/>
              </a:rPr>
              <a:t>员</a:t>
            </a:r>
            <a:endParaRPr lang="zh-CN" altLang="en-US" sz="1800" b="1" dirty="0">
              <a:solidFill>
                <a:srgbClr val="E04236"/>
              </a:solidFill>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spcBef>
                <a:spcPct val="20000"/>
              </a:spcBef>
            </a:pPr>
            <a:endParaRPr lang="zh-CN" altLang="en-US" sz="1800" b="1" dirty="0">
              <a:solidFill>
                <a:srgbClr val="E04236"/>
              </a:solidFill>
              <a:latin typeface="微软雅黑" panose="020B0503020204020204" charset="-122"/>
              <a:ea typeface="微软雅黑" panose="020B0503020204020204" charset="-122"/>
              <a:cs typeface="微软雅黑" panose="020B0503020204020204" charset="-122"/>
              <a:sym typeface="Calibri" panose="020F0502020204030204" charset="0"/>
            </a:endParaRPr>
          </a:p>
          <a:p>
            <a:pPr marL="257175" indent="-257175">
              <a:spcBef>
                <a:spcPct val="20000"/>
              </a:spcBef>
            </a:pPr>
            <a:br>
              <a:rPr lang="zh-CN" altLang="en-US" sz="1800" b="1" dirty="0">
                <a:solidFill>
                  <a:srgbClr val="E04236"/>
                </a:solidFill>
                <a:latin typeface="微软雅黑" panose="020B0503020204020204" charset="-122"/>
                <a:ea typeface="微软雅黑" panose="020B0503020204020204" charset="-122"/>
                <a:cs typeface="微软雅黑" panose="020B0503020204020204" charset="-122"/>
                <a:sym typeface="Calibri" panose="020F0502020204030204" charset="0"/>
              </a:rPr>
            </a:br>
            <a:r>
              <a:rPr lang="zh-CN" altLang="en-US" sz="1800" b="1" dirty="0">
                <a:solidFill>
                  <a:srgbClr val="E04236"/>
                </a:solidFill>
                <a:latin typeface="微软雅黑" panose="020B0503020204020204" charset="-122"/>
                <a:ea typeface="微软雅黑" panose="020B0503020204020204" charset="-122"/>
                <a:cs typeface="微软雅黑" panose="020B0503020204020204" charset="-122"/>
                <a:sym typeface="Calibri" panose="020F0502020204030204" charset="0"/>
              </a:rPr>
              <a:t>                </a:t>
            </a:r>
            <a:endParaRPr lang="zh-CN" altLang="en-US" sz="1800" b="1" dirty="0">
              <a:solidFill>
                <a:srgbClr val="E04236"/>
              </a:solidFill>
              <a:latin typeface="微软雅黑" panose="020B0503020204020204" charset="-122"/>
              <a:ea typeface="微软雅黑" panose="020B0503020204020204" charset="-122"/>
              <a:cs typeface="微软雅黑" panose="020B0503020204020204" charset="-122"/>
              <a:sym typeface="Calibri" panose="020F0502020204030204" charset="0"/>
            </a:endParaRPr>
          </a:p>
        </p:txBody>
      </p:sp>
      <p:sp>
        <p:nvSpPr>
          <p:cNvPr id="19480" name="左大括号 19480"/>
          <p:cNvSpPr/>
          <p:nvPr/>
        </p:nvSpPr>
        <p:spPr>
          <a:xfrm flipH="1">
            <a:off x="8337927" y="1776641"/>
            <a:ext cx="110728" cy="2755106"/>
          </a:xfrm>
          <a:prstGeom prst="leftBrace">
            <a:avLst>
              <a:gd name="adj1" fmla="val 207117"/>
              <a:gd name="adj2" fmla="val 51171"/>
            </a:avLst>
          </a:prstGeom>
          <a:noFill/>
          <a:ln w="9525" cap="flat" cmpd="sng">
            <a:solidFill>
              <a:schemeClr val="tx1"/>
            </a:solidFill>
            <a:prstDash val="solid"/>
            <a:bevel/>
            <a:headEnd type="none" w="med" len="med"/>
            <a:tailEnd type="none" w="med" len="med"/>
          </a:ln>
        </p:spPr>
        <p:txBody>
          <a:bodyPr lIns="68580" tIns="34290" rIns="68580" bIns="34290"/>
          <a:lstStyle/>
          <a:p>
            <a:endParaRPr lang="zh-CN" altLang="en-US" sz="1200" dirty="0">
              <a:latin typeface="Arial" panose="020B0604020202020204"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12972" y="617220"/>
            <a:ext cx="7102316" cy="2561273"/>
          </a:xfrm>
          <a:prstGeom prst="rect">
            <a:avLst/>
          </a:prstGeom>
        </p:spPr>
        <p:txBody>
          <a:bodyPr wrap="square" lIns="68580" tIns="34290" rIns="68580" bIns="34290">
            <a:spAutoFit/>
          </a:bodyPr>
          <a:lstStyle/>
          <a:p>
            <a:pPr algn="l">
              <a:lnSpc>
                <a:spcPct val="150000"/>
              </a:lnSpc>
            </a:pPr>
            <a:r>
              <a:rPr lang="en-US" altLang="zh-CN" sz="2400" b="1" dirty="0">
                <a:solidFill>
                  <a:srgbClr val="000000"/>
                </a:solidFill>
                <a:latin typeface="微软雅黑" panose="020B0503020204020204" charset="-122"/>
                <a:ea typeface="微软雅黑" panose="020B0503020204020204" charset="-122"/>
                <a:cs typeface="微软雅黑" panose="020B0503020204020204" charset="-122"/>
              </a:rPr>
              <a:t>       1.根据课文填空。</a:t>
            </a:r>
            <a:endParaRPr lang="zh-CN" altLang="en-US" sz="2400" b="1" dirty="0">
              <a:solidFill>
                <a:srgbClr val="000000"/>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ltLang="zh-CN" sz="2100" dirty="0">
                <a:solidFill>
                  <a:srgbClr val="000000"/>
                </a:solidFill>
                <a:latin typeface="微软雅黑" panose="020B0503020204020204" charset="-122"/>
                <a:ea typeface="微软雅黑" panose="020B0503020204020204" charset="-122"/>
                <a:cs typeface="微软雅黑" panose="020B0503020204020204" charset="-122"/>
              </a:rPr>
              <a:t>1、</a:t>
            </a:r>
            <a:r>
              <a:rPr sz="2100" dirty="0">
                <a:solidFill>
                  <a:srgbClr val="000000"/>
                </a:solidFill>
                <a:latin typeface="微软雅黑" panose="020B0503020204020204" charset="-122"/>
                <a:ea typeface="微软雅黑" panose="020B0503020204020204" charset="-122"/>
                <a:cs typeface="微软雅黑" panose="020B0503020204020204" charset="-122"/>
              </a:rPr>
              <a:t> 本文通过描写方志敏被俘的时候，敌人对其进行搜身的故事，表现出了方志敏的（      ），同时也表现了以方志敏为代表的革命者的（      ），反映了革命者们（          ）、（          </a:t>
            </a:r>
            <a:r>
              <a:rPr lang="en-US" sz="2100" dirty="0">
                <a:solidFill>
                  <a:srgbClr val="000000"/>
                </a:solidFill>
                <a:latin typeface="微软雅黑" panose="020B0503020204020204" charset="-122"/>
                <a:ea typeface="微软雅黑" panose="020B0503020204020204" charset="-122"/>
                <a:cs typeface="微软雅黑" panose="020B0503020204020204" charset="-122"/>
              </a:rPr>
              <a:t> </a:t>
            </a:r>
            <a:r>
              <a:rPr sz="2100" dirty="0">
                <a:solidFill>
                  <a:srgbClr val="000000"/>
                </a:solidFill>
                <a:latin typeface="微软雅黑" panose="020B0503020204020204" charset="-122"/>
                <a:ea typeface="微软雅黑" panose="020B0503020204020204" charset="-122"/>
                <a:cs typeface="微软雅黑" panose="020B0503020204020204" charset="-122"/>
              </a:rPr>
              <a:t>）的优秀品质。</a:t>
            </a:r>
            <a:endParaRPr sz="2100" dirty="0">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nvSpPr>
        <p:spPr>
          <a:xfrm>
            <a:off x="4100513" y="1793515"/>
            <a:ext cx="598646" cy="345281"/>
          </a:xfrm>
          <a:prstGeom prst="rect">
            <a:avLst/>
          </a:prstGeom>
          <a:noFill/>
        </p:spPr>
        <p:txBody>
          <a:bodyPr wrap="square" lIns="68580" tIns="34290" rIns="68580" bIns="34290" rtlCol="0">
            <a:spAutoFit/>
          </a:bodyPr>
          <a:lstStyle/>
          <a:p>
            <a:r>
              <a:rPr lang="zh-CN" altLang="en-US" sz="1800" b="1" dirty="0">
                <a:solidFill>
                  <a:srgbClr val="E04236"/>
                </a:solidFill>
                <a:latin typeface="微软雅黑" panose="020B0503020204020204" charset="-122"/>
                <a:ea typeface="微软雅黑" panose="020B0503020204020204" charset="-122"/>
              </a:rPr>
              <a:t>清贫</a:t>
            </a:r>
            <a:endParaRPr lang="zh-CN" altLang="en-US" sz="1800" b="1" dirty="0">
              <a:solidFill>
                <a:srgbClr val="E04236"/>
              </a:solidFill>
              <a:latin typeface="微软雅黑" panose="020B0503020204020204" charset="-122"/>
              <a:ea typeface="微软雅黑" panose="020B0503020204020204" charset="-122"/>
            </a:endParaRPr>
          </a:p>
        </p:txBody>
      </p:sp>
      <p:sp>
        <p:nvSpPr>
          <p:cNvPr id="5" name="文本框 4"/>
          <p:cNvSpPr txBox="1"/>
          <p:nvPr/>
        </p:nvSpPr>
        <p:spPr>
          <a:xfrm>
            <a:off x="3322082" y="2270542"/>
            <a:ext cx="598646" cy="345281"/>
          </a:xfrm>
          <a:prstGeom prst="rect">
            <a:avLst/>
          </a:prstGeom>
          <a:noFill/>
        </p:spPr>
        <p:txBody>
          <a:bodyPr wrap="square" lIns="68580" tIns="34290" rIns="68580" bIns="34290" rtlCol="0">
            <a:spAutoFit/>
          </a:bodyPr>
          <a:lstStyle/>
          <a:p>
            <a:r>
              <a:rPr lang="zh-CN" altLang="en-US" sz="1800" b="1" dirty="0">
                <a:solidFill>
                  <a:srgbClr val="E04236"/>
                </a:solidFill>
                <a:latin typeface="微软雅黑" panose="020B0503020204020204" charset="-122"/>
                <a:ea typeface="微软雅黑" panose="020B0503020204020204" charset="-122"/>
              </a:rPr>
              <a:t>清贫</a:t>
            </a:r>
            <a:endParaRPr lang="zh-CN" altLang="en-US" sz="1800" b="1" dirty="0">
              <a:solidFill>
                <a:srgbClr val="E04236"/>
              </a:solidFill>
              <a:latin typeface="微软雅黑" panose="020B0503020204020204" charset="-122"/>
              <a:ea typeface="微软雅黑" panose="020B0503020204020204" charset="-122"/>
            </a:endParaRPr>
          </a:p>
        </p:txBody>
      </p:sp>
      <p:sp>
        <p:nvSpPr>
          <p:cNvPr id="6" name="文本框 5"/>
          <p:cNvSpPr txBox="1"/>
          <p:nvPr/>
        </p:nvSpPr>
        <p:spPr>
          <a:xfrm>
            <a:off x="6415564" y="2270542"/>
            <a:ext cx="1086803" cy="345281"/>
          </a:xfrm>
          <a:prstGeom prst="rect">
            <a:avLst/>
          </a:prstGeom>
          <a:noFill/>
        </p:spPr>
        <p:txBody>
          <a:bodyPr wrap="square" lIns="68580" tIns="34290" rIns="68580" bIns="34290" rtlCol="0">
            <a:spAutoFit/>
          </a:bodyPr>
          <a:lstStyle/>
          <a:p>
            <a:r>
              <a:rPr lang="zh-CN" altLang="en-US" sz="1800" b="1" dirty="0">
                <a:solidFill>
                  <a:srgbClr val="E04236"/>
                </a:solidFill>
                <a:latin typeface="微软雅黑" panose="020B0503020204020204" charset="-122"/>
                <a:ea typeface="微软雅黑" panose="020B0503020204020204" charset="-122"/>
              </a:rPr>
              <a:t>矜持不苟</a:t>
            </a:r>
            <a:endParaRPr lang="zh-CN" altLang="en-US" sz="1800" b="1" dirty="0">
              <a:solidFill>
                <a:srgbClr val="E04236"/>
              </a:solidFill>
              <a:latin typeface="微软雅黑" panose="020B0503020204020204" charset="-122"/>
              <a:ea typeface="微软雅黑" panose="020B0503020204020204" charset="-122"/>
            </a:endParaRPr>
          </a:p>
        </p:txBody>
      </p:sp>
      <p:sp>
        <p:nvSpPr>
          <p:cNvPr id="7" name="文本框 6"/>
          <p:cNvSpPr txBox="1"/>
          <p:nvPr/>
        </p:nvSpPr>
        <p:spPr>
          <a:xfrm>
            <a:off x="1130358" y="2737115"/>
            <a:ext cx="1086803" cy="345281"/>
          </a:xfrm>
          <a:prstGeom prst="rect">
            <a:avLst/>
          </a:prstGeom>
          <a:noFill/>
        </p:spPr>
        <p:txBody>
          <a:bodyPr wrap="square" lIns="68580" tIns="34290" rIns="68580" bIns="34290" rtlCol="0">
            <a:spAutoFit/>
          </a:bodyPr>
          <a:lstStyle/>
          <a:p>
            <a:r>
              <a:rPr lang="zh-CN" altLang="en-US" sz="1800" b="1" dirty="0">
                <a:solidFill>
                  <a:srgbClr val="E04236"/>
                </a:solidFill>
                <a:latin typeface="微软雅黑" panose="020B0503020204020204" charset="-122"/>
                <a:ea typeface="微软雅黑" panose="020B0503020204020204" charset="-122"/>
              </a:rPr>
              <a:t>舍己为公</a:t>
            </a:r>
            <a:endParaRPr lang="zh-CN" altLang="en-US" sz="1800" b="1" dirty="0">
              <a:solidFill>
                <a:srgbClr val="E04236"/>
              </a:solidFill>
              <a:latin typeface="微软雅黑" panose="020B0503020204020204" charset="-122"/>
              <a:ea typeface="微软雅黑" panose="020B0503020204020204" charset="-122"/>
            </a:endParaRPr>
          </a:p>
        </p:txBody>
      </p:sp>
      <p:pic>
        <p:nvPicPr>
          <p:cNvPr id="8" name="图片 7" descr="男2给怪兽上课"/>
          <p:cNvPicPr>
            <a:picLocks noChangeAspect="1"/>
          </p:cNvPicPr>
          <p:nvPr/>
        </p:nvPicPr>
        <p:blipFill>
          <a:blip r:embed="rId1" cstate="email"/>
          <a:stretch>
            <a:fillRect/>
          </a:stretch>
        </p:blipFill>
        <p:spPr>
          <a:xfrm>
            <a:off x="6958965" y="3326130"/>
            <a:ext cx="1582579" cy="152352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down)">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wipe(down)">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wipe(down)">
                                      <p:cBhvr>
                                        <p:cTn id="2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12971" y="617221"/>
            <a:ext cx="7628573" cy="1107281"/>
          </a:xfrm>
          <a:prstGeom prst="rect">
            <a:avLst/>
          </a:prstGeom>
        </p:spPr>
        <p:txBody>
          <a:bodyPr wrap="square" lIns="68580" tIns="34290" rIns="68580" bIns="34290">
            <a:spAutoFit/>
          </a:bodyPr>
          <a:lstStyle/>
          <a:p>
            <a:pPr algn="l">
              <a:lnSpc>
                <a:spcPct val="150000"/>
              </a:lnSpc>
            </a:pPr>
            <a:r>
              <a:rPr lang="en-US" altLang="zh-CN" sz="2400" b="1" dirty="0">
                <a:solidFill>
                  <a:srgbClr val="000000"/>
                </a:solidFill>
                <a:latin typeface="微软雅黑" panose="020B0503020204020204" charset="-122"/>
                <a:ea typeface="微软雅黑" panose="020B0503020204020204" charset="-122"/>
                <a:cs typeface="微软雅黑" panose="020B0503020204020204" charset="-122"/>
              </a:rPr>
              <a:t>       2.</a:t>
            </a:r>
            <a:r>
              <a:rPr lang="zh-CN" altLang="zh-CN" sz="2400" b="1" dirty="0">
                <a:solidFill>
                  <a:srgbClr val="000000"/>
                </a:solidFill>
                <a:latin typeface="微软雅黑" panose="020B0503020204020204" charset="-122"/>
                <a:ea typeface="微软雅黑" panose="020B0503020204020204" charset="-122"/>
                <a:cs typeface="微软雅黑" panose="020B0503020204020204" charset="-122"/>
              </a:rPr>
              <a:t>想一想</a:t>
            </a:r>
            <a:r>
              <a:rPr lang="en-US" altLang="zh-CN" sz="2400" b="1" dirty="0">
                <a:solidFill>
                  <a:srgbClr val="000000"/>
                </a:solidFill>
                <a:latin typeface="微软雅黑" panose="020B0503020204020204" charset="-122"/>
                <a:ea typeface="微软雅黑" panose="020B0503020204020204" charset="-122"/>
                <a:cs typeface="微软雅黑" panose="020B0503020204020204" charset="-122"/>
              </a:rPr>
              <a:t>。</a:t>
            </a:r>
            <a:endParaRPr lang="zh-CN" altLang="en-US" sz="2400" b="1" dirty="0">
              <a:solidFill>
                <a:srgbClr val="000000"/>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ltLang="zh-CN" sz="2100" dirty="0">
                <a:solidFill>
                  <a:srgbClr val="000000"/>
                </a:solidFill>
                <a:latin typeface="微软雅黑" panose="020B0503020204020204" charset="-122"/>
                <a:ea typeface="微软雅黑" panose="020B0503020204020204" charset="-122"/>
                <a:cs typeface="微软雅黑" panose="020B0503020204020204" charset="-122"/>
              </a:rPr>
              <a:t>1、</a:t>
            </a:r>
            <a:r>
              <a:rPr sz="2100" dirty="0">
                <a:solidFill>
                  <a:srgbClr val="000000"/>
                </a:solidFill>
                <a:latin typeface="微软雅黑" panose="020B0503020204020204" charset="-122"/>
                <a:ea typeface="微软雅黑" panose="020B0503020204020204" charset="-122"/>
                <a:cs typeface="微软雅黑" panose="020B0503020204020204" charset="-122"/>
              </a:rPr>
              <a:t> 在当今我们生活富裕了，清贫还需要吗？</a:t>
            </a:r>
            <a:endParaRPr sz="2100" dirty="0">
              <a:solidFill>
                <a:srgbClr val="000000"/>
              </a:solidFill>
              <a:latin typeface="微软雅黑" panose="020B0503020204020204" charset="-122"/>
              <a:ea typeface="微软雅黑" panose="020B0503020204020204" charset="-122"/>
              <a:cs typeface="微软雅黑" panose="020B0503020204020204" charset="-122"/>
            </a:endParaRPr>
          </a:p>
        </p:txBody>
      </p:sp>
      <p:pic>
        <p:nvPicPr>
          <p:cNvPr id="4" name="图片 3"/>
          <p:cNvPicPr>
            <a:picLocks noChangeAspect="1"/>
          </p:cNvPicPr>
          <p:nvPr/>
        </p:nvPicPr>
        <p:blipFill>
          <a:blip r:embed="rId1" cstate="email"/>
          <a:stretch>
            <a:fillRect/>
          </a:stretch>
        </p:blipFill>
        <p:spPr>
          <a:xfrm>
            <a:off x="394812" y="319564"/>
            <a:ext cx="841534" cy="1322546"/>
          </a:xfrm>
          <a:prstGeom prst="rect">
            <a:avLst/>
          </a:prstGeom>
        </p:spPr>
      </p:pic>
      <p:pic>
        <p:nvPicPr>
          <p:cNvPr id="8" name="图片 7"/>
          <p:cNvPicPr>
            <a:picLocks noChangeAspect="1"/>
          </p:cNvPicPr>
          <p:nvPr/>
        </p:nvPicPr>
        <p:blipFill>
          <a:blip r:embed="rId2" cstate="email"/>
          <a:stretch>
            <a:fillRect/>
          </a:stretch>
        </p:blipFill>
        <p:spPr>
          <a:xfrm>
            <a:off x="2962752" y="1919288"/>
            <a:ext cx="2928461" cy="2899886"/>
          </a:xfrm>
          <a:prstGeom prst="round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98778" y="918390"/>
            <a:ext cx="7172801" cy="3910301"/>
          </a:xfrm>
          <a:prstGeom prst="rect">
            <a:avLst/>
          </a:prstGeom>
        </p:spPr>
        <p:txBody>
          <a:bodyPr wrap="square" lIns="68580" tIns="34290" rIns="68580" bIns="34290">
            <a:spAutoFit/>
          </a:bodyPr>
          <a:lstStyle/>
          <a:p>
            <a:pPr algn="l" fontAlgn="auto">
              <a:lnSpc>
                <a:spcPct val="130000"/>
              </a:lnSpc>
            </a:pPr>
            <a:endParaRPr lang="en-US" altLang="zh-CN" sz="2400" dirty="0">
              <a:solidFill>
                <a:srgbClr val="000000"/>
              </a:solidFill>
              <a:latin typeface="微软雅黑" panose="020B0503020204020204" charset="-122"/>
              <a:ea typeface="微软雅黑" panose="020B0503020204020204" charset="-122"/>
              <a:cs typeface="微软雅黑" panose="020B0503020204020204" charset="-122"/>
            </a:endParaRPr>
          </a:p>
          <a:p>
            <a:pPr algn="l" fontAlgn="auto">
              <a:lnSpc>
                <a:spcPct val="130000"/>
              </a:lnSpc>
            </a:pPr>
            <a:r>
              <a:rPr sz="2400" dirty="0">
                <a:solidFill>
                  <a:srgbClr val="000000"/>
                </a:solidFill>
                <a:latin typeface="+mn-ea"/>
                <a:cs typeface="微软雅黑" panose="020B0503020204020204" charset="-122"/>
              </a:rPr>
              <a:t>敌人只能砍下我们的头颅，</a:t>
            </a:r>
            <a:endParaRPr sz="2400" dirty="0">
              <a:solidFill>
                <a:srgbClr val="000000"/>
              </a:solidFill>
              <a:latin typeface="+mn-ea"/>
              <a:cs typeface="微软雅黑" panose="020B0503020204020204" charset="-122"/>
            </a:endParaRPr>
          </a:p>
          <a:p>
            <a:pPr algn="l" fontAlgn="auto">
              <a:lnSpc>
                <a:spcPct val="130000"/>
              </a:lnSpc>
            </a:pPr>
            <a:r>
              <a:rPr sz="2400" dirty="0">
                <a:solidFill>
                  <a:srgbClr val="000000"/>
                </a:solidFill>
                <a:latin typeface="+mn-ea"/>
                <a:cs typeface="微软雅黑" panose="020B0503020204020204" charset="-122"/>
              </a:rPr>
              <a:t>决不能动摇我们的信仰！</a:t>
            </a:r>
            <a:endParaRPr sz="2400" dirty="0">
              <a:solidFill>
                <a:srgbClr val="000000"/>
              </a:solidFill>
              <a:latin typeface="+mn-ea"/>
              <a:cs typeface="微软雅黑" panose="020B0503020204020204" charset="-122"/>
            </a:endParaRPr>
          </a:p>
          <a:p>
            <a:pPr algn="l" fontAlgn="auto">
              <a:lnSpc>
                <a:spcPct val="130000"/>
              </a:lnSpc>
            </a:pPr>
            <a:r>
              <a:rPr sz="2400" dirty="0">
                <a:solidFill>
                  <a:srgbClr val="000000"/>
                </a:solidFill>
                <a:latin typeface="+mn-ea"/>
                <a:cs typeface="微软雅黑" panose="020B0503020204020204" charset="-122"/>
              </a:rPr>
              <a:t>因为我们信仰的主义，</a:t>
            </a:r>
            <a:endParaRPr sz="2400" dirty="0">
              <a:solidFill>
                <a:srgbClr val="000000"/>
              </a:solidFill>
              <a:latin typeface="+mn-ea"/>
              <a:cs typeface="微软雅黑" panose="020B0503020204020204" charset="-122"/>
            </a:endParaRPr>
          </a:p>
          <a:p>
            <a:pPr algn="l" fontAlgn="auto">
              <a:lnSpc>
                <a:spcPct val="130000"/>
              </a:lnSpc>
            </a:pPr>
            <a:r>
              <a:rPr sz="2400" dirty="0">
                <a:solidFill>
                  <a:srgbClr val="000000"/>
                </a:solidFill>
                <a:latin typeface="+mn-ea"/>
                <a:cs typeface="微软雅黑" panose="020B0503020204020204" charset="-122"/>
              </a:rPr>
              <a:t>乃是宇宙的真理！</a:t>
            </a:r>
            <a:endParaRPr sz="2400" dirty="0">
              <a:solidFill>
                <a:srgbClr val="000000"/>
              </a:solidFill>
              <a:latin typeface="+mn-ea"/>
              <a:cs typeface="微软雅黑" panose="020B0503020204020204" charset="-122"/>
            </a:endParaRPr>
          </a:p>
          <a:p>
            <a:pPr algn="l" fontAlgn="auto">
              <a:lnSpc>
                <a:spcPct val="130000"/>
              </a:lnSpc>
            </a:pPr>
            <a:r>
              <a:rPr sz="2400" dirty="0">
                <a:solidFill>
                  <a:srgbClr val="000000"/>
                </a:solidFill>
                <a:latin typeface="+mn-ea"/>
                <a:cs typeface="微软雅黑" panose="020B0503020204020204" charset="-122"/>
              </a:rPr>
              <a:t>为着共产主义牺牲，</a:t>
            </a:r>
            <a:endParaRPr sz="2400" dirty="0">
              <a:solidFill>
                <a:srgbClr val="000000"/>
              </a:solidFill>
              <a:latin typeface="+mn-ea"/>
              <a:cs typeface="微软雅黑" panose="020B0503020204020204" charset="-122"/>
            </a:endParaRPr>
          </a:p>
          <a:p>
            <a:pPr algn="l" fontAlgn="auto">
              <a:lnSpc>
                <a:spcPct val="130000"/>
              </a:lnSpc>
            </a:pPr>
            <a:r>
              <a:rPr sz="2400" dirty="0">
                <a:solidFill>
                  <a:srgbClr val="000000"/>
                </a:solidFill>
                <a:latin typeface="+mn-ea"/>
                <a:cs typeface="微软雅黑" panose="020B0503020204020204" charset="-122"/>
              </a:rPr>
              <a:t>为着苏维埃流血，</a:t>
            </a:r>
            <a:endParaRPr sz="2400" dirty="0">
              <a:solidFill>
                <a:srgbClr val="000000"/>
              </a:solidFill>
              <a:latin typeface="+mn-ea"/>
              <a:cs typeface="微软雅黑" panose="020B0503020204020204" charset="-122"/>
            </a:endParaRPr>
          </a:p>
          <a:p>
            <a:pPr algn="l" fontAlgn="auto">
              <a:lnSpc>
                <a:spcPct val="130000"/>
              </a:lnSpc>
            </a:pPr>
            <a:r>
              <a:rPr sz="2400" dirty="0">
                <a:solidFill>
                  <a:srgbClr val="000000"/>
                </a:solidFill>
                <a:latin typeface="+mn-ea"/>
                <a:cs typeface="微软雅黑" panose="020B0503020204020204" charset="-122"/>
              </a:rPr>
              <a:t>那是我们十分情愿的啊！</a:t>
            </a:r>
            <a:endParaRPr sz="2400" dirty="0">
              <a:solidFill>
                <a:srgbClr val="000000"/>
              </a:solidFill>
              <a:latin typeface="+mn-ea"/>
              <a:cs typeface="微软雅黑" panose="020B0503020204020204" charset="-122"/>
            </a:endParaRPr>
          </a:p>
        </p:txBody>
      </p:sp>
      <p:sp>
        <p:nvSpPr>
          <p:cNvPr id="7" name="圆角矩形 6"/>
          <p:cNvSpPr/>
          <p:nvPr/>
        </p:nvSpPr>
        <p:spPr>
          <a:xfrm>
            <a:off x="2815590" y="735806"/>
            <a:ext cx="3426619" cy="444818"/>
          </a:xfrm>
          <a:prstGeom prst="roundRect">
            <a:avLst>
              <a:gd name="adj" fmla="val 50000"/>
            </a:avLst>
          </a:prstGeom>
          <a:solidFill>
            <a:srgbClr val="A1C4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100" b="1" dirty="0">
                <a:solidFill>
                  <a:schemeClr val="bg1"/>
                </a:solidFill>
                <a:latin typeface="微软雅黑" panose="020B0503020204020204" charset="-122"/>
                <a:ea typeface="微软雅黑" panose="020B0503020204020204" charset="-122"/>
                <a:sym typeface="+mn-ea"/>
              </a:rPr>
              <a:t>方志敏同志诗一首</a:t>
            </a:r>
            <a:endParaRPr lang="zh-CN" altLang="en-US" sz="2100" b="1" dirty="0">
              <a:solidFill>
                <a:schemeClr val="bg1"/>
              </a:solidFill>
              <a:latin typeface="微软雅黑" panose="020B0503020204020204" charset="-122"/>
              <a:ea typeface="微软雅黑" panose="020B0503020204020204" charset="-122"/>
              <a:sym typeface="+mn-ea"/>
            </a:endParaRPr>
          </a:p>
        </p:txBody>
      </p:sp>
      <p:pic>
        <p:nvPicPr>
          <p:cNvPr id="8" name="图片 7" descr="A000220150821A35PPIC"/>
          <p:cNvPicPr>
            <a:picLocks noChangeAspect="1"/>
          </p:cNvPicPr>
          <p:nvPr/>
        </p:nvPicPr>
        <p:blipFill>
          <a:blip r:embed="rId1" cstate="email"/>
          <a:stretch>
            <a:fillRect/>
          </a:stretch>
        </p:blipFill>
        <p:spPr>
          <a:xfrm>
            <a:off x="6093619" y="835343"/>
            <a:ext cx="892969" cy="505301"/>
          </a:xfrm>
          <a:prstGeom prst="rect">
            <a:avLst/>
          </a:prstGeom>
        </p:spPr>
      </p:pic>
      <p:pic>
        <p:nvPicPr>
          <p:cNvPr id="46082" name="图片 46081" descr="方志敏06"/>
          <p:cNvPicPr>
            <a:picLocks noChangeAspect="1"/>
          </p:cNvPicPr>
          <p:nvPr/>
        </p:nvPicPr>
        <p:blipFill>
          <a:blip r:embed="rId2" cstate="email"/>
          <a:stretch>
            <a:fillRect/>
          </a:stretch>
        </p:blipFill>
        <p:spPr>
          <a:xfrm>
            <a:off x="5933599" y="1572577"/>
            <a:ext cx="2032159" cy="3188018"/>
          </a:xfrm>
          <a:prstGeom prst="roundRect">
            <a:avLst/>
          </a:prstGeom>
          <a:noFill/>
          <a:ln w="9525">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8" name="Text Box 18"/>
          <p:cNvSpPr txBox="1">
            <a:spLocks noChangeArrowheads="1"/>
          </p:cNvSpPr>
          <p:nvPr/>
        </p:nvSpPr>
        <p:spPr bwMode="auto">
          <a:xfrm>
            <a:off x="2537503" y="852964"/>
            <a:ext cx="6291696" cy="3462486"/>
          </a:xfrm>
          <a:prstGeom prst="rect">
            <a:avLst/>
          </a:prstGeom>
          <a:noFill/>
          <a:ln w="9525">
            <a:noFill/>
            <a:miter lim="800000"/>
          </a:ln>
          <a:effectLst/>
        </p:spPr>
        <p:txBody>
          <a:bodyPr wrap="square" lIns="68580" tIns="34290" rIns="68580" bIns="34290">
            <a:spAutoFit/>
          </a:bodyPr>
          <a:lstStyle/>
          <a:p>
            <a:pPr indent="342900">
              <a:lnSpc>
                <a:spcPct val="150000"/>
              </a:lnSpc>
              <a:defRPr/>
            </a:pPr>
            <a:r>
              <a:rPr lang="en-US" sz="2100" dirty="0">
                <a:latin typeface="微软雅黑" panose="020B0503020204020204" charset="-122"/>
                <a:ea typeface="微软雅黑" panose="020B0503020204020204" charset="-122"/>
                <a:cs typeface="微软雅黑" panose="020B0503020204020204" charset="-122"/>
              </a:rPr>
              <a:t> </a:t>
            </a:r>
            <a:r>
              <a:rPr sz="2100" dirty="0">
                <a:latin typeface="微软雅黑" panose="020B0503020204020204" charset="-122"/>
                <a:ea typeface="微软雅黑" panose="020B0503020204020204" charset="-122"/>
                <a:cs typeface="微软雅黑" panose="020B0503020204020204" charset="-122"/>
              </a:rPr>
              <a:t>方志敏（1899年8月21日—1935年8月6日），江西省弋阳人，中国共产党的优秀党员，江西党组织的创始人之一，闽、浙、皖、赣革命根据地的创建者。他历任县委书记、特委书记、省委书记、军区司令员、红十军政委、闽浙赣省苏维埃政府主席，中华苏维埃共和国中央主席团委员，党中央委员。</a:t>
            </a:r>
            <a:endParaRPr sz="2100" dirty="0">
              <a:latin typeface="微软雅黑" panose="020B0503020204020204" charset="-122"/>
              <a:ea typeface="微软雅黑" panose="020B0503020204020204" charset="-122"/>
              <a:cs typeface="微软雅黑" panose="020B0503020204020204" charset="-122"/>
            </a:endParaRPr>
          </a:p>
          <a:p>
            <a:pPr indent="342900">
              <a:lnSpc>
                <a:spcPct val="150000"/>
              </a:lnSpc>
              <a:defRPr/>
            </a:pPr>
            <a:endParaRPr sz="2100" dirty="0">
              <a:latin typeface="微软雅黑" panose="020B0503020204020204" charset="-122"/>
              <a:ea typeface="微软雅黑" panose="020B0503020204020204" charset="-122"/>
              <a:cs typeface="微软雅黑" panose="020B0503020204020204" charset="-122"/>
            </a:endParaRPr>
          </a:p>
        </p:txBody>
      </p:sp>
      <p:sp>
        <p:nvSpPr>
          <p:cNvPr id="40979" name="Text Box 19"/>
          <p:cNvSpPr txBox="1">
            <a:spLocks noChangeArrowheads="1"/>
          </p:cNvSpPr>
          <p:nvPr/>
        </p:nvSpPr>
        <p:spPr bwMode="auto">
          <a:xfrm>
            <a:off x="523399" y="852964"/>
            <a:ext cx="1782366" cy="437674"/>
          </a:xfrm>
          <a:prstGeom prst="rect">
            <a:avLst/>
          </a:prstGeom>
          <a:noFill/>
          <a:ln w="9525">
            <a:noFill/>
            <a:miter lim="800000"/>
          </a:ln>
          <a:effectLst/>
        </p:spPr>
        <p:txBody>
          <a:bodyPr wrap="square" lIns="68580" tIns="34290" rIns="68580" bIns="34290">
            <a:spAutoFit/>
          </a:bodyPr>
          <a:lstStyle/>
          <a:p>
            <a:pPr>
              <a:spcBef>
                <a:spcPct val="50000"/>
              </a:spcBef>
              <a:defRPr/>
            </a:pPr>
            <a:r>
              <a:rPr lang="zh-CN" altLang="en-US" sz="2400" b="1" dirty="0">
                <a:latin typeface="微软雅黑" panose="020B0503020204020204" charset="-122"/>
                <a:ea typeface="微软雅黑" panose="020B0503020204020204" charset="-122"/>
              </a:rPr>
              <a:t>作者简介：</a:t>
            </a:r>
            <a:endParaRPr lang="zh-CN" altLang="en-US" sz="2400" b="1" dirty="0">
              <a:latin typeface="微软雅黑" panose="020B0503020204020204" charset="-122"/>
              <a:ea typeface="微软雅黑" panose="020B0503020204020204" charset="-122"/>
            </a:endParaRPr>
          </a:p>
        </p:txBody>
      </p:sp>
      <p:pic>
        <p:nvPicPr>
          <p:cNvPr id="2" name="图片 1" descr="女2小贴士"/>
          <p:cNvPicPr>
            <a:picLocks noChangeAspect="1"/>
          </p:cNvPicPr>
          <p:nvPr/>
        </p:nvPicPr>
        <p:blipFill>
          <a:blip r:embed="rId1" cstate="email"/>
          <a:stretch>
            <a:fillRect/>
          </a:stretch>
        </p:blipFill>
        <p:spPr>
          <a:xfrm>
            <a:off x="7301865" y="3637121"/>
            <a:ext cx="1527334" cy="1283970"/>
          </a:xfrm>
          <a:prstGeom prst="rect">
            <a:avLst/>
          </a:prstGeom>
        </p:spPr>
      </p:pic>
      <p:pic>
        <p:nvPicPr>
          <p:cNvPr id="6153" name="图片 6152" descr="E:\方志敏\在狱中.jpg"/>
          <p:cNvPicPr>
            <a:picLocks noChangeAspect="1"/>
          </p:cNvPicPr>
          <p:nvPr/>
        </p:nvPicPr>
        <p:blipFill>
          <a:blip r:embed="rId2"/>
          <a:stretch>
            <a:fillRect/>
          </a:stretch>
        </p:blipFill>
        <p:spPr>
          <a:xfrm>
            <a:off x="376833" y="1550801"/>
            <a:ext cx="2050256" cy="3034189"/>
          </a:xfrm>
          <a:prstGeom prst="roundRect">
            <a:avLst/>
          </a:prstGeom>
          <a:noFill/>
          <a:ln w="9525">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8" name="Text Box 18"/>
          <p:cNvSpPr txBox="1">
            <a:spLocks noChangeArrowheads="1"/>
          </p:cNvSpPr>
          <p:nvPr/>
        </p:nvSpPr>
        <p:spPr bwMode="auto">
          <a:xfrm>
            <a:off x="2601277" y="644367"/>
            <a:ext cx="6135053" cy="3461861"/>
          </a:xfrm>
          <a:prstGeom prst="rect">
            <a:avLst/>
          </a:prstGeom>
          <a:noFill/>
          <a:ln w="9525">
            <a:noFill/>
            <a:miter lim="800000"/>
          </a:ln>
          <a:effectLst/>
        </p:spPr>
        <p:txBody>
          <a:bodyPr wrap="square" lIns="68580" tIns="34290" rIns="68580" bIns="34290">
            <a:spAutoFit/>
          </a:bodyPr>
          <a:lstStyle/>
          <a:p>
            <a:pPr indent="342900">
              <a:lnSpc>
                <a:spcPct val="150000"/>
              </a:lnSpc>
              <a:defRPr/>
            </a:pPr>
            <a:endParaRPr sz="2100" dirty="0">
              <a:latin typeface="微软雅黑" panose="020B0503020204020204" charset="-122"/>
              <a:ea typeface="微软雅黑" panose="020B0503020204020204" charset="-122"/>
              <a:cs typeface="微软雅黑" panose="020B0503020204020204" charset="-122"/>
            </a:endParaRPr>
          </a:p>
          <a:p>
            <a:pPr indent="342900">
              <a:lnSpc>
                <a:spcPct val="150000"/>
              </a:lnSpc>
              <a:defRPr/>
            </a:pPr>
            <a:r>
              <a:rPr sz="2100" dirty="0">
                <a:latin typeface="微软雅黑" panose="020B0503020204020204" charset="-122"/>
                <a:ea typeface="微软雅黑" panose="020B0503020204020204" charset="-122"/>
                <a:cs typeface="微软雅黑" panose="020B0503020204020204" charset="-122"/>
              </a:rPr>
              <a:t>1934年，红七军团和红十军团合编为北上抗日先遣队，方志敏任总司令。</a:t>
            </a:r>
            <a:endParaRPr sz="2100" dirty="0">
              <a:latin typeface="微软雅黑" panose="020B0503020204020204" charset="-122"/>
              <a:ea typeface="微软雅黑" panose="020B0503020204020204" charset="-122"/>
              <a:cs typeface="微软雅黑" panose="020B0503020204020204" charset="-122"/>
            </a:endParaRPr>
          </a:p>
          <a:p>
            <a:pPr indent="342900">
              <a:lnSpc>
                <a:spcPct val="150000"/>
              </a:lnSpc>
              <a:defRPr/>
            </a:pPr>
            <a:r>
              <a:rPr sz="2100" dirty="0">
                <a:latin typeface="微软雅黑" panose="020B0503020204020204" charset="-122"/>
                <a:ea typeface="微软雅黑" panose="020B0503020204020204" charset="-122"/>
                <a:cs typeface="微软雅黑" panose="020B0503020204020204" charset="-122"/>
              </a:rPr>
              <a:t>1935年1月27日，他不幸被俘</a:t>
            </a:r>
            <a:r>
              <a:rPr lang="zh-CN" altLang="en-US" sz="2100" dirty="0">
                <a:latin typeface="微软雅黑" panose="020B0503020204020204" charset="-122"/>
                <a:ea typeface="微软雅黑" panose="020B0503020204020204" charset="-122"/>
                <a:cs typeface="微软雅黑" panose="020B0503020204020204" charset="-122"/>
              </a:rPr>
              <a:t>入</a:t>
            </a:r>
            <a:r>
              <a:rPr sz="2100" dirty="0" err="1">
                <a:latin typeface="微软雅黑" panose="020B0503020204020204" charset="-122"/>
                <a:ea typeface="微软雅黑" panose="020B0503020204020204" charset="-122"/>
                <a:cs typeface="微软雅黑" panose="020B0503020204020204" charset="-122"/>
              </a:rPr>
              <a:t>狱，在狱中坚贞不屈，写下了《可爱的中国</a:t>
            </a:r>
            <a:r>
              <a:rPr sz="2100" dirty="0">
                <a:latin typeface="微软雅黑" panose="020B0503020204020204" charset="-122"/>
                <a:ea typeface="微软雅黑" panose="020B0503020204020204" charset="-122"/>
                <a:cs typeface="微软雅黑" panose="020B0503020204020204" charset="-122"/>
              </a:rPr>
              <a:t>》《清贫》等名著。</a:t>
            </a:r>
            <a:endParaRPr sz="2100" dirty="0">
              <a:latin typeface="微软雅黑" panose="020B0503020204020204" charset="-122"/>
              <a:ea typeface="微软雅黑" panose="020B0503020204020204" charset="-122"/>
              <a:cs typeface="微软雅黑" panose="020B0503020204020204" charset="-122"/>
            </a:endParaRPr>
          </a:p>
          <a:p>
            <a:pPr indent="342900">
              <a:lnSpc>
                <a:spcPct val="150000"/>
              </a:lnSpc>
              <a:defRPr/>
            </a:pPr>
            <a:r>
              <a:rPr sz="2100" dirty="0">
                <a:latin typeface="微软雅黑" panose="020B0503020204020204" charset="-122"/>
                <a:ea typeface="微软雅黑" panose="020B0503020204020204" charset="-122"/>
                <a:cs typeface="微软雅黑" panose="020B0503020204020204" charset="-122"/>
              </a:rPr>
              <a:t>1935年8月6日，方志敏在南昌英勇就义，时年36岁。</a:t>
            </a:r>
            <a:endParaRPr sz="2100" dirty="0">
              <a:latin typeface="微软雅黑" panose="020B0503020204020204" charset="-122"/>
              <a:ea typeface="微软雅黑" panose="020B0503020204020204" charset="-122"/>
              <a:cs typeface="微软雅黑" panose="020B0503020204020204" charset="-122"/>
            </a:endParaRPr>
          </a:p>
        </p:txBody>
      </p:sp>
      <p:sp>
        <p:nvSpPr>
          <p:cNvPr id="40979" name="Text Box 19"/>
          <p:cNvSpPr txBox="1">
            <a:spLocks noChangeArrowheads="1"/>
          </p:cNvSpPr>
          <p:nvPr/>
        </p:nvSpPr>
        <p:spPr bwMode="auto">
          <a:xfrm>
            <a:off x="523399" y="852964"/>
            <a:ext cx="1782366" cy="437674"/>
          </a:xfrm>
          <a:prstGeom prst="rect">
            <a:avLst/>
          </a:prstGeom>
          <a:noFill/>
          <a:ln w="9525">
            <a:noFill/>
            <a:miter lim="800000"/>
          </a:ln>
          <a:effectLst/>
        </p:spPr>
        <p:txBody>
          <a:bodyPr wrap="square" lIns="68580" tIns="34290" rIns="68580" bIns="34290">
            <a:spAutoFit/>
          </a:bodyPr>
          <a:lstStyle/>
          <a:p>
            <a:pPr>
              <a:spcBef>
                <a:spcPct val="50000"/>
              </a:spcBef>
              <a:defRPr/>
            </a:pPr>
            <a:r>
              <a:rPr lang="zh-CN" altLang="en-US" sz="2400" b="1" dirty="0">
                <a:latin typeface="微软雅黑" panose="020B0503020204020204" charset="-122"/>
                <a:ea typeface="微软雅黑" panose="020B0503020204020204" charset="-122"/>
              </a:rPr>
              <a:t>作者简介：</a:t>
            </a:r>
            <a:endParaRPr lang="zh-CN" altLang="en-US" sz="2400" b="1" dirty="0">
              <a:latin typeface="微软雅黑" panose="020B0503020204020204" charset="-122"/>
              <a:ea typeface="微软雅黑" panose="020B0503020204020204" charset="-122"/>
            </a:endParaRPr>
          </a:p>
        </p:txBody>
      </p:sp>
      <p:pic>
        <p:nvPicPr>
          <p:cNvPr id="2" name="图片 1" descr="女2小贴士"/>
          <p:cNvPicPr>
            <a:picLocks noChangeAspect="1"/>
          </p:cNvPicPr>
          <p:nvPr/>
        </p:nvPicPr>
        <p:blipFill>
          <a:blip r:embed="rId1" cstate="email"/>
          <a:stretch>
            <a:fillRect/>
          </a:stretch>
        </p:blipFill>
        <p:spPr>
          <a:xfrm>
            <a:off x="7292817" y="3552825"/>
            <a:ext cx="1527334" cy="1283970"/>
          </a:xfrm>
          <a:prstGeom prst="rect">
            <a:avLst/>
          </a:prstGeom>
        </p:spPr>
      </p:pic>
      <p:pic>
        <p:nvPicPr>
          <p:cNvPr id="6153" name="图片 6152" descr="E:\方志敏\在狱中.jpg"/>
          <p:cNvPicPr>
            <a:picLocks noChangeAspect="1"/>
          </p:cNvPicPr>
          <p:nvPr/>
        </p:nvPicPr>
        <p:blipFill>
          <a:blip r:embed="rId2"/>
          <a:stretch>
            <a:fillRect/>
          </a:stretch>
        </p:blipFill>
        <p:spPr>
          <a:xfrm>
            <a:off x="377191" y="1802607"/>
            <a:ext cx="2050256" cy="3034189"/>
          </a:xfrm>
          <a:prstGeom prst="roundRect">
            <a:avLst/>
          </a:prstGeom>
          <a:noFill/>
          <a:ln w="9525">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a:spLocks noChangeArrowheads="1"/>
          </p:cNvSpPr>
          <p:nvPr/>
        </p:nvSpPr>
        <p:spPr bwMode="auto">
          <a:xfrm>
            <a:off x="1703616" y="1870633"/>
            <a:ext cx="964883" cy="391478"/>
          </a:xfrm>
          <a:prstGeom prst="rect">
            <a:avLst/>
          </a:prstGeom>
          <a:noFill/>
          <a:ln w="9525">
            <a:noFill/>
            <a:miter lim="800000"/>
          </a:ln>
        </p:spPr>
        <p:txBody>
          <a:bodyPr wrap="square" lIns="68580" tIns="34290" rIns="68580" bIns="34290">
            <a:spAutoFit/>
          </a:bodyPr>
          <a:lstStyle/>
          <a:p>
            <a:r>
              <a:rPr lang="en-US" altLang="zh-CN" sz="2100" dirty="0" err="1">
                <a:latin typeface="Pinyin Adjust" panose="02000500000000000000" charset="0"/>
                <a:ea typeface="微软雅黑" panose="020B0503020204020204" charset="-122"/>
                <a:cs typeface="Pinyin Adjust" panose="02000500000000000000" charset="0"/>
                <a:sym typeface="+mn-ea"/>
              </a:rPr>
              <a:t>chóu</a:t>
            </a:r>
            <a:endParaRPr lang="en-US" altLang="zh-CN" sz="2100" dirty="0" err="1">
              <a:latin typeface="微软雅黑" panose="020B0503020204020204" charset="-122"/>
              <a:ea typeface="微软雅黑" panose="020B0503020204020204" charset="-122"/>
              <a:cs typeface="Pinyin Adjust" panose="02000500000000000000" charset="0"/>
            </a:endParaRPr>
          </a:p>
        </p:txBody>
      </p:sp>
      <p:sp>
        <p:nvSpPr>
          <p:cNvPr id="11" name="矩形 10"/>
          <p:cNvSpPr>
            <a:spLocks noChangeArrowheads="1"/>
          </p:cNvSpPr>
          <p:nvPr/>
        </p:nvSpPr>
        <p:spPr bwMode="auto">
          <a:xfrm>
            <a:off x="2873286" y="1862791"/>
            <a:ext cx="801053" cy="391478"/>
          </a:xfrm>
          <a:prstGeom prst="rect">
            <a:avLst/>
          </a:prstGeom>
          <a:noFill/>
          <a:ln w="9525">
            <a:noFill/>
            <a:miter lim="800000"/>
          </a:ln>
        </p:spPr>
        <p:txBody>
          <a:bodyPr wrap="square" lIns="68580" tIns="34290" rIns="68580" bIns="34290">
            <a:spAutoFit/>
          </a:bodyPr>
          <a:lstStyle/>
          <a:p>
            <a:r>
              <a:rPr lang="en-US" altLang="zh-CN" sz="2100" dirty="0" err="1">
                <a:latin typeface="微软雅黑" panose="020B0503020204020204" charset="-122"/>
                <a:ea typeface="微软雅黑" panose="020B0503020204020204" charset="-122"/>
                <a:cs typeface="Pinyin Adjust" panose="02000500000000000000" charset="0"/>
              </a:rPr>
              <a:t> </a:t>
            </a:r>
            <a:r>
              <a:rPr lang="en-US" altLang="zh-CN" sz="2100" dirty="0" err="1">
                <a:latin typeface="Pinyin Adjust" panose="02000500000000000000" charset="0"/>
                <a:ea typeface="微软雅黑" panose="020B0503020204020204" charset="-122"/>
                <a:cs typeface="Pinyin Adjust" panose="02000500000000000000" charset="0"/>
              </a:rPr>
              <a:t>jīn </a:t>
            </a:r>
            <a:endParaRPr lang="en-US" altLang="zh-CN" sz="2100" dirty="0" err="1">
              <a:latin typeface="微软雅黑" panose="020B0503020204020204" charset="-122"/>
              <a:ea typeface="微软雅黑" panose="020B0503020204020204" charset="-122"/>
              <a:cs typeface="Pinyin Adjust" panose="02000500000000000000" charset="0"/>
            </a:endParaRPr>
          </a:p>
        </p:txBody>
      </p:sp>
      <p:sp>
        <p:nvSpPr>
          <p:cNvPr id="13" name="矩形 12"/>
          <p:cNvSpPr>
            <a:spLocks noChangeArrowheads="1"/>
          </p:cNvSpPr>
          <p:nvPr/>
        </p:nvSpPr>
        <p:spPr bwMode="auto">
          <a:xfrm>
            <a:off x="3959375" y="1845212"/>
            <a:ext cx="809625" cy="391478"/>
          </a:xfrm>
          <a:prstGeom prst="rect">
            <a:avLst/>
          </a:prstGeom>
          <a:noFill/>
          <a:ln w="9525">
            <a:noFill/>
            <a:miter lim="800000"/>
          </a:ln>
        </p:spPr>
        <p:txBody>
          <a:bodyPr lIns="68580" tIns="34290" rIns="68580" bIns="34290">
            <a:spAutoFit/>
          </a:bodyPr>
          <a:lstStyle/>
          <a:p>
            <a:r>
              <a:rPr lang="en-US" altLang="zh-CN" sz="2100" dirty="0" err="1">
                <a:latin typeface="Pinyin Adjust" panose="02000500000000000000" charset="0"/>
                <a:ea typeface="微软雅黑" panose="020B0503020204020204" charset="-122"/>
                <a:cs typeface="Pinyin Adjust" panose="02000500000000000000" charset="0"/>
              </a:rPr>
              <a:t>fú</a:t>
            </a:r>
            <a:endParaRPr lang="en-US" altLang="zh-CN" sz="2100" dirty="0" err="1">
              <a:latin typeface="微软雅黑" panose="020B0503020204020204" charset="-122"/>
              <a:ea typeface="微软雅黑" panose="020B0503020204020204" charset="-122"/>
              <a:cs typeface="Pinyin Adjust" panose="02000500000000000000" charset="0"/>
            </a:endParaRPr>
          </a:p>
        </p:txBody>
      </p:sp>
      <p:sp>
        <p:nvSpPr>
          <p:cNvPr id="17" name="矩形 16"/>
          <p:cNvSpPr>
            <a:spLocks noChangeArrowheads="1"/>
          </p:cNvSpPr>
          <p:nvPr/>
        </p:nvSpPr>
        <p:spPr bwMode="auto">
          <a:xfrm>
            <a:off x="4881966" y="1872487"/>
            <a:ext cx="850583" cy="391478"/>
          </a:xfrm>
          <a:prstGeom prst="rect">
            <a:avLst/>
          </a:prstGeom>
          <a:noFill/>
          <a:ln w="9525">
            <a:noFill/>
            <a:miter lim="800000"/>
          </a:ln>
        </p:spPr>
        <p:txBody>
          <a:bodyPr wrap="square" lIns="68580" tIns="34290" rIns="68580" bIns="34290">
            <a:spAutoFit/>
          </a:bodyPr>
          <a:lstStyle/>
          <a:p>
            <a:pPr lvl="0" algn="l"/>
            <a:r>
              <a:rPr lang="en-US" altLang="zh-CN" sz="2100" dirty="0" err="1">
                <a:latin typeface="Pinyin Adjust" panose="02000500000000000000" charset="0"/>
                <a:ea typeface="微软雅黑" panose="020B0503020204020204" charset="-122"/>
                <a:cs typeface="Pinyin Adjust" panose="02000500000000000000" charset="0"/>
                <a:sym typeface="+mn-ea"/>
              </a:rPr>
              <a:t>zhuó</a:t>
            </a:r>
            <a:endParaRPr lang="en-US" altLang="zh-CN" sz="2700" b="1" dirty="0" err="1">
              <a:latin typeface="Pinyin Adjust" panose="02000500000000000000" charset="0"/>
              <a:ea typeface="GB Pinyinok-B" pitchFamily="2" charset="-122"/>
              <a:cs typeface="Pinyin Adjust" panose="02000500000000000000" charset="0"/>
              <a:sym typeface="+mn-ea"/>
            </a:endParaRPr>
          </a:p>
        </p:txBody>
      </p:sp>
      <p:sp>
        <p:nvSpPr>
          <p:cNvPr id="23" name="TextBox 22"/>
          <p:cNvSpPr txBox="1">
            <a:spLocks noChangeArrowheads="1"/>
          </p:cNvSpPr>
          <p:nvPr/>
        </p:nvSpPr>
        <p:spPr bwMode="auto">
          <a:xfrm>
            <a:off x="1766411" y="2390884"/>
            <a:ext cx="484748" cy="484748"/>
          </a:xfrm>
          <a:prstGeom prst="rect">
            <a:avLst/>
          </a:prstGeom>
          <a:noFill/>
          <a:ln w="9525">
            <a:noFill/>
            <a:miter lim="800000"/>
          </a:ln>
        </p:spPr>
        <p:txBody>
          <a:bodyPr wrap="none" lIns="68580" tIns="34290" rIns="68580" bIns="34290">
            <a:spAutoFit/>
          </a:bodyPr>
          <a:lstStyle/>
          <a:p>
            <a:pPr algn="l"/>
            <a:r>
              <a:rPr lang="zh-CN" altLang="zh-CN" sz="2700" dirty="0">
                <a:solidFill>
                  <a:srgbClr val="E04236"/>
                </a:solidFill>
                <a:latin typeface="+mn-ea"/>
              </a:rPr>
              <a:t>筹</a:t>
            </a:r>
            <a:endParaRPr lang="zh-CN" altLang="zh-CN" sz="2700" dirty="0">
              <a:solidFill>
                <a:srgbClr val="E04236"/>
              </a:solidFill>
              <a:latin typeface="+mn-ea"/>
            </a:endParaRPr>
          </a:p>
        </p:txBody>
      </p:sp>
      <p:sp>
        <p:nvSpPr>
          <p:cNvPr id="24" name="TextBox 23"/>
          <p:cNvSpPr txBox="1">
            <a:spLocks noChangeArrowheads="1"/>
          </p:cNvSpPr>
          <p:nvPr/>
        </p:nvSpPr>
        <p:spPr bwMode="auto">
          <a:xfrm>
            <a:off x="2941008" y="2354467"/>
            <a:ext cx="484748" cy="484748"/>
          </a:xfrm>
          <a:prstGeom prst="rect">
            <a:avLst/>
          </a:prstGeom>
          <a:noFill/>
          <a:ln w="9525">
            <a:noFill/>
            <a:miter lim="800000"/>
          </a:ln>
        </p:spPr>
        <p:txBody>
          <a:bodyPr wrap="none" lIns="68580" tIns="34290" rIns="68580" bIns="34290">
            <a:spAutoFit/>
          </a:bodyPr>
          <a:lstStyle/>
          <a:p>
            <a:r>
              <a:rPr lang="zh-CN" altLang="zh-CN" sz="2700" dirty="0">
                <a:solidFill>
                  <a:srgbClr val="E04236"/>
                </a:solidFill>
                <a:latin typeface="+mn-ea"/>
              </a:rPr>
              <a:t>矜</a:t>
            </a:r>
            <a:endParaRPr lang="zh-CN" altLang="zh-CN" sz="2700" b="1" dirty="0">
              <a:solidFill>
                <a:srgbClr val="E04236"/>
              </a:solidFill>
              <a:latin typeface="+mn-ea"/>
            </a:endParaRPr>
          </a:p>
        </p:txBody>
      </p:sp>
      <p:sp>
        <p:nvSpPr>
          <p:cNvPr id="26" name="TextBox 25"/>
          <p:cNvSpPr txBox="1">
            <a:spLocks noChangeArrowheads="1"/>
          </p:cNvSpPr>
          <p:nvPr/>
        </p:nvSpPr>
        <p:spPr bwMode="auto">
          <a:xfrm>
            <a:off x="3897559" y="2376517"/>
            <a:ext cx="484748" cy="484748"/>
          </a:xfrm>
          <a:prstGeom prst="rect">
            <a:avLst/>
          </a:prstGeom>
          <a:noFill/>
          <a:ln w="9525">
            <a:noFill/>
            <a:miter lim="800000"/>
          </a:ln>
        </p:spPr>
        <p:txBody>
          <a:bodyPr wrap="none" lIns="68580" tIns="34290" rIns="68580" bIns="34290">
            <a:spAutoFit/>
          </a:bodyPr>
          <a:lstStyle/>
          <a:p>
            <a:r>
              <a:rPr lang="zh-CN" altLang="zh-CN" sz="2700" dirty="0">
                <a:solidFill>
                  <a:srgbClr val="E04236"/>
                </a:solidFill>
                <a:latin typeface="+mn-ea"/>
              </a:rPr>
              <a:t>俘</a:t>
            </a:r>
            <a:endParaRPr lang="zh-CN" altLang="zh-CN" sz="2700" b="1" dirty="0">
              <a:solidFill>
                <a:srgbClr val="E04236"/>
              </a:solidFill>
              <a:latin typeface="+mn-ea"/>
            </a:endParaRPr>
          </a:p>
        </p:txBody>
      </p:sp>
      <p:sp>
        <p:nvSpPr>
          <p:cNvPr id="27" name="TextBox 26"/>
          <p:cNvSpPr txBox="1">
            <a:spLocks noChangeArrowheads="1"/>
          </p:cNvSpPr>
          <p:nvPr/>
        </p:nvSpPr>
        <p:spPr bwMode="auto">
          <a:xfrm>
            <a:off x="4920893" y="2362807"/>
            <a:ext cx="484748" cy="484748"/>
          </a:xfrm>
          <a:prstGeom prst="rect">
            <a:avLst/>
          </a:prstGeom>
          <a:noFill/>
          <a:ln w="9525">
            <a:noFill/>
            <a:miter lim="800000"/>
          </a:ln>
        </p:spPr>
        <p:txBody>
          <a:bodyPr wrap="none" lIns="68580" tIns="34290" rIns="68580" bIns="34290">
            <a:spAutoFit/>
          </a:bodyPr>
          <a:lstStyle/>
          <a:p>
            <a:r>
              <a:rPr lang="zh-CN" altLang="zh-CN" sz="2700" dirty="0">
                <a:solidFill>
                  <a:srgbClr val="E04236"/>
                </a:solidFill>
                <a:latin typeface="+mn-ea"/>
              </a:rPr>
              <a:t>镯</a:t>
            </a:r>
            <a:endParaRPr lang="zh-CN" altLang="en-US" sz="2700" b="1" dirty="0">
              <a:solidFill>
                <a:srgbClr val="E04236"/>
              </a:solidFill>
              <a:latin typeface="+mn-ea"/>
            </a:endParaRPr>
          </a:p>
        </p:txBody>
      </p:sp>
      <p:sp>
        <p:nvSpPr>
          <p:cNvPr id="2" name="圆角矩形 1"/>
          <p:cNvSpPr/>
          <p:nvPr/>
        </p:nvSpPr>
        <p:spPr>
          <a:xfrm>
            <a:off x="3695103" y="732080"/>
            <a:ext cx="2208419" cy="503723"/>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100" dirty="0">
                <a:solidFill>
                  <a:schemeClr val="tx1"/>
                </a:solidFill>
                <a:latin typeface="微软雅黑" panose="020B0503020204020204" charset="-122"/>
                <a:ea typeface="微软雅黑" panose="020B0503020204020204" charset="-122"/>
              </a:rPr>
              <a:t>我会认</a:t>
            </a:r>
            <a:endParaRPr lang="en-US" altLang="zh-CN" sz="2100" dirty="0">
              <a:solidFill>
                <a:schemeClr val="tx1"/>
              </a:solidFill>
              <a:latin typeface="微软雅黑" panose="020B0503020204020204" charset="-122"/>
              <a:ea typeface="微软雅黑" panose="020B0503020204020204" charset="-122"/>
            </a:endParaRPr>
          </a:p>
        </p:txBody>
      </p:sp>
      <p:pic>
        <p:nvPicPr>
          <p:cNvPr id="3" name="图片 2"/>
          <p:cNvPicPr>
            <a:picLocks noChangeAspect="1"/>
          </p:cNvPicPr>
          <p:nvPr/>
        </p:nvPicPr>
        <p:blipFill>
          <a:blip r:embed="rId1" cstate="email"/>
          <a:stretch>
            <a:fillRect/>
          </a:stretch>
        </p:blipFill>
        <p:spPr>
          <a:xfrm flipH="1">
            <a:off x="3409011" y="392199"/>
            <a:ext cx="777830" cy="887798"/>
          </a:xfrm>
          <a:prstGeom prst="rect">
            <a:avLst/>
          </a:prstGeom>
        </p:spPr>
      </p:pic>
      <p:sp>
        <p:nvSpPr>
          <p:cNvPr id="6" name="矩形 5"/>
          <p:cNvSpPr>
            <a:spLocks noChangeArrowheads="1"/>
          </p:cNvSpPr>
          <p:nvPr/>
        </p:nvSpPr>
        <p:spPr bwMode="auto">
          <a:xfrm>
            <a:off x="6038341" y="1838168"/>
            <a:ext cx="841058" cy="391478"/>
          </a:xfrm>
          <a:prstGeom prst="rect">
            <a:avLst/>
          </a:prstGeom>
          <a:noFill/>
          <a:ln w="9525">
            <a:noFill/>
            <a:miter lim="800000"/>
          </a:ln>
        </p:spPr>
        <p:txBody>
          <a:bodyPr wrap="square" lIns="68580" tIns="34290" rIns="68580" bIns="34290">
            <a:spAutoFit/>
          </a:bodyPr>
          <a:lstStyle/>
          <a:p>
            <a:r>
              <a:rPr lang="en-US" altLang="zh-CN" sz="2100" dirty="0" err="1">
                <a:latin typeface="Pinyin Adjust" panose="02000500000000000000" charset="0"/>
                <a:ea typeface="微软雅黑" panose="020B0503020204020204" charset="-122"/>
                <a:cs typeface="Pinyin Adjust" panose="02000500000000000000" charset="0"/>
              </a:rPr>
              <a:t>hè</a:t>
            </a:r>
            <a:endParaRPr lang="en-US" altLang="zh-CN" sz="2100" dirty="0" err="1">
              <a:latin typeface="微软雅黑" panose="020B0503020204020204" charset="-122"/>
              <a:ea typeface="微软雅黑" panose="020B0503020204020204" charset="-122"/>
              <a:cs typeface="Pinyin Adjust" panose="02000500000000000000" charset="0"/>
            </a:endParaRPr>
          </a:p>
        </p:txBody>
      </p:sp>
      <p:sp>
        <p:nvSpPr>
          <p:cNvPr id="7" name="矩形 6"/>
          <p:cNvSpPr>
            <a:spLocks noChangeArrowheads="1"/>
          </p:cNvSpPr>
          <p:nvPr/>
        </p:nvSpPr>
        <p:spPr bwMode="auto">
          <a:xfrm>
            <a:off x="7001795" y="1838168"/>
            <a:ext cx="960596" cy="391478"/>
          </a:xfrm>
          <a:prstGeom prst="rect">
            <a:avLst/>
          </a:prstGeom>
          <a:noFill/>
          <a:ln w="9525">
            <a:noFill/>
            <a:miter lim="800000"/>
          </a:ln>
        </p:spPr>
        <p:txBody>
          <a:bodyPr wrap="square" lIns="68580" tIns="34290" rIns="68580" bIns="34290">
            <a:spAutoFit/>
          </a:bodyPr>
          <a:lstStyle/>
          <a:p>
            <a:r>
              <a:rPr lang="en-US" altLang="zh-CN" sz="2100" dirty="0" err="1">
                <a:latin typeface="Pinyin Adjust" panose="02000500000000000000" charset="0"/>
                <a:ea typeface="微软雅黑" panose="020B0503020204020204" charset="-122"/>
                <a:cs typeface="Pinyin Adjust" panose="02000500000000000000" charset="0"/>
                <a:sym typeface="+mn-ea"/>
              </a:rPr>
              <a:t>dāng</a:t>
            </a:r>
            <a:endParaRPr lang="en-US" altLang="zh-CN" sz="2100" dirty="0" err="1">
              <a:latin typeface="微软雅黑" panose="020B0503020204020204" charset="-122"/>
              <a:ea typeface="微软雅黑" panose="020B0503020204020204" charset="-122"/>
              <a:cs typeface="Pinyin Adjust" panose="02000500000000000000" charset="0"/>
            </a:endParaRPr>
          </a:p>
        </p:txBody>
      </p:sp>
      <p:sp>
        <p:nvSpPr>
          <p:cNvPr id="18" name="TextBox 21"/>
          <p:cNvSpPr txBox="1">
            <a:spLocks noChangeArrowheads="1"/>
          </p:cNvSpPr>
          <p:nvPr/>
        </p:nvSpPr>
        <p:spPr bwMode="auto">
          <a:xfrm>
            <a:off x="6037630" y="2372707"/>
            <a:ext cx="484748" cy="484748"/>
          </a:xfrm>
          <a:prstGeom prst="rect">
            <a:avLst/>
          </a:prstGeom>
          <a:noFill/>
          <a:ln w="9525">
            <a:noFill/>
            <a:miter lim="800000"/>
          </a:ln>
        </p:spPr>
        <p:txBody>
          <a:bodyPr wrap="none" lIns="68580" tIns="34290" rIns="68580" bIns="34290">
            <a:spAutoFit/>
          </a:bodyPr>
          <a:lstStyle/>
          <a:p>
            <a:r>
              <a:rPr lang="zh-CN" altLang="zh-CN" sz="2700" dirty="0">
                <a:solidFill>
                  <a:srgbClr val="E04236"/>
                </a:solidFill>
                <a:latin typeface="+mn-ea"/>
              </a:rPr>
              <a:t>吓</a:t>
            </a:r>
            <a:endParaRPr lang="zh-CN" altLang="zh-CN" sz="2700" dirty="0">
              <a:solidFill>
                <a:srgbClr val="E04236"/>
              </a:solidFill>
              <a:latin typeface="+mn-ea"/>
            </a:endParaRPr>
          </a:p>
        </p:txBody>
      </p:sp>
      <p:sp>
        <p:nvSpPr>
          <p:cNvPr id="20" name="TextBox 22"/>
          <p:cNvSpPr txBox="1">
            <a:spLocks noChangeArrowheads="1"/>
          </p:cNvSpPr>
          <p:nvPr/>
        </p:nvSpPr>
        <p:spPr bwMode="auto">
          <a:xfrm>
            <a:off x="7103404" y="2358420"/>
            <a:ext cx="484748" cy="484748"/>
          </a:xfrm>
          <a:prstGeom prst="rect">
            <a:avLst/>
          </a:prstGeom>
          <a:noFill/>
          <a:ln w="9525">
            <a:noFill/>
            <a:miter lim="800000"/>
          </a:ln>
        </p:spPr>
        <p:txBody>
          <a:bodyPr wrap="none" lIns="68580" tIns="34290" rIns="68580" bIns="34290">
            <a:spAutoFit/>
          </a:bodyPr>
          <a:lstStyle/>
          <a:p>
            <a:pPr algn="l"/>
            <a:r>
              <a:rPr lang="zh-CN" altLang="zh-CN" sz="2700" dirty="0">
                <a:solidFill>
                  <a:srgbClr val="E04236"/>
                </a:solidFill>
                <a:latin typeface="+mn-ea"/>
              </a:rPr>
              <a:t>裆</a:t>
            </a:r>
            <a:endParaRPr lang="zh-CN" altLang="zh-CN" sz="2700" dirty="0">
              <a:solidFill>
                <a:srgbClr val="E04236"/>
              </a:solidFill>
              <a:latin typeface="+mn-ea"/>
            </a:endParaRPr>
          </a:p>
        </p:txBody>
      </p:sp>
      <p:sp>
        <p:nvSpPr>
          <p:cNvPr id="8" name="矩形 7"/>
          <p:cNvSpPr>
            <a:spLocks noChangeArrowheads="1"/>
          </p:cNvSpPr>
          <p:nvPr/>
        </p:nvSpPr>
        <p:spPr bwMode="auto">
          <a:xfrm>
            <a:off x="1834618" y="3106599"/>
            <a:ext cx="801053" cy="391478"/>
          </a:xfrm>
          <a:prstGeom prst="rect">
            <a:avLst/>
          </a:prstGeom>
          <a:noFill/>
          <a:ln w="9525">
            <a:noFill/>
            <a:miter lim="800000"/>
          </a:ln>
        </p:spPr>
        <p:txBody>
          <a:bodyPr wrap="square" lIns="68580" tIns="34290" rIns="68580" bIns="34290">
            <a:spAutoFit/>
          </a:bodyPr>
          <a:lstStyle/>
          <a:p>
            <a:r>
              <a:rPr lang="en-US" altLang="zh-CN" sz="2100" dirty="0" err="1">
                <a:latin typeface="Pinyin Adjust" panose="02000500000000000000" charset="0"/>
                <a:ea typeface="微软雅黑" panose="020B0503020204020204" charset="-122"/>
                <a:cs typeface="Pinyin Adjust" panose="02000500000000000000" charset="0"/>
              </a:rPr>
              <a:t>qǐ</a:t>
            </a:r>
            <a:endParaRPr lang="en-US" altLang="zh-CN" sz="2100" dirty="0" err="1">
              <a:latin typeface="微软雅黑" panose="020B0503020204020204" charset="-122"/>
              <a:ea typeface="微软雅黑" panose="020B0503020204020204" charset="-122"/>
              <a:cs typeface="Pinyin Adjust" panose="02000500000000000000" charset="0"/>
            </a:endParaRPr>
          </a:p>
        </p:txBody>
      </p:sp>
      <p:sp>
        <p:nvSpPr>
          <p:cNvPr id="14" name="矩形 13"/>
          <p:cNvSpPr>
            <a:spLocks noChangeArrowheads="1"/>
          </p:cNvSpPr>
          <p:nvPr/>
        </p:nvSpPr>
        <p:spPr bwMode="auto">
          <a:xfrm>
            <a:off x="3916797" y="3069943"/>
            <a:ext cx="866299" cy="391478"/>
          </a:xfrm>
          <a:prstGeom prst="rect">
            <a:avLst/>
          </a:prstGeom>
          <a:noFill/>
          <a:ln w="9525">
            <a:noFill/>
            <a:miter lim="800000"/>
          </a:ln>
        </p:spPr>
        <p:txBody>
          <a:bodyPr wrap="square" lIns="68580" tIns="34290" rIns="68580" bIns="34290">
            <a:spAutoFit/>
          </a:bodyPr>
          <a:lstStyle/>
          <a:p>
            <a:r>
              <a:rPr lang="en-US" altLang="zh-CN" sz="2100" dirty="0" err="1">
                <a:latin typeface="Pinyin Adjust" panose="02000500000000000000" charset="0"/>
                <a:ea typeface="微软雅黑" panose="020B0503020204020204" charset="-122"/>
                <a:cs typeface="Pinyin Adjust" panose="02000500000000000000" charset="0"/>
              </a:rPr>
              <a:t>guà</a:t>
            </a:r>
            <a:endParaRPr lang="en-US" altLang="zh-CN" sz="2100" dirty="0" err="1">
              <a:latin typeface="微软雅黑" panose="020B0503020204020204" charset="-122"/>
              <a:ea typeface="微软雅黑" panose="020B0503020204020204" charset="-122"/>
              <a:cs typeface="Pinyin Adjust" panose="02000500000000000000" charset="0"/>
            </a:endParaRPr>
          </a:p>
        </p:txBody>
      </p:sp>
      <p:sp>
        <p:nvSpPr>
          <p:cNvPr id="15" name="矩形 14"/>
          <p:cNvSpPr>
            <a:spLocks noChangeArrowheads="1"/>
          </p:cNvSpPr>
          <p:nvPr/>
        </p:nvSpPr>
        <p:spPr bwMode="auto">
          <a:xfrm>
            <a:off x="5110184" y="3063624"/>
            <a:ext cx="809625" cy="391478"/>
          </a:xfrm>
          <a:prstGeom prst="rect">
            <a:avLst/>
          </a:prstGeom>
          <a:noFill/>
          <a:ln w="9525">
            <a:noFill/>
            <a:miter lim="800000"/>
          </a:ln>
        </p:spPr>
        <p:txBody>
          <a:bodyPr lIns="68580" tIns="34290" rIns="68580" bIns="34290">
            <a:spAutoFit/>
          </a:bodyPr>
          <a:lstStyle/>
          <a:p>
            <a:r>
              <a:rPr lang="en-US" altLang="zh-CN" sz="2100" dirty="0" err="1">
                <a:latin typeface="Pinyin Adjust" panose="02000500000000000000" charset="0"/>
                <a:ea typeface="微软雅黑" panose="020B0503020204020204" charset="-122"/>
                <a:cs typeface="Pinyin Adjust" panose="02000500000000000000" charset="0"/>
              </a:rPr>
              <a:t>wù</a:t>
            </a:r>
            <a:endParaRPr lang="en-US" altLang="zh-CN" sz="2100" dirty="0" err="1">
              <a:latin typeface="微软雅黑" panose="020B0503020204020204" charset="-122"/>
              <a:ea typeface="微软雅黑" panose="020B0503020204020204" charset="-122"/>
              <a:cs typeface="Pinyin Adjust" panose="02000500000000000000" charset="0"/>
            </a:endParaRPr>
          </a:p>
        </p:txBody>
      </p:sp>
      <p:sp>
        <p:nvSpPr>
          <p:cNvPr id="16" name="TextBox 23"/>
          <p:cNvSpPr txBox="1">
            <a:spLocks noChangeArrowheads="1"/>
          </p:cNvSpPr>
          <p:nvPr/>
        </p:nvSpPr>
        <p:spPr bwMode="auto">
          <a:xfrm>
            <a:off x="1750396" y="3568256"/>
            <a:ext cx="484748" cy="484748"/>
          </a:xfrm>
          <a:prstGeom prst="rect">
            <a:avLst/>
          </a:prstGeom>
          <a:noFill/>
          <a:ln w="9525">
            <a:noFill/>
            <a:miter lim="800000"/>
          </a:ln>
        </p:spPr>
        <p:txBody>
          <a:bodyPr wrap="none" lIns="68580" tIns="34290" rIns="68580" bIns="34290">
            <a:spAutoFit/>
          </a:bodyPr>
          <a:lstStyle/>
          <a:p>
            <a:r>
              <a:rPr lang="zh-CN" altLang="zh-CN" sz="2700" dirty="0">
                <a:solidFill>
                  <a:srgbClr val="E04236"/>
                </a:solidFill>
                <a:latin typeface="+mn-ea"/>
              </a:rPr>
              <a:t>企</a:t>
            </a:r>
            <a:endParaRPr lang="zh-CN" altLang="zh-CN" sz="2700" b="1" dirty="0">
              <a:solidFill>
                <a:srgbClr val="E04236"/>
              </a:solidFill>
              <a:latin typeface="+mn-ea"/>
            </a:endParaRPr>
          </a:p>
        </p:txBody>
      </p:sp>
      <p:sp>
        <p:nvSpPr>
          <p:cNvPr id="21" name="TextBox 24"/>
          <p:cNvSpPr txBox="1">
            <a:spLocks noChangeArrowheads="1"/>
          </p:cNvSpPr>
          <p:nvPr/>
        </p:nvSpPr>
        <p:spPr bwMode="auto">
          <a:xfrm>
            <a:off x="3951386" y="3608769"/>
            <a:ext cx="441960" cy="484748"/>
          </a:xfrm>
          <a:prstGeom prst="rect">
            <a:avLst/>
          </a:prstGeom>
          <a:noFill/>
          <a:ln w="9525">
            <a:noFill/>
            <a:miter lim="800000"/>
          </a:ln>
        </p:spPr>
        <p:txBody>
          <a:bodyPr wrap="square" lIns="68580" tIns="34290" rIns="68580" bIns="34290">
            <a:spAutoFit/>
          </a:bodyPr>
          <a:lstStyle/>
          <a:p>
            <a:pPr algn="l"/>
            <a:r>
              <a:rPr lang="zh-CN" altLang="zh-CN" sz="2700" dirty="0">
                <a:solidFill>
                  <a:srgbClr val="E04236"/>
                </a:solidFill>
                <a:latin typeface="+mn-ea"/>
              </a:rPr>
              <a:t>褂</a:t>
            </a:r>
            <a:endParaRPr lang="zh-CN" altLang="zh-CN" sz="2700" dirty="0">
              <a:solidFill>
                <a:srgbClr val="E04236"/>
              </a:solidFill>
              <a:latin typeface="+mn-ea"/>
            </a:endParaRPr>
          </a:p>
        </p:txBody>
      </p:sp>
      <p:sp>
        <p:nvSpPr>
          <p:cNvPr id="28" name="TextBox 25"/>
          <p:cNvSpPr txBox="1">
            <a:spLocks noChangeArrowheads="1"/>
          </p:cNvSpPr>
          <p:nvPr/>
        </p:nvSpPr>
        <p:spPr bwMode="auto">
          <a:xfrm>
            <a:off x="5121180" y="3594929"/>
            <a:ext cx="484748" cy="484748"/>
          </a:xfrm>
          <a:prstGeom prst="rect">
            <a:avLst/>
          </a:prstGeom>
          <a:noFill/>
          <a:ln w="9525">
            <a:noFill/>
            <a:miter lim="800000"/>
          </a:ln>
        </p:spPr>
        <p:txBody>
          <a:bodyPr wrap="none" lIns="68580" tIns="34290" rIns="68580" bIns="34290">
            <a:spAutoFit/>
          </a:bodyPr>
          <a:lstStyle/>
          <a:p>
            <a:r>
              <a:rPr lang="zh-CN" altLang="zh-CN" sz="2700" dirty="0">
                <a:solidFill>
                  <a:srgbClr val="E04236"/>
                </a:solidFill>
                <a:latin typeface="+mn-ea"/>
              </a:rPr>
              <a:t>坞</a:t>
            </a:r>
            <a:endParaRPr lang="zh-CN" altLang="zh-CN" sz="2700" b="1" dirty="0">
              <a:solidFill>
                <a:srgbClr val="E04236"/>
              </a:solidFill>
              <a:latin typeface="+mn-ea"/>
            </a:endParaRPr>
          </a:p>
        </p:txBody>
      </p:sp>
      <p:sp>
        <p:nvSpPr>
          <p:cNvPr id="29" name="矩形 28"/>
          <p:cNvSpPr>
            <a:spLocks noChangeArrowheads="1"/>
          </p:cNvSpPr>
          <p:nvPr/>
        </p:nvSpPr>
        <p:spPr bwMode="auto">
          <a:xfrm>
            <a:off x="3008899" y="3106599"/>
            <a:ext cx="492103" cy="391478"/>
          </a:xfrm>
          <a:prstGeom prst="rect">
            <a:avLst/>
          </a:prstGeom>
          <a:noFill/>
          <a:ln w="9525">
            <a:noFill/>
            <a:miter lim="800000"/>
          </a:ln>
        </p:spPr>
        <p:txBody>
          <a:bodyPr wrap="square" lIns="68580" tIns="34290" rIns="68580" bIns="34290">
            <a:spAutoFit/>
          </a:bodyPr>
          <a:lstStyle/>
          <a:p>
            <a:pPr lvl="0"/>
            <a:r>
              <a:rPr lang="en-US" altLang="zh-CN" sz="2100" dirty="0" err="1">
                <a:latin typeface="Pinyin Adjust" panose="02000500000000000000" charset="0"/>
                <a:ea typeface="微软雅黑" panose="020B0503020204020204" charset="-122"/>
                <a:cs typeface="Pinyin Adjust" panose="02000500000000000000" charset="0"/>
                <a:sym typeface="+mn-ea"/>
              </a:rPr>
              <a:t>bǐ</a:t>
            </a:r>
            <a:endParaRPr lang="en-US" altLang="zh-CN" sz="2700" b="1" dirty="0">
              <a:latin typeface="Pinyin Adjust" panose="02000500000000000000" charset="0"/>
              <a:ea typeface="GB Pinyinok-B" pitchFamily="2" charset="-122"/>
              <a:cs typeface="Pinyin Adjust" panose="02000500000000000000" charset="0"/>
              <a:sym typeface="+mn-ea"/>
            </a:endParaRPr>
          </a:p>
        </p:txBody>
      </p:sp>
      <p:sp>
        <p:nvSpPr>
          <p:cNvPr id="30" name="TextBox 26"/>
          <p:cNvSpPr txBox="1">
            <a:spLocks noChangeArrowheads="1"/>
          </p:cNvSpPr>
          <p:nvPr/>
        </p:nvSpPr>
        <p:spPr bwMode="auto">
          <a:xfrm>
            <a:off x="2941008" y="3594929"/>
            <a:ext cx="484748" cy="484748"/>
          </a:xfrm>
          <a:prstGeom prst="rect">
            <a:avLst/>
          </a:prstGeom>
          <a:noFill/>
          <a:ln w="9525">
            <a:noFill/>
            <a:miter lim="800000"/>
          </a:ln>
        </p:spPr>
        <p:txBody>
          <a:bodyPr wrap="none" lIns="68580" tIns="34290" rIns="68580" bIns="34290">
            <a:spAutoFit/>
          </a:bodyPr>
          <a:lstStyle/>
          <a:p>
            <a:r>
              <a:rPr lang="zh-CN" altLang="en-US" sz="2700" dirty="0">
                <a:solidFill>
                  <a:srgbClr val="E04236"/>
                </a:solidFill>
                <a:latin typeface="+mn-ea"/>
              </a:rPr>
              <a:t>彼</a:t>
            </a:r>
            <a:endParaRPr lang="zh-CN" altLang="en-US" sz="2700" b="1" dirty="0">
              <a:solidFill>
                <a:srgbClr val="E04236"/>
              </a:solidFill>
              <a:latin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down)">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down)">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down)">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down)">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wipe(down)">
                                      <p:cBhvr>
                                        <p:cTn id="42" dur="500"/>
                                        <p:tgtEl>
                                          <p:spTgt spid="2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down)">
                                      <p:cBhvr>
                                        <p:cTn id="47" dur="500"/>
                                        <p:tgtEl>
                                          <p:spTgt spid="14"/>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down)">
                                      <p:cBhvr>
                                        <p:cTn id="5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17" grpId="0"/>
      <p:bldP spid="6" grpId="0"/>
      <p:bldP spid="7" grpId="0"/>
      <p:bldP spid="8" grpId="0"/>
      <p:bldP spid="14" grpId="0"/>
      <p:bldP spid="15"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695103" y="732080"/>
            <a:ext cx="2208419" cy="503723"/>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100" dirty="0">
                <a:solidFill>
                  <a:schemeClr val="tx1"/>
                </a:solidFill>
                <a:latin typeface="微软雅黑" panose="020B0503020204020204" charset="-122"/>
                <a:ea typeface="微软雅黑" panose="020B0503020204020204" charset="-122"/>
              </a:rPr>
              <a:t>多音字</a:t>
            </a:r>
            <a:endParaRPr lang="zh-CN" altLang="en-US" sz="2100" dirty="0">
              <a:solidFill>
                <a:schemeClr val="tx1"/>
              </a:solidFill>
              <a:latin typeface="微软雅黑" panose="020B0503020204020204" charset="-122"/>
              <a:ea typeface="微软雅黑" panose="020B0503020204020204" charset="-122"/>
            </a:endParaRPr>
          </a:p>
        </p:txBody>
      </p:sp>
      <p:pic>
        <p:nvPicPr>
          <p:cNvPr id="13" name="图片 12"/>
          <p:cNvPicPr>
            <a:picLocks noChangeAspect="1"/>
          </p:cNvPicPr>
          <p:nvPr/>
        </p:nvPicPr>
        <p:blipFill>
          <a:blip r:embed="rId1" cstate="email"/>
          <a:stretch>
            <a:fillRect/>
          </a:stretch>
        </p:blipFill>
        <p:spPr>
          <a:xfrm flipH="1">
            <a:off x="3409011" y="392199"/>
            <a:ext cx="777830" cy="887798"/>
          </a:xfrm>
          <a:prstGeom prst="rect">
            <a:avLst/>
          </a:prstGeom>
        </p:spPr>
      </p:pic>
      <p:sp>
        <p:nvSpPr>
          <p:cNvPr id="16" name="文本框 4"/>
          <p:cNvSpPr txBox="1"/>
          <p:nvPr/>
        </p:nvSpPr>
        <p:spPr>
          <a:xfrm>
            <a:off x="1525468" y="2423377"/>
            <a:ext cx="653891" cy="437674"/>
          </a:xfrm>
          <a:prstGeom prst="rect">
            <a:avLst/>
          </a:prstGeom>
          <a:solidFill>
            <a:schemeClr val="bg1"/>
          </a:solidFill>
        </p:spPr>
        <p:txBody>
          <a:bodyPr wrap="square" lIns="68580" tIns="34290" rIns="68580" bIns="34290" rtlCol="0">
            <a:spAutoFit/>
          </a:bodyPr>
          <a:lstStyle/>
          <a:p>
            <a:r>
              <a:rPr lang="zh-CN" altLang="zh-CN" sz="2400" b="1" dirty="0">
                <a:solidFill>
                  <a:srgbClr val="000000"/>
                </a:solidFill>
                <a:latin typeface="+mn-ea"/>
              </a:rPr>
              <a:t>矜</a:t>
            </a:r>
            <a:endParaRPr lang="zh-CN" altLang="zh-CN" sz="2400" b="1" dirty="0">
              <a:solidFill>
                <a:srgbClr val="000000"/>
              </a:solidFill>
              <a:latin typeface="+mn-ea"/>
            </a:endParaRPr>
          </a:p>
        </p:txBody>
      </p:sp>
      <p:sp>
        <p:nvSpPr>
          <p:cNvPr id="17" name="左大括号 16"/>
          <p:cNvSpPr/>
          <p:nvPr/>
        </p:nvSpPr>
        <p:spPr>
          <a:xfrm>
            <a:off x="2207934" y="1976654"/>
            <a:ext cx="585788" cy="1471613"/>
          </a:xfrm>
          <a:prstGeom prst="leftBrace">
            <a:avLst/>
          </a:prstGeom>
          <a:ln>
            <a:solidFill>
              <a:srgbClr val="A1C450"/>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p>
        </p:txBody>
      </p:sp>
      <p:sp>
        <p:nvSpPr>
          <p:cNvPr id="18" name="TextBox 4"/>
          <p:cNvSpPr txBox="1"/>
          <p:nvPr/>
        </p:nvSpPr>
        <p:spPr>
          <a:xfrm>
            <a:off x="2630683" y="1961877"/>
            <a:ext cx="2128838" cy="391478"/>
          </a:xfrm>
          <a:prstGeom prst="rect">
            <a:avLst/>
          </a:prstGeom>
          <a:noFill/>
        </p:spPr>
        <p:txBody>
          <a:bodyPr wrap="square" lIns="68580" tIns="34290" rIns="68580" bIns="34290" rtlCol="0">
            <a:spAutoFit/>
          </a:bodyPr>
          <a:lstStyle/>
          <a:p>
            <a:r>
              <a:rPr lang="zh-CN" altLang="en-US" sz="2100" dirty="0">
                <a:solidFill>
                  <a:srgbClr val="000000"/>
                </a:solidFill>
                <a:latin typeface="微软雅黑" panose="020B0503020204020204" charset="-122"/>
                <a:ea typeface="微软雅黑" panose="020B0503020204020204" charset="-122"/>
                <a:cs typeface="微软雅黑" panose="020B0503020204020204" charset="-122"/>
              </a:rPr>
              <a:t>（</a:t>
            </a:r>
            <a:r>
              <a:rPr lang="en-US" altLang="zh-CN" sz="2100" dirty="0" err="1">
                <a:latin typeface="Pinyin Adjust" panose="02000500000000000000" charset="0"/>
                <a:ea typeface="微软雅黑" panose="020B0503020204020204" charset="-122"/>
                <a:cs typeface="Pinyin Adjust" panose="02000500000000000000" charset="0"/>
              </a:rPr>
              <a:t>jīn</a:t>
            </a:r>
            <a:r>
              <a:rPr lang="en-US" altLang="zh-CN" sz="2100" dirty="0">
                <a:solidFill>
                  <a:srgbClr val="000000"/>
                </a:solidFill>
                <a:latin typeface="微软雅黑" panose="020B0503020204020204" charset="-122"/>
                <a:ea typeface="微软雅黑" panose="020B0503020204020204" charset="-122"/>
                <a:cs typeface="微软雅黑" panose="020B0503020204020204" charset="-122"/>
              </a:rPr>
              <a:t>)   </a:t>
            </a:r>
            <a:r>
              <a:rPr lang="zh-CN" altLang="en-US" sz="2100" dirty="0">
                <a:solidFill>
                  <a:srgbClr val="000000"/>
                </a:solidFill>
                <a:latin typeface="微软雅黑" panose="020B0503020204020204" charset="-122"/>
                <a:ea typeface="微软雅黑" panose="020B0503020204020204" charset="-122"/>
                <a:cs typeface="微软雅黑" panose="020B0503020204020204" charset="-122"/>
              </a:rPr>
              <a:t>矜持</a:t>
            </a:r>
            <a:endParaRPr lang="zh-CN" altLang="en-US" sz="2100" dirty="0">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19" name="TextBox 5"/>
          <p:cNvSpPr txBox="1"/>
          <p:nvPr/>
        </p:nvSpPr>
        <p:spPr>
          <a:xfrm>
            <a:off x="2554706" y="2981719"/>
            <a:ext cx="2514600" cy="391478"/>
          </a:xfrm>
          <a:prstGeom prst="rect">
            <a:avLst/>
          </a:prstGeom>
          <a:noFill/>
        </p:spPr>
        <p:txBody>
          <a:bodyPr wrap="square" lIns="68580" tIns="34290" rIns="68580" bIns="34290" rtlCol="0">
            <a:spAutoFit/>
          </a:bodyPr>
          <a:lstStyle/>
          <a:p>
            <a:r>
              <a:rPr lang="en-US" altLang="zh-CN" sz="2100" dirty="0">
                <a:solidFill>
                  <a:srgbClr val="000000"/>
                </a:solidFill>
                <a:latin typeface="微软雅黑" panose="020B0503020204020204" charset="-122"/>
                <a:ea typeface="微软雅黑" panose="020B0503020204020204" charset="-122"/>
                <a:cs typeface="微软雅黑" panose="020B0503020204020204" charset="-122"/>
              </a:rPr>
              <a:t> </a:t>
            </a:r>
            <a:r>
              <a:rPr lang="zh-CN" altLang="en-US" sz="2100" dirty="0">
                <a:solidFill>
                  <a:srgbClr val="000000"/>
                </a:solidFill>
                <a:latin typeface="微软雅黑" panose="020B0503020204020204" charset="-122"/>
                <a:ea typeface="微软雅黑" panose="020B0503020204020204" charset="-122"/>
                <a:cs typeface="微软雅黑" panose="020B0503020204020204" charset="-122"/>
              </a:rPr>
              <a:t>（</a:t>
            </a:r>
            <a:r>
              <a:rPr lang="en-US" altLang="zh-CN" sz="2100" dirty="0" err="1">
                <a:latin typeface="Pinyin Adjust" panose="02000500000000000000" charset="0"/>
                <a:ea typeface="微软雅黑" panose="020B0503020204020204" charset="-122"/>
                <a:cs typeface="Pinyin Adjust" panose="02000500000000000000" charset="0"/>
              </a:rPr>
              <a:t>qín</a:t>
            </a:r>
            <a:r>
              <a:rPr lang="en-US" altLang="zh-CN" sz="2100" dirty="0">
                <a:solidFill>
                  <a:srgbClr val="000000"/>
                </a:solidFill>
                <a:latin typeface="微软雅黑" panose="020B0503020204020204" charset="-122"/>
                <a:ea typeface="微软雅黑" panose="020B0503020204020204" charset="-122"/>
                <a:cs typeface="微软雅黑" panose="020B0503020204020204" charset="-122"/>
              </a:rPr>
              <a:t>) </a:t>
            </a:r>
            <a:endParaRPr lang="zh-CN" altLang="en-US" sz="2100" dirty="0">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20" name="左大括号 19"/>
          <p:cNvSpPr/>
          <p:nvPr/>
        </p:nvSpPr>
        <p:spPr>
          <a:xfrm>
            <a:off x="2206981" y="1972844"/>
            <a:ext cx="585788" cy="1471613"/>
          </a:xfrm>
          <a:prstGeom prst="leftBrace">
            <a:avLst/>
          </a:prstGeom>
          <a:ln>
            <a:solidFill>
              <a:srgbClr val="A1C450"/>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p>
        </p:txBody>
      </p:sp>
      <p:sp>
        <p:nvSpPr>
          <p:cNvPr id="21" name="TextBox 5"/>
          <p:cNvSpPr txBox="1"/>
          <p:nvPr/>
        </p:nvSpPr>
        <p:spPr>
          <a:xfrm>
            <a:off x="2549944" y="2491182"/>
            <a:ext cx="2514600" cy="391478"/>
          </a:xfrm>
          <a:prstGeom prst="rect">
            <a:avLst/>
          </a:prstGeom>
          <a:noFill/>
        </p:spPr>
        <p:txBody>
          <a:bodyPr wrap="square" lIns="68580" tIns="34290" rIns="68580" bIns="34290" rtlCol="0">
            <a:spAutoFit/>
          </a:bodyPr>
          <a:lstStyle/>
          <a:p>
            <a:r>
              <a:rPr lang="en-US" altLang="zh-CN" sz="2100" dirty="0">
                <a:solidFill>
                  <a:srgbClr val="000000"/>
                </a:solidFill>
                <a:latin typeface="微软雅黑" panose="020B0503020204020204" charset="-122"/>
                <a:ea typeface="微软雅黑" panose="020B0503020204020204" charset="-122"/>
                <a:cs typeface="微软雅黑" panose="020B0503020204020204" charset="-122"/>
              </a:rPr>
              <a:t> </a:t>
            </a:r>
            <a:r>
              <a:rPr lang="zh-CN" altLang="en-US" sz="2100" dirty="0">
                <a:solidFill>
                  <a:srgbClr val="000000"/>
                </a:solidFill>
                <a:latin typeface="微软雅黑" panose="020B0503020204020204" charset="-122"/>
                <a:ea typeface="微软雅黑" panose="020B0503020204020204" charset="-122"/>
                <a:cs typeface="微软雅黑" panose="020B0503020204020204" charset="-122"/>
              </a:rPr>
              <a:t>（</a:t>
            </a:r>
            <a:r>
              <a:rPr lang="en-US" altLang="zh-CN" sz="2100" dirty="0" err="1">
                <a:latin typeface="Pinyin Adjust" panose="02000500000000000000" charset="0"/>
                <a:ea typeface="微软雅黑" panose="020B0503020204020204" charset="-122"/>
                <a:cs typeface="Pinyin Adjust" panose="02000500000000000000" charset="0"/>
              </a:rPr>
              <a:t>guān</a:t>
            </a:r>
            <a:r>
              <a:rPr lang="en-US" altLang="zh-CN" sz="2100" dirty="0">
                <a:solidFill>
                  <a:srgbClr val="000000"/>
                </a:solidFill>
                <a:latin typeface="微软雅黑" panose="020B0503020204020204" charset="-122"/>
                <a:ea typeface="微软雅黑" panose="020B0503020204020204" charset="-122"/>
                <a:cs typeface="微软雅黑" panose="020B0503020204020204" charset="-122"/>
              </a:rPr>
              <a:t>)</a:t>
            </a:r>
            <a:endParaRPr lang="zh-CN" altLang="en-US" sz="2100" dirty="0">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26" name="文本框 4"/>
          <p:cNvSpPr txBox="1"/>
          <p:nvPr/>
        </p:nvSpPr>
        <p:spPr>
          <a:xfrm>
            <a:off x="5064544" y="2434344"/>
            <a:ext cx="653891" cy="437674"/>
          </a:xfrm>
          <a:prstGeom prst="rect">
            <a:avLst/>
          </a:prstGeom>
          <a:solidFill>
            <a:schemeClr val="bg1"/>
          </a:solidFill>
        </p:spPr>
        <p:txBody>
          <a:bodyPr wrap="square" lIns="68580" tIns="34290" rIns="68580" bIns="34290" rtlCol="0">
            <a:spAutoFit/>
          </a:bodyPr>
          <a:lstStyle/>
          <a:p>
            <a:r>
              <a:rPr lang="zh-CN" altLang="zh-CN" sz="2400" b="1" dirty="0">
                <a:solidFill>
                  <a:srgbClr val="000000"/>
                </a:solidFill>
                <a:latin typeface="+mn-ea"/>
              </a:rPr>
              <a:t>吓</a:t>
            </a:r>
            <a:endParaRPr lang="zh-CN" altLang="zh-CN" sz="2400" b="1" dirty="0">
              <a:solidFill>
                <a:srgbClr val="000000"/>
              </a:solidFill>
              <a:latin typeface="+mn-ea"/>
            </a:endParaRPr>
          </a:p>
        </p:txBody>
      </p:sp>
      <p:sp>
        <p:nvSpPr>
          <p:cNvPr id="27" name="左大括号 26"/>
          <p:cNvSpPr/>
          <p:nvPr/>
        </p:nvSpPr>
        <p:spPr>
          <a:xfrm>
            <a:off x="5747010" y="1987621"/>
            <a:ext cx="585788" cy="1471613"/>
          </a:xfrm>
          <a:prstGeom prst="leftBrace">
            <a:avLst/>
          </a:prstGeom>
          <a:ln>
            <a:solidFill>
              <a:srgbClr val="A1C450"/>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p>
        </p:txBody>
      </p:sp>
      <p:sp>
        <p:nvSpPr>
          <p:cNvPr id="28" name="TextBox 4"/>
          <p:cNvSpPr txBox="1"/>
          <p:nvPr/>
        </p:nvSpPr>
        <p:spPr>
          <a:xfrm>
            <a:off x="6169759" y="1972844"/>
            <a:ext cx="2128838" cy="391478"/>
          </a:xfrm>
          <a:prstGeom prst="rect">
            <a:avLst/>
          </a:prstGeom>
          <a:noFill/>
        </p:spPr>
        <p:txBody>
          <a:bodyPr wrap="square" lIns="68580" tIns="34290" rIns="68580" bIns="34290" rtlCol="0">
            <a:spAutoFit/>
          </a:bodyPr>
          <a:lstStyle/>
          <a:p>
            <a:r>
              <a:rPr lang="zh-CN" altLang="en-US" sz="2100" dirty="0">
                <a:solidFill>
                  <a:srgbClr val="000000"/>
                </a:solidFill>
                <a:latin typeface="微软雅黑" panose="020B0503020204020204" charset="-122"/>
                <a:ea typeface="微软雅黑" panose="020B0503020204020204" charset="-122"/>
                <a:cs typeface="微软雅黑" panose="020B0503020204020204" charset="-122"/>
              </a:rPr>
              <a:t>（</a:t>
            </a:r>
            <a:r>
              <a:rPr lang="en-US" altLang="zh-CN" sz="2100" dirty="0" err="1">
                <a:latin typeface="Pinyin Adjust" panose="02000500000000000000" charset="0"/>
                <a:ea typeface="微软雅黑" panose="020B0503020204020204" charset="-122"/>
                <a:cs typeface="Pinyin Adjust" panose="02000500000000000000" charset="0"/>
              </a:rPr>
              <a:t>xià</a:t>
            </a:r>
            <a:r>
              <a:rPr lang="en-US" altLang="zh-CN" sz="2100" dirty="0">
                <a:solidFill>
                  <a:srgbClr val="000000"/>
                </a:solidFill>
                <a:latin typeface="微软雅黑" panose="020B0503020204020204" charset="-122"/>
                <a:ea typeface="微软雅黑" panose="020B0503020204020204" charset="-122"/>
                <a:cs typeface="微软雅黑" panose="020B0503020204020204" charset="-122"/>
              </a:rPr>
              <a:t>)   </a:t>
            </a:r>
            <a:r>
              <a:rPr lang="zh-CN" altLang="en-US" sz="2100" dirty="0">
                <a:solidFill>
                  <a:srgbClr val="000000"/>
                </a:solidFill>
                <a:latin typeface="微软雅黑" panose="020B0503020204020204" charset="-122"/>
                <a:ea typeface="微软雅黑" panose="020B0503020204020204" charset="-122"/>
                <a:cs typeface="微软雅黑" panose="020B0503020204020204" charset="-122"/>
              </a:rPr>
              <a:t>吓人</a:t>
            </a:r>
            <a:endParaRPr lang="zh-CN" altLang="en-US" sz="2100" dirty="0">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29" name="TextBox 5"/>
          <p:cNvSpPr txBox="1"/>
          <p:nvPr/>
        </p:nvSpPr>
        <p:spPr>
          <a:xfrm>
            <a:off x="6093782" y="2992687"/>
            <a:ext cx="2514600" cy="391478"/>
          </a:xfrm>
          <a:prstGeom prst="rect">
            <a:avLst/>
          </a:prstGeom>
          <a:noFill/>
        </p:spPr>
        <p:txBody>
          <a:bodyPr wrap="square" lIns="68580" tIns="34290" rIns="68580" bIns="34290" rtlCol="0">
            <a:spAutoFit/>
          </a:bodyPr>
          <a:lstStyle/>
          <a:p>
            <a:r>
              <a:rPr lang="en-US" altLang="zh-CN" sz="2100" dirty="0">
                <a:solidFill>
                  <a:srgbClr val="000000"/>
                </a:solidFill>
                <a:latin typeface="微软雅黑" panose="020B0503020204020204" charset="-122"/>
                <a:ea typeface="微软雅黑" panose="020B0503020204020204" charset="-122"/>
                <a:cs typeface="微软雅黑" panose="020B0503020204020204" charset="-122"/>
              </a:rPr>
              <a:t> </a:t>
            </a:r>
            <a:r>
              <a:rPr lang="zh-CN" altLang="en-US" sz="2100" dirty="0">
                <a:solidFill>
                  <a:srgbClr val="000000"/>
                </a:solidFill>
                <a:latin typeface="微软雅黑" panose="020B0503020204020204" charset="-122"/>
                <a:ea typeface="微软雅黑" panose="020B0503020204020204" charset="-122"/>
                <a:cs typeface="微软雅黑" panose="020B0503020204020204" charset="-122"/>
              </a:rPr>
              <a:t>（</a:t>
            </a:r>
            <a:r>
              <a:rPr lang="en-US" altLang="zh-CN" sz="2100" dirty="0" err="1">
                <a:latin typeface="Pinyin Adjust" panose="02000500000000000000" charset="0"/>
                <a:ea typeface="微软雅黑" panose="020B0503020204020204" charset="-122"/>
                <a:cs typeface="Pinyin Adjust" panose="02000500000000000000" charset="0"/>
              </a:rPr>
              <a:t>hè</a:t>
            </a:r>
            <a:r>
              <a:rPr lang="zh-CN" altLang="en-US" sz="2100" dirty="0">
                <a:solidFill>
                  <a:srgbClr val="000000"/>
                </a:solidFill>
                <a:latin typeface="微软雅黑" panose="020B0503020204020204" charset="-122"/>
                <a:ea typeface="微软雅黑" panose="020B0503020204020204" charset="-122"/>
                <a:cs typeface="微软雅黑" panose="020B0503020204020204" charset="-122"/>
              </a:rPr>
              <a:t>）  恐吓</a:t>
            </a:r>
            <a:endParaRPr lang="zh-CN" altLang="en-US" sz="2100" dirty="0">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30" name="左大括号 29"/>
          <p:cNvSpPr/>
          <p:nvPr/>
        </p:nvSpPr>
        <p:spPr>
          <a:xfrm>
            <a:off x="5746057" y="1983811"/>
            <a:ext cx="585788" cy="1471613"/>
          </a:xfrm>
          <a:prstGeom prst="leftBrace">
            <a:avLst/>
          </a:prstGeom>
          <a:ln>
            <a:solidFill>
              <a:srgbClr val="A1C450"/>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695103" y="732080"/>
            <a:ext cx="2208419" cy="503723"/>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100" dirty="0">
                <a:solidFill>
                  <a:schemeClr val="tx1"/>
                </a:solidFill>
                <a:latin typeface="微软雅黑" panose="020B0503020204020204" charset="-122"/>
                <a:ea typeface="微软雅黑" panose="020B0503020204020204" charset="-122"/>
              </a:rPr>
              <a:t>词语解释</a:t>
            </a:r>
            <a:endParaRPr lang="zh-CN" altLang="en-US" sz="2100" dirty="0">
              <a:solidFill>
                <a:schemeClr val="tx1"/>
              </a:solidFill>
              <a:latin typeface="微软雅黑" panose="020B0503020204020204" charset="-122"/>
              <a:ea typeface="微软雅黑" panose="020B0503020204020204" charset="-122"/>
            </a:endParaRPr>
          </a:p>
        </p:txBody>
      </p:sp>
      <p:pic>
        <p:nvPicPr>
          <p:cNvPr id="13" name="图片 12"/>
          <p:cNvPicPr>
            <a:picLocks noChangeAspect="1"/>
          </p:cNvPicPr>
          <p:nvPr/>
        </p:nvPicPr>
        <p:blipFill>
          <a:blip r:embed="rId1" cstate="email"/>
          <a:stretch>
            <a:fillRect/>
          </a:stretch>
        </p:blipFill>
        <p:spPr>
          <a:xfrm flipH="1">
            <a:off x="3409011" y="392199"/>
            <a:ext cx="777830" cy="887798"/>
          </a:xfrm>
          <a:prstGeom prst="rect">
            <a:avLst/>
          </a:prstGeom>
        </p:spPr>
      </p:pic>
      <p:sp>
        <p:nvSpPr>
          <p:cNvPr id="7" name="文本框 6"/>
          <p:cNvSpPr txBox="1"/>
          <p:nvPr/>
        </p:nvSpPr>
        <p:spPr>
          <a:xfrm>
            <a:off x="831056" y="1672114"/>
            <a:ext cx="7385685" cy="2492216"/>
          </a:xfrm>
          <a:prstGeom prst="rect">
            <a:avLst/>
          </a:prstGeom>
          <a:noFill/>
        </p:spPr>
        <p:txBody>
          <a:bodyPr wrap="square" lIns="68580" tIns="34290" rIns="68580" bIns="34290" rtlCol="0">
            <a:spAutoFit/>
          </a:bodyPr>
          <a:lstStyle/>
          <a:p>
            <a:pPr>
              <a:lnSpc>
                <a:spcPct val="150000"/>
              </a:lnSpc>
            </a:pPr>
            <a:r>
              <a:rPr lang="zh-CN" altLang="en-US" sz="2100" b="1" dirty="0">
                <a:latin typeface="微软雅黑" panose="020B0503020204020204" charset="-122"/>
                <a:ea typeface="微软雅黑" panose="020B0503020204020204" charset="-122"/>
                <a:cs typeface="微软雅黑" panose="020B0503020204020204" charset="-122"/>
              </a:rPr>
              <a:t>奢侈</a:t>
            </a:r>
            <a:r>
              <a:rPr lang="zh-CN" altLang="en-US" sz="2100" dirty="0">
                <a:latin typeface="微软雅黑" panose="020B0503020204020204" charset="-122"/>
                <a:ea typeface="微软雅黑" panose="020B0503020204020204" charset="-122"/>
                <a:cs typeface="微软雅黑" panose="020B0503020204020204" charset="-122"/>
              </a:rPr>
              <a:t>：挥霍浪费钱财,过分追求享受。</a:t>
            </a:r>
            <a:endParaRPr lang="zh-CN" altLang="en-US" sz="2100" dirty="0">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2100" b="1" dirty="0">
                <a:latin typeface="微软雅黑" panose="020B0503020204020204" charset="-122"/>
                <a:ea typeface="微软雅黑" panose="020B0503020204020204" charset="-122"/>
                <a:cs typeface="微软雅黑" panose="020B0503020204020204" charset="-122"/>
              </a:rPr>
              <a:t>筹集</a:t>
            </a:r>
            <a:r>
              <a:rPr lang="zh-CN" altLang="en-US" sz="2100" dirty="0">
                <a:latin typeface="微软雅黑" panose="020B0503020204020204" charset="-122"/>
                <a:ea typeface="微软雅黑" panose="020B0503020204020204" charset="-122"/>
                <a:cs typeface="微软雅黑" panose="020B0503020204020204" charset="-122"/>
              </a:rPr>
              <a:t>：筹取征集聚集。</a:t>
            </a:r>
            <a:endParaRPr lang="zh-CN" altLang="en-US" sz="2100" dirty="0">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2100" b="1" dirty="0">
                <a:latin typeface="微软雅黑" panose="020B0503020204020204" charset="-122"/>
                <a:ea typeface="微软雅黑" panose="020B0503020204020204" charset="-122"/>
                <a:cs typeface="微软雅黑" panose="020B0503020204020204" charset="-122"/>
              </a:rPr>
              <a:t>矜持不苟</a:t>
            </a:r>
            <a:r>
              <a:rPr lang="zh-CN" altLang="en-US" sz="2100" dirty="0">
                <a:latin typeface="微软雅黑" panose="020B0503020204020204" charset="-122"/>
                <a:ea typeface="微软雅黑" panose="020B0503020204020204" charset="-122"/>
                <a:cs typeface="微软雅黑" panose="020B0503020204020204" charset="-122"/>
              </a:rPr>
              <a:t>：</a:t>
            </a:r>
            <a:r>
              <a:rPr lang="zh-CN" altLang="zh-CN" sz="2100" dirty="0">
                <a:latin typeface="微软雅黑" panose="020B0503020204020204" charset="-122"/>
                <a:ea typeface="微软雅黑" panose="020B0503020204020204" charset="-122"/>
              </a:rPr>
              <a:t>保持庄严的态度；不苟，不草率</a:t>
            </a:r>
            <a:r>
              <a:rPr lang="zh-CN" altLang="en-US" sz="2100" dirty="0">
                <a:latin typeface="微软雅黑" panose="020B0503020204020204" charset="-122"/>
                <a:ea typeface="微软雅黑" panose="020B0503020204020204" charset="-122"/>
                <a:cs typeface="微软雅黑" panose="020B0503020204020204" charset="-122"/>
              </a:rPr>
              <a:t>。端庄严谨，毫不马虎,态度认真,一丝不苟。</a:t>
            </a:r>
            <a:endParaRPr lang="zh-CN" altLang="en-US" sz="2100" dirty="0">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2100" b="1" dirty="0">
                <a:latin typeface="微软雅黑" panose="020B0503020204020204" charset="-122"/>
                <a:ea typeface="微软雅黑" panose="020B0503020204020204" charset="-122"/>
                <a:cs typeface="微软雅黑" panose="020B0503020204020204" charset="-122"/>
              </a:rPr>
              <a:t>威吓</a:t>
            </a:r>
            <a:r>
              <a:rPr lang="zh-CN" altLang="en-US" sz="2100" dirty="0">
                <a:latin typeface="微软雅黑" panose="020B0503020204020204" charset="-122"/>
                <a:ea typeface="微软雅黑" panose="020B0503020204020204" charset="-122"/>
                <a:cs typeface="微软雅黑" panose="020B0503020204020204" charset="-122"/>
              </a:rPr>
              <a:t>：指用武力或威风使对方恐惧或产生自卑感的方法或手段。</a:t>
            </a:r>
            <a:endParaRPr lang="zh-CN" altLang="en-US" sz="21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p:nvPr/>
        </p:nvSpPr>
        <p:spPr>
          <a:xfrm>
            <a:off x="1031341" y="1858437"/>
            <a:ext cx="6691702" cy="807244"/>
          </a:xfrm>
          <a:prstGeom prst="rect">
            <a:avLst/>
          </a:prstGeom>
          <a:noFill/>
          <a:ln w="9525">
            <a:noFill/>
          </a:ln>
        </p:spPr>
        <p:txBody>
          <a:bodyPr wrap="square" lIns="68580" tIns="34290" rIns="68580" bIns="34290">
            <a:spAutoFit/>
          </a:bodyPr>
          <a:lstStyle/>
          <a:p>
            <a:pPr>
              <a:lnSpc>
                <a:spcPct val="200000"/>
              </a:lnSpc>
            </a:pPr>
            <a:r>
              <a:rPr lang="zh-CN" altLang="en-US" sz="2400" b="1" dirty="0">
                <a:latin typeface="微软雅黑" panose="020B0503020204020204" charset="-122"/>
                <a:ea typeface="微软雅黑" panose="020B0503020204020204" charset="-122"/>
              </a:rPr>
              <a:t>细读全文，体会以下具体含义。</a:t>
            </a:r>
            <a:endParaRPr lang="zh-CN" altLang="en-US" sz="1500" dirty="0">
              <a:solidFill>
                <a:srgbClr val="008000"/>
              </a:solidFill>
              <a:latin typeface="Calibri" panose="020F0502020204030204" charset="0"/>
              <a:ea typeface="宋体" panose="02010600030101010101" pitchFamily="2" charset="-122"/>
            </a:endParaRPr>
          </a:p>
        </p:txBody>
      </p:sp>
      <p:pic>
        <p:nvPicPr>
          <p:cNvPr id="12289" name="Picture 1" descr="G:\语文课件要求\课件需要动漫人物\女2疑问.png"/>
          <p:cNvPicPr>
            <a:picLocks noChangeAspect="1" noChangeArrowheads="1"/>
          </p:cNvPicPr>
          <p:nvPr/>
        </p:nvPicPr>
        <p:blipFill>
          <a:blip r:embed="rId1" cstate="email"/>
          <a:srcRect/>
          <a:stretch>
            <a:fillRect/>
          </a:stretch>
        </p:blipFill>
        <p:spPr bwMode="auto">
          <a:xfrm>
            <a:off x="6314889" y="2665680"/>
            <a:ext cx="1542892" cy="151972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p:nvPr/>
        </p:nvSpPr>
        <p:spPr>
          <a:xfrm>
            <a:off x="415680" y="694849"/>
            <a:ext cx="7651433" cy="3023905"/>
          </a:xfrm>
          <a:prstGeom prst="rect">
            <a:avLst/>
          </a:prstGeom>
          <a:noFill/>
          <a:ln w="9525">
            <a:noFill/>
          </a:ln>
        </p:spPr>
        <p:txBody>
          <a:bodyPr wrap="square" lIns="68580" tIns="34290" rIns="68580" bIns="34290">
            <a:spAutoFit/>
          </a:bodyPr>
          <a:lstStyle/>
          <a:p>
            <a:pPr>
              <a:lnSpc>
                <a:spcPct val="200000"/>
              </a:lnSpc>
            </a:pPr>
            <a:r>
              <a:rPr lang="en-US" altLang="zh-CN" sz="2400" dirty="0">
                <a:latin typeface="+mn-ea"/>
                <a:cs typeface="+mn-ea"/>
              </a:rPr>
              <a:t>   “</a:t>
            </a:r>
            <a:r>
              <a:rPr lang="zh-CN" altLang="en-US" sz="2400" dirty="0">
                <a:latin typeface="+mn-ea"/>
                <a:cs typeface="+mn-ea"/>
              </a:rPr>
              <a:t>我从事革命斗争，已经十余年了。在这长期的奋斗中，我一向是过着朴素的生活，从没有奢侈过。经手的款项，总在数百万元；但为革命而筹集的金钱，是一点一滴都用之于革命事业的。</a:t>
            </a:r>
            <a:r>
              <a:rPr lang="en-US" altLang="zh-CN" sz="2400" dirty="0">
                <a:latin typeface="+mn-ea"/>
                <a:cs typeface="+mn-ea"/>
              </a:rPr>
              <a:t>”</a:t>
            </a:r>
            <a:r>
              <a:rPr lang="zh-CN" altLang="en-US" sz="2400" dirty="0">
                <a:solidFill>
                  <a:srgbClr val="008000"/>
                </a:solidFill>
                <a:latin typeface="+mn-ea"/>
                <a:cs typeface="+mn-ea"/>
              </a:rPr>
              <a:t>     </a:t>
            </a:r>
            <a:endParaRPr lang="zh-CN" altLang="en-US" sz="2400" dirty="0">
              <a:solidFill>
                <a:srgbClr val="008000"/>
              </a:solidFill>
              <a:latin typeface="+mn-ea"/>
              <a:cs typeface="+mn-ea"/>
            </a:endParaRPr>
          </a:p>
        </p:txBody>
      </p:sp>
      <p:pic>
        <p:nvPicPr>
          <p:cNvPr id="5" name="图片 4" descr="女1飞书"/>
          <p:cNvPicPr>
            <a:picLocks noChangeAspect="1"/>
          </p:cNvPicPr>
          <p:nvPr/>
        </p:nvPicPr>
        <p:blipFill>
          <a:blip r:embed="rId1" cstate="email"/>
          <a:stretch>
            <a:fillRect/>
          </a:stretch>
        </p:blipFill>
        <p:spPr>
          <a:xfrm>
            <a:off x="6775609" y="3647599"/>
            <a:ext cx="2059781" cy="117776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wipe(down)">
                                      <p:cBhvr>
                                        <p:cTn id="7" dur="500"/>
                                        <p:tgtEl>
                                          <p:spTgt spid="27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1966</Words>
  <Application>WPS 演示</Application>
  <PresentationFormat>全屏显示(16:9)</PresentationFormat>
  <Paragraphs>198</Paragraphs>
  <Slides>24</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24</vt:i4>
      </vt:variant>
    </vt:vector>
  </HeadingPairs>
  <TitlesOfParts>
    <vt:vector size="38" baseType="lpstr">
      <vt:lpstr>Arial</vt:lpstr>
      <vt:lpstr>宋体</vt:lpstr>
      <vt:lpstr>Wingdings</vt:lpstr>
      <vt:lpstr>Calibri</vt:lpstr>
      <vt:lpstr>微软雅黑</vt:lpstr>
      <vt:lpstr>华文楷体</vt:lpstr>
      <vt:lpstr>Pinyin Adjust</vt:lpstr>
      <vt:lpstr>GB Pinyinok-B</vt:lpstr>
      <vt:lpstr>Calibri</vt:lpstr>
      <vt:lpstr>楷体</vt:lpstr>
      <vt:lpstr>Arial Unicode MS</vt:lpstr>
      <vt:lpstr>MingLiU-ExtB</vt:lpstr>
      <vt:lpstr>Arial</vt:lpstr>
      <vt:lpstr>自定义设计方案</vt:lpstr>
      <vt:lpstr>12.清贫</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keywords>第一PPT模板网-WWW.1PPT.COM</cp:keywords>
  <dc:subject>第一PPT模板网-WWW.1PPT.COM</dc:subject>
  <cp:lastModifiedBy>涂圣文</cp:lastModifiedBy>
  <cp:revision>153</cp:revision>
  <dcterms:created xsi:type="dcterms:W3CDTF">2019-01-28T06:44:00Z</dcterms:created>
  <dcterms:modified xsi:type="dcterms:W3CDTF">2020-05-26T06:04:33Z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2052-11.8.2.8053</vt:lpwstr>
  </property>
</Properties>
</file>