
<file path=[Content_Types].xml><?xml version="1.0" encoding="utf-8"?>
<Types xmlns="http://schemas.openxmlformats.org/package/2006/content-types">
  <Default Extension="png" ContentType="image/png"/>
  <Default Extension="tiff" ContentType="image/tiff"/>
  <Default Extension="jpeg" ContentType="image/jpeg"/>
  <Default Extension="wdp" ContentType="image/vnd.ms-photo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3" r:id="rId3"/>
  </p:sldMasterIdLst>
  <p:notesMasterIdLst>
    <p:notesMasterId r:id="rId5"/>
  </p:notesMasterIdLst>
  <p:handoutMasterIdLst>
    <p:handoutMasterId r:id="rId61"/>
  </p:handoutMasterIdLst>
  <p:sldIdLst>
    <p:sldId id="523" r:id="rId4"/>
    <p:sldId id="1002" r:id="rId6"/>
    <p:sldId id="1020" r:id="rId7"/>
    <p:sldId id="978" r:id="rId8"/>
    <p:sldId id="991" r:id="rId9"/>
    <p:sldId id="1036" r:id="rId10"/>
    <p:sldId id="1093" r:id="rId11"/>
    <p:sldId id="1037" r:id="rId12"/>
    <p:sldId id="1042" r:id="rId13"/>
    <p:sldId id="1043" r:id="rId14"/>
    <p:sldId id="1044" r:id="rId15"/>
    <p:sldId id="1045" r:id="rId16"/>
    <p:sldId id="1048" r:id="rId17"/>
    <p:sldId id="1047" r:id="rId18"/>
    <p:sldId id="986" r:id="rId19"/>
    <p:sldId id="1028" r:id="rId20"/>
    <p:sldId id="1009" r:id="rId21"/>
    <p:sldId id="1051" r:id="rId22"/>
    <p:sldId id="987" r:id="rId23"/>
    <p:sldId id="1012" r:id="rId24"/>
    <p:sldId id="1013" r:id="rId25"/>
    <p:sldId id="1014" r:id="rId26"/>
    <p:sldId id="918" r:id="rId27"/>
    <p:sldId id="992" r:id="rId28"/>
    <p:sldId id="559" r:id="rId29"/>
    <p:sldId id="1054" r:id="rId30"/>
    <p:sldId id="974" r:id="rId31"/>
    <p:sldId id="1015" r:id="rId32"/>
    <p:sldId id="988" r:id="rId33"/>
    <p:sldId id="1004" r:id="rId34"/>
    <p:sldId id="1029" r:id="rId35"/>
    <p:sldId id="1049" r:id="rId36"/>
    <p:sldId id="1050" r:id="rId37"/>
    <p:sldId id="1053" r:id="rId38"/>
    <p:sldId id="989" r:id="rId39"/>
    <p:sldId id="1016" r:id="rId40"/>
    <p:sldId id="589" r:id="rId41"/>
    <p:sldId id="997" r:id="rId42"/>
    <p:sldId id="1031" r:id="rId43"/>
    <p:sldId id="1032" r:id="rId44"/>
    <p:sldId id="1033" r:id="rId45"/>
    <p:sldId id="1034" r:id="rId46"/>
    <p:sldId id="1035" r:id="rId47"/>
    <p:sldId id="1038" r:id="rId48"/>
    <p:sldId id="936" r:id="rId49"/>
    <p:sldId id="937" r:id="rId50"/>
    <p:sldId id="1040" r:id="rId51"/>
    <p:sldId id="1039" r:id="rId52"/>
    <p:sldId id="1055" r:id="rId53"/>
    <p:sldId id="1056" r:id="rId54"/>
    <p:sldId id="938" r:id="rId55"/>
    <p:sldId id="707" r:id="rId56"/>
    <p:sldId id="1057" r:id="rId57"/>
    <p:sldId id="1058" r:id="rId58"/>
    <p:sldId id="1059" r:id="rId59"/>
    <p:sldId id="1060" r:id="rId6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66CC"/>
    <a:srgbClr val="0000FF"/>
    <a:srgbClr val="FF00FF"/>
    <a:srgbClr val="FFFFFF"/>
    <a:srgbClr val="FF6600"/>
    <a:srgbClr val="FFFFCC"/>
    <a:srgbClr val="CC3300"/>
    <a:srgbClr val="00B050"/>
    <a:srgbClr val="A383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45" autoAdjust="0"/>
    <p:restoredTop sz="94660"/>
  </p:normalViewPr>
  <p:slideViewPr>
    <p:cSldViewPr>
      <p:cViewPr>
        <p:scale>
          <a:sx n="90" d="100"/>
          <a:sy n="90" d="100"/>
        </p:scale>
        <p:origin x="-1374" y="-558"/>
      </p:cViewPr>
      <p:guideLst>
        <p:guide orient="horz" pos="2618"/>
        <p:guide pos="161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4" Type="http://schemas.openxmlformats.org/officeDocument/2006/relationships/tableStyles" Target="tableStyles.xml"/><Relationship Id="rId63" Type="http://schemas.openxmlformats.org/officeDocument/2006/relationships/viewProps" Target="viewProps.xml"/><Relationship Id="rId62" Type="http://schemas.openxmlformats.org/officeDocument/2006/relationships/presProps" Target="presProps.xml"/><Relationship Id="rId61" Type="http://schemas.openxmlformats.org/officeDocument/2006/relationships/handoutMaster" Target="handoutMasters/handoutMaster1.xml"/><Relationship Id="rId60" Type="http://schemas.openxmlformats.org/officeDocument/2006/relationships/slide" Target="slides/slide56.xml"/><Relationship Id="rId6" Type="http://schemas.openxmlformats.org/officeDocument/2006/relationships/slide" Target="slides/slide2.xml"/><Relationship Id="rId59" Type="http://schemas.openxmlformats.org/officeDocument/2006/relationships/slide" Target="slides/slide55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058052"/>
            <a:ext cx="82296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790160"/>
            <a:ext cx="59040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171450"/>
            <a:ext cx="5900752" cy="632210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857238"/>
            <a:ext cx="5900750" cy="38576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  <a:endParaRPr lang="zh-CN" altLang="en-US"/>
          </a:p>
          <a:p>
            <a:pPr lvl="1" eaLnBrk="1" latinLnBrk="0" hangingPunct="1"/>
            <a:r>
              <a:rPr lang="zh-CN" altLang="en-US"/>
              <a:t>第二级</a:t>
            </a:r>
            <a:endParaRPr lang="zh-CN" altLang="en-US"/>
          </a:p>
          <a:p>
            <a:pPr lvl="2" eaLnBrk="1" latinLnBrk="0" hangingPunct="1"/>
            <a:r>
              <a:rPr lang="zh-CN" altLang="en-US"/>
              <a:t>第三级</a:t>
            </a:r>
            <a:endParaRPr lang="zh-CN" altLang="en-US"/>
          </a:p>
          <a:p>
            <a:pPr lvl="3" eaLnBrk="1" latinLnBrk="0" hangingPunct="1"/>
            <a:r>
              <a:rPr lang="zh-CN" altLang="en-US"/>
              <a:t>第四级</a:t>
            </a:r>
            <a:endParaRPr lang="zh-CN" altLang="en-US"/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857238"/>
            <a:ext cx="2257408" cy="3857652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  <a:endParaRPr lang="zh-CN" altLang="en-US"/>
          </a:p>
          <a:p>
            <a:pPr lvl="1" eaLnBrk="1" latinLnBrk="0" hangingPunct="1"/>
            <a:r>
              <a:rPr lang="zh-CN" altLang="en-US"/>
              <a:t>第二级</a:t>
            </a:r>
            <a:endParaRPr lang="zh-CN" altLang="en-US"/>
          </a:p>
          <a:p>
            <a:pPr lvl="2" eaLnBrk="1" latinLnBrk="0" hangingPunct="1"/>
            <a:r>
              <a:rPr lang="zh-CN" altLang="en-US"/>
              <a:t>第三级</a:t>
            </a:r>
            <a:endParaRPr lang="zh-CN" altLang="en-US"/>
          </a:p>
          <a:p>
            <a:pPr lvl="3" eaLnBrk="1" latinLnBrk="0" hangingPunct="1"/>
            <a:r>
              <a:rPr lang="zh-CN" altLang="en-US"/>
              <a:t>第四级</a:t>
            </a:r>
            <a:endParaRPr lang="zh-CN" altLang="en-US"/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6400800" cy="51435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857250"/>
            <a:ext cx="7223248" cy="2985129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4057650"/>
            <a:ext cx="5657888" cy="603647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  <a:endParaRPr lang="zh-CN" altLang="en-US"/>
          </a:p>
          <a:p>
            <a:pPr lvl="1" eaLnBrk="1" latinLnBrk="0" hangingPunct="1"/>
            <a:r>
              <a:rPr lang="zh-CN" altLang="en-US"/>
              <a:t>第二级</a:t>
            </a:r>
            <a:endParaRPr lang="zh-CN" altLang="en-US"/>
          </a:p>
          <a:p>
            <a:pPr lvl="2" eaLnBrk="1" latinLnBrk="0" hangingPunct="1"/>
            <a:r>
              <a:rPr lang="zh-CN" altLang="en-US"/>
              <a:t>第三级</a:t>
            </a:r>
            <a:endParaRPr lang="zh-CN" altLang="en-US"/>
          </a:p>
          <a:p>
            <a:pPr lvl="3" eaLnBrk="1" latinLnBrk="0" hangingPunct="1"/>
            <a:r>
              <a:rPr lang="zh-CN" altLang="en-US"/>
              <a:t>第四级</a:t>
            </a:r>
            <a:endParaRPr lang="zh-CN" altLang="en-US"/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  <a:endParaRPr lang="zh-CN" altLang="en-US"/>
          </a:p>
          <a:p>
            <a:pPr lvl="1" eaLnBrk="1" latinLnBrk="0" hangingPunct="1"/>
            <a:r>
              <a:rPr lang="zh-CN" altLang="en-US"/>
              <a:t>第二级</a:t>
            </a:r>
            <a:endParaRPr lang="zh-CN" altLang="en-US"/>
          </a:p>
          <a:p>
            <a:pPr lvl="2" eaLnBrk="1" latinLnBrk="0" hangingPunct="1"/>
            <a:r>
              <a:rPr lang="zh-CN" altLang="en-US"/>
              <a:t>第三级</a:t>
            </a:r>
            <a:endParaRPr lang="zh-CN" altLang="en-US"/>
          </a:p>
          <a:p>
            <a:pPr lvl="3" eaLnBrk="1" latinLnBrk="0" hangingPunct="1"/>
            <a:r>
              <a:rPr lang="zh-CN" altLang="en-US"/>
              <a:t>第四级</a:t>
            </a:r>
            <a:endParaRPr lang="zh-CN" altLang="en-US"/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7200" y="1058052"/>
            <a:ext cx="82296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 sz="180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05978"/>
            <a:ext cx="1471594" cy="4508912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8"/>
            <a:ext cx="6686568" cy="4508912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  <a:endParaRPr lang="zh-CN" altLang="en-US"/>
          </a:p>
          <a:p>
            <a:pPr lvl="1" eaLnBrk="1" latinLnBrk="0" hangingPunct="1"/>
            <a:r>
              <a:rPr lang="zh-CN" altLang="en-US"/>
              <a:t>第二级</a:t>
            </a:r>
            <a:endParaRPr lang="zh-CN" altLang="en-US"/>
          </a:p>
          <a:p>
            <a:pPr lvl="2" eaLnBrk="1" latinLnBrk="0" hangingPunct="1"/>
            <a:r>
              <a:rPr lang="zh-CN" altLang="en-US"/>
              <a:t>第三级</a:t>
            </a:r>
            <a:endParaRPr lang="zh-CN" altLang="en-US"/>
          </a:p>
          <a:p>
            <a:pPr lvl="3" eaLnBrk="1" latinLnBrk="0" hangingPunct="1"/>
            <a:r>
              <a:rPr lang="zh-CN" altLang="en-US"/>
              <a:t>第四级</a:t>
            </a:r>
            <a:endParaRPr lang="zh-CN" altLang="en-US"/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2397515"/>
            <a:ext cx="77724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257301"/>
            <a:ext cx="7772400" cy="1153715"/>
          </a:xfrm>
        </p:spPr>
        <p:txBody>
          <a:bodyPr anchor="b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411015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058052"/>
            <a:ext cx="82296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  <a:endParaRPr lang="zh-CN" altLang="en-US"/>
          </a:p>
          <a:p>
            <a:pPr lvl="1" eaLnBrk="1" latinLnBrk="0" hangingPunct="1"/>
            <a:r>
              <a:rPr lang="zh-CN" altLang="en-US"/>
              <a:t>第二级</a:t>
            </a:r>
            <a:endParaRPr lang="zh-CN" altLang="en-US"/>
          </a:p>
          <a:p>
            <a:pPr lvl="2" eaLnBrk="1" latinLnBrk="0" hangingPunct="1"/>
            <a:r>
              <a:rPr lang="zh-CN" altLang="en-US"/>
              <a:t>第三级</a:t>
            </a:r>
            <a:endParaRPr lang="zh-CN" altLang="en-US"/>
          </a:p>
          <a:p>
            <a:pPr lvl="3" eaLnBrk="1" latinLnBrk="0" hangingPunct="1"/>
            <a:r>
              <a:rPr lang="zh-CN" altLang="en-US"/>
              <a:t>第四级</a:t>
            </a:r>
            <a:endParaRPr lang="zh-CN" altLang="en-US"/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3152" y="4800600"/>
            <a:ext cx="3200400" cy="212850"/>
          </a:xfr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952" y="4800600"/>
            <a:ext cx="3733800" cy="212850"/>
          </a:xfrm>
        </p:spPr>
        <p:txBody>
          <a:bodyPr/>
          <a:lstStyle/>
          <a:p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2357436"/>
            <a:ext cx="77724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2357437"/>
            <a:ext cx="7772400" cy="1021556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232296"/>
            <a:ext cx="7772400" cy="11251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  <a:endParaRPr lang="zh-CN" altLang="en-US"/>
          </a:p>
          <a:p>
            <a:pPr lvl="1" eaLnBrk="1" latinLnBrk="0" hangingPunct="1"/>
            <a:r>
              <a:rPr lang="zh-CN" altLang="en-US"/>
              <a:t>第二级</a:t>
            </a:r>
            <a:endParaRPr lang="zh-CN" altLang="en-US"/>
          </a:p>
          <a:p>
            <a:pPr lvl="2" eaLnBrk="1" latinLnBrk="0" hangingPunct="1"/>
            <a:r>
              <a:rPr lang="zh-CN" altLang="en-US"/>
              <a:t>第三级</a:t>
            </a:r>
            <a:endParaRPr lang="zh-CN" altLang="en-US"/>
          </a:p>
          <a:p>
            <a:pPr lvl="3" eaLnBrk="1" latinLnBrk="0" hangingPunct="1"/>
            <a:r>
              <a:rPr lang="zh-CN" altLang="en-US"/>
              <a:t>第四级</a:t>
            </a:r>
            <a:endParaRPr lang="zh-CN" altLang="en-US"/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058052"/>
            <a:ext cx="82296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  <a:endParaRPr lang="zh-CN" altLang="en-US"/>
          </a:p>
          <a:p>
            <a:pPr lvl="1" eaLnBrk="1" latinLnBrk="0" hangingPunct="1"/>
            <a:r>
              <a:rPr lang="zh-CN" altLang="en-US"/>
              <a:t>第二级</a:t>
            </a:r>
            <a:endParaRPr lang="zh-CN" altLang="en-US"/>
          </a:p>
          <a:p>
            <a:pPr lvl="2" eaLnBrk="1" latinLnBrk="0" hangingPunct="1"/>
            <a:r>
              <a:rPr lang="zh-CN" altLang="en-US"/>
              <a:t>第三级</a:t>
            </a:r>
            <a:endParaRPr lang="zh-CN" altLang="en-US"/>
          </a:p>
          <a:p>
            <a:pPr lvl="3" eaLnBrk="1" latinLnBrk="0" hangingPunct="1"/>
            <a:r>
              <a:rPr lang="zh-CN" altLang="en-US"/>
              <a:t>第四级</a:t>
            </a:r>
            <a:endParaRPr lang="zh-CN" altLang="en-US"/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  <a:endParaRPr lang="zh-CN" altLang="en-US"/>
          </a:p>
          <a:p>
            <a:pPr lvl="1" eaLnBrk="1" latinLnBrk="0" hangingPunct="1"/>
            <a:r>
              <a:rPr lang="zh-CN" altLang="en-US"/>
              <a:t>第二级</a:t>
            </a:r>
            <a:endParaRPr lang="zh-CN" altLang="en-US"/>
          </a:p>
          <a:p>
            <a:pPr lvl="2" eaLnBrk="1" latinLnBrk="0" hangingPunct="1"/>
            <a:r>
              <a:rPr lang="zh-CN" altLang="en-US"/>
              <a:t>第三级</a:t>
            </a:r>
            <a:endParaRPr lang="zh-CN" altLang="en-US"/>
          </a:p>
          <a:p>
            <a:pPr lvl="3" eaLnBrk="1" latinLnBrk="0" hangingPunct="1"/>
            <a:r>
              <a:rPr lang="zh-CN" altLang="en-US"/>
              <a:t>第四级</a:t>
            </a:r>
            <a:endParaRPr lang="zh-CN" altLang="en-US"/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058052"/>
            <a:ext cx="82296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  <a:endParaRPr kumimoji="0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  <a:endParaRPr lang="zh-CN" altLang="en-US"/>
          </a:p>
          <a:p>
            <a:pPr lvl="1" eaLnBrk="1" latinLnBrk="0" hangingPunct="1"/>
            <a:r>
              <a:rPr lang="zh-CN" altLang="en-US"/>
              <a:t>第二级</a:t>
            </a:r>
            <a:endParaRPr lang="zh-CN" altLang="en-US"/>
          </a:p>
          <a:p>
            <a:pPr lvl="2" eaLnBrk="1" latinLnBrk="0" hangingPunct="1"/>
            <a:r>
              <a:rPr lang="zh-CN" altLang="en-US"/>
              <a:t>第三级</a:t>
            </a:r>
            <a:endParaRPr lang="zh-CN" altLang="en-US"/>
          </a:p>
          <a:p>
            <a:pPr lvl="3" eaLnBrk="1" latinLnBrk="0" hangingPunct="1"/>
            <a:r>
              <a:rPr lang="zh-CN" altLang="en-US"/>
              <a:t>第四级</a:t>
            </a:r>
            <a:endParaRPr lang="zh-CN" altLang="en-US"/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  <a:endParaRPr kumimoji="0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  <a:endParaRPr lang="zh-CN" altLang="en-US"/>
          </a:p>
          <a:p>
            <a:pPr lvl="1" eaLnBrk="1" latinLnBrk="0" hangingPunct="1"/>
            <a:r>
              <a:rPr lang="zh-CN" altLang="en-US"/>
              <a:t>第二级</a:t>
            </a:r>
            <a:endParaRPr lang="zh-CN" altLang="en-US"/>
          </a:p>
          <a:p>
            <a:pPr lvl="2" eaLnBrk="1" latinLnBrk="0" hangingPunct="1"/>
            <a:r>
              <a:rPr lang="zh-CN" altLang="en-US"/>
              <a:t>第三级</a:t>
            </a:r>
            <a:endParaRPr lang="zh-CN" altLang="en-US"/>
          </a:p>
          <a:p>
            <a:pPr lvl="3" eaLnBrk="1" latinLnBrk="0" hangingPunct="1"/>
            <a:r>
              <a:rPr lang="zh-CN" altLang="en-US"/>
              <a:t>第四级</a:t>
            </a:r>
            <a:endParaRPr lang="zh-CN" altLang="en-US"/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jpeg"/><Relationship Id="rId8" Type="http://schemas.openxmlformats.org/officeDocument/2006/relationships/image" Target="../media/image4.png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microsoft.com/office/2007/relationships/hdphoto" Target="../media/image9.wdp"/><Relationship Id="rId12" Type="http://schemas.openxmlformats.org/officeDocument/2006/relationships/image" Target="../media/image8.png"/><Relationship Id="rId11" Type="http://schemas.microsoft.com/office/2007/relationships/hdphoto" Target="../media/image7.wdp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4" Type="http://schemas.openxmlformats.org/officeDocument/2006/relationships/theme" Target="../theme/theme2.xml"/><Relationship Id="rId13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1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5342441" y="4720458"/>
            <a:ext cx="3006086" cy="423042"/>
            <a:chOff x="2909899" y="6113898"/>
            <a:chExt cx="6509234" cy="744109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2909899" y="6161301"/>
              <a:ext cx="3147549" cy="696706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flipH="1">
              <a:off x="6057448" y="6113898"/>
              <a:ext cx="3361685" cy="744106"/>
            </a:xfrm>
            <a:prstGeom prst="rect">
              <a:avLst/>
            </a:prstGeom>
          </p:spPr>
        </p:pic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0" y="4780532"/>
            <a:ext cx="1332036" cy="36296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1332036" y="4780528"/>
            <a:ext cx="1332036" cy="36296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678369" y="4780528"/>
            <a:ext cx="1332036" cy="36296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010405" y="4780528"/>
            <a:ext cx="1332036" cy="36296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7811964" y="4763970"/>
            <a:ext cx="1332036" cy="36296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 rot="10800000">
            <a:off x="7811964" y="0"/>
            <a:ext cx="1332036" cy="36296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4" name="Picture 3"/>
          <p:cNvPicPr>
            <a:picLocks noChangeAspect="1" noChangeArrowheads="1"/>
          </p:cNvPicPr>
          <p:nvPr userDrawn="1"/>
        </p:nvPicPr>
        <p:blipFill rotWithShape="1"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>
                        <a14:foregroundMark x1="1533" y1="6604" x2="2333" y2="58962"/>
                        <a14:foregroundMark x1="3267" y1="42453" x2="4867" y2="61321"/>
                        <a14:backgroundMark x1="14800" y1="19811" x2="64400" y2="18868"/>
                        <a14:backgroundMark x1="72667" y1="24528" x2="86533" y2="49057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" y="3848099"/>
            <a:ext cx="9144000" cy="129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 descr="C:\Users\Administrator\AppData\Roaming\Tencent\Users\785852412\QQ\WinTemp\RichOle\R~H68Q8FLSSNCY2UK`2LX]M.png"/>
          <p:cNvPicPr>
            <a:picLocks noChangeAspect="1" noChangeArrowheads="1"/>
          </p:cNvPicPr>
          <p:nvPr userDrawn="1"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307" b="89571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H="1">
            <a:off x="7825988" y="3075806"/>
            <a:ext cx="1366031" cy="183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5008500"/>
            <a:ext cx="9144000" cy="135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51474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/>
              <a:t>单击此处编辑母版文本样式</a:t>
            </a:r>
            <a:endParaRPr kumimoji="0" lang="zh-CN" altLang="en-US"/>
          </a:p>
          <a:p>
            <a:pPr lvl="1" eaLnBrk="1" latinLnBrk="0" hangingPunct="1"/>
            <a:r>
              <a:rPr kumimoji="0" lang="zh-CN" altLang="en-US"/>
              <a:t>第二级</a:t>
            </a:r>
            <a:endParaRPr kumimoji="0" lang="zh-CN" altLang="en-US"/>
          </a:p>
          <a:p>
            <a:pPr lvl="2" eaLnBrk="1" latinLnBrk="0" hangingPunct="1"/>
            <a:r>
              <a:rPr kumimoji="0" lang="zh-CN" altLang="en-US"/>
              <a:t>第三级</a:t>
            </a:r>
            <a:endParaRPr kumimoji="0" lang="zh-CN" altLang="en-US"/>
          </a:p>
          <a:p>
            <a:pPr lvl="3" eaLnBrk="1" latinLnBrk="0" hangingPunct="1"/>
            <a:r>
              <a:rPr kumimoji="0" lang="zh-CN" altLang="en-US"/>
              <a:t>第四级</a:t>
            </a:r>
            <a:endParaRPr kumimoji="0" lang="zh-CN" altLang="en-US"/>
          </a:p>
          <a:p>
            <a:pPr lvl="4" eaLnBrk="1" latinLnBrk="0" hangingPunct="1"/>
            <a:r>
              <a:rPr kumimoji="0"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4800600"/>
            <a:ext cx="3200400" cy="21285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4800600"/>
            <a:ext cx="3733800" cy="21285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4800600"/>
            <a:ext cx="914400" cy="212598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srgbClr val="2F2F2F">
                    <a:lumMod val="75000"/>
                    <a:lumOff val="25000"/>
                  </a:srgbClr>
                </a:solidFill>
              </a:rPr>
            </a:fld>
            <a:endParaRPr lang="zh-CN" altLang="en-US">
              <a:solidFill>
                <a:srgbClr val="2F2F2F">
                  <a:lumMod val="75000"/>
                  <a:lumOff val="25000"/>
                </a:srgb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81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 sz="180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21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21.png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tif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tif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3.jpe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38.png"/><Relationship Id="rId3" Type="http://schemas.openxmlformats.org/officeDocument/2006/relationships/image" Target="../media/image37.png"/><Relationship Id="rId2" Type="http://schemas.openxmlformats.org/officeDocument/2006/relationships/image" Target="../media/image25.png"/><Relationship Id="rId1" Type="http://schemas.openxmlformats.org/officeDocument/2006/relationships/image" Target="../media/image21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41.jpeg"/><Relationship Id="rId1" Type="http://schemas.openxmlformats.org/officeDocument/2006/relationships/image" Target="../media/image40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5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2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3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4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5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6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7" Type="http://schemas.openxmlformats.org/officeDocument/2006/relationships/image" Target="../media/image51.png"/><Relationship Id="rId6" Type="http://schemas.openxmlformats.org/officeDocument/2006/relationships/image" Target="../media/image50.png"/><Relationship Id="rId5" Type="http://schemas.openxmlformats.org/officeDocument/2006/relationships/hyperlink" Target="&#22320;&#29425;&#35895;&#30340;&#32650;&#32676;&#65288;&#29255;&#27573;&#65289;.mp4" TargetMode="External"/><Relationship Id="rId4" Type="http://schemas.microsoft.com/office/2007/relationships/hdphoto" Target="../media/image49.wdp"/><Relationship Id="rId3" Type="http://schemas.openxmlformats.org/officeDocument/2006/relationships/image" Target="../media/image48.png"/><Relationship Id="rId2" Type="http://schemas.openxmlformats.org/officeDocument/2006/relationships/hyperlink" Target="&#38142;&#25509;1&#65306;&#40548;&#20043;&#33310;&#34920;&#28436;&#22823;&#20250;&#29255;&#27573;.pptx" TargetMode="External"/><Relationship Id="rId1" Type="http://schemas.openxmlformats.org/officeDocument/2006/relationships/image" Target="../media/image47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3.png"/></Relationships>
</file>

<file path=ppt/slides/_rels/slide5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3" Type="http://schemas.openxmlformats.org/officeDocument/2006/relationships/image" Target="../media/image56.emf"/><Relationship Id="rId2" Type="http://schemas.openxmlformats.org/officeDocument/2006/relationships/image" Target="../media/image55.png"/><Relationship Id="rId1" Type="http://schemas.openxmlformats.org/officeDocument/2006/relationships/image" Target="../media/image54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1"/>
          <a:srcRect/>
          <a:stretch>
            <a:fillRect/>
          </a:stretch>
        </p:blipFill>
        <p:spPr bwMode="auto">
          <a:xfrm>
            <a:off x="0" y="-19050"/>
            <a:ext cx="945515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48"/>
          <p:cNvSpPr txBox="1"/>
          <p:nvPr/>
        </p:nvSpPr>
        <p:spPr>
          <a:xfrm>
            <a:off x="0" y="0"/>
            <a:ext cx="5243956" cy="154657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48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6 </a:t>
            </a:r>
            <a:r>
              <a:rPr lang="zh-CN" altLang="en-US" sz="48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骑鹅旅行记</a:t>
            </a:r>
            <a:r>
              <a:rPr lang="zh-CN" altLang="en-US" sz="4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（节选）</a:t>
            </a:r>
            <a:endParaRPr lang="zh-CN" altLang="en-US" sz="4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55576" y="691718"/>
            <a:ext cx="77048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快看拇指大的小人儿尼尔斯•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豪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尔耶松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24956" y="811017"/>
            <a:ext cx="2520280" cy="500066"/>
          </a:xfrm>
          <a:prstGeom prst="rect">
            <a:avLst/>
          </a:prstGeom>
          <a:no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2067694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    男孩尼尔斯变成了一个</a:t>
            </a:r>
            <a:r>
              <a:rPr lang="zh-CN" altLang="en-US" sz="3600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     </a:t>
            </a:r>
            <a:r>
              <a:rPr lang="zh-CN" altLang="en-US" sz="3600" u="sng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 </a:t>
            </a:r>
            <a:endParaRPr lang="en-US" altLang="zh-CN" sz="3600" u="sng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600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的小狐仙。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96136" y="2030053"/>
            <a:ext cx="3442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只有拇指般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7544" y="2621692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大小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 bwMode="auto">
          <a:xfrm>
            <a:off x="0" y="2129647"/>
            <a:ext cx="3174020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6745489" y="0"/>
            <a:ext cx="2398511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5569587" y="3664497"/>
            <a:ext cx="498892" cy="1069851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979712" y="1059582"/>
            <a:ext cx="2664296" cy="504056"/>
            <a:chOff x="1979712" y="1059582"/>
            <a:chExt cx="2664296" cy="504056"/>
          </a:xfrm>
        </p:grpSpPr>
        <p:sp>
          <p:nvSpPr>
            <p:cNvPr id="5" name="矩形标注 4"/>
            <p:cNvSpPr/>
            <p:nvPr/>
          </p:nvSpPr>
          <p:spPr>
            <a:xfrm>
              <a:off x="1979712" y="1059582"/>
              <a:ext cx="2664296" cy="504056"/>
            </a:xfrm>
            <a:prstGeom prst="wedgeRectCallout">
              <a:avLst>
                <a:gd name="adj1" fmla="val -21157"/>
                <a:gd name="adj2" fmla="val 101862"/>
              </a:avLst>
            </a:prstGeom>
            <a:grpFill/>
            <a:ln>
              <a:solidFill>
                <a:schemeClr val="accent1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51720" y="1131590"/>
              <a:ext cx="25202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/>
                <a:t>天啊，我竟然变得这么小！</a:t>
              </a:r>
              <a:endParaRPr lang="zh-CN" altLang="en-US" sz="1600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6.48348E-8 L -0.33315 -0.3025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67" y="-151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89776" y="1410189"/>
            <a:ext cx="74423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整群鸡都跑到他身边，站在他周围叫着：“咕咕咕，你活该！咕咕咕，你活该！”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27784" y="2202277"/>
            <a:ext cx="1368152" cy="500066"/>
          </a:xfrm>
          <a:prstGeom prst="rect">
            <a:avLst/>
          </a:prstGeom>
          <a:no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8104" y="2202277"/>
            <a:ext cx="1368152" cy="500066"/>
          </a:xfrm>
          <a:prstGeom prst="rect">
            <a:avLst/>
          </a:prstGeom>
          <a:no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4950" y="483235"/>
            <a:ext cx="6886575" cy="6508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二、他受到动物们的威胁、憎恶和攻击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线形标注 1 10"/>
          <p:cNvSpPr/>
          <p:nvPr/>
        </p:nvSpPr>
        <p:spPr>
          <a:xfrm>
            <a:off x="2267744" y="3083216"/>
            <a:ext cx="4286280" cy="928694"/>
          </a:xfrm>
          <a:prstGeom prst="borderCallout1">
            <a:avLst>
              <a:gd name="adj1" fmla="val 97459"/>
              <a:gd name="adj2" fmla="val -23"/>
              <a:gd name="adj3" fmla="val 131058"/>
              <a:gd name="adj4" fmla="val -728"/>
            </a:avLst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尼尔斯</a:t>
            </a:r>
            <a:r>
              <a:rPr lang="zh-CN" altLang="en-US" sz="2800" dirty="0">
                <a:solidFill>
                  <a:srgbClr val="0066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被鸡群憎恶、嘲笑</a:t>
            </a:r>
            <a:endParaRPr lang="zh-CN" altLang="en-US" sz="2800" dirty="0">
              <a:solidFill>
                <a:srgbClr val="0066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2235" y="3082925"/>
            <a:ext cx="246570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400" b="1">
                <a:solidFill>
                  <a:srgbClr val="0000FF"/>
                </a:solidFill>
              </a:rPr>
              <a:t>1</a:t>
            </a:r>
            <a:r>
              <a:rPr lang="zh-CN" altLang="en-US" sz="4400" b="1">
                <a:solidFill>
                  <a:srgbClr val="0000FF"/>
                </a:solidFill>
                <a:ea typeface="宋体" panose="02010600030101010101" pitchFamily="2" charset="-122"/>
              </a:rPr>
              <a:t>、</a:t>
            </a:r>
            <a:r>
              <a:rPr lang="zh-CN" altLang="en-US" sz="4400" b="1">
                <a:solidFill>
                  <a:srgbClr val="0000FF"/>
                </a:solidFill>
              </a:rPr>
              <a:t>鸡群</a:t>
            </a:r>
            <a:endParaRPr lang="zh-CN" altLang="en-US" sz="4400" b="1">
              <a:solidFill>
                <a:srgbClr val="0000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 bldLvl="0" animBg="1"/>
      <p:bldP spid="11" grpId="0" bldLvl="0" animBg="1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37420" y="777549"/>
            <a:ext cx="7526640" cy="20313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kumimoji="0" 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男孩感觉到猫的爪子穿过他的背心和衬衣，刺进了他的肉皮，锋利的犬牙触到了他的咽喉上。他拼命地喊着救命。</a:t>
            </a:r>
            <a:endParaRPr kumimoji="0" lang="en-US" alt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55034" y="921565"/>
            <a:ext cx="432048" cy="500066"/>
          </a:xfrm>
          <a:prstGeom prst="rect">
            <a:avLst/>
          </a:prstGeom>
          <a:no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770019" y="1574031"/>
            <a:ext cx="432048" cy="500066"/>
          </a:xfrm>
          <a:prstGeom prst="rect">
            <a:avLst/>
          </a:prstGeom>
          <a:no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36591" y="1574867"/>
            <a:ext cx="432048" cy="500066"/>
          </a:xfrm>
          <a:prstGeom prst="rect">
            <a:avLst/>
          </a:prstGeom>
          <a:no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52720" y="2217709"/>
            <a:ext cx="432048" cy="500066"/>
          </a:xfrm>
          <a:prstGeom prst="rect">
            <a:avLst/>
          </a:prstGeom>
          <a:no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线形标注 1 6"/>
          <p:cNvSpPr/>
          <p:nvPr/>
        </p:nvSpPr>
        <p:spPr>
          <a:xfrm>
            <a:off x="2016464" y="2965105"/>
            <a:ext cx="4968552" cy="928694"/>
          </a:xfrm>
          <a:prstGeom prst="borderCallout1">
            <a:avLst>
              <a:gd name="adj1" fmla="val 97459"/>
              <a:gd name="adj2" fmla="val -23"/>
              <a:gd name="adj3" fmla="val 131058"/>
              <a:gd name="adj4" fmla="val -728"/>
            </a:avLst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尼尔斯</a:t>
            </a:r>
            <a:r>
              <a:rPr lang="zh-CN" altLang="en-US" sz="2800" dirty="0">
                <a:solidFill>
                  <a:srgbClr val="0066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受到猫的攻击和威胁</a:t>
            </a:r>
            <a:endParaRPr lang="zh-CN" altLang="en-US" sz="2800" dirty="0">
              <a:solidFill>
                <a:srgbClr val="0066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8970" y="200308"/>
            <a:ext cx="5589120" cy="65248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他受到动物们的威胁、憎恶和攻击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15290" y="3044825"/>
            <a:ext cx="220345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400" b="1">
                <a:solidFill>
                  <a:srgbClr val="0000FF"/>
                </a:solidFill>
              </a:rPr>
              <a:t>2</a:t>
            </a:r>
            <a:r>
              <a:rPr lang="zh-CN" altLang="en-US" sz="4400" b="1">
                <a:solidFill>
                  <a:srgbClr val="0000FF"/>
                </a:solidFill>
                <a:ea typeface="宋体" panose="02010600030101010101" pitchFamily="2" charset="-122"/>
              </a:rPr>
              <a:t>、</a:t>
            </a:r>
            <a:r>
              <a:rPr lang="zh-CN" altLang="en-US" sz="4400" b="1">
                <a:solidFill>
                  <a:srgbClr val="0000FF"/>
                </a:solidFill>
              </a:rPr>
              <a:t>猫</a:t>
            </a:r>
            <a:endParaRPr lang="zh-CN" altLang="en-US" sz="4400" b="1">
              <a:solidFill>
                <a:srgbClr val="0000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bldLvl="0" animBg="1"/>
      <p:bldP spid="10" grpId="0" bldLvl="0" animBg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28596" y="928676"/>
            <a:ext cx="8001056" cy="1284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牛棚里只有三头牛。但男孩进去的时候，却是吼声四起，一片混乱，听起来至少是三十头。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椭圆 15"/>
          <p:cNvSpPr/>
          <p:nvPr/>
        </p:nvSpPr>
        <p:spPr>
          <a:xfrm flipV="1">
            <a:off x="2941694" y="1071552"/>
            <a:ext cx="500066" cy="500066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 flipV="1">
            <a:off x="5464974" y="1643056"/>
            <a:ext cx="2275377" cy="571504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线形标注 1 22"/>
          <p:cNvSpPr/>
          <p:nvPr/>
        </p:nvSpPr>
        <p:spPr>
          <a:xfrm>
            <a:off x="2125855" y="2787774"/>
            <a:ext cx="4286280" cy="928694"/>
          </a:xfrm>
          <a:prstGeom prst="borderCallout1">
            <a:avLst>
              <a:gd name="adj1" fmla="val 97459"/>
              <a:gd name="adj2" fmla="val -23"/>
              <a:gd name="adj3" fmla="val 131058"/>
              <a:gd name="adj4" fmla="val -728"/>
            </a:avLst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8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尼尔斯</a:t>
            </a:r>
            <a:r>
              <a:rPr lang="zh-CN" altLang="zh-CN" sz="2800" dirty="0">
                <a:solidFill>
                  <a:srgbClr val="0066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受到牛群的控诉（怨声载道）</a:t>
            </a:r>
            <a:endParaRPr lang="zh-CN" altLang="zh-CN" sz="2800" dirty="0">
              <a:solidFill>
                <a:srgbClr val="0066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8345" y="275873"/>
            <a:ext cx="5589120" cy="65248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他受到动物们的威胁、憎恶和攻击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4315" y="2675890"/>
            <a:ext cx="211772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800" b="1">
                <a:solidFill>
                  <a:srgbClr val="0000FF"/>
                </a:solidFill>
              </a:rPr>
              <a:t>3</a:t>
            </a:r>
            <a:r>
              <a:rPr lang="zh-CN" altLang="en-US" sz="4800" b="1">
                <a:solidFill>
                  <a:srgbClr val="0000FF"/>
                </a:solidFill>
                <a:ea typeface="宋体" panose="02010600030101010101" pitchFamily="2" charset="-122"/>
              </a:rPr>
              <a:t>、</a:t>
            </a:r>
            <a:r>
              <a:rPr lang="zh-CN" altLang="en-US" sz="4800" b="1">
                <a:solidFill>
                  <a:srgbClr val="0000FF"/>
                </a:solidFill>
              </a:rPr>
              <a:t>牛</a:t>
            </a:r>
            <a:endParaRPr lang="zh-CN" altLang="en-US" sz="4800" b="1">
              <a:solidFill>
                <a:srgbClr val="0000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2" grpId="0" animBg="1"/>
      <p:bldP spid="23" grpId="0" bldLvl="0" animBg="1"/>
      <p:bldP spid="10" grpId="0" bldLvl="0" animBg="1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2195737" y="1635646"/>
            <a:ext cx="5606352" cy="54868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1619672" y="2311094"/>
            <a:ext cx="6336704" cy="54868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email"/>
          <a:srcRect r="-5519"/>
          <a:stretch>
            <a:fillRect/>
          </a:stretch>
        </p:blipFill>
        <p:spPr>
          <a:xfrm>
            <a:off x="1187624" y="2931790"/>
            <a:ext cx="3360716" cy="54868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547664" y="1328025"/>
            <a:ext cx="6624736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认真读课文</a:t>
            </a:r>
            <a:r>
              <a:rPr lang="en-US" altLang="zh-CN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5~10</a:t>
            </a:r>
            <a:r>
              <a:rPr lang="zh-CN" altLang="en-US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自然段，交流故事情节：：变小的尼尔斯为什么遭到鸡群的嘲笑？</a:t>
            </a:r>
            <a:endParaRPr lang="zh-CN" altLang="en-US" sz="2800" kern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3528" y="1275606"/>
            <a:ext cx="1104039" cy="15821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1"/>
          <a:srcRect b="-5901"/>
          <a:stretch>
            <a:fillRect/>
          </a:stretch>
        </p:blipFill>
        <p:spPr bwMode="auto">
          <a:xfrm>
            <a:off x="2783909" y="0"/>
            <a:ext cx="6375811" cy="5043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标注 1"/>
          <p:cNvSpPr/>
          <p:nvPr/>
        </p:nvSpPr>
        <p:spPr>
          <a:xfrm>
            <a:off x="1475656" y="2715766"/>
            <a:ext cx="3830608" cy="953134"/>
          </a:xfrm>
          <a:prstGeom prst="wedgeRectCallout">
            <a:avLst>
              <a:gd name="adj1" fmla="val 55055"/>
              <a:gd name="adj2" fmla="val -50258"/>
            </a:avLst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他活该，咯咯里咕，</a:t>
            </a:r>
            <a:r>
              <a:rPr lang="zh-CN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他扯过我的鸡冠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!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标注 6"/>
          <p:cNvSpPr/>
          <p:nvPr/>
        </p:nvSpPr>
        <p:spPr>
          <a:xfrm>
            <a:off x="323528" y="1640001"/>
            <a:ext cx="3384376" cy="523220"/>
          </a:xfrm>
          <a:prstGeom prst="wedgeRectCallout">
            <a:avLst>
              <a:gd name="adj1" fmla="val 49269"/>
              <a:gd name="adj2" fmla="val -86999"/>
            </a:avLst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你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活该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！你活该！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线形标注 1 7"/>
          <p:cNvSpPr/>
          <p:nvPr/>
        </p:nvSpPr>
        <p:spPr>
          <a:xfrm>
            <a:off x="1115616" y="4163610"/>
            <a:ext cx="3711461" cy="642942"/>
          </a:xfrm>
          <a:prstGeom prst="borderCallout1">
            <a:avLst>
              <a:gd name="adj1" fmla="val 2650"/>
              <a:gd name="adj2" fmla="val 267"/>
              <a:gd name="adj3" fmla="val 2556"/>
              <a:gd name="adj4" fmla="val -119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在释放对男孩的不满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标注 8"/>
          <p:cNvSpPr/>
          <p:nvPr/>
        </p:nvSpPr>
        <p:spPr>
          <a:xfrm>
            <a:off x="5652120" y="3669873"/>
            <a:ext cx="2606472" cy="954107"/>
          </a:xfrm>
          <a:prstGeom prst="wedgeRectCallout">
            <a:avLst>
              <a:gd name="adj1" fmla="val 39347"/>
              <a:gd name="adj2" fmla="val -73145"/>
            </a:avLst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住嘴！你们这些乌合之众。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左弧形箭头 2"/>
          <p:cNvSpPr/>
          <p:nvPr/>
        </p:nvSpPr>
        <p:spPr>
          <a:xfrm>
            <a:off x="665400" y="2983961"/>
            <a:ext cx="432048" cy="1625299"/>
          </a:xfrm>
          <a:prstGeom prst="curvedRightArrow">
            <a:avLst/>
          </a:prstGeom>
          <a:grpFill/>
          <a:ln>
            <a:solidFill>
              <a:srgbClr val="00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7" grpId="0" animBg="1"/>
      <p:bldP spid="8" grpId="1" animBg="1"/>
      <p:bldP spid="9" grpId="0" animBg="1"/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3"/>
          <p:cNvSpPr txBox="1"/>
          <p:nvPr/>
        </p:nvSpPr>
        <p:spPr>
          <a:xfrm>
            <a:off x="537687" y="1275606"/>
            <a:ext cx="7782874" cy="93102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just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男孩变小了，那些曾经受他欺负的鸡群可算有出气的机会了，想一想应该用什么语气去读！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67544" y="411510"/>
            <a:ext cx="850943" cy="697101"/>
          </a:xfrm>
          <a:prstGeom prst="rect">
            <a:avLst/>
          </a:prstGeom>
        </p:spPr>
      </p:pic>
      <p:sp>
        <p:nvSpPr>
          <p:cNvPr id="4" name="文本框 10"/>
          <p:cNvSpPr txBox="1"/>
          <p:nvPr/>
        </p:nvSpPr>
        <p:spPr>
          <a:xfrm>
            <a:off x="1295464" y="555526"/>
            <a:ext cx="4644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朗读指导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3"/>
          <p:cNvSpPr txBox="1"/>
          <p:nvPr/>
        </p:nvSpPr>
        <p:spPr>
          <a:xfrm>
            <a:off x="537687" y="2357436"/>
            <a:ext cx="8001056" cy="93102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just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用比较尖利的嗓音去读，读出解气的语气。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特别是读到“你活该”三个字时。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25295" y="3651870"/>
            <a:ext cx="51909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带着这种语气读一读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6-9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自然段。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682540" y="2993260"/>
            <a:ext cx="1266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···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427566" y="1059582"/>
            <a:ext cx="6960857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000" kern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那些鸡在尼尔斯后面追着叫着，都快把他的耳朵吵聋了，他是怎样摆脱鸡群的呢？</a:t>
            </a:r>
            <a:endParaRPr lang="zh-CN" altLang="en-US" sz="2800" kern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23528" y="1275606"/>
            <a:ext cx="1104039" cy="15821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99592" y="897615"/>
            <a:ext cx="71458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如果不是家里养的那只猫走了出来，他是怎么也溜不掉的。他们一看见猫便住了嘴，装着聚精会神地在地上刨虫子吃。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32040" y="1645476"/>
            <a:ext cx="1072132" cy="571504"/>
          </a:xfrm>
          <a:prstGeom prst="rect">
            <a:avLst/>
          </a:prstGeom>
          <a:no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32314" y="2283718"/>
            <a:ext cx="759366" cy="571504"/>
          </a:xfrm>
          <a:prstGeom prst="rect">
            <a:avLst/>
          </a:prstGeom>
          <a:no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线形标注 1 6"/>
          <p:cNvSpPr/>
          <p:nvPr/>
        </p:nvSpPr>
        <p:spPr>
          <a:xfrm>
            <a:off x="2675435" y="3435846"/>
            <a:ext cx="3594130" cy="642942"/>
          </a:xfrm>
          <a:prstGeom prst="borderCallout1">
            <a:avLst>
              <a:gd name="adj1" fmla="val 2649"/>
              <a:gd name="adj2" fmla="val 56950"/>
              <a:gd name="adj3" fmla="val -541"/>
              <a:gd name="adj4" fmla="val 56357"/>
            </a:avLst>
          </a:prstGeom>
          <a:grp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鸡群也是</a:t>
            </a:r>
            <a:r>
              <a:rPr lang="zh-CN" altLang="en-US" sz="2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欺软怕硬</a:t>
            </a:r>
            <a:endParaRPr lang="zh-CN" altLang="en-US" sz="28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775347" y="1059582"/>
            <a:ext cx="4464496" cy="1284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同学们，你们读过这本书吗？谁能说说这本书的大概内容？</a:t>
            </a: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52" name="Picture 4" descr="http://img14.360buyimg.com/popWaterMark/g13/M00/12/1B/rBEhVFJqGF0IAAAAAA1UbAycefkAAElEgOc6lEADVSE766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27584" y="627534"/>
            <a:ext cx="2676664" cy="402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/>
          <a:srcRect t="-8108" r="-2568" b="-8108"/>
          <a:stretch>
            <a:fillRect/>
          </a:stretch>
        </p:blipFill>
        <p:spPr>
          <a:xfrm>
            <a:off x="3707904" y="1867413"/>
            <a:ext cx="5324028" cy="6376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022095" y="2213451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欺软怕硬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995936" y="1248452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欺善怕恶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39788" y="444348"/>
            <a:ext cx="1454452" cy="543226"/>
          </a:xfrm>
          <a:prstGeom prst="rect">
            <a:avLst/>
          </a:prstGeom>
          <a:solidFill>
            <a:srgbClr val="FF9999"/>
          </a:solidFill>
          <a:effectLst>
            <a:outerShdw blurRad="50800" dir="21594000" sy="23000" kx="1200000" algn="br" rotWithShape="0">
              <a:prstClr val="black">
                <a:alpha val="40000"/>
              </a:prstClr>
            </a:outerShdw>
          </a:effectLst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近义词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995936" y="2252558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畏强欺弱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995936" y="3256665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怯大压小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左大括号 22"/>
          <p:cNvSpPr/>
          <p:nvPr/>
        </p:nvSpPr>
        <p:spPr>
          <a:xfrm>
            <a:off x="3214678" y="1571618"/>
            <a:ext cx="428628" cy="214314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1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2339752" y="1425419"/>
            <a:ext cx="6032352" cy="54868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1691680" y="2126507"/>
            <a:ext cx="6984776" cy="54868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email"/>
          <a:srcRect r="-3674"/>
          <a:stretch>
            <a:fillRect/>
          </a:stretch>
        </p:blipFill>
        <p:spPr>
          <a:xfrm>
            <a:off x="1513522" y="2787774"/>
            <a:ext cx="4819585" cy="54868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513522" y="1203598"/>
            <a:ext cx="7416824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认真读课文</a:t>
            </a:r>
            <a:r>
              <a:rPr lang="en-US" altLang="zh-CN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11~22</a:t>
            </a:r>
            <a:r>
              <a:rPr lang="zh-CN" altLang="en-US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自然段，交流故事情节：男孩向黑猫询问小狐仙的下落，为什么又遭到大黑猫的羞辱？</a:t>
            </a:r>
            <a:endParaRPr lang="zh-CN" altLang="en-US" sz="2800" kern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79566" y="1425419"/>
            <a:ext cx="1104039" cy="15821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2571736" y="114385"/>
            <a:ext cx="3800108" cy="4771854"/>
          </a:xfrm>
          <a:prstGeom prst="rect">
            <a:avLst/>
          </a:prstGeom>
        </p:spPr>
      </p:pic>
      <p:sp>
        <p:nvSpPr>
          <p:cNvPr id="7" name="矩形标注 6"/>
          <p:cNvSpPr/>
          <p:nvPr/>
        </p:nvSpPr>
        <p:spPr>
          <a:xfrm>
            <a:off x="12889" y="345030"/>
            <a:ext cx="3143272" cy="1938992"/>
          </a:xfrm>
          <a:prstGeom prst="wedgeRectCallout">
            <a:avLst>
              <a:gd name="adj1" fmla="val 59498"/>
              <a:gd name="adj2" fmla="val 57680"/>
            </a:avLst>
          </a:prstGeom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亲爱的猫咪，院子里各个角落和暗洞你不是都很熟悉吗</a:t>
            </a:r>
            <a:r>
              <a:rPr 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请你告诉我，在哪里能找到小狐仙？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标注 7"/>
          <p:cNvSpPr/>
          <p:nvPr/>
        </p:nvSpPr>
        <p:spPr>
          <a:xfrm>
            <a:off x="6108232" y="360527"/>
            <a:ext cx="3035768" cy="1200329"/>
          </a:xfrm>
          <a:prstGeom prst="wedgeRectCallout">
            <a:avLst>
              <a:gd name="adj1" fmla="val -60833"/>
              <a:gd name="adj2" fmla="val 53809"/>
            </a:avLst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/>
              <a:t>我知道小狐仙住在什么地方，但是这并不等于说我愿意告诉你。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标注 8"/>
          <p:cNvSpPr/>
          <p:nvPr/>
        </p:nvSpPr>
        <p:spPr>
          <a:xfrm>
            <a:off x="0" y="3685910"/>
            <a:ext cx="3500462" cy="1200329"/>
          </a:xfrm>
          <a:prstGeom prst="wedgeRectCallout">
            <a:avLst>
              <a:gd name="adj1" fmla="val 51201"/>
              <a:gd name="adj2" fmla="val -73726"/>
            </a:avLst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/>
              <a:t>亲爱的猫咪，你可得帮我的忙啊</a:t>
            </a:r>
            <a:r>
              <a:rPr lang="en-US" sz="2400" dirty="0"/>
              <a:t>!</a:t>
            </a:r>
            <a:r>
              <a:rPr lang="zh-CN" altLang="en-US" sz="2400" dirty="0"/>
              <a:t> 你没看见他把我变成什么样子了吗</a:t>
            </a:r>
            <a:r>
              <a:rPr lang="en-US" sz="2400" dirty="0"/>
              <a:t>?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标注 9"/>
          <p:cNvSpPr/>
          <p:nvPr/>
        </p:nvSpPr>
        <p:spPr>
          <a:xfrm>
            <a:off x="6149952" y="1868416"/>
            <a:ext cx="2952328" cy="1198879"/>
          </a:xfrm>
          <a:prstGeom prst="wedgeRectCallout">
            <a:avLst>
              <a:gd name="adj1" fmla="val -79825"/>
              <a:gd name="adj2" fmla="val -55429"/>
            </a:avLst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/>
              <a:t>要我帮你的忙</a:t>
            </a:r>
            <a:r>
              <a:rPr lang="en-US" sz="2400" dirty="0"/>
              <a:t>?</a:t>
            </a:r>
            <a:r>
              <a:rPr lang="zh-CN" altLang="en-US" sz="2400" dirty="0"/>
              <a:t>是不</a:t>
            </a:r>
            <a:r>
              <a:rPr lang="zh-CN" altLang="en-US" sz="2400" b="1" dirty="0">
                <a:solidFill>
                  <a:srgbClr val="FF0000"/>
                </a:solidFill>
              </a:rPr>
              <a:t>是因为你经常揪我的尾巴</a:t>
            </a:r>
            <a:r>
              <a:rPr lang="en-US" sz="2400" dirty="0"/>
              <a:t>? 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标注 10"/>
          <p:cNvSpPr/>
          <p:nvPr/>
        </p:nvSpPr>
        <p:spPr>
          <a:xfrm>
            <a:off x="107504" y="2468581"/>
            <a:ext cx="2571768" cy="830997"/>
          </a:xfrm>
          <a:prstGeom prst="wedgeRectCallout">
            <a:avLst>
              <a:gd name="adj1" fmla="val 65279"/>
              <a:gd name="adj2" fmla="val 33562"/>
            </a:avLst>
          </a:prstGeom>
          <a:solidFill>
            <a:srgbClr val="FFFFFF">
              <a:alpha val="87059"/>
            </a:srgb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/>
              <a:t>怎么着</a:t>
            </a:r>
            <a:r>
              <a:rPr lang="en-US" sz="2400" dirty="0"/>
              <a:t>?</a:t>
            </a:r>
            <a:r>
              <a:rPr lang="zh-CN" altLang="en-US" sz="2400" dirty="0"/>
              <a:t>我还要揪你的尾巴</a:t>
            </a:r>
            <a:r>
              <a:rPr lang="en-US" sz="2400" dirty="0"/>
              <a:t>!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bldLvl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955704" y="699542"/>
            <a:ext cx="70009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他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全身的毛都竖了起来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拱起腰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伸直了腿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四脚抓地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尾巴变得粗而短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两耳朝后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，嘴里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嘶叫着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瞪大的眼睛冒着火星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线形标注 1 13"/>
          <p:cNvSpPr/>
          <p:nvPr/>
        </p:nvSpPr>
        <p:spPr>
          <a:xfrm>
            <a:off x="1455770" y="3147814"/>
            <a:ext cx="6000792" cy="642942"/>
          </a:xfrm>
          <a:prstGeom prst="borderCallout1">
            <a:avLst>
              <a:gd name="adj1" fmla="val -1376"/>
              <a:gd name="adj2" fmla="val 20562"/>
              <a:gd name="adj3" fmla="val -542"/>
              <a:gd name="adj4" fmla="val 19991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表现出大黑猫对男孩的</a:t>
            </a:r>
            <a:r>
              <a:rPr lang="zh-CN" altLang="en-US" sz="2800" dirty="0">
                <a:solidFill>
                  <a:srgbClr val="0066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愤怒和凶狠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642910" y="1000114"/>
            <a:ext cx="74295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男孩对猫并不示弱，反而向前逼近了一步。这时猫突然一跃，径直朝他扑了过去，把他摔倒在地，跳到他身上，前爪按住他的胸口，对着他的咽喉张开了大嘴。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11674" y="1142990"/>
            <a:ext cx="1428760" cy="492656"/>
          </a:xfrm>
          <a:prstGeom prst="rect">
            <a:avLst/>
          </a:prstGeom>
          <a:no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线形标注 1 16"/>
          <p:cNvSpPr/>
          <p:nvPr/>
        </p:nvSpPr>
        <p:spPr>
          <a:xfrm>
            <a:off x="1785918" y="354461"/>
            <a:ext cx="6000792" cy="642942"/>
          </a:xfrm>
          <a:prstGeom prst="borderCallout1">
            <a:avLst>
              <a:gd name="adj1" fmla="val 100595"/>
              <a:gd name="adj2" fmla="val 12798"/>
              <a:gd name="adj3" fmla="val 124349"/>
              <a:gd name="adj4" fmla="val 19398"/>
            </a:avLst>
          </a:prstGeom>
          <a:grp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rgbClr val="0066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男孩没有害怕，平时欺负猫习惯了</a:t>
            </a:r>
            <a:endParaRPr lang="zh-CN" altLang="en-US" sz="2800" dirty="0">
              <a:solidFill>
                <a:srgbClr val="0066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857488" y="1857370"/>
            <a:ext cx="418368" cy="357190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5000628" y="1857370"/>
            <a:ext cx="435468" cy="357190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7500958" y="1857370"/>
            <a:ext cx="500066" cy="357190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2107389" y="2490337"/>
            <a:ext cx="500066" cy="357190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4968329" y="2490337"/>
            <a:ext cx="500066" cy="357190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2500298" y="3129240"/>
            <a:ext cx="428628" cy="357190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线形标注 1 23"/>
          <p:cNvSpPr/>
          <p:nvPr/>
        </p:nvSpPr>
        <p:spPr>
          <a:xfrm>
            <a:off x="2357422" y="3929072"/>
            <a:ext cx="4302810" cy="642942"/>
          </a:xfrm>
          <a:prstGeom prst="borderCallout1">
            <a:avLst>
              <a:gd name="adj1" fmla="val -55323"/>
              <a:gd name="adj2" fmla="val 7752"/>
              <a:gd name="adj3" fmla="val -430"/>
              <a:gd name="adj4" fmla="val 7322"/>
            </a:avLst>
          </a:prstGeom>
          <a:grpFill/>
          <a:ln>
            <a:solidFill>
              <a:srgbClr val="C0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大黑猫动作迅猛，很凶狠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bldLvl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85720" y="1120682"/>
            <a:ext cx="8572528" cy="230832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kumimoji="0" lang="zh-CN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男孩感觉到猫的爪子穿过他的背心和衬衣，刺进了他的肉皮，锋利的犬牙触到了他的咽喉上。他拼命地喊着救命。</a:t>
            </a:r>
            <a:endParaRPr kumimoji="0" lang="en-US" altLang="zh-CN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可是一个人也没有来。他断定，他死亡的时刻到了。正在这时，他又觉得猫把爪子收了回去，松开了他的喉咙。</a:t>
            </a: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643306" y="1317082"/>
            <a:ext cx="500066" cy="357190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6643702" y="1263558"/>
            <a:ext cx="500066" cy="357190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2411760" y="1911617"/>
            <a:ext cx="500066" cy="357190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444208" y="1898037"/>
            <a:ext cx="451908" cy="357190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线形标注 1 11"/>
          <p:cNvSpPr/>
          <p:nvPr/>
        </p:nvSpPr>
        <p:spPr>
          <a:xfrm>
            <a:off x="1785918" y="428610"/>
            <a:ext cx="6000792" cy="642942"/>
          </a:xfrm>
          <a:prstGeom prst="borderCallout1">
            <a:avLst>
              <a:gd name="adj1" fmla="val 103278"/>
              <a:gd name="adj2" fmla="val 11362"/>
              <a:gd name="adj3" fmla="val 143133"/>
              <a:gd name="adj4" fmla="val 30467"/>
            </a:avLst>
          </a:prstGeom>
          <a:grpFill/>
          <a:ln>
            <a:solidFill>
              <a:srgbClr val="C0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rgbClr val="0066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男孩完全处于下风，他害怕了</a:t>
            </a:r>
            <a:endParaRPr lang="zh-CN" altLang="en-US" sz="2800" dirty="0">
              <a:solidFill>
                <a:srgbClr val="0066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643042" y="2355726"/>
            <a:ext cx="2143140" cy="501776"/>
          </a:xfrm>
          <a:prstGeom prst="rect">
            <a:avLst/>
          </a:prstGeom>
          <a:no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线形标注 1 13"/>
          <p:cNvSpPr/>
          <p:nvPr/>
        </p:nvSpPr>
        <p:spPr>
          <a:xfrm>
            <a:off x="1071538" y="3714758"/>
            <a:ext cx="4286280" cy="928694"/>
          </a:xfrm>
          <a:prstGeom prst="borderCallout1">
            <a:avLst>
              <a:gd name="adj1" fmla="val -93889"/>
              <a:gd name="adj2" fmla="val 22517"/>
              <a:gd name="adj3" fmla="val -2700"/>
              <a:gd name="adj4" fmla="val 15171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rgbClr val="0066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平时男孩坏事做太多，现在没有一个人愿意帮他</a:t>
            </a:r>
            <a:endParaRPr lang="zh-CN" altLang="en-US" sz="2800" dirty="0">
              <a:solidFill>
                <a:srgbClr val="0066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286380" y="2786064"/>
            <a:ext cx="2143140" cy="571504"/>
          </a:xfrm>
          <a:prstGeom prst="rect">
            <a:avLst/>
          </a:prstGeom>
          <a:no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线形标注 1 15"/>
          <p:cNvSpPr/>
          <p:nvPr/>
        </p:nvSpPr>
        <p:spPr>
          <a:xfrm>
            <a:off x="5572132" y="3786196"/>
            <a:ext cx="2214578" cy="642942"/>
          </a:xfrm>
          <a:prstGeom prst="borderCallout1">
            <a:avLst>
              <a:gd name="adj1" fmla="val -79027"/>
              <a:gd name="adj2" fmla="val 7222"/>
              <a:gd name="adj3" fmla="val 131058"/>
              <a:gd name="adj4" fmla="val -728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rgbClr val="0066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猫放过了他</a:t>
            </a:r>
            <a:endParaRPr lang="zh-CN" altLang="en-US" sz="2800" dirty="0">
              <a:solidFill>
                <a:srgbClr val="0066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bldLvl="0" animBg="1"/>
      <p:bldP spid="13" grpId="0" animBg="1"/>
      <p:bldP spid="14" grpId="0" bldLvl="0" animBg="1"/>
      <p:bldP spid="15" grpId="0" animBg="1"/>
      <p:bldP spid="16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0"/>
            <a:ext cx="9180512" cy="5143500"/>
          </a:xfrm>
          <a:prstGeom prst="rect">
            <a:avLst/>
          </a:prstGeom>
        </p:spPr>
      </p:pic>
      <p:sp>
        <p:nvSpPr>
          <p:cNvPr id="3" name="矩形标注 2"/>
          <p:cNvSpPr/>
          <p:nvPr/>
        </p:nvSpPr>
        <p:spPr>
          <a:xfrm>
            <a:off x="323528" y="2355726"/>
            <a:ext cx="1872208" cy="1384995"/>
          </a:xfrm>
          <a:prstGeom prst="wedgeRectCallout">
            <a:avLst>
              <a:gd name="adj1" fmla="val 20119"/>
              <a:gd name="adj2" fmla="val 67644"/>
            </a:avLst>
          </a:prstGeom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救命！救命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我要死了吗？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https://timgsa.baidu.com/timg?image&amp;quality=80&amp;size=b9999_10000&amp;sec=1565366565064&amp;di=9ab332b70975dc5d9ddea1d472c80d0b&amp;imgtype=0&amp;src=http%3A%2F%2F5b0988e595225.cdn.sohucs.com%2Fimages%2F20170905%2F2762e5cc142f48cbad1ed883f3be3e9a.jpe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893307"/>
            <a:ext cx="2579674" cy="4250193"/>
          </a:xfrm>
          <a:prstGeom prst="rect">
            <a:avLst/>
          </a:prstGeom>
          <a:noFill/>
        </p:spPr>
      </p:pic>
      <p:sp>
        <p:nvSpPr>
          <p:cNvPr id="14" name="矩形标注 13"/>
          <p:cNvSpPr/>
          <p:nvPr/>
        </p:nvSpPr>
        <p:spPr>
          <a:xfrm>
            <a:off x="3071802" y="857238"/>
            <a:ext cx="4572000" cy="1815882"/>
          </a:xfrm>
          <a:prstGeom prst="wedgeRectCallout">
            <a:avLst>
              <a:gd name="adj1" fmla="val -62500"/>
              <a:gd name="adj2" fmla="val 18439"/>
            </a:avLst>
          </a:prstGeom>
          <a:ln>
            <a:solidFill>
              <a:schemeClr val="accent2">
                <a:lumMod val="50000"/>
              </a:schemeClr>
            </a:solidFill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好了，这回够了，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看在女主人的面子上，这次我饶了你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。我只想让你知道，咱们俩现在究竟谁厉害。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线形标注 1 14"/>
          <p:cNvSpPr/>
          <p:nvPr/>
        </p:nvSpPr>
        <p:spPr>
          <a:xfrm>
            <a:off x="3286116" y="3786196"/>
            <a:ext cx="4286280" cy="928694"/>
          </a:xfrm>
          <a:prstGeom prst="borderCallout1">
            <a:avLst>
              <a:gd name="adj1" fmla="val 99317"/>
              <a:gd name="adj2" fmla="val 983"/>
              <a:gd name="adj3" fmla="val 97618"/>
              <a:gd name="adj4" fmla="val 681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大黑猫看在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女主人的面子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上还是放过了男孩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435466" y="1425419"/>
            <a:ext cx="705678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默读课文</a:t>
            </a:r>
            <a:r>
              <a:rPr lang="en-US" altLang="zh-CN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23~29</a:t>
            </a:r>
            <a:r>
              <a:rPr lang="zh-CN" altLang="en-US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自然段，交流故事情节：牛群是怎样控诉男孩的？</a:t>
            </a:r>
            <a:endParaRPr lang="zh-CN" altLang="en-US" sz="2800" kern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23528" y="1425419"/>
            <a:ext cx="1104039" cy="158216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2123729" y="1667814"/>
            <a:ext cx="6105871" cy="5486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1435466" y="2354059"/>
            <a:ext cx="5394553" cy="548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28596" y="928676"/>
            <a:ext cx="8001056" cy="1284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牛棚里只有三头牛。但男孩进去的时候，却是吼声四起，一片混乱，听起来至少是三十头。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椭圆 15"/>
          <p:cNvSpPr/>
          <p:nvPr/>
        </p:nvSpPr>
        <p:spPr>
          <a:xfrm flipV="1">
            <a:off x="2941694" y="1071552"/>
            <a:ext cx="500066" cy="500066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flipV="1">
            <a:off x="5464974" y="1643056"/>
            <a:ext cx="2275377" cy="571504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线形标注 1 22"/>
          <p:cNvSpPr/>
          <p:nvPr/>
        </p:nvSpPr>
        <p:spPr>
          <a:xfrm>
            <a:off x="2125855" y="2787774"/>
            <a:ext cx="4286280" cy="928694"/>
          </a:xfrm>
          <a:prstGeom prst="borderCallout1">
            <a:avLst>
              <a:gd name="adj1" fmla="val 97459"/>
              <a:gd name="adj2" fmla="val -23"/>
              <a:gd name="adj3" fmla="val 131058"/>
              <a:gd name="adj4" fmla="val -728"/>
            </a:avLst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怨声载道</a:t>
            </a:r>
            <a:endParaRPr lang="zh-CN" altLang="en-US" sz="36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2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27584" y="555526"/>
            <a:ext cx="7200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一个不爱学习、喜欢搞恶作剧的顽皮孩子尼尔斯，被小妖精用魔法变成了一个小人。他骑在他家的大白鹅背上，进行了一次神奇而又魔幻的长途旅行。你想知道尼尔斯经历了哪些有趣而又不可思议的事情吗？让我们走进课文，同他一起去历险吧！</a:t>
            </a: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矩形标注 9"/>
          <p:cNvSpPr/>
          <p:nvPr/>
        </p:nvSpPr>
        <p:spPr>
          <a:xfrm>
            <a:off x="285720" y="1857370"/>
            <a:ext cx="2786050" cy="1200329"/>
          </a:xfrm>
          <a:prstGeom prst="wedgeRectCallout">
            <a:avLst>
              <a:gd name="adj1" fmla="val 35729"/>
              <a:gd name="adj2" fmla="val -66680"/>
            </a:avLst>
          </a:prstGeom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你过来，我给你一蹄子，让你永远不能忘记</a:t>
            </a:r>
            <a:r>
              <a:rPr 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!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标注 10"/>
          <p:cNvSpPr/>
          <p:nvPr/>
        </p:nvSpPr>
        <p:spPr>
          <a:xfrm>
            <a:off x="1142976" y="3571882"/>
            <a:ext cx="2786050" cy="830997"/>
          </a:xfrm>
          <a:prstGeom prst="wedgeRectCallout">
            <a:avLst>
              <a:gd name="adj1" fmla="val 33295"/>
              <a:gd name="adj2" fmla="val -66938"/>
            </a:avLst>
          </a:prstGeom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/>
              <a:t>你过来，我要让你在我的角上跳舞。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矩形标注 11"/>
          <p:cNvSpPr/>
          <p:nvPr/>
        </p:nvSpPr>
        <p:spPr>
          <a:xfrm>
            <a:off x="4572000" y="3573840"/>
            <a:ext cx="2786050" cy="1568449"/>
          </a:xfrm>
          <a:prstGeom prst="wedgeRectCallout">
            <a:avLst>
              <a:gd name="adj1" fmla="val 35124"/>
              <a:gd name="adj2" fmla="val -58214"/>
            </a:avLst>
          </a:prstGeom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/>
              <a:t>你过来，我也叫你尝尝去年夏天</a:t>
            </a:r>
            <a:r>
              <a:rPr lang="zh-CN" altLang="en-US" sz="2400" b="1" dirty="0">
                <a:solidFill>
                  <a:srgbClr val="FF0000"/>
                </a:solidFill>
              </a:rPr>
              <a:t>你经常用木鞋打我</a:t>
            </a:r>
            <a:r>
              <a:rPr lang="zh-CN" altLang="en-US" sz="2400" dirty="0"/>
              <a:t>的滋味</a:t>
            </a:r>
            <a:r>
              <a:rPr lang="en-US" sz="2400" dirty="0"/>
              <a:t>!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0" y="0"/>
            <a:ext cx="1785950" cy="571504"/>
          </a:xfrm>
          <a:prstGeom prst="rect">
            <a:avLst/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牛的控诉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bldLvl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矩形标注 12"/>
          <p:cNvSpPr/>
          <p:nvPr/>
        </p:nvSpPr>
        <p:spPr>
          <a:xfrm>
            <a:off x="285720" y="2500312"/>
            <a:ext cx="4000528" cy="829944"/>
          </a:xfrm>
          <a:prstGeom prst="wedgeRectCallout">
            <a:avLst>
              <a:gd name="adj1" fmla="val 74908"/>
              <a:gd name="adj2" fmla="val -33038"/>
            </a:avLst>
          </a:prstGeom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/>
              <a:t>你过来，</a:t>
            </a:r>
            <a:r>
              <a:rPr lang="zh-CN" altLang="en-US" sz="2400" b="1" dirty="0">
                <a:solidFill>
                  <a:srgbClr val="FF0000"/>
                </a:solidFill>
              </a:rPr>
              <a:t>你曾经把马蜂放进我的耳朵</a:t>
            </a:r>
            <a:r>
              <a:rPr lang="zh-CN" altLang="en-US" sz="2400" dirty="0"/>
              <a:t>，现在我要报仇。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矩形标注 14"/>
          <p:cNvSpPr/>
          <p:nvPr/>
        </p:nvSpPr>
        <p:spPr>
          <a:xfrm>
            <a:off x="2071670" y="3357568"/>
            <a:ext cx="5929322" cy="1568449"/>
          </a:xfrm>
          <a:prstGeom prst="wedgeRectCallout">
            <a:avLst>
              <a:gd name="adj1" fmla="val 41342"/>
              <a:gd name="adj2" fmla="val -55280"/>
            </a:avLst>
          </a:prstGeom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/>
              <a:t>你过来，你做的事都应该遭报应了。</a:t>
            </a:r>
            <a:r>
              <a:rPr lang="zh-CN" altLang="en-US" sz="2400" b="1" dirty="0">
                <a:solidFill>
                  <a:srgbClr val="FF0000"/>
                </a:solidFill>
              </a:rPr>
              <a:t>你曾多次从你母亲腿下抽走她挤奶时坐的小凳，你多次在你母亲提着奶桶走过时伸脚绊倒她</a:t>
            </a:r>
            <a:r>
              <a:rPr lang="en-US" sz="2400" b="1" dirty="0">
                <a:solidFill>
                  <a:srgbClr val="FF0000"/>
                </a:solidFill>
              </a:rPr>
              <a:t>,</a:t>
            </a:r>
            <a:r>
              <a:rPr lang="zh-CN" altLang="en-US" sz="2400" b="1" dirty="0">
                <a:solidFill>
                  <a:srgbClr val="FF0000"/>
                </a:solidFill>
              </a:rPr>
              <a:t>你多次气得她站在这里流眼泪</a:t>
            </a:r>
            <a:r>
              <a:rPr lang="en-US" sz="2400" dirty="0"/>
              <a:t>!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矩形标注 13"/>
          <p:cNvSpPr/>
          <p:nvPr/>
        </p:nvSpPr>
        <p:spPr>
          <a:xfrm>
            <a:off x="428596" y="1785932"/>
            <a:ext cx="2071702" cy="461665"/>
          </a:xfrm>
          <a:prstGeom prst="wedgeRectCallout">
            <a:avLst>
              <a:gd name="adj1" fmla="val 71380"/>
              <a:gd name="adj2" fmla="val 3812"/>
            </a:avLst>
          </a:prstGeom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你太不像话了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0"/>
            <a:ext cx="1785950" cy="571504"/>
          </a:xfrm>
          <a:prstGeom prst="rect">
            <a:avLst/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牛的控诉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5" grpId="0" bldLvl="0" animBg="1"/>
      <p:bldP spid="1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1560" y="1058115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尼尔斯以前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经常欺负和捉弄鸡鹅、猫、牛群等动物们</a:t>
            </a:r>
            <a:r>
              <a:rPr lang="zh-CN" altLang="en-US" sz="36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，变成小狐仙后却</a:t>
            </a:r>
            <a:r>
              <a:rPr lang="zh-CN" altLang="en-US" sz="36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受到了他们的威胁、憎恶和攻击</a:t>
            </a:r>
            <a:r>
              <a:rPr lang="zh-CN" altLang="en-US" sz="36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，整个世界发生了翻天覆地的变化。</a:t>
            </a:r>
            <a:endParaRPr lang="zh-CN" altLang="en-US" sz="36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19672" y="1243090"/>
            <a:ext cx="6552728" cy="2663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    读后面的部分，联系前文：你认为尼尔斯是一个怎样的孩子？你从哪里看出来的？一起交流。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79512" y="1329170"/>
            <a:ext cx="1104039" cy="158216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2385989" y="1419622"/>
            <a:ext cx="5606105" cy="54868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1691680" y="2167078"/>
            <a:ext cx="6120680" cy="54868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1844080" y="2815150"/>
            <a:ext cx="6120680" cy="54868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email"/>
          <a:srcRect t="-13124" r="-8807"/>
          <a:stretch>
            <a:fillRect/>
          </a:stretch>
        </p:blipFill>
        <p:spPr>
          <a:xfrm>
            <a:off x="1619672" y="3363838"/>
            <a:ext cx="2216058" cy="6206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500034" y="1214428"/>
            <a:ext cx="8001056" cy="1930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说着，猫就走开了，看上去像他来的时候一样温柔和善。男孩羞得连一句话也说不出来，赶紧溜到牛棚里去找小狐仙了。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28662" y="1928808"/>
            <a:ext cx="1411090" cy="571504"/>
          </a:xfrm>
          <a:prstGeom prst="rect">
            <a:avLst/>
          </a:prstGeom>
          <a:no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428992" y="2071684"/>
            <a:ext cx="500066" cy="357190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线形标注 1 25"/>
          <p:cNvSpPr/>
          <p:nvPr/>
        </p:nvSpPr>
        <p:spPr>
          <a:xfrm>
            <a:off x="2428860" y="3500444"/>
            <a:ext cx="3929090" cy="928694"/>
          </a:xfrm>
          <a:prstGeom prst="borderCallout1">
            <a:avLst>
              <a:gd name="adj1" fmla="val -305"/>
              <a:gd name="adj2" fmla="val 34302"/>
              <a:gd name="adj3" fmla="val -120268"/>
              <a:gd name="adj4" fmla="val 35621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认识到了自己平时的错误，很羞愧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8881" y="483518"/>
            <a:ext cx="5179223" cy="65248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能认识到自己的错误，</a:t>
            </a:r>
            <a:r>
              <a:rPr lang="zh-CN" altLang="en-US" sz="2800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知错就改</a:t>
            </a:r>
            <a:endParaRPr lang="zh-CN" altLang="en-US" sz="2800" dirty="0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5" grpId="0" animBg="1"/>
      <p:bldP spid="26" grpId="0" animBg="1"/>
      <p:bldP spid="7" grpId="0" bldLvl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571472" y="774646"/>
            <a:ext cx="8032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男孩想对她们说，过去他对她们不好，现在后悔了，只要告诉他小狐仙在哪里，以后他就再也不捣蛋了。但是牛都不听他说话。她们吵闹得非常凶，他真担心有的牛会挣断缰绳，所以他觉得还是趁早溜掉为妙。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椭圆 15"/>
          <p:cNvSpPr/>
          <p:nvPr/>
        </p:nvSpPr>
        <p:spPr>
          <a:xfrm flipV="1">
            <a:off x="3562342" y="846084"/>
            <a:ext cx="785818" cy="571504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flipV="1">
            <a:off x="7000892" y="846084"/>
            <a:ext cx="785818" cy="571504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 flipV="1">
            <a:off x="5500693" y="1346150"/>
            <a:ext cx="1930985" cy="571504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flipV="1">
            <a:off x="6143636" y="1928808"/>
            <a:ext cx="1020652" cy="571504"/>
          </a:xfrm>
          <a:prstGeom prst="ellipse">
            <a:avLst/>
          </a:prstGeom>
          <a:grpFill/>
          <a:ln>
            <a:solidFill>
              <a:srgbClr val="00B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线形标注 1 22"/>
          <p:cNvSpPr/>
          <p:nvPr/>
        </p:nvSpPr>
        <p:spPr>
          <a:xfrm>
            <a:off x="1264641" y="3323355"/>
            <a:ext cx="6167038" cy="714398"/>
          </a:xfrm>
          <a:prstGeom prst="borderCallout1">
            <a:avLst>
              <a:gd name="adj1" fmla="val 97118"/>
              <a:gd name="adj2" fmla="val 96629"/>
              <a:gd name="adj3" fmla="val 96393"/>
              <a:gd name="adj4" fmla="val 96494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认识到自己的错误，心中懊悔又害怕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4101" y="122203"/>
            <a:ext cx="5179223" cy="65248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能认识到自己的错误，</a:t>
            </a:r>
            <a:r>
              <a:rPr lang="zh-CN" altLang="en-US" sz="2800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知错就改</a:t>
            </a:r>
            <a:endParaRPr lang="zh-CN" altLang="en-US" sz="2800" dirty="0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21" grpId="0" animBg="1"/>
      <p:bldP spid="22" grpId="0" animBg="1"/>
      <p:bldP spid="23" grpId="0" animBg="1"/>
      <p:bldP spid="7" grpId="0" bldLvl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642910" y="1357304"/>
            <a:ext cx="7358114" cy="16677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这天天气好极了。水渠里流水潺潺，树上嫩芽满枝，小鸟在耳边欢唱。而他却坐在那里十分难过。再也没有什么东西能引起他的兴致。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椭圆 13"/>
          <p:cNvSpPr/>
          <p:nvPr/>
        </p:nvSpPr>
        <p:spPr>
          <a:xfrm flipV="1">
            <a:off x="5857884" y="1928808"/>
            <a:ext cx="785818" cy="571504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线形标注 1 14"/>
          <p:cNvSpPr/>
          <p:nvPr/>
        </p:nvSpPr>
        <p:spPr>
          <a:xfrm>
            <a:off x="3134701" y="267494"/>
            <a:ext cx="3786214" cy="857256"/>
          </a:xfrm>
          <a:prstGeom prst="borderCallout1">
            <a:avLst>
              <a:gd name="adj1" fmla="val 144312"/>
              <a:gd name="adj2" fmla="val 1969"/>
              <a:gd name="adj3" fmla="val 97851"/>
              <a:gd name="adj4" fmla="val 13398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美好的景物和男孩的心情形成鲜明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对比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椭圆 15"/>
          <p:cNvSpPr/>
          <p:nvPr/>
        </p:nvSpPr>
        <p:spPr>
          <a:xfrm flipV="1">
            <a:off x="2214546" y="1928808"/>
            <a:ext cx="785818" cy="571504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flipV="1">
            <a:off x="2357422" y="1357304"/>
            <a:ext cx="785818" cy="571504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bldLvl="0" animBg="1"/>
      <p:bldP spid="16" grpId="0" animBg="1"/>
      <p:bldP spid="1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2986088"/>
            <a:ext cx="9156700" cy="215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矩形标注 18"/>
          <p:cNvSpPr/>
          <p:nvPr/>
        </p:nvSpPr>
        <p:spPr>
          <a:xfrm>
            <a:off x="1142976" y="1500180"/>
            <a:ext cx="4000528" cy="1569660"/>
          </a:xfrm>
          <a:prstGeom prst="wedgeRectCallout">
            <a:avLst>
              <a:gd name="adj1" fmla="val 54972"/>
              <a:gd name="adj2" fmla="val 52322"/>
            </a:avLst>
          </a:prstGeom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我原来怎么这么坏，我太不对了，唉！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756910" y="1624330"/>
            <a:ext cx="181927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 b="1">
                <a:solidFill>
                  <a:srgbClr val="FF0000"/>
                </a:solidFill>
              </a:rPr>
              <a:t>知错就改</a:t>
            </a:r>
            <a:endParaRPr lang="zh-CN" altLang="en-US" sz="4400" b="1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90575" y="896620"/>
            <a:ext cx="39408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 i="1">
                <a:solidFill>
                  <a:srgbClr val="002060"/>
                </a:solidFill>
                <a:uFillTx/>
                <a:latin typeface="微软雅黑" panose="020B0503020204020204" charset="-122"/>
                <a:ea typeface="Gungsuh" panose="02030600000101010101" charset="-127"/>
              </a:rPr>
              <a:t>此时的男孩会怎么想</a:t>
            </a:r>
            <a:r>
              <a:rPr lang="zh-CN" altLang="en-US" sz="2800" b="1" i="1">
                <a:solidFill>
                  <a:schemeClr val="accent1">
                    <a:lumMod val="50000"/>
                  </a:schemeClr>
                </a:solidFill>
                <a:uFillTx/>
                <a:latin typeface="微软雅黑" panose="020B0503020204020204" charset="-122"/>
                <a:ea typeface="Gungsuh" panose="02030600000101010101" charset="-127"/>
              </a:rPr>
              <a:t>？</a:t>
            </a:r>
            <a:endParaRPr lang="zh-CN" altLang="en-US" sz="2800" b="1" i="1">
              <a:solidFill>
                <a:schemeClr val="accent1">
                  <a:lumMod val="50000"/>
                </a:schemeClr>
              </a:solidFill>
              <a:uFillTx/>
              <a:latin typeface="微软雅黑" panose="020B0503020204020204" charset="-122"/>
              <a:ea typeface="Gungsuh" panose="02030600000101010101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1401" y="84738"/>
            <a:ext cx="5179223" cy="65248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能认识到自己的错误，</a:t>
            </a:r>
            <a:r>
              <a:rPr lang="zh-CN" altLang="en-US" sz="2800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知错就改</a:t>
            </a:r>
            <a:endParaRPr lang="zh-CN" altLang="en-US" sz="2800" dirty="0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" grpId="0"/>
      <p:bldP spid="7" grpId="0" bldLvl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68386" y="51470"/>
            <a:ext cx="2339752" cy="65248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善良、有爱心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266" name="Picture 2" descr="https://timgsa.baidu.com/timg?image&amp;quality=80&amp;size=b9999_10000&amp;sec=1565371133595&amp;di=a8042521f70045771737c21661a0e505&amp;imgtype=0&amp;src=http%3A%2F%2Fku.90sjimg.com%2Felement_origin_min_pic%2F16%2F11%2F10%2Ff76091a2b65bd2b88dd88b71791f0638.jp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286248" y="642924"/>
            <a:ext cx="4529034" cy="2786082"/>
          </a:xfrm>
          <a:prstGeom prst="rect">
            <a:avLst/>
          </a:prstGeom>
          <a:noFill/>
        </p:spPr>
      </p:pic>
      <p:pic>
        <p:nvPicPr>
          <p:cNvPr id="11268" name="Picture 4" descr="https://timgsa.baidu.com/timg?image&amp;quality=80&amp;size=b9999_10000&amp;sec=1565371178654&amp;di=29c76cab9c414e228eb3f642f07a8f6b&amp;imgtype=0&amp;src=http%3A%2F%2Fb.hiphotos.baidu.com%2Fbaike%2Fw%3D400%2Fsign%3D027aeeb9f4039245a1b5e00fb795a4a8%2Ffaedab64034f78f03682828771310a55b3191c3c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C08D"/>
              </a:clrFrom>
              <a:clrTo>
                <a:srgbClr val="FFC08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133725"/>
            <a:ext cx="2676525" cy="2009775"/>
          </a:xfrm>
          <a:prstGeom prst="rect">
            <a:avLst/>
          </a:prstGeom>
          <a:noFill/>
        </p:spPr>
      </p:pic>
      <p:sp>
        <p:nvSpPr>
          <p:cNvPr id="12" name="矩形标注 11"/>
          <p:cNvSpPr/>
          <p:nvPr/>
        </p:nvSpPr>
        <p:spPr>
          <a:xfrm>
            <a:off x="3419872" y="51470"/>
            <a:ext cx="4071966" cy="830997"/>
          </a:xfrm>
          <a:prstGeom prst="wedgeRectCallout">
            <a:avLst>
              <a:gd name="adj1" fmla="val 18035"/>
              <a:gd name="adj2" fmla="val 57258"/>
            </a:avLst>
          </a:prstGeom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跟我们来吧！跟我们来吧！现在飞向高山！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矩形标注 13"/>
          <p:cNvSpPr/>
          <p:nvPr/>
        </p:nvSpPr>
        <p:spPr>
          <a:xfrm>
            <a:off x="1928794" y="2786064"/>
            <a:ext cx="4071966" cy="830997"/>
          </a:xfrm>
          <a:prstGeom prst="wedgeRectCallout">
            <a:avLst>
              <a:gd name="adj1" fmla="val -54488"/>
              <a:gd name="adj2" fmla="val -2258"/>
            </a:avLst>
          </a:prstGeom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我们在这里生活得很好！我们在这里生活得很好！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矩形标注 15"/>
          <p:cNvSpPr/>
          <p:nvPr/>
        </p:nvSpPr>
        <p:spPr>
          <a:xfrm>
            <a:off x="1928794" y="3714758"/>
            <a:ext cx="4286280" cy="830997"/>
          </a:xfrm>
          <a:prstGeom prst="wedgeRectCallout">
            <a:avLst>
              <a:gd name="adj1" fmla="val -54020"/>
              <a:gd name="adj2" fmla="val -38937"/>
            </a:avLst>
          </a:prstGeom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/>
              <a:t>再过来一群我就跟着他们飞走。等一等！等一等！我就来。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4" grpId="0" animBg="1"/>
      <p:bldP spid="1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1"/>
          <p:cNvSpPr>
            <a:spLocks noChangeArrowheads="1"/>
          </p:cNvSpPr>
          <p:nvPr/>
        </p:nvSpPr>
        <p:spPr bwMode="auto">
          <a:xfrm>
            <a:off x="714348" y="656604"/>
            <a:ext cx="7500958" cy="257666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kumimoji="0" 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男孩坐在围墙上，这一切都听得一清二楚。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如果这只大雄鹅飞走，可是一个很大的损失，”他想，“父母从教堂回来时，发现雄鹅不见了，他们会伤心的。”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kumimoji="0" lang="zh-CN" altLang="en-US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2214546" y="3442686"/>
            <a:ext cx="4500594" cy="857256"/>
          </a:xfrm>
          <a:prstGeom prst="borderCallout1">
            <a:avLst>
              <a:gd name="adj1" fmla="val -37699"/>
              <a:gd name="adj2" fmla="val 21534"/>
              <a:gd name="adj3" fmla="val 17726"/>
              <a:gd name="adj4" fmla="val -2421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男孩在转变，已经学会为家人着想，开始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关心父母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椭圆 3"/>
          <p:cNvSpPr/>
          <p:nvPr/>
        </p:nvSpPr>
        <p:spPr>
          <a:xfrm flipV="1">
            <a:off x="3286116" y="2656868"/>
            <a:ext cx="1214446" cy="571504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68386" y="51470"/>
            <a:ext cx="2339752" cy="65248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善良、有爱心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/>
          <p:cNvSpPr>
            <a:spLocks noChangeArrowheads="1"/>
          </p:cNvSpPr>
          <p:nvPr/>
        </p:nvSpPr>
        <p:spPr bwMode="auto">
          <a:xfrm>
            <a:off x="2483768" y="1131590"/>
            <a:ext cx="6143525" cy="267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塞尔玛</a:t>
            </a:r>
            <a:r>
              <a:rPr lang="en-US" altLang="zh-CN" sz="28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8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拉格洛芙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瑞典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女作家，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1909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年诺贝尔文学奖获得者。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尼尔斯骑鹅旅行记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是其代表作，也是一部与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王尔德童话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安徒生童话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齐名、享誉世界的儿童小说。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 bwMode="auto">
          <a:xfrm>
            <a:off x="293671" y="990686"/>
            <a:ext cx="2080124" cy="2890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42910" y="928676"/>
            <a:ext cx="7500990" cy="1284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恰恰就在这一瞬间，雄鹅学会了怎样腾空而起。他来不及抖掉男孩就飞向了天空。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290" name="Picture 2" descr="https://timgsa.baidu.com/timg?image&amp;quality=80&amp;size=b9999_10000&amp;sec=1565393973637&amp;di=381e824d2874ad311ef3316cb8f40261&amp;imgtype=0&amp;src=http%3A%2F%2Fimg.25pp.com%2Fuploadfile%2Fapp%2Fcapture%2Fiphone5%2F20161012%2F1476249050337042.jpe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857356" y="2357436"/>
            <a:ext cx="4572032" cy="2572530"/>
          </a:xfrm>
          <a:prstGeom prst="rect">
            <a:avLst/>
          </a:prstGeom>
          <a:noFill/>
        </p:spPr>
      </p:pic>
      <p:sp>
        <p:nvSpPr>
          <p:cNvPr id="4" name="线形标注 1 3"/>
          <p:cNvSpPr/>
          <p:nvPr/>
        </p:nvSpPr>
        <p:spPr>
          <a:xfrm>
            <a:off x="2928926" y="285734"/>
            <a:ext cx="3143272" cy="571522"/>
          </a:xfrm>
          <a:prstGeom prst="borderCallout1">
            <a:avLst>
              <a:gd name="adj1" fmla="val 108962"/>
              <a:gd name="adj2" fmla="val 6296"/>
              <a:gd name="adj3" fmla="val 152060"/>
              <a:gd name="adj4" fmla="val 10478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想阻止已经来不及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椭圆 4"/>
          <p:cNvSpPr/>
          <p:nvPr/>
        </p:nvSpPr>
        <p:spPr>
          <a:xfrm flipV="1">
            <a:off x="1285852" y="1000114"/>
            <a:ext cx="1000132" cy="571504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 flipV="1">
            <a:off x="3214678" y="1000114"/>
            <a:ext cx="1214446" cy="571504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251520" y="42555"/>
            <a:ext cx="1813958" cy="57304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勇敢顽强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-119063" y="-6350"/>
            <a:ext cx="9382126" cy="515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矩形 1"/>
          <p:cNvSpPr/>
          <p:nvPr/>
        </p:nvSpPr>
        <p:spPr>
          <a:xfrm>
            <a:off x="4257672" y="2821316"/>
            <a:ext cx="5000628" cy="2308324"/>
          </a:xfrm>
          <a:prstGeom prst="rect">
            <a:avLst/>
          </a:prstGeom>
          <a:solidFill>
            <a:srgbClr val="FFFFFF">
              <a:alpha val="78039"/>
            </a:srgb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他飞得那么快，男孩都感到头晕目眩了。等他想到应该放开雄鹅的脖子时，已经到了高空。如果他现在一松手，肯定会掉到地上摔死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8662" y="928676"/>
            <a:ext cx="738775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要想舒服一点儿，他唯一能做的就是设法爬到鹅背上去。他费了九牛二虎之力总算爬了上去。然而要在翅膀中间光滑的脊背上坐稳，也不是一件容易的事，何况翅膀还在不停地扇动。为了不滑下来，他不得不用两只手狠狠地抓住雄鹅的羽毛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2143108" y="4143386"/>
            <a:ext cx="4143404" cy="642942"/>
          </a:xfrm>
          <a:prstGeom prst="borderCallout1">
            <a:avLst>
              <a:gd name="adj1" fmla="val -69900"/>
              <a:gd name="adj2" fmla="val 15080"/>
              <a:gd name="adj3" fmla="val -3741"/>
              <a:gd name="adj4" fmla="val 1327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男孩变得很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勇敢和顽强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椭圆 3"/>
          <p:cNvSpPr/>
          <p:nvPr/>
        </p:nvSpPr>
        <p:spPr>
          <a:xfrm flipV="1">
            <a:off x="3143240" y="1500180"/>
            <a:ext cx="1857388" cy="571504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 flipV="1">
            <a:off x="7092280" y="2646693"/>
            <a:ext cx="1143008" cy="571504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 flipV="1">
            <a:off x="2214546" y="3143254"/>
            <a:ext cx="1637374" cy="571504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490915" y="187335"/>
            <a:ext cx="1813958" cy="57304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p>
            <a:pPr algn="ctr"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勇敢顽强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animBg="1"/>
      <p:bldP spid="5" grpId="0" animBg="1"/>
      <p:bldP spid="6" grpId="0" animBg="1"/>
      <p:bldP spid="7" grpId="0" bldLvl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83568" y="1152943"/>
            <a:ext cx="7632848" cy="20612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  尼尔斯原来经常欺负虐待动物，后来被小狐仙算计，遭到了“报应”，在寻找小狐仙的过程中，他认识到自己原来的错误，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知错就改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，变得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勇敢顽强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。</a:t>
            </a:r>
            <a:endParaRPr kumimoji="0" lang="zh-CN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80512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809836" y="195486"/>
            <a:ext cx="7560840" cy="10772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 想一想：平时你有没有欺负小动物的时候，如果有，以后应该怎么做？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571347" y="1017784"/>
            <a:ext cx="8143932" cy="3786214"/>
          </a:xfrm>
          <a:prstGeom prst="rect">
            <a:avLst/>
          </a:prstGeom>
          <a:no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9"/>
          <p:cNvSpPr txBox="1">
            <a:spLocks noChangeArrowheads="1"/>
          </p:cNvSpPr>
          <p:nvPr/>
        </p:nvSpPr>
        <p:spPr bwMode="auto">
          <a:xfrm>
            <a:off x="1571604" y="1285866"/>
            <a:ext cx="223361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变成小狐仙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3"/>
          <p:cNvSpPr txBox="1">
            <a:spLocks noChangeArrowheads="1"/>
          </p:cNvSpPr>
          <p:nvPr/>
        </p:nvSpPr>
        <p:spPr bwMode="auto">
          <a:xfrm>
            <a:off x="500034" y="1571618"/>
            <a:ext cx="857224" cy="25545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noProof="1">
                <a:latin typeface="楷体" panose="02010609060101010101" pitchFamily="49" charset="-122"/>
                <a:ea typeface="楷体" panose="02010609060101010101" pitchFamily="49" charset="-122"/>
              </a:rPr>
              <a:t>骑</a:t>
            </a:r>
            <a:endParaRPr lang="en-US" altLang="zh-CN" sz="3200" b="1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noProof="1">
                <a:latin typeface="楷体" panose="02010609060101010101" pitchFamily="49" charset="-122"/>
                <a:ea typeface="楷体" panose="02010609060101010101" pitchFamily="49" charset="-122"/>
              </a:rPr>
              <a:t>鹅</a:t>
            </a:r>
            <a:endParaRPr lang="en-US" altLang="zh-CN" sz="3200" b="1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noProof="1">
                <a:latin typeface="楷体" panose="02010609060101010101" pitchFamily="49" charset="-122"/>
                <a:ea typeface="楷体" panose="02010609060101010101" pitchFamily="49" charset="-122"/>
              </a:rPr>
              <a:t>旅</a:t>
            </a:r>
            <a:endParaRPr lang="en-US" altLang="zh-CN" sz="3200" b="1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noProof="1">
                <a:latin typeface="楷体" panose="02010609060101010101" pitchFamily="49" charset="-122"/>
                <a:ea typeface="楷体" panose="02010609060101010101" pitchFamily="49" charset="-122"/>
              </a:rPr>
              <a:t>行</a:t>
            </a:r>
            <a:endParaRPr lang="en-US" altLang="zh-CN" sz="3200" b="1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noProof="1">
                <a:latin typeface="楷体" panose="02010609060101010101" pitchFamily="49" charset="-122"/>
                <a:ea typeface="楷体" panose="02010609060101010101" pitchFamily="49" charset="-122"/>
              </a:rPr>
              <a:t>记</a:t>
            </a:r>
            <a:endParaRPr lang="zh-CN" altLang="en-US" sz="3200" b="1" noProof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16"/>
          <p:cNvSpPr txBox="1">
            <a:spLocks noChangeArrowheads="1"/>
          </p:cNvSpPr>
          <p:nvPr/>
        </p:nvSpPr>
        <p:spPr bwMode="auto">
          <a:xfrm>
            <a:off x="1584418" y="2566770"/>
            <a:ext cx="222726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男孩的遭遇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19"/>
          <p:cNvSpPr txBox="1">
            <a:spLocks noChangeArrowheads="1"/>
          </p:cNvSpPr>
          <p:nvPr/>
        </p:nvSpPr>
        <p:spPr bwMode="auto">
          <a:xfrm>
            <a:off x="1655856" y="3924092"/>
            <a:ext cx="223361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飞向蓝天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1140275" y="1578253"/>
            <a:ext cx="360040" cy="2804676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4"/>
          <p:cNvSpPr txBox="1"/>
          <p:nvPr/>
        </p:nvSpPr>
        <p:spPr>
          <a:xfrm>
            <a:off x="696436" y="281866"/>
            <a:ext cx="2219380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结构梳理</a:t>
            </a:r>
            <a:endParaRPr lang="zh-CN" altLang="en-US" sz="3200" b="1" dirty="0">
              <a:solidFill>
                <a:srgbClr val="875000"/>
              </a:solidFill>
              <a:latin typeface="YouYuan" panose="02010509060101010101" pitchFamily="49" charset="-122"/>
              <a:ea typeface="YouYuan" panose="02010509060101010101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64091" y="349434"/>
            <a:ext cx="366860" cy="456338"/>
          </a:xfrm>
          <a:prstGeom prst="rect">
            <a:avLst/>
          </a:prstGeom>
        </p:spPr>
      </p:pic>
      <p:sp>
        <p:nvSpPr>
          <p:cNvPr id="15" name="左大括号 14"/>
          <p:cNvSpPr/>
          <p:nvPr/>
        </p:nvSpPr>
        <p:spPr>
          <a:xfrm>
            <a:off x="3656120" y="1923828"/>
            <a:ext cx="428628" cy="1947420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10"/>
          <p:cNvSpPr txBox="1">
            <a:spLocks noChangeArrowheads="1"/>
          </p:cNvSpPr>
          <p:nvPr/>
        </p:nvSpPr>
        <p:spPr bwMode="auto">
          <a:xfrm>
            <a:off x="3994151" y="1923828"/>
            <a:ext cx="28082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鸡鹅的嘲笑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10"/>
          <p:cNvSpPr txBox="1">
            <a:spLocks noChangeArrowheads="1"/>
          </p:cNvSpPr>
          <p:nvPr/>
        </p:nvSpPr>
        <p:spPr bwMode="auto">
          <a:xfrm>
            <a:off x="4084748" y="2641574"/>
            <a:ext cx="28082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猫的羞辱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10"/>
          <p:cNvSpPr txBox="1">
            <a:spLocks noChangeArrowheads="1"/>
          </p:cNvSpPr>
          <p:nvPr/>
        </p:nvSpPr>
        <p:spPr bwMode="auto">
          <a:xfrm>
            <a:off x="4013310" y="3343510"/>
            <a:ext cx="28082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牛群的控诉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左大括号 30"/>
          <p:cNvSpPr/>
          <p:nvPr/>
        </p:nvSpPr>
        <p:spPr>
          <a:xfrm flipH="1">
            <a:off x="6286512" y="1491630"/>
            <a:ext cx="360040" cy="2884664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10"/>
          <p:cNvSpPr txBox="1">
            <a:spLocks noChangeArrowheads="1"/>
          </p:cNvSpPr>
          <p:nvPr/>
        </p:nvSpPr>
        <p:spPr bwMode="auto">
          <a:xfrm>
            <a:off x="6715141" y="2143122"/>
            <a:ext cx="1643074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做坏事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遭报应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71472" y="1071552"/>
            <a:ext cx="7326278" cy="30854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课文讲述了尼尔斯被小精灵变成小狐仙，先后遭到</a:t>
            </a:r>
            <a:r>
              <a:rPr lang="zh-CN" altLang="en-US" sz="28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鸡群嘲笑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8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大黑猫的羞辱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8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牛群的控诉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以及</a:t>
            </a:r>
            <a:r>
              <a:rPr lang="zh-CN" altLang="en-US" sz="28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随着雄鹅飞向蓝天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的故事，文中的尼尔斯是一个调皮捣蛋、冲动莽撞、屡犯错误的少年，在经历动物们的报复以后认识到</a:t>
            </a:r>
            <a:r>
              <a:rPr lang="zh-CN" altLang="en-US" sz="28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做坏事要遭到报应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的道理后，逐渐转变成为一个</a:t>
            </a:r>
            <a:r>
              <a:rPr lang="zh-CN" altLang="en-US" sz="28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热爱家庭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关爱他人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的好少年。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4"/>
          <p:cNvSpPr txBox="1"/>
          <p:nvPr/>
        </p:nvSpPr>
        <p:spPr>
          <a:xfrm>
            <a:off x="663035" y="339502"/>
            <a:ext cx="2036757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主题概括</a:t>
            </a:r>
            <a:endParaRPr lang="zh-CN" altLang="en-US" sz="3200" b="1" dirty="0">
              <a:solidFill>
                <a:srgbClr val="875000"/>
              </a:solidFill>
              <a:latin typeface="YouYuan" panose="02010509060101010101" pitchFamily="49" charset="-122"/>
              <a:ea typeface="YouYuan" panose="02010509060101010101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18120" y="392179"/>
            <a:ext cx="366860" cy="4563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95536" y="853128"/>
            <a:ext cx="8208912" cy="107721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 《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骑鹅旅行记</a:t>
            </a: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中还有许多有趣的故事。观察下面的插图，猜猜它们讲述怎样的神奇？</a:t>
            </a:r>
            <a:endParaRPr kumimoji="0" lang="zh-CN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"/>
          <a:srcRect/>
          <a:stretch>
            <a:fillRect/>
          </a:stretch>
        </p:blipFill>
        <p:spPr bwMode="auto">
          <a:xfrm>
            <a:off x="827584" y="2013401"/>
            <a:ext cx="3457111" cy="1984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1">
            <a:hlinkClick r:id="rId2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1187987" y="4051576"/>
            <a:ext cx="2736304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鹤之舞表演大会</a:t>
            </a:r>
            <a:endParaRPr kumimoji="0" lang="zh-CN" sz="28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716016" y="1995686"/>
            <a:ext cx="3376333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">
            <a:hlinkClick r:id="rId5" action="ppaction://hlinkfile"/>
          </p:cNvPr>
          <p:cNvSpPr>
            <a:spLocks noChangeArrowheads="1"/>
          </p:cNvSpPr>
          <p:nvPr/>
        </p:nvSpPr>
        <p:spPr bwMode="auto">
          <a:xfrm>
            <a:off x="5036030" y="4075755"/>
            <a:ext cx="2736304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地狱谷的羊群</a:t>
            </a:r>
            <a:endParaRPr kumimoji="0" lang="zh-CN" sz="28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19057708">
            <a:off x="7343587" y="4218167"/>
            <a:ext cx="335134" cy="47233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19057708">
            <a:off x="3877236" y="4218167"/>
            <a:ext cx="335134" cy="472337"/>
          </a:xfrm>
          <a:prstGeom prst="rect">
            <a:avLst/>
          </a:prstGeom>
        </p:spPr>
      </p:pic>
      <p:sp>
        <p:nvSpPr>
          <p:cNvPr id="10" name="文本框 14"/>
          <p:cNvSpPr txBox="1"/>
          <p:nvPr/>
        </p:nvSpPr>
        <p:spPr>
          <a:xfrm>
            <a:off x="696436" y="339502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拓展延伸</a:t>
            </a:r>
            <a:endParaRPr lang="zh-CN" altLang="en-US" sz="3200" b="1" dirty="0">
              <a:solidFill>
                <a:srgbClr val="875000"/>
              </a:solidFill>
              <a:latin typeface="YouYuan" panose="02010509060101010101" pitchFamily="49" charset="-122"/>
              <a:ea typeface="YouYuan" panose="020105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51520" y="392179"/>
            <a:ext cx="366860" cy="4563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95536" y="1131590"/>
            <a:ext cx="80520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带着自己的猜想，课下读一读</a:t>
            </a:r>
            <a:r>
              <a:rPr lang="en-US" altLang="zh-CN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骑鹅旅行记</a:t>
            </a:r>
            <a:r>
              <a:rPr lang="en-US" altLang="zh-CN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中“鹤之舞表演大会”和“地狱谷的羊群”全文。写一写读书心得，做成手抄报张贴在教室里。</a:t>
            </a:r>
            <a:endParaRPr lang="en-US" altLang="zh-CN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624428" y="41151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课堂演练</a:t>
            </a:r>
            <a:endParaRPr lang="zh-CN" altLang="en-US" sz="3200" b="1" dirty="0">
              <a:solidFill>
                <a:srgbClr val="875000"/>
              </a:solidFill>
              <a:latin typeface="YouYuan" panose="02010509060101010101" pitchFamily="49" charset="-122"/>
              <a:ea typeface="YouYuan" panose="020105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79512" y="464186"/>
            <a:ext cx="366860" cy="45633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95435" y="1131590"/>
            <a:ext cx="70567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一、把下面的句子改写成反问句。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如果这只大雄鹅飞走，可是一个很大的损失。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1520" y="2709740"/>
            <a:ext cx="84802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如果这只大雄鹅飞走，难道不是一个很大的损失吗？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80528" y="1092621"/>
            <a:ext cx="882506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kern="0" dirty="0">
                <a:latin typeface="黑体" panose="02010609060101010101" pitchFamily="49" charset="-122"/>
                <a:ea typeface="黑体" panose="02010609060101010101" pitchFamily="49" charset="-122"/>
              </a:rPr>
              <a:t>  自由读课文，说一说男孩都欺负过哪些动物？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2385569"/>
            <a:ext cx="5616624" cy="5730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小精灵、鸡鹅、大黑猫和母牛们。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24428" y="353874"/>
            <a:ext cx="214737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整体感知</a:t>
            </a:r>
            <a:endParaRPr lang="zh-CN" altLang="en-US" sz="3200" b="1" dirty="0">
              <a:solidFill>
                <a:srgbClr val="875000"/>
              </a:solidFill>
              <a:latin typeface="YouYuan" panose="02010509060101010101" pitchFamily="49" charset="-122"/>
              <a:ea typeface="YouYuan" panose="02010509060101010101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41982" y="406551"/>
            <a:ext cx="366860" cy="45633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2569" y="1092620"/>
            <a:ext cx="8581838" cy="8036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3568" y="555526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二、以前的尼尔斯经常虐待动物，捉弄妈妈，根据课文内容说一说：他变成小狐仙后他遭到了怎样的“报应”？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75656" y="2211710"/>
            <a:ext cx="59766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）尼尔斯遭到了鸡群的嘲笑与讽刺；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）尼尔斯遭到了大黑猫的漠视与羞辱；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）尼尔斯遭到了牛群的控诉与指责。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14"/>
          <p:cNvSpPr txBox="1"/>
          <p:nvPr/>
        </p:nvSpPr>
        <p:spPr>
          <a:xfrm>
            <a:off x="467544" y="411510"/>
            <a:ext cx="2939460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三、推荐阅读。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131840" y="1309092"/>
            <a:ext cx="5225804" cy="267765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524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cap="none" normalizeH="0" baseline="0" dirty="0">
                <a:ln>
                  <a:noFill/>
                </a:ln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-18030"/>
              </a:rPr>
              <a:t>       </a:t>
            </a:r>
            <a:r>
              <a:rPr kumimoji="0" lang="zh-CN" altLang="zh-CN" sz="28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-18030"/>
              </a:rPr>
              <a:t>《</a:t>
            </a:r>
            <a:r>
              <a:rPr kumimoji="0" lang="zh-CN" sz="28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-18030"/>
              </a:rPr>
              <a:t>木偶奇遇记</a:t>
            </a:r>
            <a:r>
              <a:rPr kumimoji="0" lang="zh-CN" altLang="zh-CN" sz="28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-18030"/>
              </a:rPr>
              <a:t>》</a:t>
            </a:r>
            <a:endParaRPr kumimoji="0" lang="en-US" altLang="zh-CN" sz="28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-18030"/>
            </a:endParaRPr>
          </a:p>
          <a:p>
            <a:pPr marL="0" marR="0" lvl="0" indent="3524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-18030"/>
              </a:rPr>
              <a:t>  </a:t>
            </a:r>
            <a:r>
              <a:rPr kumimoji="0" lang="zh-CN" sz="28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-18030"/>
              </a:rPr>
              <a:t>一个贪玩、不听话，还经常撒谎的小木偶，在经过一系列的历险和小仙女的指点后，变成了一个乖巧、听话、孝顺的好孩子的匹诺曹</a:t>
            </a:r>
            <a:r>
              <a:rPr kumimoji="0" lang="zh-CN" altLang="zh-CN" sz="28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-18030"/>
              </a:rPr>
              <a:t>……</a:t>
            </a:r>
            <a:endParaRPr kumimoji="0" lang="zh-CN" altLang="zh-CN" sz="28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67544" y="1309092"/>
            <a:ext cx="2505075" cy="299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83114" y="188219"/>
            <a:ext cx="9221766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bg1"/>
                </a:solidFill>
              </a:rPr>
              <a:t>“部编本”语文教材解读</a:t>
            </a:r>
            <a:endParaRPr lang="zh-CN" altLang="en-US" sz="1050" dirty="0">
              <a:solidFill>
                <a:schemeClr val="bg1"/>
              </a:solidFill>
            </a:endParaRPr>
          </a:p>
          <a:p>
            <a:r>
              <a:rPr lang="zh-CN" altLang="en-US" sz="1050" dirty="0">
                <a:solidFill>
                  <a:schemeClr val="bg1"/>
                </a:solidFill>
              </a:rPr>
              <a:t>“部编本”语文教材的编写背景。 </a:t>
            </a:r>
            <a:endParaRPr lang="zh-CN" altLang="en-US" sz="1050" dirty="0">
              <a:solidFill>
                <a:schemeClr val="bg1"/>
              </a:solidFill>
            </a:endParaRPr>
          </a:p>
          <a:p>
            <a:r>
              <a:rPr lang="zh-CN" altLang="en-US" sz="1050" dirty="0">
                <a:solidFill>
                  <a:schemeClr val="bg1"/>
                </a:solidFill>
              </a:rPr>
              <a:t>（一）教材要体现国家意识、主流意识形态、党的认同，体现立德树人从娃娃抓起。 </a:t>
            </a:r>
            <a:endParaRPr lang="zh-CN" altLang="en-US" sz="1050" dirty="0">
              <a:solidFill>
                <a:schemeClr val="bg1"/>
              </a:solidFill>
            </a:endParaRPr>
          </a:p>
          <a:p>
            <a:r>
              <a:rPr lang="zh-CN" altLang="en-US" sz="1050" dirty="0">
                <a:solidFill>
                  <a:schemeClr val="bg1"/>
                </a:solidFill>
              </a:rPr>
              <a:t>（二）体现核心素养，中国学生发展核心素养包括社会责任，国家认同、国际理解、人文底蕴、科学精神、审美情趣、学会学习、身心健康、实践创新。 </a:t>
            </a:r>
            <a:endParaRPr lang="zh-CN" altLang="en-US" sz="1050" dirty="0">
              <a:solidFill>
                <a:schemeClr val="bg1"/>
              </a:solidFill>
            </a:endParaRPr>
          </a:p>
          <a:p>
            <a:r>
              <a:rPr lang="zh-CN" altLang="en-US" sz="1050" dirty="0">
                <a:solidFill>
                  <a:schemeClr val="bg1"/>
                </a:solidFill>
              </a:rPr>
              <a:t>（三）语文、道德与法制、历史三个学科教材统编是大趋势。 </a:t>
            </a:r>
            <a:endParaRPr lang="zh-CN" altLang="en-US" sz="1050" dirty="0">
              <a:solidFill>
                <a:schemeClr val="bg1"/>
              </a:solidFill>
            </a:endParaRPr>
          </a:p>
          <a:p>
            <a:r>
              <a:rPr lang="zh-CN" altLang="en-US" sz="1050" dirty="0">
                <a:solidFill>
                  <a:schemeClr val="bg1"/>
                </a:solidFill>
              </a:rPr>
              <a:t>（四）“一标多本”教材质量参差不齐，“部编本”力图起到示范作用。 二、“部编本”教材的编写理念： </a:t>
            </a:r>
            <a:endParaRPr lang="zh-CN" altLang="en-US" sz="1050" dirty="0">
              <a:solidFill>
                <a:schemeClr val="bg1"/>
              </a:solidFill>
            </a:endParaRPr>
          </a:p>
          <a:p>
            <a:r>
              <a:rPr lang="zh-CN" altLang="en-US" sz="1050" dirty="0">
                <a:solidFill>
                  <a:schemeClr val="bg1"/>
                </a:solidFill>
              </a:rPr>
              <a:t>（一）体现核心价值观，做到“整体规划，有机渗透”。 </a:t>
            </a:r>
            <a:endParaRPr lang="zh-CN" altLang="en-US" sz="1050" dirty="0">
              <a:solidFill>
                <a:schemeClr val="bg1"/>
              </a:solidFill>
            </a:endParaRPr>
          </a:p>
          <a:p>
            <a:r>
              <a:rPr lang="zh-CN" altLang="en-US" sz="1050" dirty="0">
                <a:solidFill>
                  <a:schemeClr val="bg1"/>
                </a:solidFill>
              </a:rPr>
              <a:t>（二）接地气，满足一线需要，对教学弊病起纠偏作用。提倡全民阅读，注重两个延伸：往课外阅读延伸，往语文生活延伸。 </a:t>
            </a:r>
            <a:endParaRPr lang="zh-CN" altLang="en-US" sz="1050" dirty="0">
              <a:solidFill>
                <a:schemeClr val="bg1"/>
              </a:solidFill>
            </a:endParaRPr>
          </a:p>
          <a:p>
            <a:r>
              <a:rPr lang="zh-CN" altLang="en-US" sz="1050" dirty="0">
                <a:solidFill>
                  <a:schemeClr val="bg1"/>
                </a:solidFill>
              </a:rPr>
              <a:t>（三）加强了教材编写的科学性，编研结合。 （四）贴近当代学生生活，体现时代性。 </a:t>
            </a:r>
            <a:endParaRPr lang="zh-CN" altLang="en-US" sz="1050" dirty="0">
              <a:solidFill>
                <a:schemeClr val="bg1"/>
              </a:solidFill>
            </a:endParaRPr>
          </a:p>
          <a:p>
            <a:r>
              <a:rPr lang="zh-CN" altLang="en-US" sz="1050" dirty="0">
                <a:solidFill>
                  <a:schemeClr val="bg1"/>
                </a:solidFill>
              </a:rPr>
              <a:t>“部编本”语文教材的七个创新点： </a:t>
            </a:r>
            <a:endParaRPr lang="zh-CN" altLang="en-US" sz="1050" dirty="0">
              <a:solidFill>
                <a:schemeClr val="bg1"/>
              </a:solidFill>
            </a:endParaRPr>
          </a:p>
          <a:p>
            <a:r>
              <a:rPr lang="zh-CN" altLang="en-US" sz="1050" dirty="0">
                <a:solidFill>
                  <a:schemeClr val="bg1"/>
                </a:solidFill>
              </a:rPr>
              <a:t>（一）选文创新：课文总数减少，减少汉语拼音的难度。 </a:t>
            </a:r>
            <a:endParaRPr lang="zh-CN" altLang="en-US" sz="1050" dirty="0">
              <a:solidFill>
                <a:schemeClr val="bg1"/>
              </a:solidFill>
            </a:endParaRPr>
          </a:p>
          <a:p>
            <a:r>
              <a:rPr lang="zh-CN" altLang="en-US" sz="1050" dirty="0">
                <a:solidFill>
                  <a:schemeClr val="bg1"/>
                </a:solidFill>
              </a:rPr>
              <a:t>（二）单元结构创新</a:t>
            </a:r>
            <a:r>
              <a:rPr lang="en-US" altLang="zh-CN" sz="1050" dirty="0">
                <a:solidFill>
                  <a:schemeClr val="bg1"/>
                </a:solidFill>
              </a:rPr>
              <a:t>——</a:t>
            </a:r>
            <a:r>
              <a:rPr lang="zh-CN" altLang="en-US" sz="1050" dirty="0">
                <a:solidFill>
                  <a:schemeClr val="bg1"/>
                </a:solidFill>
              </a:rPr>
              <a:t>更加灵活的单元结构体制，综合性更强。 </a:t>
            </a:r>
            <a:endParaRPr lang="zh-CN" altLang="en-US" sz="1050" dirty="0">
              <a:solidFill>
                <a:schemeClr val="bg1"/>
              </a:solidFill>
            </a:endParaRPr>
          </a:p>
          <a:p>
            <a:r>
              <a:rPr lang="zh-CN" altLang="en-US" sz="1050" dirty="0">
                <a:solidFill>
                  <a:schemeClr val="bg1"/>
                </a:solidFill>
              </a:rPr>
              <a:t>（三）重视语文核心素养，重建语文知识体系。 </a:t>
            </a:r>
            <a:endParaRPr lang="zh-CN" altLang="en-US" sz="1050" dirty="0">
              <a:solidFill>
                <a:schemeClr val="bg1"/>
              </a:solidFill>
            </a:endParaRPr>
          </a:p>
          <a:p>
            <a:r>
              <a:rPr lang="zh-CN" altLang="en-US" sz="1050" dirty="0">
                <a:solidFill>
                  <a:schemeClr val="bg1"/>
                </a:solidFill>
              </a:rPr>
              <a:t>（四）三位一体，区分不同课型。“教读”、“自读”和“课外阅读”三位一体，整体提高学生的语文素养。 </a:t>
            </a:r>
            <a:endParaRPr lang="zh-CN" altLang="en-US" sz="1050" dirty="0">
              <a:solidFill>
                <a:schemeClr val="bg1"/>
              </a:solidFill>
            </a:endParaRPr>
          </a:p>
          <a:p>
            <a:r>
              <a:rPr lang="zh-CN" altLang="en-US" sz="1050" dirty="0">
                <a:solidFill>
                  <a:schemeClr val="bg1"/>
                </a:solidFill>
              </a:rPr>
              <a:t>（五）把课外阅读纳入教材体制。 </a:t>
            </a:r>
            <a:endParaRPr lang="zh-CN" altLang="en-US" sz="1050" dirty="0">
              <a:solidFill>
                <a:schemeClr val="bg1"/>
              </a:solidFill>
            </a:endParaRPr>
          </a:p>
          <a:p>
            <a:r>
              <a:rPr lang="zh-CN" altLang="en-US" sz="1050" dirty="0">
                <a:solidFill>
                  <a:schemeClr val="bg1"/>
                </a:solidFill>
              </a:rPr>
              <a:t>（六）识字写字教学更加讲究科学性。 </a:t>
            </a:r>
            <a:endParaRPr lang="zh-CN" altLang="en-US" sz="1050" dirty="0">
              <a:solidFill>
                <a:schemeClr val="bg1"/>
              </a:solidFill>
            </a:endParaRPr>
          </a:p>
          <a:p>
            <a:r>
              <a:rPr lang="zh-CN" altLang="en-US" sz="1050" dirty="0">
                <a:solidFill>
                  <a:schemeClr val="bg1"/>
                </a:solidFill>
              </a:rPr>
              <a:t>（七）提高写作教学的效果。 </a:t>
            </a:r>
            <a:endParaRPr lang="zh-CN" altLang="en-US" sz="1050" dirty="0">
              <a:solidFill>
                <a:schemeClr val="bg1"/>
              </a:solidFill>
            </a:endParaRPr>
          </a:p>
          <a:p>
            <a:r>
              <a:rPr lang="zh-CN" altLang="en-US" sz="1050" dirty="0">
                <a:solidFill>
                  <a:schemeClr val="bg1"/>
                </a:solidFill>
              </a:rPr>
              <a:t>新教材注重了六个意识。 </a:t>
            </a:r>
            <a:endParaRPr lang="zh-CN" altLang="en-US" sz="1050" dirty="0">
              <a:solidFill>
                <a:schemeClr val="bg1"/>
              </a:solidFill>
            </a:endParaRPr>
          </a:p>
          <a:p>
            <a:r>
              <a:rPr lang="zh-CN" altLang="en-US" sz="1050" dirty="0">
                <a:solidFill>
                  <a:schemeClr val="bg1"/>
                </a:solidFill>
              </a:rPr>
              <a:t>１、国家意识。 ２、目标意识。 </a:t>
            </a:r>
            <a:endParaRPr lang="zh-CN" altLang="en-US" sz="1050" dirty="0">
              <a:solidFill>
                <a:schemeClr val="bg1"/>
              </a:solidFill>
            </a:endParaRPr>
          </a:p>
          <a:p>
            <a:r>
              <a:rPr lang="zh-CN" altLang="en-US" sz="1050" dirty="0">
                <a:solidFill>
                  <a:schemeClr val="bg1"/>
                </a:solidFill>
              </a:rPr>
              <a:t>３、文体意识，非常突出文学素养的培养。 </a:t>
            </a:r>
            <a:endParaRPr lang="zh-CN" altLang="en-US" sz="1050" dirty="0">
              <a:solidFill>
                <a:schemeClr val="bg1"/>
              </a:solidFill>
            </a:endParaRPr>
          </a:p>
          <a:p>
            <a:r>
              <a:rPr lang="zh-CN" altLang="en-US" sz="1050" dirty="0">
                <a:solidFill>
                  <a:schemeClr val="bg1"/>
                </a:solidFill>
              </a:rPr>
              <a:t>４、读书意识。 ５、主体意识。 ６、科研意识。 </a:t>
            </a:r>
            <a:endParaRPr lang="zh-CN" altLang="en-US" sz="1050" dirty="0">
              <a:solidFill>
                <a:schemeClr val="bg1"/>
              </a:solidFill>
            </a:endParaRPr>
          </a:p>
          <a:p>
            <a:r>
              <a:rPr lang="zh-CN" altLang="en-US" sz="1050" dirty="0">
                <a:solidFill>
                  <a:schemeClr val="bg1"/>
                </a:solidFill>
              </a:rPr>
              <a:t>小结：好教，但教好不易。</a:t>
            </a:r>
            <a:endParaRPr lang="zh-CN" altLang="en-US" sz="1050" dirty="0">
              <a:solidFill>
                <a:schemeClr val="bg1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348" y="1"/>
            <a:ext cx="9139248" cy="5131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5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0"/>
                </a:srgbClr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48" y="3223289"/>
            <a:ext cx="9136080" cy="1970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22738" y="2537781"/>
            <a:ext cx="1794878" cy="2539952"/>
          </a:xfrm>
          <a:prstGeom prst="rect">
            <a:avLst/>
          </a:prstGeom>
        </p:spPr>
      </p:pic>
      <p:pic>
        <p:nvPicPr>
          <p:cNvPr id="4" name="图片 5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0"/>
                </a:srgbClr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638" y="1014262"/>
            <a:ext cx="3164795" cy="413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5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0"/>
                </a:srgbClr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7" y="188220"/>
            <a:ext cx="2244109" cy="156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60"/>
          <p:cNvPicPr>
            <a:picLocks noChangeAspect="1"/>
          </p:cNvPicPr>
          <p:nvPr/>
        </p:nvPicPr>
        <p:blipFill>
          <a:blip r:embed="rId6">
            <a:clrChange>
              <a:clrFrom>
                <a:srgbClr val="633A0C">
                  <a:alpha val="0"/>
                </a:srgbClr>
              </a:clrFrom>
              <a:clrTo>
                <a:srgbClr val="633A0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7" y="31680"/>
            <a:ext cx="2201656" cy="1533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 rot="-164282">
            <a:off x="3464310" y="1507296"/>
            <a:ext cx="2945130" cy="1177231"/>
          </a:xfrm>
          <a:prstGeom prst="rect">
            <a:avLst/>
          </a:prstGeom>
          <a:noFill/>
          <a:ln>
            <a:noFill/>
          </a:ln>
        </p:spPr>
        <p:txBody>
          <a:bodyPr wrap="square" lIns="68567" tIns="34283" rIns="68567" bIns="34283">
            <a:spAutoFit/>
          </a:bodyPr>
          <a:lstStyle>
            <a:lvl1pPr eaLnBrk="0" hangingPunct="0">
              <a:defRPr sz="17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7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7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7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7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7200" b="1" dirty="0"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</a:rPr>
              <a:t>下课啦</a:t>
            </a:r>
            <a:r>
              <a:rPr lang="zh-CN" altLang="en-US" sz="7200" b="1" dirty="0"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</a:rPr>
              <a:t>！</a:t>
            </a:r>
            <a:endParaRPr lang="zh-CN" altLang="en-US" sz="7200" b="1" dirty="0">
              <a:solidFill>
                <a:srgbClr val="FFFF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innerShdw blurRad="63500" dist="50800">
                  <a:prstClr val="black">
                    <a:alpha val="50000"/>
                  </a:prstClr>
                </a:innerShdw>
              </a:effectLst>
              <a:latin typeface="微软雅黑" panose="020B0503020204020204" charset="-122"/>
              <a:ea typeface="微软雅黑" panose="020B050302020402020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683568" y="483518"/>
            <a:ext cx="561662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defTabSz="914400"/>
            <a:r>
              <a:rPr lang="en-US" altLang="zh-CN" sz="2400" b="1" dirty="0">
                <a:solidFill>
                  <a:prstClr val="black"/>
                </a:solidFill>
                <a:ea typeface="宋体" panose="02010600030101010101" pitchFamily="2" charset="-122"/>
              </a:rPr>
              <a:t>                </a:t>
            </a:r>
            <a:r>
              <a:rPr lang="en-US" altLang="zh-CN" sz="2400" b="1" dirty="0">
                <a:solidFill>
                  <a:prstClr val="black"/>
                </a:solidFill>
              </a:rPr>
              <a:t>《</a:t>
            </a:r>
            <a:r>
              <a:rPr lang="zh-CN" altLang="en-US" sz="2400" b="1" dirty="0">
                <a:solidFill>
                  <a:prstClr val="black"/>
                </a:solidFill>
              </a:rPr>
              <a:t>妈妈不是佣人</a:t>
            </a:r>
            <a:r>
              <a:rPr lang="en-US" altLang="zh-CN" sz="2400" b="1" dirty="0">
                <a:solidFill>
                  <a:prstClr val="black"/>
                </a:solidFill>
              </a:rPr>
              <a:t>》</a:t>
            </a:r>
            <a:r>
              <a:rPr lang="zh-CN" altLang="en-US" sz="2400" b="1" dirty="0">
                <a:solidFill>
                  <a:prstClr val="black"/>
                </a:solidFill>
              </a:rPr>
              <a:t>故事梗概</a:t>
            </a:r>
            <a:endParaRPr lang="en-US" sz="20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9512" y="1108943"/>
            <a:ext cx="7089378" cy="34163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914400"/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《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妈妈不是我的佣人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》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是一本韩国校园励志小说，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描述了一个小男孩战胜一系列挫折之时的心路成长历程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defTabSz="914400"/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五年级的阿章原来是个标准的都市小男孩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，懒散自私又骄横无理，生活上对妈妈百般依赖，可稍不如意，便大发脾气。后来因为妈妈怀孕了，爸爸又在首尔工作，阿章暂时来到了乡下舅舅家读书。</a:t>
            </a:r>
            <a:endParaRPr lang="en-US" altLang="zh-CN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defTabSz="914400"/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离开父母的庇护，开始的时候阿章特别开心，可很快就出现了很多不如意的事情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：在学校，他不</a:t>
            </a:r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232886" y="1108943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268890" y="1108943"/>
            <a:ext cx="17676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开篇十分简洁，概括了书的主要内容</a:t>
            </a:r>
            <a:r>
              <a:rPr lang="en-US" altLang="zh-CN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 </a:t>
            </a:r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380312" y="2643758"/>
            <a:ext cx="14761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交代故事的背景</a:t>
            </a:r>
            <a:r>
              <a:rPr lang="en-US" altLang="zh-CN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r>
              <a:rPr lang="en-US" altLang="zh-CN" sz="2000" b="1" dirty="0">
                <a:solidFill>
                  <a:prstClr val="black"/>
                </a:solidFill>
                <a:latin typeface="楷体_GB2312" charset="0"/>
                <a:cs typeface="楷体_GB2312" charset="0"/>
              </a:rPr>
              <a:t>  </a:t>
            </a:r>
            <a:endParaRPr lang="en-US" altLang="zh-CN" sz="2000" b="1" dirty="0">
              <a:solidFill>
                <a:prstClr val="black"/>
              </a:solidFill>
              <a:latin typeface="楷体_GB2312" charset="0"/>
              <a:cs typeface="楷体_GB2312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6656" y="346020"/>
            <a:ext cx="7089378" cy="452431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914400"/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是把作业忘在家里，就是没带颜料被老师惩罚，被同学取笑。在家里，住在一起的表妹，不知为何对阿章充满了敌意。一天阿章表妹说：“我不知道你的妈妈是不是你的佣人，但我的妈妈不是。” </a:t>
            </a:r>
            <a:endParaRPr lang="zh-CN" altLang="en-US" sz="24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defTabSz="914400"/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来到乡下后的阿章，生活简直一团糟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。阿章心里特别失落，特别留恋以前在家的生活。他想到以前在家里的时候，他可是什么都不用管，妈妈会帮他备齐所有该带的东西，会帮他把房间整理得整整齐齐、干净干净。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这个时候，他才醒悟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，过去他成绩优异，成为全班同学喜爱的班长，这一切都有妈妈在身后默默付出的功劳，只是他从来不曾注意到妈妈的辛劳，从来不曾感激过妈妈。</a:t>
            </a:r>
            <a:r>
              <a:rPr lang="en-US" altLang="zh-CN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endParaRPr lang="en-US" altLang="zh-CN" sz="2400" b="1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232886" y="411510"/>
            <a:ext cx="36004" cy="43204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380312" y="1357495"/>
            <a:ext cx="14761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阿章在新的环境里遇到的种种不如意，使得他开始反思自己，懂得妈妈的辛劳</a:t>
            </a:r>
            <a:r>
              <a:rPr lang="en-US" altLang="zh-CN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r>
              <a:rPr lang="en-US" altLang="zh-CN" sz="2000" b="1" dirty="0">
                <a:solidFill>
                  <a:prstClr val="black"/>
                </a:solidFill>
                <a:latin typeface="楷体_GB2312" charset="0"/>
                <a:cs typeface="楷体_GB2312" charset="0"/>
              </a:rPr>
              <a:t>  </a:t>
            </a:r>
            <a:endParaRPr lang="en-US" altLang="zh-CN" sz="2000" b="1" dirty="0">
              <a:solidFill>
                <a:prstClr val="black"/>
              </a:solidFill>
              <a:latin typeface="楷体_GB2312" charset="0"/>
              <a:cs typeface="楷体_GB2312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250" y="555526"/>
            <a:ext cx="7089378" cy="415498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914400"/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从此，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阿章努力学习独自面对生活，尽量自己解决遇到的各种问题，还体验到了舅舅一家赚钱的辛苦和生活的不容易。尽管一路磕磕碰碰，挫折不断，但他先后经受了读书、守约、诚信的考验，逐渐成长为一个独立、勇敢、节俭、关爱他人的小男子汉。 </a:t>
            </a:r>
            <a:endParaRPr lang="zh-CN" altLang="en-US" sz="24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defTabSz="914400"/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小说的结尾，阿章认识到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作为学生，从小就要养成良好的习惯，塑造独立的人格，长大才能成为自己人生的主人。这一天，阿章归来，他终于可以自豪地对妈妈说：“妈妈，我可以的！我阿章靠自己的力量，也可以做得很好！”</a:t>
            </a:r>
            <a:r>
              <a:rPr lang="en-US" altLang="zh-CN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endParaRPr lang="en-US" altLang="zh-CN" sz="2400" b="1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232886" y="555526"/>
            <a:ext cx="36004" cy="40324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264956" y="1277208"/>
            <a:ext cx="17676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阿章开始改变自己。 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344429" y="3199957"/>
            <a:ext cx="17676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阿章认识到了独立对于成长的重要性</a:t>
            </a:r>
            <a:r>
              <a:rPr lang="en-US" altLang="zh-CN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r>
              <a:rPr lang="en-US" altLang="zh-CN" sz="2000" b="1" dirty="0">
                <a:solidFill>
                  <a:prstClr val="black"/>
                </a:solidFill>
                <a:latin typeface="楷体_GB2312" charset="0"/>
                <a:cs typeface="楷体_GB2312" charset="0"/>
              </a:rPr>
              <a:t>  </a:t>
            </a:r>
            <a:endParaRPr lang="en-US" altLang="zh-CN" sz="2000" b="1" dirty="0">
              <a:solidFill>
                <a:prstClr val="black"/>
              </a:solidFill>
              <a:latin typeface="楷体_GB2312" charset="0"/>
              <a:cs typeface="楷体_GB2312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27584" y="1275606"/>
            <a:ext cx="7599373" cy="20005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indent="306070" defTabSz="914400"/>
            <a:r>
              <a:rPr lang="en-US" altLang="zh-CN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点评：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篇文章思路清晰，重点突出，语言精练。开头作者用一句话介绍了这本小说的作者和主要内容，用语非常简明。在正文部分，作者按时间顺序，抓住主要故事情节，分层次概述主要情节内容，故事的起因、经过和结果一目了然。  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7544" y="555526"/>
            <a:ext cx="8280920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kern="0" dirty="0">
                <a:latin typeface="黑体" panose="02010609060101010101" pitchFamily="49" charset="-122"/>
                <a:ea typeface="黑体" panose="02010609060101010101" pitchFamily="49" charset="-122"/>
              </a:rPr>
              <a:t>    男孩是做什么的？他的名字是什么？你从哪里知道的？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1720" y="1995686"/>
            <a:ext cx="4248472" cy="6524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放鹅娃尼尔斯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·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豪尔耶松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2573" y="2787774"/>
            <a:ext cx="7704856" cy="138499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他一看见男孩就叫了起来：“叽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叽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，叽叽，快看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放鹅娃尼尔斯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！快看拇指大的小人儿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快看拇指大的小人儿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尼尔斯•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豪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尔耶松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7428438" y="1251412"/>
            <a:ext cx="815970" cy="642942"/>
          </a:xfrm>
          <a:prstGeom prst="rect">
            <a:avLst/>
          </a:prstGeom>
          <a:solidFill>
            <a:srgbClr val="FFFF00"/>
          </a:solidFill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064050" y="1940696"/>
            <a:ext cx="815970" cy="642942"/>
          </a:xfrm>
          <a:prstGeom prst="rect">
            <a:avLst/>
          </a:prstGeom>
          <a:solidFill>
            <a:srgbClr val="FFFF00"/>
          </a:solidFill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542638" y="1894354"/>
            <a:ext cx="815970" cy="642942"/>
          </a:xfrm>
          <a:prstGeom prst="rect">
            <a:avLst/>
          </a:prstGeom>
          <a:solidFill>
            <a:srgbClr val="FFFF00"/>
          </a:solidFill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39552" y="555526"/>
            <a:ext cx="77048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门廊外面的地板上有一只麻雀在跳来跳去。他一看见男孩就叫了起来：“叽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叽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，叽叽，快看放鹅娃尼尔斯！快看拇指大的小人儿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快看拇指大的小人儿尼尔斯•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豪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尔耶松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线形标注 1 15"/>
          <p:cNvSpPr/>
          <p:nvPr/>
        </p:nvSpPr>
        <p:spPr>
          <a:xfrm>
            <a:off x="1167645" y="3291830"/>
            <a:ext cx="6448670" cy="994752"/>
          </a:xfrm>
          <a:prstGeom prst="borderCallout1">
            <a:avLst>
              <a:gd name="adj1" fmla="val -1376"/>
              <a:gd name="adj2" fmla="val 59882"/>
              <a:gd name="adj3" fmla="val -4152"/>
              <a:gd name="adj4" fmla="val 59567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三个“快看”表现了麻雀的惊异和嘲笑，麻雀的叫声吸引了鸡鹅。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4" grpId="0" bldLvl="0" animBg="1"/>
      <p:bldP spid="15" grpId="0" bldLvl="0" animBg="1"/>
      <p:bldP spid="16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1978504" y="2449806"/>
            <a:ext cx="5977872" cy="54868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email"/>
          <a:srcRect r="-5211"/>
          <a:stretch>
            <a:fillRect/>
          </a:stretch>
        </p:blipFill>
        <p:spPr>
          <a:xfrm>
            <a:off x="1763687" y="3070502"/>
            <a:ext cx="3960442" cy="65337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2483768" y="1748718"/>
            <a:ext cx="5472608" cy="54868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763687" y="1485832"/>
            <a:ext cx="6552729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再次读课文，交流故事情节：小男孩尼尔斯变成小狐仙之后，他的世界发生了什么变化。</a:t>
            </a:r>
            <a:endParaRPr lang="zh-CN" altLang="en-US" sz="2800" kern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3528" y="1779662"/>
            <a:ext cx="1104039" cy="1582166"/>
          </a:xfrm>
          <a:prstGeom prst="rect">
            <a:avLst/>
          </a:prstGeom>
        </p:spPr>
      </p:pic>
      <p:sp>
        <p:nvSpPr>
          <p:cNvPr id="4" name="文本框 14"/>
          <p:cNvSpPr txBox="1"/>
          <p:nvPr/>
        </p:nvSpPr>
        <p:spPr>
          <a:xfrm>
            <a:off x="624428" y="41151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互动课堂</a:t>
            </a:r>
            <a:endParaRPr lang="zh-CN" altLang="en-US" sz="3200" b="1" dirty="0">
              <a:solidFill>
                <a:srgbClr val="875000"/>
              </a:solidFill>
              <a:latin typeface="YouYuan" panose="02010509060101010101" pitchFamily="49" charset="-122"/>
              <a:ea typeface="YouYuan" panose="020105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36194" y="464186"/>
            <a:ext cx="366861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 bwMode="auto">
          <a:xfrm>
            <a:off x="7156777" y="-1"/>
            <a:ext cx="2032361" cy="480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矩形 6"/>
          <p:cNvSpPr/>
          <p:nvPr/>
        </p:nvSpPr>
        <p:spPr>
          <a:xfrm>
            <a:off x="395536" y="1908577"/>
            <a:ext cx="703627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他那淡黄的头发、鼻子上的雀斑、皮裤和袜子上的补丁都和过去一模一样，只不过变得很小很小罢了。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95536" y="3348737"/>
            <a:ext cx="2232248" cy="500066"/>
          </a:xfrm>
          <a:prstGeom prst="rect">
            <a:avLst/>
          </a:prstGeom>
          <a:no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34802" y="1131590"/>
            <a:ext cx="69294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男孩简直不敢相信他会变成小狐仙。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88024" y="1250889"/>
            <a:ext cx="1800200" cy="500066"/>
          </a:xfrm>
          <a:prstGeom prst="rect">
            <a:avLst/>
          </a:prstGeom>
          <a:no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7010" y="405130"/>
            <a:ext cx="4852670" cy="6508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一、他变得很小很小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6" grpId="0" bldLvl="0" animBg="1"/>
    </p:bld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主题44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5111</Words>
  <Application>WPS 演示</Application>
  <PresentationFormat>全屏显示(16:9)</PresentationFormat>
  <Paragraphs>329</Paragraphs>
  <Slides>56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56</vt:i4>
      </vt:variant>
    </vt:vector>
  </HeadingPairs>
  <TitlesOfParts>
    <vt:vector size="76" baseType="lpstr">
      <vt:lpstr>Arial</vt:lpstr>
      <vt:lpstr>宋体</vt:lpstr>
      <vt:lpstr>Wingdings</vt:lpstr>
      <vt:lpstr>Wingdings 2</vt:lpstr>
      <vt:lpstr>Arial</vt:lpstr>
      <vt:lpstr>黑体</vt:lpstr>
      <vt:lpstr>楷体</vt:lpstr>
      <vt:lpstr>YouYuan</vt:lpstr>
      <vt:lpstr>微软雅黑</vt:lpstr>
      <vt:lpstr>Arial Unicode MS</vt:lpstr>
      <vt:lpstr>Calibri</vt:lpstr>
      <vt:lpstr>Times New Roman</vt:lpstr>
      <vt:lpstr>Gungsuh</vt:lpstr>
      <vt:lpstr>宋体-18030</vt:lpstr>
      <vt:lpstr>新宋体</vt:lpstr>
      <vt:lpstr>仿宋</vt:lpstr>
      <vt:lpstr>楷体_GB2312</vt:lpstr>
      <vt:lpstr>等线</vt:lpstr>
      <vt:lpstr>主题44</vt:lpstr>
      <vt:lpstr>暗香扑面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99</cp:revision>
  <dcterms:created xsi:type="dcterms:W3CDTF">2017-03-17T02:28:00Z</dcterms:created>
  <dcterms:modified xsi:type="dcterms:W3CDTF">2020-03-27T01:59:14Z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2052-11.1.0.9564</vt:lpwstr>
  </property>
</Properties>
</file>