
<file path=[Content_Types].xml><?xml version="1.0" encoding="utf-8"?>
<Types xmlns="http://schemas.openxmlformats.org/package/2006/content-types">
  <Default Extension="jpeg" ContentType="image/jpe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314" r:id="rId3"/>
    <p:sldId id="257" r:id="rId4"/>
    <p:sldId id="315" r:id="rId5"/>
    <p:sldId id="260" r:id="rId6"/>
    <p:sldId id="318" r:id="rId7"/>
    <p:sldId id="319" r:id="rId8"/>
    <p:sldId id="261" r:id="rId9"/>
    <p:sldId id="262" r:id="rId10"/>
    <p:sldId id="263" r:id="rId11"/>
    <p:sldId id="264" r:id="rId12"/>
    <p:sldId id="265" r:id="rId13"/>
    <p:sldId id="320" r:id="rId14"/>
    <p:sldId id="374" r:id="rId15"/>
    <p:sldId id="266" r:id="rId16"/>
    <p:sldId id="267" r:id="rId17"/>
    <p:sldId id="376" r:id="rId18"/>
    <p:sldId id="377" r:id="rId19"/>
    <p:sldId id="388" r:id="rId20"/>
    <p:sldId id="382" r:id="rId21"/>
    <p:sldId id="395" r:id="rId22"/>
    <p:sldId id="268" r:id="rId23"/>
    <p:sldId id="380" r:id="rId24"/>
    <p:sldId id="384" r:id="rId25"/>
    <p:sldId id="387" r:id="rId2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251460" y="-142240"/>
            <a:ext cx="12695555" cy="71431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内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251460" y="-142240"/>
            <a:ext cx="12695555" cy="71431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p:cSld name="1_内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251460" y="-142240"/>
            <a:ext cx="12695555" cy="71431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pic>
        <p:nvPicPr>
          <p:cNvPr id="7" name="图片 6"/>
          <p:cNvPicPr>
            <a:picLocks noChangeAspect="1"/>
          </p:cNvPicPr>
          <p:nvPr userDrawn="1"/>
        </p:nvPicPr>
        <p:blipFill>
          <a:blip r:embed="rId14"/>
          <a:stretch>
            <a:fillRect/>
          </a:stretch>
        </p:blipFill>
        <p:spPr>
          <a:xfrm>
            <a:off x="-251460" y="-142240"/>
            <a:ext cx="12695555" cy="71431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p14:dur="1500"/>
    </mc:Choice>
    <mc:Fallback>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tiff"/><Relationship Id="rId2" Type="http://schemas.openxmlformats.org/officeDocument/2006/relationships/image" Target="../media/image16.png"/><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5.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423160" y="2117725"/>
            <a:ext cx="8804910" cy="1135380"/>
          </a:xfrm>
        </p:spPr>
        <p:txBody>
          <a:bodyPr anchor="b">
            <a:normAutofit fontScale="90000"/>
          </a:bodyPr>
          <a:p>
            <a:pPr fontAlgn="auto"/>
            <a:r>
              <a:rPr lang="en-US" altLang="zh-CN" sz="4800" b="1" strike="noStrike" noProof="1">
                <a:solidFill>
                  <a:srgbClr val="FF0000"/>
                </a:solidFill>
                <a:latin typeface="楷体" panose="02010609060101010101" pitchFamily="49" charset="-122"/>
                <a:ea typeface="楷体" panose="02010609060101010101" pitchFamily="49" charset="-122"/>
              </a:rPr>
              <a:t>6* </a:t>
            </a:r>
            <a:r>
              <a:rPr lang="zh-CN" altLang="en-US" sz="4800" b="1" strike="noStrike" noProof="1">
                <a:solidFill>
                  <a:srgbClr val="FF0000"/>
                </a:solidFill>
                <a:latin typeface="楷体" panose="02010609060101010101" pitchFamily="49" charset="-122"/>
                <a:ea typeface="楷体" panose="02010609060101010101" pitchFamily="49" charset="-122"/>
              </a:rPr>
              <a:t>骑鹅旅行记（节选）（第一课时）</a:t>
            </a:r>
            <a:r>
              <a:rPr lang="zh-CN" altLang="zh-CN" sz="4800" b="1" strike="noStrike" noProof="1">
                <a:solidFill>
                  <a:srgbClr val="FF0000"/>
                </a:solidFill>
                <a:latin typeface="楷体" panose="02010609060101010101" pitchFamily="49" charset="-122"/>
                <a:ea typeface="楷体" panose="02010609060101010101" pitchFamily="49" charset="-122"/>
              </a:rPr>
              <a:t>    </a:t>
            </a:r>
            <a:r>
              <a:rPr lang="zh-CN" altLang="zh-CN" sz="6600" b="1" strike="noStrike" noProof="1">
                <a:solidFill>
                  <a:srgbClr val="FF0000"/>
                </a:solidFill>
                <a:latin typeface="楷体" panose="02010609060101010101" pitchFamily="49" charset="-122"/>
                <a:ea typeface="楷体" panose="02010609060101010101" pitchFamily="49" charset="-122"/>
              </a:rPr>
              <a:t>    </a:t>
            </a:r>
            <a:endParaRPr lang="zh-CN" altLang="en-US" sz="3600" b="1" strike="noStrike" noProof="1">
              <a:solidFill>
                <a:srgbClr val="FF0000"/>
              </a:solidFill>
              <a:latin typeface="楷体" panose="02010609060101010101" pitchFamily="49" charset="-122"/>
              <a:ea typeface="楷体" panose="02010609060101010101" pitchFamily="49" charset="-122"/>
            </a:endParaRPr>
          </a:p>
        </p:txBody>
      </p:sp>
      <p:sp>
        <p:nvSpPr>
          <p:cNvPr id="3074" name="副标题 2"/>
          <p:cNvSpPr>
            <a:spLocks noGrp="1"/>
          </p:cNvSpPr>
          <p:nvPr>
            <p:ph type="subTitle" idx="1"/>
          </p:nvPr>
        </p:nvSpPr>
        <p:spPr>
          <a:xfrm>
            <a:off x="1715135" y="4353878"/>
            <a:ext cx="9144000" cy="1655762"/>
          </a:xfrm>
        </p:spPr>
        <p:txBody>
          <a:bodyPr vert="horz" lIns="91440" tIns="45720" rIns="91440" bIns="45720" anchor="t"/>
          <a:p>
            <a:pPr defTabSz="914400"/>
            <a:endParaRPr lang="zh-CN" altLang="en-US" kern="1200">
              <a:latin typeface="楷体" panose="02010609060101010101" pitchFamily="49" charset="-122"/>
              <a:ea typeface="楷体" panose="02010609060101010101" pitchFamily="49" charset="-122"/>
              <a:cs typeface="+mn-cs"/>
            </a:endParaRPr>
          </a:p>
          <a:p>
            <a:pPr defTabSz="914400"/>
            <a:r>
              <a:rPr lang="zh-CN" altLang="en-US" sz="3600" b="1" kern="1200">
                <a:latin typeface="楷体" panose="02010609060101010101" pitchFamily="49" charset="-122"/>
                <a:ea typeface="楷体" panose="02010609060101010101" pitchFamily="49" charset="-122"/>
                <a:cs typeface="+mn-cs"/>
              </a:rPr>
              <a:t>主讲：孙迪</a:t>
            </a:r>
            <a:endParaRPr lang="zh-CN" altLang="en-US" sz="3600" b="1" kern="1200">
              <a:latin typeface="楷体" panose="02010609060101010101" pitchFamily="49" charset="-122"/>
              <a:ea typeface="楷体" panose="02010609060101010101" pitchFamily="49" charset="-122"/>
              <a:cs typeface="+mn-cs"/>
            </a:endParaRPr>
          </a:p>
        </p:txBody>
      </p:sp>
      <p:sp>
        <p:nvSpPr>
          <p:cNvPr id="3075" name="文本框 11"/>
          <p:cNvSpPr txBox="1"/>
          <p:nvPr/>
        </p:nvSpPr>
        <p:spPr>
          <a:xfrm>
            <a:off x="580549" y="788988"/>
            <a:ext cx="5692140" cy="645160"/>
          </a:xfrm>
          <a:prstGeom prst="rect">
            <a:avLst/>
          </a:prstGeom>
          <a:noFill/>
          <a:ln w="9525">
            <a:noFill/>
          </a:ln>
        </p:spPr>
        <p:txBody>
          <a:bodyPr wrap="none" anchor="t">
            <a:spAutoFit/>
          </a:bodyPr>
          <a:p>
            <a:pPr algn="ctr"/>
            <a:r>
              <a:rPr lang="zh-CN" altLang="en-US" sz="3600" b="1" dirty="0">
                <a:latin typeface="楷体" panose="02010609060101010101" pitchFamily="49" charset="-122"/>
                <a:ea typeface="楷体" panose="02010609060101010101" pitchFamily="49" charset="-122"/>
              </a:rPr>
              <a:t>统编版小学语文六年级下册</a:t>
            </a:r>
            <a:endParaRPr lang="zh-CN" altLang="en-US" sz="3600" b="1" dirty="0">
              <a:latin typeface="楷体" panose="02010609060101010101" pitchFamily="49" charset="-122"/>
              <a:ea typeface="楷体" panose="02010609060101010101" pitchFamily="49" charset="-122"/>
            </a:endParaRPr>
          </a:p>
        </p:txBody>
      </p:sp>
      <p:sp>
        <p:nvSpPr>
          <p:cNvPr id="3" name="标题 1"/>
          <p:cNvSpPr>
            <a:spLocks noGrp="1"/>
          </p:cNvSpPr>
          <p:nvPr/>
        </p:nvSpPr>
        <p:spPr>
          <a:xfrm>
            <a:off x="4570095" y="3218815"/>
            <a:ext cx="8028305" cy="113538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r>
              <a:rPr lang="en-US" altLang="zh-CN" sz="4000" b="1" strike="noStrike" noProof="1">
                <a:solidFill>
                  <a:srgbClr val="FF0000"/>
                </a:solidFill>
                <a:latin typeface="楷体" panose="02010609060101010101" pitchFamily="49" charset="-122"/>
                <a:ea typeface="楷体" panose="02010609060101010101" pitchFamily="49" charset="-122"/>
              </a:rPr>
              <a:t>——</a:t>
            </a:r>
            <a:r>
              <a:rPr lang="zh-CN" altLang="en-US" sz="4000" b="1" strike="noStrike" noProof="1">
                <a:solidFill>
                  <a:srgbClr val="FF0000"/>
                </a:solidFill>
                <a:latin typeface="楷体" panose="02010609060101010101" pitchFamily="49" charset="-122"/>
                <a:ea typeface="楷体" panose="02010609060101010101" pitchFamily="49" charset="-122"/>
              </a:rPr>
              <a:t>梳理文章情节</a:t>
            </a:r>
            <a:r>
              <a:rPr lang="zh-CN" altLang="zh-CN" sz="6600" b="1" strike="noStrike" noProof="1">
                <a:solidFill>
                  <a:srgbClr val="FF0000"/>
                </a:solidFill>
                <a:latin typeface="楷体" panose="02010609060101010101" pitchFamily="49" charset="-122"/>
                <a:ea typeface="楷体" panose="02010609060101010101" pitchFamily="49" charset="-122"/>
              </a:rPr>
              <a:t>   </a:t>
            </a:r>
            <a:endParaRPr lang="zh-CN" altLang="en-US" sz="3600" b="1" strike="noStrike" noProof="1">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7381" y="3694575"/>
            <a:ext cx="6031753" cy="1816735"/>
          </a:xfrm>
          <a:prstGeom prst="rect">
            <a:avLst/>
          </a:prstGeom>
        </p:spPr>
        <p:txBody>
          <a:bodyPr wrap="square">
            <a:spAutoFit/>
          </a:bodyPr>
          <a:lstStyle/>
          <a:p>
            <a:r>
              <a:rPr lang="en-US" altLang="zh-CN" sz="3735" b="1" dirty="0">
                <a:latin typeface="楷体" panose="02010609060101010101" pitchFamily="49" charset="-122"/>
                <a:ea typeface="楷体" panose="02010609060101010101" pitchFamily="49" charset="-122"/>
                <a:cs typeface="楷体" panose="02010609060101010101" pitchFamily="49" charset="-122"/>
              </a:rPr>
              <a:t>    </a:t>
            </a:r>
            <a:r>
              <a:rPr lang="zh-CN" altLang="en-US" sz="3735" b="1" dirty="0">
                <a:latin typeface="楷体" panose="02010609060101010101" pitchFamily="49" charset="-122"/>
                <a:ea typeface="楷体" panose="02010609060101010101" pitchFamily="49" charset="-122"/>
                <a:cs typeface="楷体" panose="02010609060101010101" pitchFamily="49" charset="-122"/>
              </a:rPr>
              <a:t>朋友是在你</a:t>
            </a:r>
            <a:r>
              <a:rPr lang="zh-CN" altLang="en-US" sz="3735" b="1" dirty="0">
                <a:solidFill>
                  <a:srgbClr val="FF0000"/>
                </a:solidFill>
                <a:latin typeface="楷体" panose="02010609060101010101" pitchFamily="49" charset="-122"/>
                <a:ea typeface="楷体" panose="02010609060101010101" pitchFamily="49" charset="-122"/>
                <a:cs typeface="楷体" panose="02010609060101010101" pitchFamily="49" charset="-122"/>
              </a:rPr>
              <a:t>垂头丧气</a:t>
            </a:r>
            <a:r>
              <a:rPr lang="zh-CN" altLang="en-US" sz="3735" b="1" dirty="0">
                <a:latin typeface="楷体" panose="02010609060101010101" pitchFamily="49" charset="-122"/>
                <a:ea typeface="楷体" panose="02010609060101010101" pitchFamily="49" charset="-122"/>
                <a:cs typeface="楷体" panose="02010609060101010101" pitchFamily="49" charset="-122"/>
              </a:rPr>
              <a:t>时安慰你的人</a:t>
            </a:r>
            <a:r>
              <a:rPr lang="en-US" altLang="zh-CN" sz="3735" b="1" dirty="0">
                <a:latin typeface="楷体" panose="02010609060101010101" pitchFamily="49" charset="-122"/>
                <a:ea typeface="楷体" panose="02010609060101010101" pitchFamily="49" charset="-122"/>
                <a:cs typeface="楷体" panose="02010609060101010101" pitchFamily="49" charset="-122"/>
              </a:rPr>
              <a:t>,</a:t>
            </a:r>
            <a:r>
              <a:rPr lang="zh-CN" altLang="en-US" sz="3735" b="1" dirty="0">
                <a:latin typeface="楷体" panose="02010609060101010101" pitchFamily="49" charset="-122"/>
                <a:ea typeface="楷体" panose="02010609060101010101" pitchFamily="49" charset="-122"/>
                <a:cs typeface="楷体" panose="02010609060101010101" pitchFamily="49" charset="-122"/>
              </a:rPr>
              <a:t>朋友是借给你肩膀痛哭的</a:t>
            </a:r>
            <a:r>
              <a:rPr lang="zh-CN" altLang="en-US" sz="3735" b="1" dirty="0" smtClean="0">
                <a:latin typeface="楷体" panose="02010609060101010101" pitchFamily="49" charset="-122"/>
                <a:ea typeface="楷体" panose="02010609060101010101" pitchFamily="49" charset="-122"/>
                <a:cs typeface="楷体" panose="02010609060101010101" pitchFamily="49" charset="-122"/>
              </a:rPr>
              <a:t>人。</a:t>
            </a:r>
            <a:endParaRPr lang="zh-CN" altLang="en-US" sz="3735" b="1" dirty="0">
              <a:latin typeface="楷体" panose="02010609060101010101" pitchFamily="49" charset="-122"/>
              <a:ea typeface="楷体" panose="02010609060101010101" pitchFamily="49" charset="-122"/>
              <a:cs typeface="楷体" panose="02010609060101010101" pitchFamily="49" charset="-122"/>
            </a:endParaRPr>
          </a:p>
        </p:txBody>
      </p:sp>
      <p:sp>
        <p:nvSpPr>
          <p:cNvPr id="2" name="TextBox 1"/>
          <p:cNvSpPr txBox="1"/>
          <p:nvPr/>
        </p:nvSpPr>
        <p:spPr>
          <a:xfrm>
            <a:off x="376035" y="1033876"/>
            <a:ext cx="6680072" cy="2392045"/>
          </a:xfrm>
          <a:prstGeom prst="rect">
            <a:avLst/>
          </a:prstGeom>
          <a:noFill/>
        </p:spPr>
        <p:txBody>
          <a:bodyPr wrap="square" rtlCol="0">
            <a:spAutoFit/>
          </a:bodyPr>
          <a:lstStyle/>
          <a:p>
            <a:r>
              <a:rPr lang="zh-CN" altLang="en-US" sz="3735" dirty="0">
                <a:solidFill>
                  <a:srgbClr val="FF0000"/>
                </a:solidFill>
                <a:latin typeface="黑体" panose="02010609060101010101" pitchFamily="49" charset="-122"/>
                <a:ea typeface="黑体" panose="02010609060101010101" pitchFamily="49" charset="-122"/>
              </a:rPr>
              <a:t>垂头丧气</a:t>
            </a:r>
            <a:r>
              <a:rPr lang="zh-CN" altLang="en-US" sz="3735" dirty="0" smtClean="0">
                <a:solidFill>
                  <a:srgbClr val="FF0000"/>
                </a:solidFill>
                <a:latin typeface="黑体" panose="02010609060101010101" pitchFamily="49" charset="-122"/>
                <a:ea typeface="黑体" panose="02010609060101010101" pitchFamily="49" charset="-122"/>
              </a:rPr>
              <a:t>：</a:t>
            </a:r>
            <a:r>
              <a:rPr lang="zh-CN" altLang="en-US" sz="3735" b="1" dirty="0" smtClean="0">
                <a:latin typeface="楷体" panose="02010609060101010101" pitchFamily="49" charset="-122"/>
                <a:ea typeface="楷体" panose="02010609060101010101" pitchFamily="49" charset="-122"/>
              </a:rPr>
              <a:t>神情沮丧</a:t>
            </a:r>
            <a:r>
              <a:rPr lang="zh-CN" altLang="en-US" sz="3735" b="1" dirty="0">
                <a:latin typeface="楷体" panose="02010609060101010101" pitchFamily="49" charset="-122"/>
                <a:ea typeface="楷体" panose="02010609060101010101" pitchFamily="49" charset="-122"/>
              </a:rPr>
              <a:t>。形容因失败或不顺利而情绪低落、萎蘼不振的样子</a:t>
            </a:r>
            <a:r>
              <a:rPr lang="zh-CN" altLang="en-US" sz="3735" b="1" dirty="0" smtClean="0">
                <a:latin typeface="楷体" panose="02010609060101010101" pitchFamily="49" charset="-122"/>
                <a:ea typeface="楷体" panose="02010609060101010101" pitchFamily="49" charset="-122"/>
              </a:rPr>
              <a:t>。</a:t>
            </a:r>
            <a:r>
              <a:rPr lang="zh-CN" altLang="en-US" sz="3735" b="1" dirty="0" smtClean="0">
                <a:solidFill>
                  <a:srgbClr val="0000FF"/>
                </a:solidFill>
                <a:latin typeface="楷体" panose="02010609060101010101" pitchFamily="49" charset="-122"/>
                <a:ea typeface="楷体" panose="02010609060101010101" pitchFamily="49" charset="-122"/>
              </a:rPr>
              <a:t>本课指男孩情绪低落地从牛棚里走出来。</a:t>
            </a:r>
            <a:endParaRPr lang="zh-CN" altLang="en-US" sz="3735" b="1" dirty="0">
              <a:solidFill>
                <a:srgbClr val="0000FF"/>
              </a:solidFill>
              <a:latin typeface="楷体" panose="02010609060101010101" pitchFamily="49" charset="-122"/>
              <a:ea typeface="楷体" panose="02010609060101010101" pitchFamily="49" charset="-122"/>
            </a:endParaRPr>
          </a:p>
        </p:txBody>
      </p:sp>
      <p:pic>
        <p:nvPicPr>
          <p:cNvPr id="8194" name="Picture 2" descr="http://cdnimg103.lizhi.fm/audio_cover/2017/05/22/2603166121257023495_320x32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344139" y="1179824"/>
            <a:ext cx="3676291" cy="3676292"/>
          </a:xfrm>
          <a:prstGeom prst="rect">
            <a:avLst/>
          </a:prstGeom>
          <a:noFill/>
          <a:extLst>
            <a:ext uri="{909E8E84-426E-40DD-AFC4-6F175D3DCCD1}">
              <a14:hiddenFill xmlns:a14="http://schemas.microsoft.com/office/drawing/2010/main">
                <a:solidFill>
                  <a:srgbClr val="FFFFFF"/>
                </a:solidFill>
              </a14:hiddenFill>
            </a:ext>
          </a:extLst>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7435" y="932723"/>
            <a:ext cx="10081120" cy="4406265"/>
          </a:xfrm>
          <a:prstGeom prst="rect">
            <a:avLst/>
          </a:prstGeom>
        </p:spPr>
        <p:txBody>
          <a:bodyPr wrap="square">
            <a:spAutoFit/>
          </a:bodyPr>
          <a:lstStyle/>
          <a:p>
            <a:pPr>
              <a:lnSpc>
                <a:spcPct val="150000"/>
              </a:lnSpc>
            </a:pPr>
            <a:r>
              <a:rPr lang="zh-CN" altLang="en-US" sz="3735" b="1" dirty="0" smtClean="0">
                <a:solidFill>
                  <a:srgbClr val="FF0000"/>
                </a:solidFill>
                <a:latin typeface="黑体" panose="02010609060101010101" pitchFamily="49" charset="-122"/>
                <a:ea typeface="黑体" panose="02010609060101010101" pitchFamily="49" charset="-122"/>
              </a:rPr>
              <a:t>示弱：</a:t>
            </a:r>
            <a:r>
              <a:rPr lang="zh-CN" altLang="en-US" sz="3735" b="1" dirty="0" smtClean="0">
                <a:latin typeface="楷体" panose="02010609060101010101" pitchFamily="49" charset="-122"/>
                <a:ea typeface="楷体" panose="02010609060101010101" pitchFamily="49" charset="-122"/>
              </a:rPr>
              <a:t>表示自己软弱，不敢同对方较量。</a:t>
            </a:r>
            <a:endParaRPr lang="en-US" altLang="zh-CN" sz="3735" b="1" dirty="0" smtClean="0">
              <a:latin typeface="楷体" panose="02010609060101010101" pitchFamily="49" charset="-122"/>
              <a:ea typeface="楷体" panose="02010609060101010101" pitchFamily="49" charset="-122"/>
            </a:endParaRPr>
          </a:p>
          <a:p>
            <a:pPr>
              <a:lnSpc>
                <a:spcPct val="150000"/>
              </a:lnSpc>
            </a:pPr>
            <a:r>
              <a:rPr lang="zh-CN" altLang="en-US" sz="3735" b="1" dirty="0" smtClean="0">
                <a:solidFill>
                  <a:srgbClr val="FF0000"/>
                </a:solidFill>
                <a:latin typeface="黑体" panose="02010609060101010101" pitchFamily="49" charset="-122"/>
                <a:ea typeface="黑体" panose="02010609060101010101" pitchFamily="49" charset="-122"/>
              </a:rPr>
              <a:t>跃跃欲试</a:t>
            </a:r>
            <a:r>
              <a:rPr lang="zh-CN" altLang="en-US" sz="3735" b="1" dirty="0">
                <a:solidFill>
                  <a:srgbClr val="FF0000"/>
                </a:solidFill>
                <a:latin typeface="黑体" panose="02010609060101010101" pitchFamily="49" charset="-122"/>
                <a:ea typeface="黑体" panose="02010609060101010101" pitchFamily="49" charset="-122"/>
              </a:rPr>
              <a:t>：</a:t>
            </a:r>
            <a:r>
              <a:rPr lang="zh-CN" altLang="en-US" sz="3735" b="1" dirty="0">
                <a:latin typeface="楷体" panose="02010609060101010101" pitchFamily="49" charset="-122"/>
                <a:ea typeface="楷体" panose="02010609060101010101" pitchFamily="49" charset="-122"/>
              </a:rPr>
              <a:t>跃</a:t>
            </a:r>
            <a:r>
              <a:rPr lang="zh-CN" altLang="en-US" sz="3735" b="1" dirty="0" smtClean="0">
                <a:latin typeface="楷体" panose="02010609060101010101" pitchFamily="49" charset="-122"/>
                <a:ea typeface="楷体" panose="02010609060101010101" pitchFamily="49" charset="-122"/>
              </a:rPr>
              <a:t>跃，急于</a:t>
            </a:r>
            <a:r>
              <a:rPr lang="zh-CN" altLang="en-US" sz="3735" b="1" dirty="0">
                <a:latin typeface="楷体" panose="02010609060101010101" pitchFamily="49" charset="-122"/>
                <a:ea typeface="楷体" panose="02010609060101010101" pitchFamily="49" charset="-122"/>
              </a:rPr>
              <a:t>要行动的样子；</a:t>
            </a:r>
            <a:r>
              <a:rPr lang="zh-CN" altLang="en-US" sz="3735" b="1" dirty="0" smtClean="0">
                <a:latin typeface="楷体" panose="02010609060101010101" pitchFamily="49" charset="-122"/>
                <a:ea typeface="楷体" panose="02010609060101010101" pitchFamily="49" charset="-122"/>
              </a:rPr>
              <a:t>欲，要</a:t>
            </a:r>
            <a:r>
              <a:rPr lang="zh-CN" altLang="en-US" sz="3735" b="1" dirty="0">
                <a:latin typeface="楷体" panose="02010609060101010101" pitchFamily="49" charset="-122"/>
                <a:ea typeface="楷体" panose="02010609060101010101" pitchFamily="49" charset="-122"/>
              </a:rPr>
              <a:t>。形容急切地想试试</a:t>
            </a:r>
            <a:r>
              <a:rPr lang="zh-CN" altLang="en-US" sz="3735" b="1" dirty="0" smtClean="0">
                <a:latin typeface="楷体" panose="02010609060101010101" pitchFamily="49" charset="-122"/>
                <a:ea typeface="楷体" panose="02010609060101010101" pitchFamily="49" charset="-122"/>
              </a:rPr>
              <a:t>。</a:t>
            </a:r>
            <a:endParaRPr lang="en-US" altLang="zh-CN" sz="3735" b="1" dirty="0" smtClean="0">
              <a:latin typeface="楷体" panose="02010609060101010101" pitchFamily="49" charset="-122"/>
              <a:ea typeface="楷体" panose="02010609060101010101" pitchFamily="49" charset="-122"/>
            </a:endParaRPr>
          </a:p>
          <a:p>
            <a:pPr>
              <a:lnSpc>
                <a:spcPct val="150000"/>
              </a:lnSpc>
            </a:pPr>
            <a:r>
              <a:rPr lang="zh-CN" altLang="en-US" sz="3735" b="1" dirty="0">
                <a:solidFill>
                  <a:srgbClr val="FF0000"/>
                </a:solidFill>
                <a:latin typeface="黑体" panose="02010609060101010101" pitchFamily="49" charset="-122"/>
                <a:ea typeface="黑体" panose="02010609060101010101" pitchFamily="49" charset="-122"/>
              </a:rPr>
              <a:t>九牛二虎之力：</a:t>
            </a:r>
            <a:r>
              <a:rPr lang="zh-CN" altLang="en-US" sz="3735" b="1" dirty="0">
                <a:latin typeface="楷体" panose="02010609060101010101" pitchFamily="49" charset="-122"/>
                <a:ea typeface="楷体" panose="02010609060101010101" pitchFamily="49" charset="-122"/>
              </a:rPr>
              <a:t>九头牛与两只虎的力气的相加</a:t>
            </a:r>
            <a:r>
              <a:rPr lang="zh-CN" altLang="en-US" sz="3735" b="1" dirty="0" smtClean="0">
                <a:latin typeface="楷体" panose="02010609060101010101" pitchFamily="49" charset="-122"/>
                <a:ea typeface="楷体" panose="02010609060101010101" pitchFamily="49" charset="-122"/>
              </a:rPr>
              <a:t>。形容很大的力量。</a:t>
            </a:r>
            <a:endParaRPr lang="zh-CN" altLang="en-US" sz="3735" b="1" dirty="0">
              <a:latin typeface="楷体" panose="02010609060101010101" pitchFamily="49" charset="-122"/>
              <a:ea typeface="楷体" panose="02010609060101010101" pitchFamily="49" charset="-122"/>
            </a:endParaRPr>
          </a:p>
        </p:txBody>
      </p:sp>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sz="4800" b="1">
                <a:solidFill>
                  <a:srgbClr val="FF0000"/>
                </a:solidFill>
                <a:latin typeface="黑体" panose="02010609060101010101" pitchFamily="49" charset="-122"/>
                <a:ea typeface="黑体" panose="02010609060101010101" pitchFamily="49" charset="-122"/>
              </a:rPr>
              <a:t>前情提要：</a:t>
            </a:r>
            <a:endParaRPr lang="zh-CN" altLang="zh-CN" sz="4800" b="1">
              <a:solidFill>
                <a:srgbClr val="FF0000"/>
              </a:solidFill>
              <a:latin typeface="黑体" panose="02010609060101010101" pitchFamily="49" charset="-122"/>
              <a:ea typeface="黑体" panose="02010609060101010101" pitchFamily="49" charset="-122"/>
            </a:endParaRPr>
          </a:p>
        </p:txBody>
      </p:sp>
      <p:sp>
        <p:nvSpPr>
          <p:cNvPr id="100" name="文本框 99"/>
          <p:cNvSpPr txBox="1"/>
          <p:nvPr/>
        </p:nvSpPr>
        <p:spPr>
          <a:xfrm>
            <a:off x="1604645" y="1691005"/>
            <a:ext cx="8670925" cy="3415030"/>
          </a:xfrm>
          <a:prstGeom prst="rect">
            <a:avLst/>
          </a:prstGeom>
          <a:noFill/>
          <a:ln w="9525">
            <a:noFill/>
          </a:ln>
        </p:spPr>
        <p:txBody>
          <a:bodyPr wrap="square">
            <a:spAutoFit/>
          </a:bodyPr>
          <a:p>
            <a:pPr indent="266700"/>
            <a:r>
              <a:rPr lang="en-US" altLang="zh-CN" sz="3600" b="0">
                <a:latin typeface="楷体" panose="02010609060101010101" pitchFamily="49" charset="-122"/>
                <a:ea typeface="楷体" panose="02010609060101010101" pitchFamily="49" charset="-122"/>
                <a:cs typeface="楷体" panose="02010609060101010101" pitchFamily="49" charset="-122"/>
              </a:rPr>
              <a:t> </a:t>
            </a:r>
            <a:r>
              <a:rPr lang="en-US" altLang="zh-CN" sz="3600" b="1">
                <a:latin typeface="楷体" panose="02010609060101010101" pitchFamily="49" charset="-122"/>
                <a:ea typeface="楷体" panose="02010609060101010101" pitchFamily="49" charset="-122"/>
                <a:cs typeface="楷体" panose="02010609060101010101" pitchFamily="49" charset="-122"/>
              </a:rPr>
              <a:t>  </a:t>
            </a:r>
            <a:r>
              <a:rPr lang="zh-CN" sz="3600" b="1">
                <a:latin typeface="楷体" panose="02010609060101010101" pitchFamily="49" charset="-122"/>
                <a:ea typeface="楷体" panose="02010609060101010101" pitchFamily="49" charset="-122"/>
                <a:cs typeface="楷体" panose="02010609060101010101" pitchFamily="49" charset="-122"/>
              </a:rPr>
              <a:t>本文的主人公是一个名叫尼尔斯的</a:t>
            </a:r>
            <a:r>
              <a:rPr lang="en-US" sz="3600" b="1">
                <a:latin typeface="楷体" panose="02010609060101010101" pitchFamily="49" charset="-122"/>
                <a:ea typeface="楷体" panose="02010609060101010101" pitchFamily="49" charset="-122"/>
                <a:cs typeface="楷体" panose="02010609060101010101" pitchFamily="49" charset="-122"/>
              </a:rPr>
              <a:t>14</a:t>
            </a:r>
            <a:r>
              <a:rPr lang="zh-CN" sz="3600" b="1">
                <a:latin typeface="楷体" panose="02010609060101010101" pitchFamily="49" charset="-122"/>
                <a:ea typeface="楷体" panose="02010609060101010101" pitchFamily="49" charset="-122"/>
                <a:cs typeface="楷体" panose="02010609060101010101" pitchFamily="49" charset="-122"/>
              </a:rPr>
              <a:t>岁小男孩，他调皮、贪玩、任性、懒惰，不爱学习，还喜欢捉弄小动物，有一次他因为对小狐仙不恭敬，说话出尔反尔，因此受到了惩罚，被小狐仙变成了一个</a:t>
            </a:r>
            <a:r>
              <a:rPr lang="zh-CN" altLang="en-US" sz="3600" b="1">
                <a:latin typeface="楷体" panose="02010609060101010101" pitchFamily="49" charset="-122"/>
                <a:ea typeface="楷体" panose="02010609060101010101" pitchFamily="49" charset="-122"/>
                <a:cs typeface="楷体" panose="02010609060101010101" pitchFamily="49" charset="-122"/>
              </a:rPr>
              <a:t>拇指</a:t>
            </a:r>
            <a:r>
              <a:rPr lang="zh-CN" sz="3600" b="1">
                <a:latin typeface="楷体" panose="02010609060101010101" pitchFamily="49" charset="-122"/>
                <a:ea typeface="楷体" panose="02010609060101010101" pitchFamily="49" charset="-122"/>
                <a:cs typeface="楷体" panose="02010609060101010101" pitchFamily="49" charset="-122"/>
              </a:rPr>
              <a:t>般大小的小人</a:t>
            </a:r>
            <a:r>
              <a:rPr lang="en-US" altLang="zh-CN" sz="3600" b="1">
                <a:latin typeface="楷体" panose="02010609060101010101" pitchFamily="49" charset="-122"/>
                <a:ea typeface="楷体" panose="02010609060101010101" pitchFamily="49" charset="-122"/>
                <a:cs typeface="楷体" panose="02010609060101010101" pitchFamily="49" charset="-122"/>
              </a:rPr>
              <a:t>……</a:t>
            </a:r>
            <a:endParaRPr lang="en-US" altLang="zh-CN" sz="3600" b="1">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399415"/>
            <a:ext cx="10515600" cy="1325563"/>
          </a:xfrm>
        </p:spPr>
        <p:txBody>
          <a:bodyPr/>
          <a:p>
            <a:r>
              <a:rPr lang="zh-CN" altLang="zh-CN" sz="4800" b="1">
                <a:solidFill>
                  <a:srgbClr val="FF0000"/>
                </a:solidFill>
                <a:latin typeface="黑体" panose="02010609060101010101" pitchFamily="49" charset="-122"/>
                <a:ea typeface="黑体" panose="02010609060101010101" pitchFamily="49" charset="-122"/>
              </a:rPr>
              <a:t>自学提示：</a:t>
            </a:r>
            <a:endParaRPr lang="zh-CN" altLang="zh-CN" sz="4800" b="1">
              <a:solidFill>
                <a:srgbClr val="FF0000"/>
              </a:solidFill>
              <a:latin typeface="黑体" panose="02010609060101010101" pitchFamily="49" charset="-122"/>
              <a:ea typeface="黑体" panose="02010609060101010101" pitchFamily="49" charset="-122"/>
            </a:endParaRPr>
          </a:p>
        </p:txBody>
      </p:sp>
      <p:sp>
        <p:nvSpPr>
          <p:cNvPr id="100" name="文本框 99"/>
          <p:cNvSpPr txBox="1"/>
          <p:nvPr/>
        </p:nvSpPr>
        <p:spPr>
          <a:xfrm>
            <a:off x="1431925" y="1932940"/>
            <a:ext cx="8670925" cy="2306955"/>
          </a:xfrm>
          <a:prstGeom prst="rect">
            <a:avLst/>
          </a:prstGeom>
          <a:noFill/>
          <a:ln w="9525">
            <a:noFill/>
          </a:ln>
        </p:spPr>
        <p:txBody>
          <a:bodyPr wrap="square">
            <a:spAutoFit/>
          </a:bodyPr>
          <a:p>
            <a:pPr indent="266700"/>
            <a:r>
              <a:rPr lang="en-US" altLang="zh-CN" sz="3600" b="0">
                <a:latin typeface="楷体" panose="02010609060101010101" pitchFamily="49" charset="-122"/>
                <a:ea typeface="楷体" panose="02010609060101010101" pitchFamily="49" charset="-122"/>
                <a:cs typeface="楷体" panose="02010609060101010101" pitchFamily="49" charset="-122"/>
              </a:rPr>
              <a:t> </a:t>
            </a:r>
            <a:r>
              <a:rPr lang="en-US" altLang="zh-CN" sz="3600" b="1">
                <a:latin typeface="楷体" panose="02010609060101010101" pitchFamily="49" charset="-122"/>
                <a:ea typeface="楷体" panose="02010609060101010101" pitchFamily="49" charset="-122"/>
                <a:cs typeface="楷体" panose="02010609060101010101" pitchFamily="49" charset="-122"/>
              </a:rPr>
              <a:t>  </a:t>
            </a:r>
            <a:r>
              <a:rPr lang="zh-CN" altLang="en-US" sz="3600" b="1">
                <a:latin typeface="楷体" panose="02010609060101010101" pitchFamily="49" charset="-122"/>
                <a:ea typeface="楷体" panose="02010609060101010101" pitchFamily="49" charset="-122"/>
                <a:cs typeface="楷体" panose="02010609060101010101" pitchFamily="49" charset="-122"/>
              </a:rPr>
              <a:t>想一想：</a:t>
            </a:r>
            <a:r>
              <a:rPr sz="3600" b="1">
                <a:latin typeface="楷体" panose="02010609060101010101" pitchFamily="49" charset="-122"/>
                <a:ea typeface="楷体" panose="02010609060101010101" pitchFamily="49" charset="-122"/>
                <a:cs typeface="楷体" panose="02010609060101010101" pitchFamily="49" charset="-122"/>
              </a:rPr>
              <a:t>课文可以分成几个部分</a:t>
            </a:r>
            <a:r>
              <a:rPr lang="zh-CN" sz="3600" b="1">
                <a:latin typeface="楷体" panose="02010609060101010101" pitchFamily="49" charset="-122"/>
                <a:ea typeface="楷体" panose="02010609060101010101" pitchFamily="49" charset="-122"/>
                <a:cs typeface="楷体" panose="02010609060101010101" pitchFamily="49" charset="-122"/>
              </a:rPr>
              <a:t>？</a:t>
            </a:r>
            <a:r>
              <a:rPr sz="3600" b="1">
                <a:latin typeface="楷体" panose="02010609060101010101" pitchFamily="49" charset="-122"/>
                <a:ea typeface="楷体" panose="02010609060101010101" pitchFamily="49" charset="-122"/>
                <a:cs typeface="楷体" panose="02010609060101010101" pitchFamily="49" charset="-122"/>
              </a:rPr>
              <a:t>概括各部分的主要内容，并给各部分列出小标题</a:t>
            </a:r>
            <a:r>
              <a:rPr lang="zh-CN" sz="3600" b="1">
                <a:latin typeface="楷体" panose="02010609060101010101" pitchFamily="49" charset="-122"/>
                <a:ea typeface="楷体" panose="02010609060101010101" pitchFamily="49" charset="-122"/>
                <a:cs typeface="楷体" panose="02010609060101010101" pitchFamily="49" charset="-122"/>
              </a:rPr>
              <a:t>！</a:t>
            </a:r>
            <a:endParaRPr lang="zh-CN" sz="3600" b="1">
              <a:latin typeface="楷体" panose="02010609060101010101" pitchFamily="49" charset="-122"/>
              <a:ea typeface="楷体" panose="02010609060101010101" pitchFamily="49" charset="-122"/>
              <a:cs typeface="楷体" panose="02010609060101010101" pitchFamily="49" charset="-122"/>
            </a:endParaRPr>
          </a:p>
          <a:p>
            <a:pPr indent="266700"/>
            <a:r>
              <a:rPr lang="zh-CN" sz="3600" b="1">
                <a:latin typeface="楷体" panose="02010609060101010101" pitchFamily="49" charset="-122"/>
                <a:ea typeface="楷体" panose="02010609060101010101" pitchFamily="49" charset="-122"/>
                <a:cs typeface="楷体" panose="02010609060101010101" pitchFamily="49" charset="-122"/>
              </a:rPr>
              <a:t> </a:t>
            </a:r>
            <a:endParaRPr lang="zh-CN" sz="3600" b="1">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1760220" y="3907790"/>
            <a:ext cx="8670925" cy="1753235"/>
          </a:xfrm>
          <a:prstGeom prst="rect">
            <a:avLst/>
          </a:prstGeom>
          <a:noFill/>
          <a:ln w="9525">
            <a:noFill/>
          </a:ln>
        </p:spPr>
        <p:txBody>
          <a:bodyPr wrap="square">
            <a:spAutoFit/>
          </a:bodyPr>
          <a:p>
            <a:pPr indent="266700"/>
            <a:r>
              <a:rPr lang="en-US" altLang="zh-CN" sz="3600" b="0">
                <a:latin typeface="楷体" panose="02010609060101010101" pitchFamily="49" charset="-122"/>
                <a:ea typeface="楷体" panose="02010609060101010101" pitchFamily="49" charset="-122"/>
                <a:cs typeface="楷体" panose="02010609060101010101" pitchFamily="49" charset="-122"/>
              </a:rPr>
              <a:t> </a:t>
            </a:r>
            <a:r>
              <a:rPr lang="en-US" altLang="zh-CN" sz="3600" b="1">
                <a:latin typeface="楷体" panose="02010609060101010101" pitchFamily="49" charset="-122"/>
                <a:ea typeface="楷体" panose="02010609060101010101" pitchFamily="49" charset="-122"/>
                <a:cs typeface="楷体" panose="02010609060101010101" pitchFamily="49" charset="-122"/>
              </a:rPr>
              <a:t> </a:t>
            </a:r>
            <a:r>
              <a:rPr lang="zh-CN" altLang="en-US" sz="3600" b="1">
                <a:solidFill>
                  <a:srgbClr val="FF0000"/>
                </a:solidFill>
                <a:latin typeface="楷体" panose="02010609060101010101" pitchFamily="49" charset="-122"/>
                <a:ea typeface="楷体" panose="02010609060101010101" pitchFamily="49" charset="-122"/>
                <a:cs typeface="楷体" panose="02010609060101010101" pitchFamily="49" charset="-122"/>
              </a:rPr>
              <a:t>提示：</a:t>
            </a:r>
            <a:r>
              <a:rPr sz="3600" b="1">
                <a:solidFill>
                  <a:srgbClr val="FF0000"/>
                </a:solidFill>
                <a:latin typeface="楷体" panose="02010609060101010101" pitchFamily="49" charset="-122"/>
                <a:ea typeface="楷体" panose="02010609060101010101" pitchFamily="49" charset="-122"/>
                <a:cs typeface="楷体" panose="02010609060101010101" pitchFamily="49" charset="-122"/>
              </a:rPr>
              <a:t>快速梳理文中出现的人物，思考他们与主人公尼尔斯的关系，</a:t>
            </a:r>
            <a:r>
              <a:rPr lang="zh-CN" sz="3600" b="1">
                <a:solidFill>
                  <a:srgbClr val="FF0000"/>
                </a:solidFill>
                <a:latin typeface="楷体" panose="02010609060101010101" pitchFamily="49" charset="-122"/>
                <a:ea typeface="楷体" panose="02010609060101010101" pitchFamily="49" charset="-122"/>
                <a:cs typeface="楷体" panose="02010609060101010101" pitchFamily="49" charset="-122"/>
              </a:rPr>
              <a:t>最后</a:t>
            </a:r>
            <a:r>
              <a:rPr sz="3600" b="1">
                <a:solidFill>
                  <a:srgbClr val="FF0000"/>
                </a:solidFill>
                <a:latin typeface="楷体" panose="02010609060101010101" pitchFamily="49" charset="-122"/>
                <a:ea typeface="楷体" panose="02010609060101010101" pitchFamily="49" charset="-122"/>
                <a:cs typeface="楷体" panose="02010609060101010101" pitchFamily="49" charset="-122"/>
              </a:rPr>
              <a:t>进行提炼概括。</a:t>
            </a:r>
            <a:r>
              <a:rPr lang="zh-CN" sz="3600" b="1">
                <a:latin typeface="楷体" panose="02010609060101010101" pitchFamily="49" charset="-122"/>
                <a:ea typeface="楷体" panose="02010609060101010101" pitchFamily="49" charset="-122"/>
                <a:cs typeface="楷体" panose="02010609060101010101" pitchFamily="49" charset="-122"/>
              </a:rPr>
              <a:t> </a:t>
            </a:r>
            <a:endParaRPr lang="zh-CN" sz="3600" b="1">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2435" y="1543050"/>
            <a:ext cx="11439525" cy="879475"/>
          </a:xfrm>
          <a:prstGeom prst="rect">
            <a:avLst/>
          </a:prstGeom>
        </p:spPr>
        <p:txBody>
          <a:bodyPr wrap="square">
            <a:spAutoFit/>
          </a:bodyPr>
          <a:lstStyle/>
          <a:p>
            <a:pPr eaLnBrk="1" fontAlgn="auto" hangingPunct="1">
              <a:lnSpc>
                <a:spcPct val="120000"/>
              </a:lnSpc>
              <a:spcBef>
                <a:spcPts val="0"/>
              </a:spcBef>
              <a:spcAft>
                <a:spcPts val="0"/>
              </a:spcAft>
              <a:defRPr/>
            </a:pPr>
            <a:r>
              <a:rPr lang="zh-CN" altLang="en-US" sz="4265" kern="0" dirty="0" smtClean="0">
                <a:latin typeface="黑体" panose="02010609060101010101" pitchFamily="49" charset="-122"/>
                <a:ea typeface="黑体" panose="02010609060101010101" pitchFamily="49" charset="-122"/>
              </a:rPr>
              <a:t>  自由</a:t>
            </a:r>
            <a:r>
              <a:rPr lang="zh-CN" altLang="en-US" sz="4265" kern="0" dirty="0">
                <a:latin typeface="黑体" panose="02010609060101010101" pitchFamily="49" charset="-122"/>
                <a:ea typeface="黑体" panose="02010609060101010101" pitchFamily="49" charset="-122"/>
              </a:rPr>
              <a:t>读课文</a:t>
            </a:r>
            <a:r>
              <a:rPr lang="zh-CN" altLang="en-US" sz="4265" kern="0" dirty="0" smtClean="0">
                <a:latin typeface="黑体" panose="02010609060101010101" pitchFamily="49" charset="-122"/>
                <a:ea typeface="黑体" panose="02010609060101010101" pitchFamily="49" charset="-122"/>
              </a:rPr>
              <a:t>，说一说文中都出现了哪些动物？</a:t>
            </a:r>
            <a:endParaRPr lang="zh-CN" altLang="en-US" sz="4265" dirty="0">
              <a:latin typeface="黑体" panose="02010609060101010101" pitchFamily="49" charset="-122"/>
              <a:ea typeface="黑体" panose="02010609060101010101" pitchFamily="49" charset="-122"/>
            </a:endParaRPr>
          </a:p>
        </p:txBody>
      </p:sp>
      <p:sp>
        <p:nvSpPr>
          <p:cNvPr id="3" name="TextBox 2"/>
          <p:cNvSpPr txBox="1"/>
          <p:nvPr/>
        </p:nvSpPr>
        <p:spPr>
          <a:xfrm>
            <a:off x="1898333" y="2837224"/>
            <a:ext cx="7488832" cy="83883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30000"/>
              </a:lnSpc>
              <a:defRPr/>
            </a:pPr>
            <a:r>
              <a:rPr lang="en-US" altLang="zh-CN" sz="3735" dirty="0">
                <a:solidFill>
                  <a:srgbClr val="FF0000"/>
                </a:solidFill>
                <a:latin typeface="黑体" panose="02010609060101010101" pitchFamily="49" charset="-122"/>
                <a:ea typeface="黑体" panose="02010609060101010101" pitchFamily="49" charset="-122"/>
              </a:rPr>
              <a:t>  </a:t>
            </a:r>
            <a:r>
              <a:rPr lang="en-US" altLang="zh-CN" sz="3735"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3735" dirty="0">
                <a:solidFill>
                  <a:srgbClr val="FF0000"/>
                </a:solidFill>
                <a:latin typeface="楷体" panose="02010609060101010101" pitchFamily="49" charset="-122"/>
                <a:ea typeface="楷体" panose="02010609060101010101" pitchFamily="49" charset="-122"/>
                <a:cs typeface="楷体" panose="02010609060101010101" pitchFamily="49" charset="-122"/>
              </a:rPr>
              <a:t>麻雀、鸡鹅、大黑猫和母牛</a:t>
            </a:r>
            <a:r>
              <a:rPr lang="zh-CN" altLang="en-US" sz="3735"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们</a:t>
            </a:r>
            <a:endParaRPr lang="zh-CN" altLang="en-US" sz="3735"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15" name="文本框 14"/>
          <p:cNvSpPr txBox="1"/>
          <p:nvPr/>
        </p:nvSpPr>
        <p:spPr>
          <a:xfrm>
            <a:off x="1350731" y="506757"/>
            <a:ext cx="2863163" cy="748030"/>
          </a:xfrm>
          <a:prstGeom prst="rect">
            <a:avLst/>
          </a:prstGeom>
          <a:noFill/>
        </p:spPr>
        <p:txBody>
          <a:bodyPr wrap="square" lIns="91440" tIns="45720" rIns="91440" bIns="45720" rtlCol="0">
            <a:spAutoFit/>
          </a:bodyPr>
          <a:lstStyle/>
          <a:p>
            <a:r>
              <a:rPr lang="zh-CN" altLang="en-US" sz="4265" b="1" dirty="0">
                <a:solidFill>
                  <a:srgbClr val="875000"/>
                </a:solidFill>
                <a:latin typeface="幼圆" panose="02010509060101010101" pitchFamily="49" charset="-122"/>
                <a:ea typeface="幼圆" panose="02010509060101010101" pitchFamily="49" charset="-122"/>
              </a:rPr>
              <a:t>整体感知</a:t>
            </a:r>
            <a:endParaRPr lang="zh-CN" altLang="en-US" sz="4265" b="1" dirty="0">
              <a:solidFill>
                <a:srgbClr val="875000"/>
              </a:solidFill>
              <a:latin typeface="幼圆" panose="02010509060101010101" pitchFamily="49" charset="-122"/>
              <a:ea typeface="幼圆" panose="02010509060101010101" pitchFamily="49" charset="-122"/>
            </a:endParaRPr>
          </a:p>
        </p:txBody>
      </p:sp>
      <p:pic>
        <p:nvPicPr>
          <p:cNvPr id="16" name="图片 1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40803" y="576993"/>
            <a:ext cx="489147" cy="608451"/>
          </a:xfrm>
          <a:prstGeom prst="rect">
            <a:avLst/>
          </a:prstGeom>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63312" y="1521090"/>
            <a:ext cx="5664629" cy="83883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30000"/>
              </a:lnSpc>
              <a:defRPr/>
            </a:pPr>
            <a:r>
              <a:rPr lang="zh-CN" altLang="en-US" sz="3735" dirty="0" smtClean="0">
                <a:solidFill>
                  <a:srgbClr val="FF0000"/>
                </a:solidFill>
                <a:latin typeface="黑体" panose="02010609060101010101" pitchFamily="49" charset="-122"/>
                <a:ea typeface="黑体" panose="02010609060101010101" pitchFamily="49" charset="-122"/>
              </a:rPr>
              <a:t>放鹅娃尼尔斯</a:t>
            </a:r>
            <a:r>
              <a:rPr lang="en-US" altLang="zh-CN" sz="3735" dirty="0" smtClean="0">
                <a:solidFill>
                  <a:srgbClr val="FF0000"/>
                </a:solidFill>
                <a:latin typeface="黑体" panose="02010609060101010101" pitchFamily="49" charset="-122"/>
                <a:ea typeface="黑体" panose="02010609060101010101" pitchFamily="49" charset="-122"/>
              </a:rPr>
              <a:t>·</a:t>
            </a:r>
            <a:r>
              <a:rPr lang="zh-CN" altLang="en-US" sz="3735" dirty="0" smtClean="0">
                <a:solidFill>
                  <a:srgbClr val="FF0000"/>
                </a:solidFill>
                <a:latin typeface="黑体" panose="02010609060101010101" pitchFamily="49" charset="-122"/>
                <a:ea typeface="黑体" panose="02010609060101010101" pitchFamily="49" charset="-122"/>
              </a:rPr>
              <a:t>豪尔耶松</a:t>
            </a:r>
            <a:endParaRPr lang="zh-CN" altLang="en-US" sz="3735" dirty="0">
              <a:solidFill>
                <a:srgbClr val="FF0000"/>
              </a:solidFill>
              <a:latin typeface="黑体" panose="02010609060101010101" pitchFamily="49" charset="-122"/>
              <a:ea typeface="黑体" panose="02010609060101010101" pitchFamily="49" charset="-122"/>
            </a:endParaRPr>
          </a:p>
        </p:txBody>
      </p:sp>
      <p:sp>
        <p:nvSpPr>
          <p:cNvPr id="4" name="矩形 3"/>
          <p:cNvSpPr/>
          <p:nvPr/>
        </p:nvSpPr>
        <p:spPr>
          <a:xfrm>
            <a:off x="1189484" y="3026152"/>
            <a:ext cx="10273141" cy="1816735"/>
          </a:xfrm>
          <a:prstGeom prst="rect">
            <a:avLst/>
          </a:prstGeom>
          <a:solidFill>
            <a:schemeClr val="bg1"/>
          </a:solidFill>
        </p:spPr>
        <p:txBody>
          <a:bodyPr wrap="square">
            <a:spAutoFit/>
          </a:bodyPr>
          <a:lstStyle/>
          <a:p>
            <a:r>
              <a:rPr lang="en-US" altLang="zh-CN" sz="3735" b="1" dirty="0" smtClean="0">
                <a:latin typeface="楷体" panose="02010609060101010101" pitchFamily="49" charset="-122"/>
                <a:ea typeface="楷体" panose="02010609060101010101" pitchFamily="49" charset="-122"/>
              </a:rPr>
              <a:t>    </a:t>
            </a:r>
            <a:r>
              <a:rPr lang="zh-CN" altLang="zh-CN" sz="3735" b="1" dirty="0" smtClean="0">
                <a:latin typeface="楷体" panose="02010609060101010101" pitchFamily="49" charset="-122"/>
                <a:ea typeface="楷体" panose="02010609060101010101" pitchFamily="49" charset="-122"/>
              </a:rPr>
              <a:t>他</a:t>
            </a:r>
            <a:r>
              <a:rPr lang="zh-CN" altLang="zh-CN" sz="3735" b="1" dirty="0">
                <a:latin typeface="楷体" panose="02010609060101010101" pitchFamily="49" charset="-122"/>
                <a:ea typeface="楷体" panose="02010609060101010101" pitchFamily="49" charset="-122"/>
              </a:rPr>
              <a:t>一看见男孩就叫了起来：“</a:t>
            </a:r>
            <a:r>
              <a:rPr lang="zh-CN" altLang="zh-CN" sz="3735" b="1" dirty="0" smtClean="0">
                <a:latin typeface="楷体" panose="02010609060101010101" pitchFamily="49" charset="-122"/>
                <a:ea typeface="楷体" panose="02010609060101010101" pitchFamily="49" charset="-122"/>
              </a:rPr>
              <a:t>叽</a:t>
            </a:r>
            <a:r>
              <a:rPr lang="zh-CN" altLang="en-US" sz="3735" b="1" dirty="0" smtClean="0">
                <a:latin typeface="楷体" panose="02010609060101010101" pitchFamily="49" charset="-122"/>
                <a:ea typeface="楷体" panose="02010609060101010101" pitchFamily="49" charset="-122"/>
              </a:rPr>
              <a:t>叽</a:t>
            </a:r>
            <a:r>
              <a:rPr lang="zh-CN" altLang="zh-CN" sz="3735" b="1" dirty="0" smtClean="0">
                <a:latin typeface="楷体" panose="02010609060101010101" pitchFamily="49" charset="-122"/>
                <a:ea typeface="楷体" panose="02010609060101010101" pitchFamily="49" charset="-122"/>
              </a:rPr>
              <a:t>，</a:t>
            </a:r>
            <a:r>
              <a:rPr lang="zh-CN" altLang="zh-CN" sz="3735" b="1" dirty="0">
                <a:latin typeface="楷体" panose="02010609060101010101" pitchFamily="49" charset="-122"/>
                <a:ea typeface="楷体" panose="02010609060101010101" pitchFamily="49" charset="-122"/>
              </a:rPr>
              <a:t>叽叽，快看</a:t>
            </a:r>
            <a:r>
              <a:rPr lang="zh-CN" altLang="zh-CN" sz="3735" b="1" dirty="0">
                <a:solidFill>
                  <a:srgbClr val="FF0000"/>
                </a:solidFill>
                <a:latin typeface="楷体" panose="02010609060101010101" pitchFamily="49" charset="-122"/>
                <a:ea typeface="楷体" panose="02010609060101010101" pitchFamily="49" charset="-122"/>
              </a:rPr>
              <a:t>放鹅娃尼尔斯</a:t>
            </a:r>
            <a:r>
              <a:rPr lang="zh-CN" altLang="zh-CN" sz="3735" b="1" dirty="0">
                <a:latin typeface="楷体" panose="02010609060101010101" pitchFamily="49" charset="-122"/>
                <a:ea typeface="楷体" panose="02010609060101010101" pitchFamily="49" charset="-122"/>
              </a:rPr>
              <a:t>！快看拇指大的小人儿</a:t>
            </a:r>
            <a:r>
              <a:rPr lang="en-US" altLang="zh-CN" sz="3735" b="1" dirty="0">
                <a:latin typeface="楷体" panose="02010609060101010101" pitchFamily="49" charset="-122"/>
                <a:ea typeface="楷体" panose="02010609060101010101" pitchFamily="49" charset="-122"/>
              </a:rPr>
              <a:t>!</a:t>
            </a:r>
            <a:r>
              <a:rPr lang="zh-CN" altLang="zh-CN" sz="3735" b="1" dirty="0">
                <a:latin typeface="楷体" panose="02010609060101010101" pitchFamily="49" charset="-122"/>
                <a:ea typeface="楷体" panose="02010609060101010101" pitchFamily="49" charset="-122"/>
              </a:rPr>
              <a:t>快看拇指大的小人儿</a:t>
            </a:r>
            <a:r>
              <a:rPr lang="zh-CN" altLang="zh-CN" sz="3735" b="1" dirty="0">
                <a:solidFill>
                  <a:srgbClr val="FF0000"/>
                </a:solidFill>
                <a:latin typeface="楷体" panose="02010609060101010101" pitchFamily="49" charset="-122"/>
                <a:ea typeface="楷体" panose="02010609060101010101" pitchFamily="49" charset="-122"/>
              </a:rPr>
              <a:t>尼尔斯</a:t>
            </a:r>
            <a:r>
              <a:rPr lang="zh-CN" altLang="zh-CN" sz="3735" b="1" dirty="0" smtClean="0">
                <a:solidFill>
                  <a:srgbClr val="FF0000"/>
                </a:solidFill>
                <a:latin typeface="楷体" panose="02010609060101010101" pitchFamily="49" charset="-122"/>
                <a:ea typeface="楷体" panose="02010609060101010101" pitchFamily="49" charset="-122"/>
              </a:rPr>
              <a:t>•</a:t>
            </a:r>
            <a:r>
              <a:rPr lang="zh-CN" altLang="en-US" sz="3735" b="1" dirty="0" smtClean="0">
                <a:solidFill>
                  <a:srgbClr val="FF0000"/>
                </a:solidFill>
                <a:latin typeface="楷体" panose="02010609060101010101" pitchFamily="49" charset="-122"/>
                <a:ea typeface="楷体" panose="02010609060101010101" pitchFamily="49" charset="-122"/>
              </a:rPr>
              <a:t>豪</a:t>
            </a:r>
            <a:r>
              <a:rPr lang="zh-CN" altLang="zh-CN" sz="3735" b="1" dirty="0" smtClean="0">
                <a:solidFill>
                  <a:srgbClr val="FF0000"/>
                </a:solidFill>
                <a:latin typeface="楷体" panose="02010609060101010101" pitchFamily="49" charset="-122"/>
                <a:ea typeface="楷体" panose="02010609060101010101" pitchFamily="49" charset="-122"/>
              </a:rPr>
              <a:t>尔耶松</a:t>
            </a:r>
            <a:r>
              <a:rPr lang="en-US" altLang="zh-CN" sz="3735" b="1" dirty="0">
                <a:latin typeface="楷体" panose="02010609060101010101" pitchFamily="49" charset="-122"/>
                <a:ea typeface="楷体" panose="02010609060101010101" pitchFamily="49" charset="-122"/>
              </a:rPr>
              <a:t>!</a:t>
            </a:r>
            <a:r>
              <a:rPr lang="zh-CN" altLang="zh-CN" sz="3735" b="1" dirty="0">
                <a:latin typeface="楷体" panose="02010609060101010101" pitchFamily="49" charset="-122"/>
                <a:ea typeface="楷体" panose="02010609060101010101" pitchFamily="49" charset="-122"/>
              </a:rPr>
              <a:t>”</a:t>
            </a:r>
            <a:endParaRPr lang="zh-CN" altLang="en-US" sz="3735" b="1" dirty="0">
              <a:latin typeface="楷体" panose="02010609060101010101" pitchFamily="49" charset="-122"/>
              <a:ea typeface="楷体" panose="02010609060101010101" pitchFamily="49" charset="-122"/>
            </a:endParaRPr>
          </a:p>
        </p:txBody>
      </p:sp>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nvGraphicFramePr>
        <p:xfrm>
          <a:off x="976630" y="2073910"/>
          <a:ext cx="10566400" cy="2987040"/>
        </p:xfrm>
        <a:graphic>
          <a:graphicData uri="http://schemas.openxmlformats.org/drawingml/2006/table">
            <a:tbl>
              <a:tblPr firstRow="1" bandRow="1">
                <a:tableStyleId>{5940675A-B579-460E-94D1-54222C63F5DA}</a:tableStyleId>
              </a:tblPr>
              <a:tblGrid>
                <a:gridCol w="1985645"/>
                <a:gridCol w="2898140"/>
                <a:gridCol w="5682615"/>
              </a:tblGrid>
              <a:tr h="353060">
                <a:tc>
                  <a:txBody>
                    <a:bodyPr/>
                    <a:p>
                      <a:pPr indent="0">
                        <a:buNone/>
                      </a:pPr>
                      <a:r>
                        <a:rPr lang="en-US" sz="3600" b="1">
                          <a:solidFill>
                            <a:srgbClr val="FF0000"/>
                          </a:solidFill>
                          <a:effectLst/>
                          <a:latin typeface="楷体" panose="02010609060101010101" pitchFamily="49" charset="-122"/>
                          <a:ea typeface="楷体" panose="02010609060101010101" pitchFamily="49" charset="-122"/>
                          <a:cs typeface="楷体" panose="02010609060101010101" pitchFamily="49" charset="-122"/>
                        </a:rPr>
                        <a:t> 地点 </a:t>
                      </a:r>
                      <a:endParaRPr lang="en-US" altLang="en-US" sz="3600" b="1">
                        <a:solidFill>
                          <a:srgbClr val="FF0000"/>
                        </a:solidFill>
                        <a:effectLst/>
                        <a:latin typeface="楷体" panose="02010609060101010101" pitchFamily="49" charset="-122"/>
                        <a:ea typeface="楷体" panose="02010609060101010101" pitchFamily="49" charset="-122"/>
                        <a:cs typeface="楷体" panose="02010609060101010101" pitchFamily="49"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rPr>
                        <a:t>遇见的小动物</a:t>
                      </a:r>
                      <a:endParaRPr lang="en-US" alt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rPr>
                        <a:t>      发生的事情</a:t>
                      </a:r>
                      <a:endParaRPr lang="en-US" alt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3200" b="0">
                          <a:solidFill>
                            <a:schemeClr val="tx1"/>
                          </a:solidFill>
                          <a:effectLst/>
                          <a:latin typeface="楷体" panose="02010609060101010101" pitchFamily="49" charset="-122"/>
                          <a:ea typeface="楷体" panose="02010609060101010101" pitchFamily="49" charset="-122"/>
                          <a:cs typeface="楷体" panose="02010609060101010101" pitchFamily="49" charset="-122"/>
                        </a:rPr>
                        <a:t> </a:t>
                      </a:r>
                      <a:endParaRPr lang="en-US" altLang="en-US" sz="3200" b="0">
                        <a:solidFill>
                          <a:schemeClr val="tx1"/>
                        </a:solidFill>
                        <a:effectLst/>
                        <a:latin typeface="楷体" panose="02010609060101010101" pitchFamily="49" charset="-122"/>
                        <a:ea typeface="楷体" panose="02010609060101010101" pitchFamily="49" charset="-122"/>
                        <a:cs typeface="楷体" panose="02010609060101010101" pitchFamily="49"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 name="标题 2"/>
          <p:cNvSpPr>
            <a:spLocks noGrp="1"/>
          </p:cNvSpPr>
          <p:nvPr>
            <p:ph type="title"/>
          </p:nvPr>
        </p:nvSpPr>
        <p:spPr>
          <a:xfrm>
            <a:off x="838200" y="606425"/>
            <a:ext cx="10515600" cy="1325563"/>
          </a:xfrm>
        </p:spPr>
        <p:txBody>
          <a:bodyPr>
            <a:normAutofit/>
          </a:bodyPr>
          <a:p>
            <a:r>
              <a:rPr lang="en-US"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        </a:t>
            </a:r>
            <a:r>
              <a:rPr lang="zh-CN"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借助人物梳理故事情节</a:t>
            </a:r>
            <a:endParaRPr lang="zh-CN" altLang="zh-CN" sz="4800" b="1">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nvGraphicFramePr>
        <p:xfrm>
          <a:off x="976630" y="2073910"/>
          <a:ext cx="10566400" cy="2987040"/>
        </p:xfrm>
        <a:graphic>
          <a:graphicData uri="http://schemas.openxmlformats.org/drawingml/2006/table">
            <a:tbl>
              <a:tblPr firstRow="1" bandRow="1">
                <a:tableStyleId>{5940675A-B579-460E-94D1-54222C63F5DA}</a:tableStyleId>
              </a:tblPr>
              <a:tblGrid>
                <a:gridCol w="1985645"/>
                <a:gridCol w="2898140"/>
                <a:gridCol w="5682615"/>
              </a:tblGrid>
              <a:tr h="353060">
                <a:tc>
                  <a:txBody>
                    <a:bodyPr/>
                    <a:p>
                      <a:pPr indent="0">
                        <a:buNone/>
                      </a:pPr>
                      <a:r>
                        <a:rPr lang="en-US" sz="3600" b="1">
                          <a:solidFill>
                            <a:srgbClr val="FF0000"/>
                          </a:solidFill>
                          <a:effectLst/>
                          <a:latin typeface="楷体" panose="02010609060101010101" pitchFamily="49" charset="-122"/>
                          <a:ea typeface="楷体" panose="02010609060101010101" pitchFamily="49" charset="-122"/>
                          <a:cs typeface="楷体" panose="02010609060101010101" pitchFamily="49" charset="-122"/>
                        </a:rPr>
                        <a:t> 地点 </a:t>
                      </a:r>
                      <a:endParaRPr lang="en-US" altLang="en-US" sz="3600" b="1">
                        <a:solidFill>
                          <a:srgbClr val="FF0000"/>
                        </a:solidFill>
                        <a:effectLst/>
                        <a:latin typeface="楷体" panose="02010609060101010101" pitchFamily="49" charset="-122"/>
                        <a:ea typeface="楷体" panose="02010609060101010101" pitchFamily="49" charset="-122"/>
                        <a:cs typeface="楷体" panose="02010609060101010101" pitchFamily="49"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rPr>
                        <a:t>遇见的小动物</a:t>
                      </a:r>
                      <a:endParaRPr lang="en-US" alt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rPr>
                        <a:t>      发生的事情</a:t>
                      </a:r>
                      <a:endParaRPr lang="en-US" altLang="en-US" sz="3600" b="1">
                        <a:solidFill>
                          <a:srgbClr val="FF0000"/>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门廊外面</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麻雀</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麻雀的惊异</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院子里</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鹅和鸡</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鸡鹅的嘲笑</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院子里</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猫</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猫的羞辱</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牛棚里</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三头奶牛</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牛群的控诉</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3060">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天空</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楷体" panose="02010609060101010101" pitchFamily="49" charset="-122"/>
                        </a:rPr>
                        <a:t> 雄鹅</a:t>
                      </a:r>
                      <a:endParaRPr lang="en-US" altLang="en-US" sz="3200" b="0">
                        <a:solidFill>
                          <a:schemeClr val="tx1"/>
                        </a:solidFill>
                        <a:effectLst/>
                        <a:latin typeface="楷体" panose="02010609060101010101" pitchFamily="49" charset="-122"/>
                        <a:ea typeface="楷体" panose="02010609060101010101" pitchFamily="49" charset="-122"/>
                        <a:cs typeface="楷体" panose="02010609060101010101" pitchFamily="49"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rPr>
                        <a:t>飞向蓝天</a:t>
                      </a:r>
                      <a:endParaRPr lang="en-US" altLang="en-US" sz="3200" b="0">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6" name="标题 5"/>
          <p:cNvSpPr>
            <a:spLocks noGrp="1"/>
          </p:cNvSpPr>
          <p:nvPr>
            <p:ph type="title"/>
          </p:nvPr>
        </p:nvSpPr>
        <p:spPr>
          <a:xfrm>
            <a:off x="838200" y="606425"/>
            <a:ext cx="10515600" cy="1325563"/>
          </a:xfrm>
        </p:spPr>
        <p:txBody>
          <a:bodyPr>
            <a:normAutofit/>
          </a:bodyPr>
          <a:p>
            <a:r>
              <a:rPr lang="en-US"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        </a:t>
            </a:r>
            <a:r>
              <a:rPr lang="zh-CN"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借助人物梳理故事情节</a:t>
            </a:r>
            <a:endParaRPr lang="zh-CN" altLang="zh-CN" sz="4800" b="1">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1 - 副本"/>
          <p:cNvPicPr>
            <a:picLocks noChangeAspect="1"/>
          </p:cNvPicPr>
          <p:nvPr/>
        </p:nvPicPr>
        <p:blipFill>
          <a:blip r:embed="rId1"/>
          <a:stretch>
            <a:fillRect/>
          </a:stretch>
        </p:blipFill>
        <p:spPr>
          <a:xfrm>
            <a:off x="2148840" y="1793875"/>
            <a:ext cx="3220720" cy="2287270"/>
          </a:xfrm>
          <a:prstGeom prst="rect">
            <a:avLst/>
          </a:prstGeom>
        </p:spPr>
      </p:pic>
      <p:pic>
        <p:nvPicPr>
          <p:cNvPr id="3" name="图片 2" descr="2"/>
          <p:cNvPicPr>
            <a:picLocks noChangeAspect="1"/>
          </p:cNvPicPr>
          <p:nvPr/>
        </p:nvPicPr>
        <p:blipFill>
          <a:blip r:embed="rId2"/>
          <a:stretch>
            <a:fillRect/>
          </a:stretch>
        </p:blipFill>
        <p:spPr>
          <a:xfrm>
            <a:off x="7606030" y="1793875"/>
            <a:ext cx="3074035" cy="2286635"/>
          </a:xfrm>
          <a:prstGeom prst="rect">
            <a:avLst/>
          </a:prstGeom>
        </p:spPr>
      </p:pic>
      <p:pic>
        <p:nvPicPr>
          <p:cNvPr id="4" name="图片 3" descr="3"/>
          <p:cNvPicPr>
            <a:picLocks noChangeAspect="1"/>
          </p:cNvPicPr>
          <p:nvPr/>
        </p:nvPicPr>
        <p:blipFill>
          <a:blip r:embed="rId3"/>
          <a:stretch>
            <a:fillRect/>
          </a:stretch>
        </p:blipFill>
        <p:spPr>
          <a:xfrm>
            <a:off x="2148840" y="4402455"/>
            <a:ext cx="3220720" cy="2028825"/>
          </a:xfrm>
          <a:prstGeom prst="rect">
            <a:avLst/>
          </a:prstGeom>
        </p:spPr>
      </p:pic>
      <p:pic>
        <p:nvPicPr>
          <p:cNvPr id="5" name="图片 4" descr="4 - 副本"/>
          <p:cNvPicPr>
            <a:picLocks noChangeAspect="1"/>
          </p:cNvPicPr>
          <p:nvPr/>
        </p:nvPicPr>
        <p:blipFill>
          <a:blip r:embed="rId4"/>
          <a:stretch>
            <a:fillRect/>
          </a:stretch>
        </p:blipFill>
        <p:spPr>
          <a:xfrm>
            <a:off x="7606030" y="4402455"/>
            <a:ext cx="3074670" cy="2028825"/>
          </a:xfrm>
          <a:prstGeom prst="rect">
            <a:avLst/>
          </a:prstGeom>
        </p:spPr>
      </p:pic>
      <p:sp>
        <p:nvSpPr>
          <p:cNvPr id="10" name="标题 9"/>
          <p:cNvSpPr>
            <a:spLocks noGrp="1"/>
          </p:cNvSpPr>
          <p:nvPr>
            <p:ph type="title"/>
          </p:nvPr>
        </p:nvSpPr>
        <p:spPr>
          <a:xfrm>
            <a:off x="838200" y="330200"/>
            <a:ext cx="10515600" cy="1325563"/>
          </a:xfrm>
        </p:spPr>
        <p:txBody>
          <a:bodyPr>
            <a:normAutofit/>
          </a:bodyPr>
          <a:p>
            <a:r>
              <a:rPr lang="en-US"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        </a:t>
            </a:r>
            <a:r>
              <a:rPr lang="zh-CN"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借助插图梳理故事情节</a:t>
            </a:r>
            <a:endParaRPr lang="zh-CN" altLang="zh-CN" sz="4800" b="1">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9"/>
          <p:cNvSpPr txBox="1">
            <a:spLocks noChangeArrowheads="1"/>
          </p:cNvSpPr>
          <p:nvPr/>
        </p:nvSpPr>
        <p:spPr bwMode="auto">
          <a:xfrm>
            <a:off x="3291812" y="1471918"/>
            <a:ext cx="2978149" cy="748030"/>
          </a:xfrm>
          <a:prstGeom prst="rect">
            <a:avLst/>
          </a:prstGeom>
          <a:noFill/>
          <a:ln w="9525">
            <a:noFill/>
            <a:miter lim="800000"/>
          </a:ln>
        </p:spPr>
        <p:txBody>
          <a:bodyPr>
            <a:spAutoFit/>
          </a:bodyPr>
          <a:lstStyle/>
          <a:p>
            <a:pPr eaLnBrk="1" hangingPunct="1">
              <a:buFont typeface="Arial" panose="020B0604020202020204" pitchFamily="34" charset="0"/>
              <a:buNone/>
            </a:pPr>
            <a:r>
              <a:rPr lang="zh-CN" altLang="en-US" sz="4265" b="1" dirty="0" smtClean="0">
                <a:latin typeface="楷体" panose="02010609060101010101" pitchFamily="49" charset="-122"/>
                <a:ea typeface="楷体" panose="02010609060101010101" pitchFamily="49" charset="-122"/>
              </a:rPr>
              <a:t>变成小狐仙</a:t>
            </a:r>
            <a:endParaRPr lang="zh-CN" altLang="en-US" sz="4265" b="1" dirty="0">
              <a:latin typeface="楷体" panose="02010609060101010101" pitchFamily="49" charset="-122"/>
              <a:ea typeface="楷体" panose="02010609060101010101" pitchFamily="49" charset="-122"/>
            </a:endParaRPr>
          </a:p>
        </p:txBody>
      </p:sp>
      <p:sp>
        <p:nvSpPr>
          <p:cNvPr id="19" name="文本框 3"/>
          <p:cNvSpPr txBox="1">
            <a:spLocks noChangeArrowheads="1"/>
          </p:cNvSpPr>
          <p:nvPr/>
        </p:nvSpPr>
        <p:spPr bwMode="auto">
          <a:xfrm>
            <a:off x="1863052" y="1852921"/>
            <a:ext cx="1142965" cy="3374390"/>
          </a:xfrm>
          <a:prstGeom prst="rect">
            <a:avLst/>
          </a:prstGeom>
          <a:noFill/>
          <a:ln w="9525">
            <a:noFill/>
            <a:miter lim="800000"/>
          </a:ln>
        </p:spPr>
        <p:txBody>
          <a:bodyPr wrap="square">
            <a:spAutoFit/>
          </a:bodyPr>
          <a:lstStyle/>
          <a:p>
            <a:pPr eaLnBrk="1" hangingPunct="1">
              <a:buFont typeface="Arial" panose="020B0604020202020204" pitchFamily="34" charset="0"/>
              <a:buNone/>
            </a:pPr>
            <a:r>
              <a:rPr lang="zh-CN" altLang="en-US" sz="4265" b="1" noProof="1" smtClean="0">
                <a:latin typeface="楷体" panose="02010609060101010101" pitchFamily="49" charset="-122"/>
                <a:ea typeface="楷体" panose="02010609060101010101" pitchFamily="49" charset="-122"/>
              </a:rPr>
              <a:t>骑</a:t>
            </a:r>
            <a:endParaRPr lang="en-US" altLang="zh-CN" sz="4265" b="1" noProof="1" smtClean="0">
              <a:latin typeface="楷体" panose="02010609060101010101" pitchFamily="49" charset="-122"/>
              <a:ea typeface="楷体" panose="02010609060101010101" pitchFamily="49" charset="-122"/>
            </a:endParaRPr>
          </a:p>
          <a:p>
            <a:pPr eaLnBrk="1" hangingPunct="1">
              <a:buFont typeface="Arial" panose="020B0604020202020204" pitchFamily="34" charset="0"/>
              <a:buNone/>
            </a:pPr>
            <a:r>
              <a:rPr lang="zh-CN" altLang="en-US" sz="4265" b="1" noProof="1" smtClean="0">
                <a:latin typeface="楷体" panose="02010609060101010101" pitchFamily="49" charset="-122"/>
                <a:ea typeface="楷体" panose="02010609060101010101" pitchFamily="49" charset="-122"/>
              </a:rPr>
              <a:t>鹅</a:t>
            </a:r>
            <a:endParaRPr lang="en-US" altLang="zh-CN" sz="4265" b="1" noProof="1" smtClean="0">
              <a:latin typeface="楷体" panose="02010609060101010101" pitchFamily="49" charset="-122"/>
              <a:ea typeface="楷体" panose="02010609060101010101" pitchFamily="49" charset="-122"/>
            </a:endParaRPr>
          </a:p>
          <a:p>
            <a:pPr eaLnBrk="1" hangingPunct="1">
              <a:buFont typeface="Arial" panose="020B0604020202020204" pitchFamily="34" charset="0"/>
              <a:buNone/>
            </a:pPr>
            <a:r>
              <a:rPr lang="zh-CN" altLang="en-US" sz="4265" b="1" noProof="1" smtClean="0">
                <a:latin typeface="楷体" panose="02010609060101010101" pitchFamily="49" charset="-122"/>
                <a:ea typeface="楷体" panose="02010609060101010101" pitchFamily="49" charset="-122"/>
              </a:rPr>
              <a:t>旅</a:t>
            </a:r>
            <a:endParaRPr lang="en-US" altLang="zh-CN" sz="4265" b="1" noProof="1" smtClean="0">
              <a:latin typeface="楷体" panose="02010609060101010101" pitchFamily="49" charset="-122"/>
              <a:ea typeface="楷体" panose="02010609060101010101" pitchFamily="49" charset="-122"/>
            </a:endParaRPr>
          </a:p>
          <a:p>
            <a:pPr eaLnBrk="1" hangingPunct="1">
              <a:buFont typeface="Arial" panose="020B0604020202020204" pitchFamily="34" charset="0"/>
              <a:buNone/>
            </a:pPr>
            <a:r>
              <a:rPr lang="zh-CN" altLang="en-US" sz="4265" b="1" noProof="1" smtClean="0">
                <a:latin typeface="楷体" panose="02010609060101010101" pitchFamily="49" charset="-122"/>
                <a:ea typeface="楷体" panose="02010609060101010101" pitchFamily="49" charset="-122"/>
              </a:rPr>
              <a:t>行</a:t>
            </a:r>
            <a:endParaRPr lang="en-US" altLang="zh-CN" sz="4265" b="1" noProof="1" smtClean="0">
              <a:latin typeface="楷体" panose="02010609060101010101" pitchFamily="49" charset="-122"/>
              <a:ea typeface="楷体" panose="02010609060101010101" pitchFamily="49" charset="-122"/>
            </a:endParaRPr>
          </a:p>
          <a:p>
            <a:pPr eaLnBrk="1" hangingPunct="1">
              <a:buFont typeface="Arial" panose="020B0604020202020204" pitchFamily="34" charset="0"/>
              <a:buNone/>
            </a:pPr>
            <a:r>
              <a:rPr lang="zh-CN" altLang="en-US" sz="4265" b="1" noProof="1" smtClean="0">
                <a:latin typeface="楷体" panose="02010609060101010101" pitchFamily="49" charset="-122"/>
                <a:ea typeface="楷体" panose="02010609060101010101" pitchFamily="49" charset="-122"/>
              </a:rPr>
              <a:t>记</a:t>
            </a:r>
            <a:endParaRPr lang="zh-CN" altLang="en-US" sz="4265" b="1" noProof="1">
              <a:latin typeface="楷体" panose="02010609060101010101" pitchFamily="49" charset="-122"/>
              <a:ea typeface="楷体" panose="02010609060101010101" pitchFamily="49" charset="-122"/>
            </a:endParaRPr>
          </a:p>
        </p:txBody>
      </p:sp>
      <p:sp>
        <p:nvSpPr>
          <p:cNvPr id="25" name="文本框 16"/>
          <p:cNvSpPr txBox="1">
            <a:spLocks noChangeArrowheads="1"/>
          </p:cNvSpPr>
          <p:nvPr/>
        </p:nvSpPr>
        <p:spPr bwMode="auto">
          <a:xfrm>
            <a:off x="3308897" y="3179790"/>
            <a:ext cx="2969689" cy="748030"/>
          </a:xfrm>
          <a:prstGeom prst="rect">
            <a:avLst/>
          </a:prstGeom>
          <a:noFill/>
          <a:ln w="9525">
            <a:noFill/>
            <a:miter lim="800000"/>
          </a:ln>
        </p:spPr>
        <p:txBody>
          <a:bodyPr wrap="square">
            <a:spAutoFit/>
          </a:bodyPr>
          <a:lstStyle/>
          <a:p>
            <a:pPr eaLnBrk="1" hangingPunct="1">
              <a:buFont typeface="Arial" panose="020B0604020202020204" pitchFamily="34" charset="0"/>
              <a:buNone/>
            </a:pPr>
            <a:r>
              <a:rPr lang="zh-CN" altLang="en-US" sz="4265" b="1" dirty="0" smtClean="0">
                <a:latin typeface="楷体" panose="02010609060101010101" pitchFamily="49" charset="-122"/>
                <a:ea typeface="楷体" panose="02010609060101010101" pitchFamily="49" charset="-122"/>
              </a:rPr>
              <a:t>男孩的遭遇</a:t>
            </a:r>
            <a:endParaRPr lang="zh-CN" altLang="en-US" sz="4265" b="1" dirty="0">
              <a:latin typeface="楷体" panose="02010609060101010101" pitchFamily="49" charset="-122"/>
              <a:ea typeface="楷体" panose="02010609060101010101" pitchFamily="49" charset="-122"/>
            </a:endParaRPr>
          </a:p>
        </p:txBody>
      </p:sp>
      <p:sp>
        <p:nvSpPr>
          <p:cNvPr id="26" name="文本框 19"/>
          <p:cNvSpPr txBox="1">
            <a:spLocks noChangeArrowheads="1"/>
          </p:cNvSpPr>
          <p:nvPr/>
        </p:nvSpPr>
        <p:spPr bwMode="auto">
          <a:xfrm>
            <a:off x="3404148" y="4989553"/>
            <a:ext cx="2978149" cy="748030"/>
          </a:xfrm>
          <a:prstGeom prst="rect">
            <a:avLst/>
          </a:prstGeom>
          <a:noFill/>
          <a:ln w="9525">
            <a:noFill/>
            <a:miter lim="800000"/>
          </a:ln>
        </p:spPr>
        <p:txBody>
          <a:bodyPr>
            <a:spAutoFit/>
          </a:bodyPr>
          <a:lstStyle/>
          <a:p>
            <a:pPr eaLnBrk="1" hangingPunct="1">
              <a:buFont typeface="Arial" panose="020B0604020202020204" pitchFamily="34" charset="0"/>
              <a:buNone/>
            </a:pPr>
            <a:r>
              <a:rPr lang="zh-CN" altLang="en-US" sz="4265" b="1" dirty="0" smtClean="0">
                <a:latin typeface="楷体" panose="02010609060101010101" pitchFamily="49" charset="-122"/>
                <a:ea typeface="楷体" panose="02010609060101010101" pitchFamily="49" charset="-122"/>
              </a:rPr>
              <a:t>飞向蓝天</a:t>
            </a:r>
            <a:endParaRPr lang="zh-CN" altLang="en-US" sz="4265" b="1" dirty="0">
              <a:latin typeface="楷体" panose="02010609060101010101" pitchFamily="49" charset="-122"/>
              <a:ea typeface="楷体" panose="02010609060101010101" pitchFamily="49" charset="-122"/>
            </a:endParaRPr>
          </a:p>
        </p:txBody>
      </p:sp>
      <p:sp>
        <p:nvSpPr>
          <p:cNvPr id="2" name="左大括号 1"/>
          <p:cNvSpPr/>
          <p:nvPr/>
        </p:nvSpPr>
        <p:spPr>
          <a:xfrm>
            <a:off x="2716707" y="1861767"/>
            <a:ext cx="480053" cy="3739568"/>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b="1">
              <a:latin typeface="楷体" panose="02010609060101010101" pitchFamily="49" charset="-122"/>
              <a:ea typeface="楷体" panose="02010609060101010101" pitchFamily="49" charset="-122"/>
            </a:endParaRPr>
          </a:p>
        </p:txBody>
      </p:sp>
      <p:sp>
        <p:nvSpPr>
          <p:cNvPr id="15" name="左大括号 14"/>
          <p:cNvSpPr/>
          <p:nvPr/>
        </p:nvSpPr>
        <p:spPr>
          <a:xfrm>
            <a:off x="6071167" y="2398734"/>
            <a:ext cx="571504" cy="2596560"/>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b="1">
              <a:latin typeface="楷体" panose="02010609060101010101" pitchFamily="49" charset="-122"/>
              <a:ea typeface="楷体" panose="02010609060101010101" pitchFamily="49" charset="-122"/>
            </a:endParaRPr>
          </a:p>
        </p:txBody>
      </p:sp>
      <p:sp>
        <p:nvSpPr>
          <p:cNvPr id="21" name="文本框 10"/>
          <p:cNvSpPr txBox="1">
            <a:spLocks noChangeArrowheads="1"/>
          </p:cNvSpPr>
          <p:nvPr/>
        </p:nvSpPr>
        <p:spPr bwMode="auto">
          <a:xfrm>
            <a:off x="6642525" y="2812119"/>
            <a:ext cx="3744383" cy="748030"/>
          </a:xfrm>
          <a:prstGeom prst="rect">
            <a:avLst/>
          </a:prstGeom>
          <a:noFill/>
          <a:ln w="9525">
            <a:noFill/>
            <a:miter lim="800000"/>
          </a:ln>
        </p:spPr>
        <p:txBody>
          <a:bodyPr>
            <a:spAutoFit/>
          </a:bodyPr>
          <a:lstStyle/>
          <a:p>
            <a:pPr eaLnBrk="1" hangingPunct="1">
              <a:buFont typeface="Arial" panose="020B0604020202020204" pitchFamily="34" charset="0"/>
              <a:buNone/>
            </a:pPr>
            <a:r>
              <a:rPr lang="zh-CN" altLang="en-US" sz="4265" b="1" dirty="0" smtClean="0">
                <a:latin typeface="楷体" panose="02010609060101010101" pitchFamily="49" charset="-122"/>
                <a:ea typeface="楷体" panose="02010609060101010101" pitchFamily="49" charset="-122"/>
              </a:rPr>
              <a:t>鸡鹅的嘲笑</a:t>
            </a:r>
            <a:endParaRPr lang="en-US" altLang="zh-CN" sz="4265" b="1" dirty="0">
              <a:latin typeface="楷体" panose="02010609060101010101" pitchFamily="49" charset="-122"/>
              <a:ea typeface="楷体" panose="02010609060101010101" pitchFamily="49" charset="-122"/>
            </a:endParaRPr>
          </a:p>
        </p:txBody>
      </p:sp>
      <p:sp>
        <p:nvSpPr>
          <p:cNvPr id="22" name="文本框 10"/>
          <p:cNvSpPr txBox="1">
            <a:spLocks noChangeArrowheads="1"/>
          </p:cNvSpPr>
          <p:nvPr/>
        </p:nvSpPr>
        <p:spPr bwMode="auto">
          <a:xfrm>
            <a:off x="6642671" y="3737999"/>
            <a:ext cx="3744383" cy="748030"/>
          </a:xfrm>
          <a:prstGeom prst="rect">
            <a:avLst/>
          </a:prstGeom>
          <a:noFill/>
          <a:ln w="9525">
            <a:noFill/>
            <a:miter lim="800000"/>
          </a:ln>
        </p:spPr>
        <p:txBody>
          <a:bodyPr>
            <a:spAutoFit/>
          </a:bodyPr>
          <a:lstStyle/>
          <a:p>
            <a:pPr eaLnBrk="1" hangingPunct="1">
              <a:buFont typeface="Arial" panose="020B0604020202020204" pitchFamily="34" charset="0"/>
              <a:buNone/>
            </a:pPr>
            <a:r>
              <a:rPr lang="zh-CN" altLang="en-US" sz="4265" b="1" dirty="0" smtClean="0">
                <a:latin typeface="楷体" panose="02010609060101010101" pitchFamily="49" charset="-122"/>
                <a:ea typeface="楷体" panose="02010609060101010101" pitchFamily="49" charset="-122"/>
              </a:rPr>
              <a:t>猫的羞辱</a:t>
            </a:r>
            <a:endParaRPr lang="en-US" altLang="zh-CN" sz="4265" b="1" dirty="0">
              <a:latin typeface="楷体" panose="02010609060101010101" pitchFamily="49" charset="-122"/>
              <a:ea typeface="楷体" panose="02010609060101010101" pitchFamily="49" charset="-122"/>
            </a:endParaRPr>
          </a:p>
        </p:txBody>
      </p:sp>
      <p:sp>
        <p:nvSpPr>
          <p:cNvPr id="24" name="文本框 10"/>
          <p:cNvSpPr txBox="1">
            <a:spLocks noChangeArrowheads="1"/>
          </p:cNvSpPr>
          <p:nvPr/>
        </p:nvSpPr>
        <p:spPr bwMode="auto">
          <a:xfrm>
            <a:off x="6642670" y="4664388"/>
            <a:ext cx="3744383" cy="748030"/>
          </a:xfrm>
          <a:prstGeom prst="rect">
            <a:avLst/>
          </a:prstGeom>
          <a:noFill/>
          <a:ln w="9525">
            <a:noFill/>
            <a:miter lim="800000"/>
          </a:ln>
        </p:spPr>
        <p:txBody>
          <a:bodyPr>
            <a:spAutoFit/>
          </a:bodyPr>
          <a:lstStyle/>
          <a:p>
            <a:pPr eaLnBrk="1" hangingPunct="1">
              <a:buFont typeface="Arial" panose="020B0604020202020204" pitchFamily="34" charset="0"/>
              <a:buNone/>
            </a:pPr>
            <a:r>
              <a:rPr lang="zh-CN" altLang="en-US" sz="4265" b="1" dirty="0" smtClean="0">
                <a:latin typeface="楷体" panose="02010609060101010101" pitchFamily="49" charset="-122"/>
                <a:ea typeface="楷体" panose="02010609060101010101" pitchFamily="49" charset="-122"/>
              </a:rPr>
              <a:t>牛群的控诉</a:t>
            </a:r>
            <a:endParaRPr lang="en-US" altLang="zh-CN" sz="4265" b="1" dirty="0">
              <a:latin typeface="楷体" panose="02010609060101010101" pitchFamily="49" charset="-122"/>
              <a:ea typeface="楷体" panose="02010609060101010101" pitchFamily="49" charset="-122"/>
            </a:endParaRPr>
          </a:p>
        </p:txBody>
      </p:sp>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3" name="文本框 10"/>
          <p:cNvSpPr txBox="1">
            <a:spLocks noChangeArrowheads="1"/>
          </p:cNvSpPr>
          <p:nvPr/>
        </p:nvSpPr>
        <p:spPr bwMode="auto">
          <a:xfrm>
            <a:off x="6642525" y="2064089"/>
            <a:ext cx="3744383" cy="748030"/>
          </a:xfrm>
          <a:prstGeom prst="rect">
            <a:avLst/>
          </a:prstGeom>
          <a:noFill/>
          <a:ln w="9525">
            <a:noFill/>
            <a:miter lim="800000"/>
          </a:ln>
        </p:spPr>
        <p:txBody>
          <a:bodyPr>
            <a:spAutoFit/>
          </a:bodyPr>
          <a:p>
            <a:pPr eaLnBrk="1" hangingPunct="1">
              <a:buFont typeface="Arial" panose="020B0604020202020204" pitchFamily="34" charset="0"/>
              <a:buNone/>
            </a:pPr>
            <a:r>
              <a:rPr lang="zh-CN" altLang="zh-CN" sz="4265" b="1" dirty="0">
                <a:latin typeface="楷体" panose="02010609060101010101" pitchFamily="49" charset="-122"/>
                <a:ea typeface="楷体" panose="02010609060101010101" pitchFamily="49" charset="-122"/>
              </a:rPr>
              <a:t>麻雀的惊异</a:t>
            </a:r>
            <a:endParaRPr lang="zh-CN" altLang="zh-CN" sz="4265" b="1" dirty="0">
              <a:latin typeface="楷体" panose="02010609060101010101" pitchFamily="49" charset="-122"/>
              <a:ea typeface="楷体" panose="02010609060101010101" pitchFamily="49" charset="-122"/>
            </a:endParaRPr>
          </a:p>
        </p:txBody>
      </p:sp>
      <p:sp>
        <p:nvSpPr>
          <p:cNvPr id="4" name="标题 3"/>
          <p:cNvSpPr>
            <a:spLocks noGrp="1"/>
          </p:cNvSpPr>
          <p:nvPr>
            <p:ph type="title"/>
          </p:nvPr>
        </p:nvSpPr>
        <p:spPr>
          <a:xfrm>
            <a:off x="-128270" y="146050"/>
            <a:ext cx="10515600" cy="1325563"/>
          </a:xfrm>
        </p:spPr>
        <p:txBody>
          <a:bodyPr>
            <a:normAutofit/>
          </a:bodyPr>
          <a:p>
            <a:r>
              <a:rPr lang="en-US"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        </a:t>
            </a:r>
            <a:r>
              <a:rPr lang="zh-CN"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借助思维导图梳理故事情节</a:t>
            </a:r>
            <a:endParaRPr lang="zh-CN" altLang="zh-CN" sz="4800" b="1">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linds(horizontal)">
                                      <p:cBhvr>
                                        <p:cTn id="17" dur="500"/>
                                        <p:tgtEl>
                                          <p:spTgt spid="1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linds(horizontal)">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linds(horizontal)">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linds(horizontal)">
                                      <p:cBhvr>
                                        <p:cTn id="35" dur="5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randombar(horizontal)">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5" grpId="0"/>
      <p:bldP spid="26" grpId="0"/>
      <p:bldP spid="15" grpId="0" animBg="1"/>
      <p:bldP spid="3" grpId="0"/>
      <p:bldP spid="21" grpId="0"/>
      <p:bldP spid="22"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274945" y="1555115"/>
            <a:ext cx="7171690" cy="3969385"/>
          </a:xfrm>
          <a:prstGeom prst="rect">
            <a:avLst/>
          </a:prstGeom>
        </p:spPr>
        <p:txBody>
          <a:bodyPr wrap="square">
            <a:spAutoFit/>
          </a:bodyPr>
          <a:lstStyle/>
          <a:p>
            <a:pPr>
              <a:lnSpc>
                <a:spcPct val="150000"/>
              </a:lnSpc>
            </a:pPr>
            <a:r>
              <a:rPr lang="zh-CN" altLang="en-US" sz="2800" dirty="0" smtClean="0">
                <a:latin typeface="黑体" panose="02010609060101010101" pitchFamily="49" charset="-122"/>
                <a:ea typeface="黑体" panose="02010609060101010101" pitchFamily="49" charset="-122"/>
              </a:rPr>
              <a:t>这本书讲了一个什么故事呢？</a:t>
            </a:r>
            <a:endParaRPr lang="zh-CN" altLang="en-US"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anose="02010609060101010101" pitchFamily="49" charset="-122"/>
                <a:ea typeface="黑体" panose="02010609060101010101" pitchFamily="49" charset="-122"/>
              </a:rPr>
              <a:t>为什么会骑着鹅旅行呢？</a:t>
            </a:r>
            <a:endParaRPr lang="zh-CN" altLang="en-US"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anose="02010609060101010101" pitchFamily="49" charset="-122"/>
                <a:ea typeface="黑体" panose="02010609060101010101" pitchFamily="49" charset="-122"/>
              </a:rPr>
              <a:t>旅行中遇到了什么事情？</a:t>
            </a:r>
            <a:endParaRPr lang="zh-CN" altLang="en-US"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anose="02010609060101010101" pitchFamily="49" charset="-122"/>
                <a:ea typeface="黑体" panose="02010609060101010101" pitchFamily="49" charset="-122"/>
              </a:rPr>
              <a:t>带给我们什么启发？</a:t>
            </a:r>
            <a:endParaRPr lang="zh-CN" altLang="en-US"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anose="02010609060101010101" pitchFamily="49" charset="-122"/>
                <a:ea typeface="黑体" panose="02010609060101010101" pitchFamily="49" charset="-122"/>
              </a:rPr>
              <a:t>文中的主人公又是一个怎样的人呢？</a:t>
            </a:r>
            <a:endParaRPr lang="zh-CN" altLang="en-US" sz="2800" dirty="0" smtClean="0">
              <a:latin typeface="黑体" panose="02010609060101010101" pitchFamily="49" charset="-122"/>
              <a:ea typeface="黑体" panose="02010609060101010101" pitchFamily="49" charset="-122"/>
            </a:endParaRPr>
          </a:p>
          <a:p>
            <a:pPr>
              <a:lnSpc>
                <a:spcPct val="150000"/>
              </a:lnSpc>
            </a:pPr>
            <a:r>
              <a:rPr lang="en-US" altLang="zh-CN" sz="2800" dirty="0">
                <a:latin typeface="黑体" panose="02010609060101010101" pitchFamily="49" charset="-122"/>
                <a:ea typeface="黑体" panose="02010609060101010101" pitchFamily="49" charset="-122"/>
              </a:rPr>
              <a:t>    ……</a:t>
            </a:r>
            <a:endParaRPr lang="en-US" altLang="zh-CN" sz="2800" dirty="0">
              <a:latin typeface="黑体" panose="02010609060101010101" pitchFamily="49" charset="-122"/>
              <a:ea typeface="黑体" panose="02010609060101010101" pitchFamily="49" charset="-122"/>
            </a:endParaRPr>
          </a:p>
        </p:txBody>
      </p:sp>
      <p:pic>
        <p:nvPicPr>
          <p:cNvPr id="2052" name="Picture 4" descr="http://img14.360buyimg.com/popWaterMark/g13/M00/12/1B/rBEhVFJqGF0IAAAAAA1UbAycefkAAElEgOc6lEADVSE766.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65650" y="853857"/>
            <a:ext cx="3568885" cy="5371173"/>
          </a:xfrm>
          <a:prstGeom prst="rect">
            <a:avLst/>
          </a:prstGeom>
          <a:noFill/>
          <a:extLst>
            <a:ext uri="{909E8E84-426E-40DD-AFC4-6F175D3DCCD1}">
              <a14:hiddenFill xmlns:a14="http://schemas.microsoft.com/office/drawing/2010/main">
                <a:solidFill>
                  <a:srgbClr val="FFFFFF"/>
                </a:solidFill>
              </a14:hiddenFill>
            </a:ext>
          </a:extLst>
        </p:spPr>
      </p:pic>
      <p:sp>
        <p:nvSpPr>
          <p:cNvPr id="3074" name="副标题 2"/>
          <p:cNvSpPr>
            <a:spLocks noGrp="1"/>
          </p:cNvSpPr>
          <p:nvPr>
            <p:ph type="subTitle" idx="1"/>
          </p:nvPr>
        </p:nvSpPr>
        <p:spPr>
          <a:xfrm>
            <a:off x="7279640" y="-100330"/>
            <a:ext cx="3583940" cy="1655445"/>
          </a:xfrm>
        </p:spPr>
        <p:txBody>
          <a:bodyPr vert="horz" lIns="91440" tIns="45720" rIns="91440" bIns="45720" anchor="t"/>
          <a:p>
            <a:pPr defTabSz="914400"/>
            <a:endParaRPr lang="zh-CN" altLang="en-US" kern="1200">
              <a:latin typeface="楷体" panose="02010609060101010101" pitchFamily="49" charset="-122"/>
              <a:ea typeface="楷体" panose="02010609060101010101" pitchFamily="49" charset="-122"/>
              <a:cs typeface="+mn-cs"/>
            </a:endParaRPr>
          </a:p>
          <a:p>
            <a:pPr marL="0" indent="0" defTabSz="914400">
              <a:buNone/>
            </a:pPr>
            <a:r>
              <a:rPr lang="zh-CN" altLang="en-US" sz="4400" b="1" kern="1200">
                <a:solidFill>
                  <a:srgbClr val="FF0000"/>
                </a:solidFill>
                <a:latin typeface="楷体" panose="02010609060101010101" pitchFamily="49" charset="-122"/>
                <a:ea typeface="楷体" panose="02010609060101010101" pitchFamily="49" charset="-122"/>
                <a:cs typeface="+mn-cs"/>
              </a:rPr>
              <a:t>大胆猜想</a:t>
            </a:r>
            <a:endParaRPr lang="zh-CN" altLang="en-US" sz="4400" b="1" kern="1200">
              <a:solidFill>
                <a:srgbClr val="FF0000"/>
              </a:solidFill>
              <a:latin typeface="楷体" panose="02010609060101010101" pitchFamily="49" charset="-122"/>
              <a:ea typeface="楷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4">
                                            <p:txEl>
                                              <p:pRg st="1" end="1"/>
                                            </p:txEl>
                                          </p:spTgt>
                                        </p:tgtEl>
                                        <p:attrNameLst>
                                          <p:attrName>style.visibility</p:attrName>
                                        </p:attrNameLst>
                                      </p:cBhvr>
                                      <p:to>
                                        <p:strVal val="visible"/>
                                      </p:to>
                                    </p:set>
                                    <p:animEffect transition="in" filter="blinds(horizontal)">
                                      <p:cBhvr>
                                        <p:cTn id="7" dur="500"/>
                                        <p:tgtEl>
                                          <p:spTgt spid="307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28270" y="146050"/>
            <a:ext cx="10515600" cy="1325563"/>
          </a:xfrm>
        </p:spPr>
        <p:txBody>
          <a:bodyPr>
            <a:normAutofit/>
          </a:bodyPr>
          <a:p>
            <a:r>
              <a:rPr lang="en-US"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        </a:t>
            </a:r>
            <a:r>
              <a:rPr lang="zh-CN" altLang="zh-CN" sz="48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借助思维导图梳理故事情节</a:t>
            </a:r>
            <a:endParaRPr lang="zh-CN" altLang="zh-CN" sz="4800" b="1">
              <a:solidFill>
                <a:srgbClr val="FF0000"/>
              </a:solidFill>
              <a:latin typeface="黑体" panose="02010609060101010101" pitchFamily="49" charset="-122"/>
              <a:ea typeface="黑体" panose="02010609060101010101" pitchFamily="49" charset="-122"/>
            </a:endParaRPr>
          </a:p>
        </p:txBody>
      </p:sp>
      <p:pic>
        <p:nvPicPr>
          <p:cNvPr id="5" name="图片 1" descr="IMG_2576(20200222-223350)"/>
          <p:cNvPicPr>
            <a:picLocks noChangeAspect="1"/>
          </p:cNvPicPr>
          <p:nvPr/>
        </p:nvPicPr>
        <p:blipFill>
          <a:blip r:embed="rId1"/>
          <a:stretch>
            <a:fillRect/>
          </a:stretch>
        </p:blipFill>
        <p:spPr>
          <a:xfrm rot="16200000">
            <a:off x="4016375" y="-1440180"/>
            <a:ext cx="4159250" cy="104990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03696" y="1761823"/>
            <a:ext cx="8736972" cy="1938020"/>
          </a:xfrm>
          <a:prstGeom prst="rect">
            <a:avLst/>
          </a:prstGeom>
          <a:noFill/>
        </p:spPr>
        <p:txBody>
          <a:bodyPr wrap="square">
            <a:spAutoFit/>
          </a:bodyPr>
          <a:lstStyle/>
          <a:p>
            <a:pPr>
              <a:lnSpc>
                <a:spcPct val="150000"/>
              </a:lnSpc>
              <a:defRPr/>
            </a:pPr>
            <a:r>
              <a:rPr lang="en-US" altLang="zh-CN" sz="4000" kern="0" dirty="0">
                <a:latin typeface="黑体" panose="02010609060101010101" pitchFamily="49" charset="-122"/>
                <a:ea typeface="黑体" panose="02010609060101010101" pitchFamily="49" charset="-122"/>
              </a:rPr>
              <a:t>  </a:t>
            </a:r>
            <a:r>
              <a:rPr lang="en-US" altLang="zh-CN" sz="4000" b="1" kern="0" dirty="0">
                <a:latin typeface="楷体" panose="02010609060101010101" pitchFamily="49" charset="-122"/>
                <a:ea typeface="楷体" panose="02010609060101010101" pitchFamily="49" charset="-122"/>
                <a:cs typeface="楷体" panose="02010609060101010101" pitchFamily="49" charset="-122"/>
              </a:rPr>
              <a:t> </a:t>
            </a:r>
            <a:r>
              <a:rPr lang="zh-CN" altLang="en-US" sz="4000" b="1" kern="0" dirty="0">
                <a:latin typeface="楷体" panose="02010609060101010101" pitchFamily="49" charset="-122"/>
                <a:ea typeface="楷体" panose="02010609060101010101" pitchFamily="49" charset="-122"/>
                <a:cs typeface="楷体" panose="02010609060101010101" pitchFamily="49" charset="-122"/>
              </a:rPr>
              <a:t>初读课文，你觉得尼尔斯是一个什么样的孩子呢？</a:t>
            </a:r>
            <a:endParaRPr lang="zh-CN" altLang="en-US" sz="4000" b="1" kern="0" dirty="0">
              <a:latin typeface="楷体" panose="02010609060101010101" pitchFamily="49" charset="-122"/>
              <a:ea typeface="楷体" panose="02010609060101010101" pitchFamily="49" charset="-122"/>
              <a:cs typeface="楷体" panose="02010609060101010101" pitchFamily="49"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32006" y="3564778"/>
            <a:ext cx="1472052" cy="2109555"/>
          </a:xfrm>
          <a:prstGeom prst="rect">
            <a:avLst/>
          </a:prstGeom>
        </p:spPr>
      </p:pic>
      <p:sp>
        <p:nvSpPr>
          <p:cNvPr id="4" name="文本框 14"/>
          <p:cNvSpPr txBox="1"/>
          <p:nvPr/>
        </p:nvSpPr>
        <p:spPr>
          <a:xfrm>
            <a:off x="1557741" y="617895"/>
            <a:ext cx="2575131" cy="748030"/>
          </a:xfrm>
          <a:prstGeom prst="rect">
            <a:avLst/>
          </a:prstGeom>
          <a:noFill/>
        </p:spPr>
        <p:txBody>
          <a:bodyPr wrap="square" lIns="91440" tIns="45720" rIns="91440" bIns="45720" rtlCol="0">
            <a:spAutoFit/>
          </a:bodyPr>
          <a:lstStyle/>
          <a:p>
            <a:r>
              <a:rPr lang="zh-CN" altLang="en-US" sz="4265" b="1" dirty="0" smtClean="0">
                <a:solidFill>
                  <a:srgbClr val="875000"/>
                </a:solidFill>
                <a:latin typeface="黑体" panose="02010609060101010101" pitchFamily="49" charset="-122"/>
                <a:ea typeface="黑体" panose="02010609060101010101" pitchFamily="49" charset="-122"/>
              </a:rPr>
              <a:t>互动课堂</a:t>
            </a:r>
            <a:endParaRPr lang="zh-CN" altLang="en-US" sz="4265" b="1" dirty="0">
              <a:solidFill>
                <a:srgbClr val="875000"/>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095" y="688130"/>
            <a:ext cx="489148" cy="608452"/>
          </a:xfrm>
          <a:prstGeom prst="rect">
            <a:avLst/>
          </a:prstGeom>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61263" t="54552" r="13814" b="2886"/>
          <a:stretch>
            <a:fillRect/>
          </a:stretch>
        </p:blipFill>
        <p:spPr>
          <a:xfrm>
            <a:off x="10387330" y="2972435"/>
            <a:ext cx="1868170" cy="40062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QQ截图20200218214625"/>
          <p:cNvPicPr>
            <a:picLocks noChangeAspect="1"/>
          </p:cNvPicPr>
          <p:nvPr/>
        </p:nvPicPr>
        <p:blipFill>
          <a:blip r:embed="rId1"/>
          <a:stretch>
            <a:fillRect/>
          </a:stretch>
        </p:blipFill>
        <p:spPr>
          <a:xfrm>
            <a:off x="1164590" y="727710"/>
            <a:ext cx="9440545" cy="540258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文本框 14"/>
          <p:cNvSpPr txBox="1"/>
          <p:nvPr/>
        </p:nvSpPr>
        <p:spPr>
          <a:xfrm>
            <a:off x="1360381" y="824766"/>
            <a:ext cx="2959173" cy="748030"/>
          </a:xfrm>
          <a:prstGeom prst="rect">
            <a:avLst/>
          </a:prstGeom>
          <a:noFill/>
        </p:spPr>
        <p:txBody>
          <a:bodyPr wrap="square" lIns="91440" tIns="45720" rIns="91440" bIns="45720" rtlCol="0">
            <a:spAutoFit/>
          </a:bodyPr>
          <a:p>
            <a:r>
              <a:rPr lang="en-US" altLang="zh-CN" sz="4265" b="1" dirty="0">
                <a:solidFill>
                  <a:srgbClr val="FF0000"/>
                </a:solidFill>
                <a:latin typeface="幼圆" panose="02010509060101010101" pitchFamily="49" charset="-122"/>
                <a:ea typeface="幼圆" panose="02010509060101010101" pitchFamily="49" charset="-122"/>
              </a:rPr>
              <a:t> </a:t>
            </a:r>
            <a:r>
              <a:rPr lang="zh-CN" altLang="en-US" sz="4265" b="1" dirty="0">
                <a:solidFill>
                  <a:srgbClr val="FF0000"/>
                </a:solidFill>
                <a:latin typeface="幼圆" panose="02010509060101010101" pitchFamily="49" charset="-122"/>
                <a:ea typeface="幼圆" panose="02010509060101010101" pitchFamily="49" charset="-122"/>
              </a:rPr>
              <a:t>课后作业</a:t>
            </a:r>
            <a:endParaRPr lang="zh-CN" altLang="en-US" sz="4265" b="1" dirty="0">
              <a:solidFill>
                <a:srgbClr val="FF0000"/>
              </a:solidFill>
              <a:latin typeface="幼圆" panose="02010509060101010101" pitchFamily="49" charset="-122"/>
              <a:ea typeface="幼圆" panose="02010509060101010101" pitchFamily="49" charset="-122"/>
            </a:endParaRPr>
          </a:p>
        </p:txBody>
      </p:sp>
      <p:pic>
        <p:nvPicPr>
          <p:cNvPr id="20" name="图片 1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83921" y="914857"/>
            <a:ext cx="489147" cy="608451"/>
          </a:xfrm>
          <a:prstGeom prst="rect">
            <a:avLst/>
          </a:prstGeom>
        </p:spPr>
      </p:pic>
      <p:sp>
        <p:nvSpPr>
          <p:cNvPr id="2" name="矩形 1"/>
          <p:cNvSpPr/>
          <p:nvPr/>
        </p:nvSpPr>
        <p:spPr>
          <a:xfrm>
            <a:off x="1523365" y="2141855"/>
            <a:ext cx="9323705" cy="2861310"/>
          </a:xfrm>
          <a:prstGeom prst="rect">
            <a:avLst/>
          </a:prstGeom>
          <a:noFill/>
        </p:spPr>
        <p:txBody>
          <a:bodyPr wrap="square">
            <a:spAutoFit/>
          </a:bodyPr>
          <a:p>
            <a:pPr>
              <a:lnSpc>
                <a:spcPct val="150000"/>
              </a:lnSpc>
              <a:defRPr/>
            </a:pPr>
            <a:r>
              <a:rPr lang="en-US" altLang="zh-CN" sz="4000" b="1" kern="0" dirty="0">
                <a:latin typeface="楷体" panose="02010609060101010101" pitchFamily="49" charset="-122"/>
                <a:ea typeface="楷体" panose="02010609060101010101" pitchFamily="49" charset="-122"/>
                <a:cs typeface="楷体" panose="02010609060101010101" pitchFamily="49" charset="-122"/>
              </a:rPr>
              <a:t>    </a:t>
            </a:r>
            <a:r>
              <a:rPr lang="zh-CN" altLang="en-US" sz="4000" b="1" kern="0" dirty="0">
                <a:latin typeface="楷体" panose="02010609060101010101" pitchFamily="49" charset="-122"/>
                <a:ea typeface="楷体" panose="02010609060101010101" pitchFamily="49" charset="-122"/>
                <a:cs typeface="楷体" panose="02010609060101010101" pitchFamily="49" charset="-122"/>
              </a:rPr>
              <a:t>继续阅读课文，想一想当尼尔斯变成小狐仙之后，他的世界发生了怎样的变化？</a:t>
            </a:r>
            <a:endParaRPr lang="zh-CN" altLang="en-US" sz="4000" b="1" kern="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文本框 99"/>
          <p:cNvSpPr txBox="1"/>
          <p:nvPr/>
        </p:nvSpPr>
        <p:spPr>
          <a:xfrm>
            <a:off x="1930400" y="60102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75778" name="文本框 1"/>
          <p:cNvSpPr txBox="1"/>
          <p:nvPr/>
        </p:nvSpPr>
        <p:spPr>
          <a:xfrm>
            <a:off x="4456113" y="6483351"/>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75779" name="文本框 2"/>
          <p:cNvSpPr txBox="1"/>
          <p:nvPr/>
        </p:nvSpPr>
        <p:spPr>
          <a:xfrm>
            <a:off x="2227263" y="6578600"/>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75781" name="文本框 4"/>
          <p:cNvSpPr txBox="1"/>
          <p:nvPr/>
        </p:nvSpPr>
        <p:spPr>
          <a:xfrm>
            <a:off x="3487737" y="6284913"/>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75782" name="文本框 5"/>
          <p:cNvSpPr txBox="1"/>
          <p:nvPr/>
        </p:nvSpPr>
        <p:spPr>
          <a:xfrm>
            <a:off x="2473325" y="6483351"/>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75783" name="文本框 6"/>
          <p:cNvSpPr txBox="1"/>
          <p:nvPr/>
        </p:nvSpPr>
        <p:spPr>
          <a:xfrm>
            <a:off x="2370137" y="6483351"/>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8" name="文本框 7"/>
          <p:cNvSpPr txBox="1"/>
          <p:nvPr/>
        </p:nvSpPr>
        <p:spPr>
          <a:xfrm>
            <a:off x="4304031" y="2307590"/>
            <a:ext cx="4297045" cy="1106805"/>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6600" b="1" noProof="1">
                <a:solidFill>
                  <a:schemeClr val="tx1"/>
                </a:solidFill>
                <a:latin typeface="华文琥珀" panose="02010800040101010101" charset="-122"/>
                <a:ea typeface="华文琥珀" panose="02010800040101010101" charset="-122"/>
                <a:cs typeface="+mn-cs"/>
              </a:rPr>
              <a:t>谢    谢</a:t>
            </a:r>
            <a:endParaRPr lang="zh-CN" altLang="en-US" sz="6600" b="1" noProof="1">
              <a:solidFill>
                <a:schemeClr val="tx1"/>
              </a:solidFill>
              <a:latin typeface="华文琥珀" panose="02010800040101010101" charset="-122"/>
              <a:ea typeface="华文琥珀" panose="02010800040101010101" charset="-122"/>
              <a:cs typeface="+mn-cs"/>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95215" y="1046480"/>
            <a:ext cx="7171690" cy="4523105"/>
          </a:xfrm>
          <a:prstGeom prst="rect">
            <a:avLst/>
          </a:prstGeom>
        </p:spPr>
        <p:txBody>
          <a:bodyPr wrap="square">
            <a:spAutoFit/>
          </a:bodyPr>
          <a:lstStyle/>
          <a:p>
            <a:pPr>
              <a:lnSpc>
                <a:spcPct val="150000"/>
              </a:lnSpc>
            </a:pPr>
            <a:r>
              <a:rPr lang="en-US" altLang="zh-CN" sz="3600" dirty="0" smtClean="0">
                <a:latin typeface="黑体" panose="02010609060101010101" pitchFamily="49" charset="-122"/>
                <a:ea typeface="黑体" panose="02010609060101010101" pitchFamily="49" charset="-122"/>
              </a:rPr>
              <a:t>    </a:t>
            </a:r>
            <a:r>
              <a:rPr lang="zh-CN" altLang="en-US" sz="3600" dirty="0" smtClean="0">
                <a:latin typeface="黑体" panose="02010609060101010101" pitchFamily="49" charset="-122"/>
                <a:ea typeface="黑体" panose="02010609060101010101" pitchFamily="49" charset="-122"/>
              </a:rPr>
              <a:t>《尼尔斯骑鹅旅行记》是享誉世界的儿童文学作品，是一本和作者同时印在纸币上的图书，作者瑞典女作家塞尔玛</a:t>
            </a:r>
            <a:r>
              <a:rPr lang="en-US" altLang="zh-CN" sz="4800" b="1" dirty="0" smtClean="0">
                <a:latin typeface="黑体" panose="02010609060101010101" pitchFamily="49" charset="-122"/>
                <a:ea typeface="黑体" panose="02010609060101010101" pitchFamily="49" charset="-122"/>
              </a:rPr>
              <a:t>.</a:t>
            </a:r>
            <a:r>
              <a:rPr lang="zh-CN" altLang="en-US" sz="3600" dirty="0" smtClean="0">
                <a:latin typeface="黑体" panose="02010609060101010101" pitchFamily="49" charset="-122"/>
                <a:ea typeface="黑体" panose="02010609060101010101" pitchFamily="49" charset="-122"/>
              </a:rPr>
              <a:t>拉格洛夫。因为这本书而获得了诺贝尔文学奖。</a:t>
            </a:r>
            <a:endParaRPr lang="zh-CN" altLang="en-US" sz="3600" dirty="0" smtClean="0">
              <a:latin typeface="黑体" panose="02010609060101010101" pitchFamily="49" charset="-122"/>
              <a:ea typeface="黑体" panose="02010609060101010101" pitchFamily="49" charset="-122"/>
            </a:endParaRPr>
          </a:p>
        </p:txBody>
      </p:sp>
      <p:pic>
        <p:nvPicPr>
          <p:cNvPr id="2052" name="Picture 4" descr="http://img14.360buyimg.com/popWaterMark/g13/M00/12/1B/rBEhVFJqGF0IAAAAAA1UbAycefkAAElEgOc6lEADVSE766.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65650" y="853857"/>
            <a:ext cx="3568885" cy="537117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a:spLocks noChangeArrowheads="1"/>
          </p:cNvSpPr>
          <p:nvPr/>
        </p:nvSpPr>
        <p:spPr bwMode="auto">
          <a:xfrm>
            <a:off x="3425190" y="1487805"/>
            <a:ext cx="8484870" cy="3882390"/>
          </a:xfrm>
          <a:prstGeom prst="rect">
            <a:avLst/>
          </a:prstGeom>
          <a:noFill/>
          <a:ln w="9525">
            <a:noFill/>
            <a:miter lim="800000"/>
          </a:ln>
        </p:spPr>
        <p:txBody>
          <a:bodyPr wrap="square">
            <a:spAutoFit/>
          </a:bodyPr>
          <a:lstStyle/>
          <a:p>
            <a:pPr>
              <a:lnSpc>
                <a:spcPct val="120000"/>
              </a:lnSpc>
            </a:pPr>
            <a:r>
              <a:rPr lang="zh-CN" altLang="en-US" sz="3735" dirty="0" smtClean="0">
                <a:solidFill>
                  <a:srgbClr val="0000FF"/>
                </a:solidFill>
                <a:latin typeface="黑体" panose="02010609060101010101" pitchFamily="49" charset="-122"/>
                <a:ea typeface="黑体" panose="02010609060101010101" pitchFamily="49" charset="-122"/>
              </a:rPr>
              <a:t>    </a:t>
            </a:r>
            <a:r>
              <a:rPr lang="zh-CN" altLang="en-US" sz="2800" b="1" u="sng" dirty="0" smtClean="0">
                <a:solidFill>
                  <a:srgbClr val="0000FF"/>
                </a:solidFill>
                <a:latin typeface="楷体" panose="02010609060101010101" pitchFamily="49" charset="-122"/>
                <a:ea typeface="楷体" panose="02010609060101010101" pitchFamily="49" charset="-122"/>
              </a:rPr>
              <a:t>塞</a:t>
            </a:r>
            <a:r>
              <a:rPr lang="zh-CN" altLang="en-US" sz="2800" b="1" u="sng" dirty="0">
                <a:solidFill>
                  <a:srgbClr val="0000FF"/>
                </a:solidFill>
                <a:latin typeface="楷体" panose="02010609060101010101" pitchFamily="49" charset="-122"/>
                <a:ea typeface="楷体" panose="02010609060101010101" pitchFamily="49" charset="-122"/>
              </a:rPr>
              <a:t>尔玛</a:t>
            </a:r>
            <a:r>
              <a:rPr lang="en-US" altLang="zh-CN" sz="2800" b="1" u="sng" dirty="0">
                <a:solidFill>
                  <a:srgbClr val="0000FF"/>
                </a:solidFill>
                <a:latin typeface="楷体" panose="02010609060101010101" pitchFamily="49" charset="-122"/>
                <a:ea typeface="楷体" panose="02010609060101010101" pitchFamily="49" charset="-122"/>
              </a:rPr>
              <a:t>·</a:t>
            </a:r>
            <a:r>
              <a:rPr lang="zh-CN" altLang="en-US" sz="2800" b="1" u="sng" dirty="0">
                <a:solidFill>
                  <a:srgbClr val="0000FF"/>
                </a:solidFill>
                <a:latin typeface="楷体" panose="02010609060101010101" pitchFamily="49" charset="-122"/>
                <a:ea typeface="楷体" panose="02010609060101010101" pitchFamily="49" charset="-122"/>
              </a:rPr>
              <a:t>拉格洛芙</a:t>
            </a:r>
            <a:r>
              <a:rPr lang="zh-CN" altLang="en-US" sz="2800" b="1" dirty="0">
                <a:latin typeface="楷体" panose="02010609060101010101" pitchFamily="49" charset="-122"/>
                <a:ea typeface="楷体" panose="02010609060101010101" pitchFamily="49" charset="-122"/>
              </a:rPr>
              <a:t>，</a:t>
            </a:r>
            <a:r>
              <a:rPr sz="2800" b="1" dirty="0">
                <a:latin typeface="楷体" panose="02010609060101010101" pitchFamily="49" charset="-122"/>
                <a:ea typeface="楷体" panose="02010609060101010101" pitchFamily="49" charset="-122"/>
              </a:rPr>
              <a:t>瑞典女作家，1909年获得了诺贝尔文学奖。她从小喜欢听故事，喜欢读书，立志要当一个作家。长大后，她在一个小城当了十年教师。在任教期间，她开始了文学创作，写出了许多优秀的短篇小说。《尼尔斯骑鹅</a:t>
            </a:r>
            <a:r>
              <a:rPr lang="zh-CN" sz="2800" b="1" dirty="0">
                <a:latin typeface="楷体" panose="02010609060101010101" pitchFamily="49" charset="-122"/>
                <a:ea typeface="楷体" panose="02010609060101010101" pitchFamily="49" charset="-122"/>
              </a:rPr>
              <a:t>旅行</a:t>
            </a:r>
            <a:r>
              <a:rPr sz="2800" b="1" dirty="0">
                <a:latin typeface="楷体" panose="02010609060101010101" pitchFamily="49" charset="-122"/>
                <a:ea typeface="楷体" panose="02010609060101010101" pitchFamily="49" charset="-122"/>
              </a:rPr>
              <a:t>记》是她唯一为儿童而写的长篇童话，在以后竟成为了世界文学艺术的珍品。</a:t>
            </a:r>
            <a:endParaRPr sz="2800" b="1" dirty="0">
              <a:latin typeface="楷体" panose="02010609060101010101" pitchFamily="49" charset="-122"/>
              <a:ea typeface="楷体" panose="02010609060101010101" pitchFamily="49" charset="-122"/>
            </a:endParaRPr>
          </a:p>
        </p:txBody>
      </p:sp>
      <p:pic>
        <p:nvPicPr>
          <p:cNvPr id="102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4746"/>
          <a:stretch>
            <a:fillRect/>
          </a:stretch>
        </p:blipFill>
        <p:spPr bwMode="auto">
          <a:xfrm>
            <a:off x="391561" y="1320915"/>
            <a:ext cx="2773499" cy="3854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a:spLocks noChangeArrowheads="1"/>
          </p:cNvSpPr>
          <p:nvPr/>
        </p:nvSpPr>
        <p:spPr bwMode="auto">
          <a:xfrm>
            <a:off x="3717925" y="1487805"/>
            <a:ext cx="8312150" cy="4056380"/>
          </a:xfrm>
          <a:prstGeom prst="rect">
            <a:avLst/>
          </a:prstGeom>
          <a:noFill/>
          <a:ln w="9525">
            <a:noFill/>
            <a:miter lim="800000"/>
          </a:ln>
        </p:spPr>
        <p:txBody>
          <a:bodyPr wrap="square">
            <a:spAutoFit/>
          </a:bodyPr>
          <a:lstStyle/>
          <a:p>
            <a:pPr>
              <a:lnSpc>
                <a:spcPct val="120000"/>
              </a:lnSpc>
            </a:pPr>
            <a:r>
              <a:rPr lang="zh-CN" altLang="en-US" sz="3735" dirty="0" smtClean="0">
                <a:solidFill>
                  <a:srgbClr val="0000FF"/>
                </a:solidFill>
                <a:latin typeface="黑体" panose="02010609060101010101" pitchFamily="49" charset="-122"/>
                <a:ea typeface="黑体" panose="02010609060101010101" pitchFamily="49" charset="-122"/>
              </a:rPr>
              <a:t>   </a:t>
            </a:r>
            <a:r>
              <a:rPr lang="zh-CN" altLang="en-US" sz="28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尼尔斯骑鹅旅行记》现在已被译成50多种文字，还曾被改编为动画片，这部作品生动讲述了小男孩尼尔斯骑鹅旅行的有趣经历，描绘了瑞典的美丽山河，书中还穿插介绍了大量瑞典的民间传说，让读者在阅读中懂得了真诚、勇敢、友爱和爱国，并获得了丰富的地理和历史知识。</a:t>
            </a:r>
            <a:endParaRPr lang="zh-CN" altLang="en-US" sz="3735" dirty="0" smtClean="0">
              <a:solidFill>
                <a:schemeClr val="tx1"/>
              </a:solidFill>
              <a:latin typeface="黑体" panose="02010609060101010101" pitchFamily="49" charset="-122"/>
              <a:ea typeface="黑体" panose="02010609060101010101" pitchFamily="49" charset="-122"/>
            </a:endParaRPr>
          </a:p>
          <a:p>
            <a:pPr>
              <a:lnSpc>
                <a:spcPct val="120000"/>
              </a:lnSpc>
            </a:pPr>
            <a:endParaRPr lang="zh-CN" altLang="en-US" sz="3735" b="1" dirty="0" smtClean="0">
              <a:solidFill>
                <a:schemeClr val="tx1"/>
              </a:solidFill>
              <a:latin typeface="黑体" panose="02010609060101010101" pitchFamily="49" charset="-122"/>
              <a:ea typeface="黑体" panose="02010609060101010101" pitchFamily="49" charset="-122"/>
            </a:endParaRPr>
          </a:p>
        </p:txBody>
      </p:sp>
      <p:pic>
        <p:nvPicPr>
          <p:cNvPr id="102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4746"/>
          <a:stretch>
            <a:fillRect/>
          </a:stretch>
        </p:blipFill>
        <p:spPr bwMode="auto">
          <a:xfrm>
            <a:off x="684931" y="1285990"/>
            <a:ext cx="2773499" cy="3854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sz="4800" b="1">
                <a:solidFill>
                  <a:srgbClr val="FF0000"/>
                </a:solidFill>
                <a:latin typeface="黑体" panose="02010609060101010101" pitchFamily="49" charset="-122"/>
                <a:ea typeface="黑体" panose="02010609060101010101" pitchFamily="49" charset="-122"/>
              </a:rPr>
              <a:t>我会读：</a:t>
            </a:r>
            <a:endParaRPr lang="zh-CN" altLang="zh-CN" sz="4800" b="1">
              <a:solidFill>
                <a:srgbClr val="FF0000"/>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838200" y="1253490"/>
            <a:ext cx="10515600" cy="4351338"/>
          </a:xfrm>
        </p:spPr>
        <p:txBody>
          <a:bodyPr>
            <a:normAutofit fontScale="50000"/>
          </a:bodyPr>
          <a:p>
            <a:pPr marL="0" indent="0">
              <a:buNone/>
            </a:pPr>
            <a:endParaRPr lang="zh-CN" altLang="en-US"/>
          </a:p>
          <a:p>
            <a:pPr marL="0" indent="0" algn="ctr" fontAlgn="auto">
              <a:lnSpc>
                <a:spcPct val="200000"/>
              </a:lnSpc>
              <a:buNone/>
            </a:pPr>
            <a:r>
              <a:rPr lang="zh-CN" altLang="en-US"/>
              <a:t>        </a:t>
            </a:r>
            <a:r>
              <a:rPr lang="zh-CN" altLang="en-US" sz="8000" b="1">
                <a:latin typeface="楷体" panose="02010609060101010101" pitchFamily="49" charset="-122"/>
                <a:ea typeface="楷体" panose="02010609060101010101" pitchFamily="49" charset="-122"/>
                <a:cs typeface="楷体" panose="02010609060101010101" pitchFamily="49" charset="-122"/>
              </a:rPr>
              <a:t>缰绳  黑莓  潺潺  刨虫子  </a:t>
            </a:r>
            <a:r>
              <a:rPr lang="zh-CN" altLang="en-US" sz="8000" b="1">
                <a:latin typeface="楷体" panose="02010609060101010101" pitchFamily="49" charset="-122"/>
                <a:ea typeface="楷体" panose="02010609060101010101" pitchFamily="49" charset="-122"/>
                <a:cs typeface="楷体" panose="02010609060101010101" pitchFamily="49" charset="-122"/>
                <a:sym typeface="+mn-ea"/>
              </a:rPr>
              <a:t>示弱 </a:t>
            </a:r>
            <a:endParaRPr lang="zh-CN" altLang="en-US" sz="8000" b="1">
              <a:latin typeface="楷体" panose="02010609060101010101" pitchFamily="49" charset="-122"/>
              <a:ea typeface="楷体" panose="02010609060101010101" pitchFamily="49" charset="-122"/>
              <a:cs typeface="楷体" panose="02010609060101010101" pitchFamily="49" charset="-122"/>
            </a:endParaRPr>
          </a:p>
          <a:p>
            <a:pPr marL="0" indent="0" algn="ctr" fontAlgn="auto">
              <a:lnSpc>
                <a:spcPct val="200000"/>
              </a:lnSpc>
              <a:buNone/>
            </a:pPr>
            <a:r>
              <a:rPr lang="zh-CN" altLang="en-US" sz="8000" b="1">
                <a:latin typeface="楷体" panose="02010609060101010101" pitchFamily="49" charset="-122"/>
                <a:ea typeface="楷体" panose="02010609060101010101" pitchFamily="49" charset="-122"/>
                <a:cs typeface="楷体" panose="02010609060101010101" pitchFamily="49" charset="-122"/>
              </a:rPr>
              <a:t>  头晕目眩   乌合之众</a:t>
            </a:r>
            <a:endParaRPr lang="zh-CN" altLang="en-US" sz="8000" b="1">
              <a:latin typeface="楷体" panose="02010609060101010101" pitchFamily="49" charset="-122"/>
              <a:ea typeface="楷体" panose="02010609060101010101" pitchFamily="49" charset="-122"/>
              <a:cs typeface="楷体" panose="02010609060101010101" pitchFamily="49" charset="-122"/>
            </a:endParaRPr>
          </a:p>
          <a:p>
            <a:pPr marL="0" indent="0" algn="ctr" fontAlgn="auto">
              <a:lnSpc>
                <a:spcPct val="200000"/>
              </a:lnSpc>
              <a:buNone/>
            </a:pPr>
            <a:r>
              <a:rPr lang="zh-CN" altLang="en-US" sz="8000" b="1">
                <a:latin typeface="楷体" panose="02010609060101010101" pitchFamily="49" charset="-122"/>
                <a:ea typeface="楷体" panose="02010609060101010101" pitchFamily="49" charset="-122"/>
                <a:cs typeface="楷体" panose="02010609060101010101" pitchFamily="49" charset="-122"/>
              </a:rPr>
              <a:t>  聚精会神   跃跃欲试 </a:t>
            </a:r>
            <a:endParaRPr lang="zh-CN" altLang="en-US" sz="8000" b="1">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57675" y="1645556"/>
            <a:ext cx="5668625" cy="1816735"/>
          </a:xfrm>
          <a:prstGeom prst="rect">
            <a:avLst/>
          </a:prstGeom>
        </p:spPr>
        <p:txBody>
          <a:bodyPr wrap="square">
            <a:spAutoFit/>
          </a:bodyPr>
          <a:lstStyle/>
          <a:p>
            <a:r>
              <a:rPr lang="zh-CN" altLang="en-US" sz="3735" dirty="0">
                <a:solidFill>
                  <a:srgbClr val="FF0000"/>
                </a:solidFill>
                <a:latin typeface="黑体" panose="02010609060101010101" pitchFamily="49" charset="-122"/>
                <a:ea typeface="黑体" panose="02010609060101010101" pitchFamily="49" charset="-122"/>
              </a:rPr>
              <a:t>无济于事</a:t>
            </a:r>
            <a:r>
              <a:rPr lang="zh-CN" altLang="en-US" sz="3735" dirty="0" smtClean="0">
                <a:solidFill>
                  <a:srgbClr val="FF0000"/>
                </a:solidFill>
                <a:latin typeface="黑体" panose="02010609060101010101" pitchFamily="49" charset="-122"/>
                <a:ea typeface="黑体" panose="02010609060101010101" pitchFamily="49" charset="-122"/>
              </a:rPr>
              <a:t>：</a:t>
            </a:r>
            <a:r>
              <a:rPr lang="zh-CN" altLang="en-US" sz="3735" b="1" dirty="0" smtClean="0">
                <a:latin typeface="楷体" panose="02010609060101010101" pitchFamily="49" charset="-122"/>
                <a:ea typeface="楷体" panose="02010609060101010101" pitchFamily="49" charset="-122"/>
              </a:rPr>
              <a:t>对</a:t>
            </a:r>
            <a:r>
              <a:rPr lang="zh-CN" altLang="en-US" sz="3735" b="1" dirty="0">
                <a:latin typeface="楷体" panose="02010609060101010101" pitchFamily="49" charset="-122"/>
                <a:ea typeface="楷体" panose="02010609060101010101" pitchFamily="49" charset="-122"/>
              </a:rPr>
              <a:t>事情没有什么帮助或益处</a:t>
            </a:r>
            <a:r>
              <a:rPr lang="zh-CN" altLang="en-US" sz="3735" b="1" dirty="0" smtClean="0">
                <a:latin typeface="楷体" panose="02010609060101010101" pitchFamily="49" charset="-122"/>
                <a:ea typeface="楷体" panose="02010609060101010101" pitchFamily="49" charset="-122"/>
              </a:rPr>
              <a:t>。</a:t>
            </a:r>
            <a:r>
              <a:rPr lang="zh-CN" altLang="en-US" sz="3735" b="1" dirty="0" smtClean="0">
                <a:solidFill>
                  <a:srgbClr val="0000FF"/>
                </a:solidFill>
                <a:latin typeface="楷体" panose="02010609060101010101" pitchFamily="49" charset="-122"/>
                <a:ea typeface="楷体" panose="02010609060101010101" pitchFamily="49" charset="-122"/>
              </a:rPr>
              <a:t>文中指男孩光站</a:t>
            </a:r>
            <a:r>
              <a:rPr lang="zh-CN" altLang="en-US" sz="3735" b="1" dirty="0">
                <a:solidFill>
                  <a:srgbClr val="0000FF"/>
                </a:solidFill>
                <a:latin typeface="楷体" panose="02010609060101010101" pitchFamily="49" charset="-122"/>
                <a:ea typeface="楷体" panose="02010609060101010101" pitchFamily="49" charset="-122"/>
              </a:rPr>
              <a:t>在</a:t>
            </a:r>
            <a:r>
              <a:rPr lang="zh-CN" altLang="en-US" sz="3735" b="1" dirty="0" smtClean="0">
                <a:solidFill>
                  <a:srgbClr val="0000FF"/>
                </a:solidFill>
                <a:latin typeface="楷体" panose="02010609060101010101" pitchFamily="49" charset="-122"/>
                <a:ea typeface="楷体" panose="02010609060101010101" pitchFamily="49" charset="-122"/>
              </a:rPr>
              <a:t>那没有什么用处。</a:t>
            </a:r>
            <a:endParaRPr lang="zh-CN" altLang="en-US" sz="3735" b="1" dirty="0">
              <a:solidFill>
                <a:srgbClr val="0000FF"/>
              </a:solidFill>
              <a:latin typeface="楷体" panose="02010609060101010101" pitchFamily="49" charset="-122"/>
              <a:ea typeface="楷体" panose="02010609060101010101" pitchFamily="49" charset="-122"/>
            </a:endParaRPr>
          </a:p>
        </p:txBody>
      </p:sp>
      <p:sp>
        <p:nvSpPr>
          <p:cNvPr id="2" name="矩形 1"/>
          <p:cNvSpPr/>
          <p:nvPr/>
        </p:nvSpPr>
        <p:spPr>
          <a:xfrm>
            <a:off x="690403" y="3967413"/>
            <a:ext cx="5403779" cy="1241425"/>
          </a:xfrm>
          <a:prstGeom prst="rect">
            <a:avLst/>
          </a:prstGeom>
          <a:noFill/>
        </p:spPr>
        <p:txBody>
          <a:bodyPr wrap="square">
            <a:spAutoFit/>
          </a:bodyPr>
          <a:lstStyle/>
          <a:p>
            <a:r>
              <a:rPr lang="en-US" altLang="zh-CN" sz="3735" b="1" dirty="0">
                <a:latin typeface="楷体" panose="02010609060101010101" pitchFamily="49" charset="-122"/>
                <a:ea typeface="楷体" panose="02010609060101010101" pitchFamily="49" charset="-122"/>
                <a:cs typeface="楷体" panose="02010609060101010101" pitchFamily="49" charset="-122"/>
              </a:rPr>
              <a:t>    </a:t>
            </a:r>
            <a:r>
              <a:rPr lang="zh-CN" altLang="en-US" sz="3735" b="1" dirty="0">
                <a:latin typeface="楷体" panose="02010609060101010101" pitchFamily="49" charset="-122"/>
                <a:ea typeface="楷体" panose="02010609060101010101" pitchFamily="49" charset="-122"/>
                <a:cs typeface="楷体" panose="02010609060101010101" pitchFamily="49" charset="-122"/>
              </a:rPr>
              <a:t>在法律面前</a:t>
            </a:r>
            <a:r>
              <a:rPr lang="en-US" altLang="zh-CN" sz="3735" b="1" dirty="0">
                <a:latin typeface="楷体" panose="02010609060101010101" pitchFamily="49" charset="-122"/>
                <a:ea typeface="楷体" panose="02010609060101010101" pitchFamily="49" charset="-122"/>
                <a:cs typeface="楷体" panose="02010609060101010101" pitchFamily="49" charset="-122"/>
              </a:rPr>
              <a:t>,</a:t>
            </a:r>
            <a:r>
              <a:rPr lang="zh-CN" altLang="en-US" sz="3735" b="1" dirty="0">
                <a:latin typeface="楷体" panose="02010609060101010101" pitchFamily="49" charset="-122"/>
                <a:ea typeface="楷体" panose="02010609060101010101" pitchFamily="49" charset="-122"/>
                <a:cs typeface="楷体" panose="02010609060101010101" pitchFamily="49" charset="-122"/>
              </a:rPr>
              <a:t>一切头衔都</a:t>
            </a:r>
            <a:r>
              <a:rPr lang="zh-CN" altLang="en-US" sz="3735" b="1" dirty="0">
                <a:solidFill>
                  <a:srgbClr val="FF0000"/>
                </a:solidFill>
                <a:latin typeface="楷体" panose="02010609060101010101" pitchFamily="49" charset="-122"/>
                <a:ea typeface="楷体" panose="02010609060101010101" pitchFamily="49" charset="-122"/>
                <a:cs typeface="楷体" panose="02010609060101010101" pitchFamily="49" charset="-122"/>
              </a:rPr>
              <a:t>无济于事</a:t>
            </a:r>
            <a:r>
              <a:rPr lang="zh-CN" altLang="en-US" sz="3735" b="1" dirty="0">
                <a:latin typeface="楷体" panose="02010609060101010101" pitchFamily="49" charset="-122"/>
                <a:ea typeface="楷体" panose="02010609060101010101" pitchFamily="49" charset="-122"/>
                <a:cs typeface="楷体" panose="02010609060101010101" pitchFamily="49" charset="-122"/>
              </a:rPr>
              <a:t>。</a:t>
            </a:r>
            <a:endParaRPr lang="zh-CN" altLang="en-US" sz="3735" b="1" dirty="0">
              <a:latin typeface="楷体" panose="02010609060101010101" pitchFamily="49" charset="-122"/>
              <a:ea typeface="楷体" panose="02010609060101010101" pitchFamily="49" charset="-122"/>
              <a:cs typeface="楷体" panose="02010609060101010101" pitchFamily="49" charset="-122"/>
            </a:endParaRPr>
          </a:p>
        </p:txBody>
      </p:sp>
      <p:sp>
        <p:nvSpPr>
          <p:cNvPr id="9" name="TextBox 11"/>
          <p:cNvSpPr txBox="1">
            <a:spLocks noChangeArrowheads="1"/>
          </p:cNvSpPr>
          <p:nvPr/>
        </p:nvSpPr>
        <p:spPr bwMode="auto">
          <a:xfrm>
            <a:off x="1179830" y="571500"/>
            <a:ext cx="2160270" cy="666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735"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理解词语</a:t>
            </a:r>
            <a:endParaRPr lang="zh-CN" altLang="en-US" sz="3735"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pic>
        <p:nvPicPr>
          <p:cNvPr id="5124" name="Picture 4" descr="http://www.23book.com/upload/2015/04/24/951d6e30-012a-4650-9c38-570c42502faa.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flipH="1">
            <a:off x="7276908" y="1525822"/>
            <a:ext cx="4606032" cy="3806749"/>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55" y="571597"/>
            <a:ext cx="489147" cy="608452"/>
          </a:xfrm>
          <a:prstGeom prst="rect">
            <a:avLst/>
          </a:prstGeom>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80504" y="3620420"/>
            <a:ext cx="6031753" cy="1241425"/>
          </a:xfrm>
          <a:prstGeom prst="rect">
            <a:avLst/>
          </a:prstGeom>
        </p:spPr>
        <p:txBody>
          <a:bodyPr wrap="square">
            <a:spAutoFit/>
          </a:bodyPr>
          <a:lstStyle/>
          <a:p>
            <a:r>
              <a:rPr lang="en-US" altLang="zh-CN" sz="3735" b="1" dirty="0">
                <a:latin typeface="楷体" panose="02010609060101010101" pitchFamily="49" charset="-122"/>
                <a:ea typeface="楷体" panose="02010609060101010101" pitchFamily="49" charset="-122"/>
                <a:cs typeface="楷体" panose="02010609060101010101" pitchFamily="49" charset="-122"/>
              </a:rPr>
              <a:t>    </a:t>
            </a:r>
            <a:r>
              <a:rPr lang="zh-CN" altLang="en-US" sz="3735" b="1" dirty="0">
                <a:latin typeface="楷体" panose="02010609060101010101" pitchFamily="49" charset="-122"/>
                <a:ea typeface="楷体" panose="02010609060101010101" pitchFamily="49" charset="-122"/>
                <a:cs typeface="楷体" panose="02010609060101010101" pitchFamily="49" charset="-122"/>
              </a:rPr>
              <a:t>这些土匪是一群</a:t>
            </a:r>
            <a:r>
              <a:rPr lang="zh-CN" altLang="en-US" sz="3735" b="1" dirty="0">
                <a:solidFill>
                  <a:srgbClr val="FF0000"/>
                </a:solidFill>
                <a:latin typeface="楷体" panose="02010609060101010101" pitchFamily="49" charset="-122"/>
                <a:ea typeface="楷体" panose="02010609060101010101" pitchFamily="49" charset="-122"/>
                <a:cs typeface="楷体" panose="02010609060101010101" pitchFamily="49" charset="-122"/>
              </a:rPr>
              <a:t>乌合之众</a:t>
            </a:r>
            <a:r>
              <a:rPr lang="en-US" altLang="zh-CN" sz="3735" b="1" dirty="0">
                <a:latin typeface="楷体" panose="02010609060101010101" pitchFamily="49" charset="-122"/>
                <a:ea typeface="楷体" panose="02010609060101010101" pitchFamily="49" charset="-122"/>
                <a:cs typeface="楷体" panose="02010609060101010101" pitchFamily="49" charset="-122"/>
              </a:rPr>
              <a:t>,</a:t>
            </a:r>
            <a:r>
              <a:rPr lang="zh-CN" altLang="en-US" sz="3735" b="1" dirty="0">
                <a:latin typeface="楷体" panose="02010609060101010101" pitchFamily="49" charset="-122"/>
                <a:ea typeface="楷体" panose="02010609060101010101" pitchFamily="49" charset="-122"/>
                <a:cs typeface="楷体" panose="02010609060101010101" pitchFamily="49" charset="-122"/>
              </a:rPr>
              <a:t>不堪一击。</a:t>
            </a:r>
            <a:endParaRPr lang="zh-CN" altLang="en-US" sz="3735" b="1" dirty="0">
              <a:latin typeface="楷体" panose="02010609060101010101" pitchFamily="49" charset="-122"/>
              <a:ea typeface="楷体" panose="02010609060101010101" pitchFamily="49" charset="-122"/>
              <a:cs typeface="楷体" panose="02010609060101010101" pitchFamily="49" charset="-122"/>
            </a:endParaRPr>
          </a:p>
        </p:txBody>
      </p:sp>
      <p:sp>
        <p:nvSpPr>
          <p:cNvPr id="2" name="TextBox 1"/>
          <p:cNvSpPr txBox="1"/>
          <p:nvPr/>
        </p:nvSpPr>
        <p:spPr>
          <a:xfrm>
            <a:off x="376035" y="1033876"/>
            <a:ext cx="6240693" cy="2392045"/>
          </a:xfrm>
          <a:prstGeom prst="rect">
            <a:avLst/>
          </a:prstGeom>
          <a:noFill/>
        </p:spPr>
        <p:txBody>
          <a:bodyPr wrap="square" rtlCol="0">
            <a:spAutoFit/>
          </a:bodyPr>
          <a:lstStyle/>
          <a:p>
            <a:r>
              <a:rPr lang="zh-CN" altLang="en-US" sz="3735" dirty="0">
                <a:solidFill>
                  <a:srgbClr val="FF0000"/>
                </a:solidFill>
                <a:latin typeface="黑体" panose="02010609060101010101" pitchFamily="49" charset="-122"/>
                <a:ea typeface="黑体" panose="02010609060101010101" pitchFamily="49" charset="-122"/>
              </a:rPr>
              <a:t>乌合之众：</a:t>
            </a:r>
            <a:r>
              <a:rPr lang="zh-CN" altLang="en-US" sz="3735" b="1" dirty="0">
                <a:latin typeface="楷体" panose="02010609060101010101" pitchFamily="49" charset="-122"/>
                <a:ea typeface="楷体" panose="02010609060101010101" pitchFamily="49" charset="-122"/>
              </a:rPr>
              <a:t>像暂时聚合的一群乌鸦</a:t>
            </a:r>
            <a:r>
              <a:rPr lang="zh-CN" altLang="en-US" sz="3735" b="1" dirty="0" smtClean="0">
                <a:latin typeface="楷体" panose="02010609060101010101" pitchFamily="49" charset="-122"/>
                <a:ea typeface="楷体" panose="02010609060101010101" pitchFamily="49" charset="-122"/>
              </a:rPr>
              <a:t>。比喻</a:t>
            </a:r>
            <a:r>
              <a:rPr lang="zh-CN" altLang="en-US" sz="3735" b="1" dirty="0">
                <a:latin typeface="楷体" panose="02010609060101010101" pitchFamily="49" charset="-122"/>
                <a:ea typeface="楷体" panose="02010609060101010101" pitchFamily="49" charset="-122"/>
              </a:rPr>
              <a:t>临时杂凑的、毫无组织纪律的一群人</a:t>
            </a:r>
            <a:r>
              <a:rPr lang="zh-CN" altLang="en-US" sz="3735" b="1" dirty="0" smtClean="0">
                <a:latin typeface="楷体" panose="02010609060101010101" pitchFamily="49" charset="-122"/>
                <a:ea typeface="楷体" panose="02010609060101010101" pitchFamily="49" charset="-122"/>
              </a:rPr>
              <a:t>。</a:t>
            </a:r>
            <a:r>
              <a:rPr lang="zh-CN" altLang="en-US" sz="3735" b="1" dirty="0" smtClean="0">
                <a:solidFill>
                  <a:srgbClr val="0000FF"/>
                </a:solidFill>
                <a:latin typeface="楷体" panose="02010609060101010101" pitchFamily="49" charset="-122"/>
                <a:ea typeface="楷体" panose="02010609060101010101" pitchFamily="49" charset="-122"/>
              </a:rPr>
              <a:t>本课指男孩骂那些鸡。</a:t>
            </a:r>
            <a:endParaRPr lang="zh-CN" altLang="en-US" sz="3735" b="1" dirty="0">
              <a:solidFill>
                <a:srgbClr val="0000FF"/>
              </a:solidFill>
              <a:latin typeface="楷体" panose="02010609060101010101" pitchFamily="49" charset="-122"/>
              <a:ea typeface="楷体" panose="02010609060101010101" pitchFamily="49" charset="-122"/>
            </a:endParaRPr>
          </a:p>
        </p:txBody>
      </p:sp>
      <p:pic>
        <p:nvPicPr>
          <p:cNvPr id="6146" name="Picture 2" descr="http://www.scnjnews.com/news/2019-08/06/8ccb223e-3529-4276-a5ac-cb3d15ea55b7_watermark.jpg"/>
          <p:cNvPicPr>
            <a:picLocks noChangeAspect="1" noChangeArrowheads="1"/>
          </p:cNvPicPr>
          <p:nvPr/>
        </p:nvPicPr>
        <p:blipFill rotWithShape="1">
          <a:blip r:embed="rId1">
            <a:extLst>
              <a:ext uri="{28A0092B-C50C-407E-A947-70E740481C1C}">
                <a14:useLocalDpi xmlns:a14="http://schemas.microsoft.com/office/drawing/2010/main" val="0"/>
              </a:ext>
            </a:extLst>
          </a:blip>
          <a:srcRect l="14135" b="13821"/>
          <a:stretch>
            <a:fillRect/>
          </a:stretch>
        </p:blipFill>
        <p:spPr bwMode="auto">
          <a:xfrm>
            <a:off x="7061445" y="1540393"/>
            <a:ext cx="4283255" cy="3321320"/>
          </a:xfrm>
          <a:prstGeom prst="rect">
            <a:avLst/>
          </a:prstGeom>
          <a:noFill/>
          <a:extLst>
            <a:ext uri="{909E8E84-426E-40DD-AFC4-6F175D3DCCD1}">
              <a14:hiddenFill xmlns:a14="http://schemas.microsoft.com/office/drawing/2010/main">
                <a:solidFill>
                  <a:srgbClr val="FFFFFF"/>
                </a:solidFill>
              </a14:hiddenFill>
            </a:ext>
          </a:extLst>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
        <p:nvSpPr>
          <p:cNvPr id="3" name="文本框 3"/>
          <p:cNvSpPr txBox="1"/>
          <p:nvPr/>
        </p:nvSpPr>
        <p:spPr>
          <a:xfrm>
            <a:off x="4625447" y="6255808"/>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80504" y="2975243"/>
            <a:ext cx="6031753" cy="1241425"/>
          </a:xfrm>
          <a:prstGeom prst="rect">
            <a:avLst/>
          </a:prstGeom>
        </p:spPr>
        <p:txBody>
          <a:bodyPr wrap="square">
            <a:spAutoFit/>
          </a:bodyPr>
          <a:lstStyle/>
          <a:p>
            <a:r>
              <a:rPr lang="en-US" altLang="zh-CN" sz="3735"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3735" b="1" dirty="0" smtClean="0">
                <a:latin typeface="楷体" panose="02010609060101010101" pitchFamily="49" charset="-122"/>
                <a:ea typeface="楷体" panose="02010609060101010101" pitchFamily="49" charset="-122"/>
                <a:cs typeface="楷体" panose="02010609060101010101" pitchFamily="49" charset="-122"/>
              </a:rPr>
              <a:t>瞧他俩</a:t>
            </a:r>
            <a:r>
              <a:rPr lang="zh-CN" altLang="en-US" sz="3735"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得意扬扬</a:t>
            </a:r>
            <a:r>
              <a:rPr lang="zh-CN" altLang="en-US" sz="3735" b="1" dirty="0" smtClean="0">
                <a:latin typeface="楷体" panose="02010609060101010101" pitchFamily="49" charset="-122"/>
                <a:ea typeface="楷体" panose="02010609060101010101" pitchFamily="49" charset="-122"/>
                <a:cs typeface="楷体" panose="02010609060101010101" pitchFamily="49" charset="-122"/>
              </a:rPr>
              <a:t>的样子</a:t>
            </a:r>
            <a:r>
              <a:rPr lang="en-US" altLang="zh-CN" sz="3735"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3735" b="1" dirty="0">
                <a:latin typeface="楷体" panose="02010609060101010101" pitchFamily="49" charset="-122"/>
                <a:ea typeface="楷体" panose="02010609060101010101" pitchFamily="49" charset="-122"/>
                <a:cs typeface="楷体" panose="02010609060101010101" pitchFamily="49" charset="-122"/>
              </a:rPr>
              <a:t>也</a:t>
            </a:r>
            <a:r>
              <a:rPr lang="zh-CN" altLang="en-US" sz="3735" b="1" dirty="0" smtClean="0">
                <a:latin typeface="楷体" panose="02010609060101010101" pitchFamily="49" charset="-122"/>
                <a:ea typeface="楷体" panose="02010609060101010101" pitchFamily="49" charset="-122"/>
                <a:cs typeface="楷体" panose="02010609060101010101" pitchFamily="49" charset="-122"/>
              </a:rPr>
              <a:t>不知遇到了什么</a:t>
            </a:r>
            <a:r>
              <a:rPr lang="zh-CN" altLang="en-US" sz="3735" b="1" dirty="0">
                <a:latin typeface="楷体" panose="02010609060101010101" pitchFamily="49" charset="-122"/>
                <a:ea typeface="楷体" panose="02010609060101010101" pitchFamily="49" charset="-122"/>
                <a:cs typeface="楷体" panose="02010609060101010101" pitchFamily="49" charset="-122"/>
              </a:rPr>
              <a:t>高兴的事。</a:t>
            </a:r>
            <a:endParaRPr lang="zh-CN" altLang="en-US" sz="3735" b="1" dirty="0">
              <a:latin typeface="楷体" panose="02010609060101010101" pitchFamily="49" charset="-122"/>
              <a:ea typeface="楷体" panose="02010609060101010101" pitchFamily="49" charset="-122"/>
              <a:cs typeface="楷体" panose="02010609060101010101" pitchFamily="49" charset="-122"/>
            </a:endParaRPr>
          </a:p>
        </p:txBody>
      </p:sp>
      <p:sp>
        <p:nvSpPr>
          <p:cNvPr id="2" name="TextBox 1"/>
          <p:cNvSpPr txBox="1"/>
          <p:nvPr/>
        </p:nvSpPr>
        <p:spPr>
          <a:xfrm>
            <a:off x="376035" y="1033876"/>
            <a:ext cx="6240693" cy="1241425"/>
          </a:xfrm>
          <a:prstGeom prst="rect">
            <a:avLst/>
          </a:prstGeom>
          <a:noFill/>
        </p:spPr>
        <p:txBody>
          <a:bodyPr wrap="square" rtlCol="0">
            <a:spAutoFit/>
          </a:bodyPr>
          <a:lstStyle/>
          <a:p>
            <a:r>
              <a:rPr lang="zh-CN" altLang="en-US" sz="3735" dirty="0">
                <a:solidFill>
                  <a:srgbClr val="FF0000"/>
                </a:solidFill>
                <a:latin typeface="黑体" panose="02010609060101010101" pitchFamily="49" charset="-122"/>
                <a:ea typeface="黑体" panose="02010609060101010101" pitchFamily="49" charset="-122"/>
              </a:rPr>
              <a:t>得意扬扬：</a:t>
            </a:r>
            <a:r>
              <a:rPr lang="zh-CN" altLang="en-US" sz="3735" b="1" dirty="0">
                <a:latin typeface="楷体" panose="02010609060101010101" pitchFamily="49" charset="-122"/>
                <a:ea typeface="楷体" panose="02010609060101010101" pitchFamily="49" charset="-122"/>
              </a:rPr>
              <a:t>形容非常得意的样子</a:t>
            </a:r>
            <a:r>
              <a:rPr lang="zh-CN" altLang="en-US" sz="3735" b="1" dirty="0" smtClean="0">
                <a:latin typeface="楷体" panose="02010609060101010101" pitchFamily="49" charset="-122"/>
                <a:ea typeface="楷体" panose="02010609060101010101" pitchFamily="49" charset="-122"/>
              </a:rPr>
              <a:t>。</a:t>
            </a:r>
            <a:r>
              <a:rPr lang="zh-CN" altLang="en-US" sz="3735" b="1" dirty="0" smtClean="0">
                <a:solidFill>
                  <a:srgbClr val="0000FF"/>
                </a:solidFill>
                <a:latin typeface="楷体" panose="02010609060101010101" pitchFamily="49" charset="-122"/>
                <a:ea typeface="楷体" panose="02010609060101010101" pitchFamily="49" charset="-122"/>
              </a:rPr>
              <a:t>本课指猫得意地念经。</a:t>
            </a:r>
            <a:endParaRPr lang="zh-CN" altLang="en-US" sz="3735" b="1" dirty="0">
              <a:solidFill>
                <a:srgbClr val="0000FF"/>
              </a:solidFill>
              <a:latin typeface="楷体" panose="02010609060101010101" pitchFamily="49" charset="-122"/>
              <a:ea typeface="楷体" panose="02010609060101010101" pitchFamily="49" charset="-122"/>
            </a:endParaRPr>
          </a:p>
        </p:txBody>
      </p:sp>
      <p:pic>
        <p:nvPicPr>
          <p:cNvPr id="7170" name="Picture 2" descr="http://pic.51yuansu.com/pic3/cover/03/20/21/5b65245d4351e_61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674571" y="884919"/>
            <a:ext cx="4221963" cy="4221963"/>
          </a:xfrm>
          <a:prstGeom prst="rect">
            <a:avLst/>
          </a:prstGeom>
          <a:noFill/>
          <a:extLst>
            <a:ext uri="{909E8E84-426E-40DD-AFC4-6F175D3DCCD1}">
              <a14:hiddenFill xmlns:a14="http://schemas.microsoft.com/office/drawing/2010/main">
                <a:solidFill>
                  <a:srgbClr val="FFFFFF"/>
                </a:solidFill>
              </a14:hiddenFill>
            </a:ext>
          </a:extLst>
        </p:spPr>
      </p:pic>
      <p:sp>
        <p:nvSpPr>
          <p:cNvPr id="75780" name="文本框 3"/>
          <p:cNvSpPr txBox="1"/>
          <p:nvPr/>
        </p:nvSpPr>
        <p:spPr>
          <a:xfrm>
            <a:off x="4456113" y="6086475"/>
            <a:ext cx="5930900" cy="239395"/>
          </a:xfrm>
          <a:prstGeom prst="rect">
            <a:avLst/>
          </a:prstGeom>
          <a:noFill/>
          <a:ln w="9525">
            <a:noFill/>
          </a:ln>
        </p:spPr>
        <p:txBody>
          <a:bodyPr wrap="square" anchor="t">
            <a:spAutoFit/>
          </a:bodyPr>
          <a:p>
            <a:pPr algn="ctr"/>
            <a:r>
              <a:rPr lang="zh-CN" altLang="zh-CN" sz="135">
                <a:solidFill>
                  <a:srgbClr val="FFFFFF"/>
                </a:solidFill>
                <a:latin typeface="Times New Roman" panose="02020603050405020304" charset="0"/>
                <a:ea typeface="宋体" panose="02010600030101010101" pitchFamily="2" charset="-122"/>
              </a:rPr>
              <a:t>版权申明</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本文部分内容，包括文字、图片、以及设计等在网上搜集整理.版权为个人所有</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This article includes some parts, including text, pictures, and design. Copyright is personal ownership.</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用户可将本文地内容或服务用于个人学习、研究或欣赏，以及其他非商业性或非盈利性用途，但同时应遵守著作权法及其他相关法律地规定，不得侵犯本网站及相关权利人地合法权利.除此以外，将本文任何内容或服务用于其他用途时，须征得本人及相关权利人地书面许可，并支付报酬.</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Users may use the contents or services of this article for personal study, research or appreciation, and other non-commercial or non-profit purposes, but at the same time, they shall abide by the provisions of copyright law and other relevant laws, and shall not infringe upon the legitimate rights of this website and its relevant obligees. In addition, when any content or service of this article is used for other purposes, written permission and remuneration shall be obtained from the person concerned and the relevant obligee.</a:t>
            </a:r>
            <a:endParaRPr lang="en-US" altLang="zh-CN" sz="135">
              <a:solidFill>
                <a:srgbClr val="FFFFFF"/>
              </a:solidFill>
              <a:latin typeface="宋体" panose="02010600030101010101" pitchFamily="2" charset="-122"/>
              <a:ea typeface="宋体" panose="02010600030101010101" pitchFamily="2" charset="-122"/>
            </a:endParaRPr>
          </a:p>
          <a:p>
            <a:pPr algn="ctr"/>
            <a:r>
              <a:rPr lang="en-US" altLang="zh-CN" sz="135">
                <a:solidFill>
                  <a:srgbClr val="FFFFFF"/>
                </a:solidFill>
                <a:latin typeface="宋体" panose="02010600030101010101" pitchFamily="2" charset="-122"/>
                <a:ea typeface="宋体" panose="02010600030101010101" pitchFamily="2" charset="-122"/>
              </a:rPr>
              <a:t> </a:t>
            </a:r>
            <a:endParaRPr lang="zh-CN" altLang="zh-CN" sz="135">
              <a:solidFill>
                <a:srgbClr val="FFFFFF"/>
              </a:solidFill>
              <a:latin typeface="Arial" panose="020B0604020202020204" pitchFamily="34" charset="0"/>
              <a:ea typeface="宋体" panose="02010600030101010101" pitchFamily="2" charset="-122"/>
            </a:endParaRPr>
          </a:p>
          <a:p>
            <a:pPr algn="ctr"/>
            <a:r>
              <a:rPr lang="zh-CN" altLang="zh-CN" sz="135">
                <a:solidFill>
                  <a:srgbClr val="FFFFFF"/>
                </a:solidFill>
                <a:latin typeface="Arial" panose="020B0604020202020204" pitchFamily="34" charset="0"/>
                <a:ea typeface="宋体" panose="02010600030101010101" pitchFamily="2" charset="-122"/>
              </a:rPr>
              <a:t>转载或引用本文内容必须是以新闻性或资料性公共免费信息为使用目地地合理、善意引用，不得对本文内容原意进行曲解、修改，并自负版权等法律责任</a:t>
            </a:r>
            <a:r>
              <a:rPr lang="en-US" altLang="zh-CN" sz="135">
                <a:solidFill>
                  <a:srgbClr val="FFFFFF"/>
                </a:solidFill>
                <a:latin typeface="宋体" panose="02010600030101010101" pitchFamily="2" charset="-122"/>
                <a:ea typeface="宋体" panose="02010600030101010101" pitchFamily="2" charset="-122"/>
              </a:rPr>
              <a:t>.Reproduction or quotation of the content of this article must be reasonable and good-faith citation for the use of news or informative public free information. It shall not misinterpret or modify the original intention of the content of this article, and shall bear legal liability such as copyright.</a:t>
            </a:r>
            <a:endParaRPr lang="en-US" altLang="en-US" sz="135">
              <a:solidFill>
                <a:srgbClr val="FFFFFF"/>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23732</Words>
  <Application>WPS 演示</Application>
  <PresentationFormat>宽屏</PresentationFormat>
  <Paragraphs>309</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楷体</vt:lpstr>
      <vt:lpstr>黑体</vt:lpstr>
      <vt:lpstr>Times New Roman</vt:lpstr>
      <vt:lpstr>微软雅黑</vt:lpstr>
      <vt:lpstr>Arial Unicode MS</vt:lpstr>
      <vt:lpstr>Calibri Light</vt:lpstr>
      <vt:lpstr>Calibri</vt:lpstr>
      <vt:lpstr>幼圆</vt:lpstr>
      <vt:lpstr>华文琥珀</vt:lpstr>
      <vt:lpstr>Office 主题</vt:lpstr>
      <vt:lpstr>6* 骑鹅旅行记（第一课时）        </vt:lpstr>
      <vt:lpstr>PowerPoint 演示文稿</vt:lpstr>
      <vt:lpstr>PowerPoint 演示文稿</vt:lpstr>
      <vt:lpstr>PowerPoint 演示文稿</vt:lpstr>
      <vt:lpstr>PowerPoint 演示文稿</vt:lpstr>
      <vt:lpstr>我会读：</vt:lpstr>
      <vt:lpstr>PowerPoint 演示文稿</vt:lpstr>
      <vt:lpstr>PowerPoint 演示文稿</vt:lpstr>
      <vt:lpstr>PowerPoint 演示文稿</vt:lpstr>
      <vt:lpstr>PowerPoint 演示文稿</vt:lpstr>
      <vt:lpstr>PowerPoint 演示文稿</vt:lpstr>
      <vt:lpstr>前情提要：</vt:lpstr>
      <vt:lpstr>自学提示：</vt:lpstr>
      <vt:lpstr>PowerPoint 演示文稿</vt:lpstr>
      <vt:lpstr>PowerPoint 演示文稿</vt:lpstr>
      <vt:lpstr>        借助人物梳理故事情节</vt:lpstr>
      <vt:lpstr>        借助人物梳理故事情节</vt:lpstr>
      <vt:lpstr>        借助插图梳理故事情节</vt:lpstr>
      <vt:lpstr>        借助思维导图梳理故事情节</vt:lpstr>
      <vt:lpstr>        借助思维导图梳理故事情节</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11</cp:revision>
  <dcterms:created xsi:type="dcterms:W3CDTF">2020-02-21T09:19:00Z</dcterms:created>
  <dcterms:modified xsi:type="dcterms:W3CDTF">2020-02-22T15:55:48Z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