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7" r:id="rId3"/>
    <p:sldId id="292" r:id="rId4"/>
    <p:sldId id="261" r:id="rId6"/>
    <p:sldId id="263" r:id="rId7"/>
    <p:sldId id="258" r:id="rId8"/>
    <p:sldId id="259" r:id="rId9"/>
    <p:sldId id="293" r:id="rId10"/>
    <p:sldId id="294" r:id="rId11"/>
    <p:sldId id="274" r:id="rId12"/>
    <p:sldId id="295" r:id="rId13"/>
    <p:sldId id="270" r:id="rId14"/>
    <p:sldId id="296" r:id="rId15"/>
    <p:sldId id="272" r:id="rId16"/>
    <p:sldId id="287" r:id="rId17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FFCC00"/>
    <a:srgbClr val="000066"/>
    <a:srgbClr val="CC0000"/>
    <a:srgbClr val="CC00CC"/>
    <a:srgbClr val="FFFF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82" d="100"/>
          <a:sy n="82" d="100"/>
        </p:scale>
        <p:origin x="-654" y="-5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E8F239-3E10-496F-9773-4DA309A34A3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222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6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325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532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4275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5299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2700" y="2130029"/>
            <a:ext cx="6491288" cy="527447"/>
          </a:xfrm>
          <a:prstGeom prst="rect">
            <a:avLst/>
          </a:prstGeom>
        </p:spPr>
        <p:txBody>
          <a:bodyPr/>
          <a:lstStyle>
            <a:lvl1pPr eaLnBrk="1" hangingPunct="1">
              <a:defRPr sz="4000">
                <a:solidFill>
                  <a:srgbClr val="251C1A"/>
                </a:solidFill>
              </a:defRPr>
            </a:lvl1pPr>
          </a:lstStyle>
          <a:p>
            <a:pPr lvl="0"/>
            <a:r>
              <a:rPr lang="zh-CN" altLang="zh-CN" noProof="0" dirty="0" smtClean="0">
                <a:sym typeface="Arial" panose="020B0604020202020204" pitchFamily="34" charset="0"/>
              </a:rPr>
              <a:t>单击此处编辑母版标题样式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4288" y="2663428"/>
            <a:ext cx="6489700" cy="479822"/>
          </a:xfrm>
          <a:prstGeom prst="rect">
            <a:avLst/>
          </a:prstGeom>
        </p:spPr>
        <p:txBody>
          <a:bodyPr lIns="90170" tIns="46990" rIns="90170" bIns="46990"/>
          <a:lstStyle>
            <a:lvl1pPr marL="0" indent="0" eaLnBrk="1" hangingPunct="1">
              <a:buFont typeface="Arial" panose="020B0604020202020204" pitchFamily="34" charset="0"/>
              <a:buNone/>
              <a:defRPr sz="1800"/>
            </a:lvl1pPr>
          </a:lstStyle>
          <a:p>
            <a:pPr lvl="0"/>
            <a:r>
              <a:rPr lang="zh-CN" altLang="zh-CN" noProof="0" dirty="0" smtClean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054B75F-BFB1-46FD-B38B-DF83C35A0CD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306507"/>
            <a:ext cx="7887600" cy="397974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2865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EF2F5ED-D19D-4097-92A9-D6092B3D6E68}" type="datetimeFigureOut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38175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9228" y="207169"/>
            <a:ext cx="7269163" cy="71913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E7A4F50-5418-4258-8700-D7AAB3681DE3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3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9228" y="207169"/>
            <a:ext cx="7269163" cy="71913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1570"/>
            <a:ext cx="8229600" cy="317539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CFF6261-A22A-4A9C-8FCE-151733073FAE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4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9228" y="207169"/>
            <a:ext cx="7269163" cy="71913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4AE27BA-A8F1-4020-95E9-4A982715A1E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9228" y="207169"/>
            <a:ext cx="7269163" cy="719138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8D03B73-D137-4071-B0DE-EC10B6D3A0BB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/>
          <p:nvPr/>
        </p:nvSpPr>
        <p:spPr>
          <a:xfrm>
            <a:off x="3803650" y="1911350"/>
            <a:ext cx="76200" cy="979488"/>
          </a:xfrm>
          <a:prstGeom prst="rect">
            <a:avLst/>
          </a:prstGeom>
          <a:solidFill>
            <a:srgbClr val="389DBA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317875" y="1909763"/>
            <a:ext cx="4857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PART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87788" y="1727599"/>
            <a:ext cx="3243262" cy="753665"/>
          </a:xfrm>
          <a:prstGeom prst="rect">
            <a:avLst/>
          </a:prstGeom>
        </p:spPr>
        <p:txBody>
          <a:bodyPr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>
                <a:sym typeface="Arial" panose="020B0604020202020204" pitchFamily="34" charset="0"/>
              </a:rPr>
              <a:t>单击此处编辑母版标题样式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7788" y="2482455"/>
            <a:ext cx="3243262" cy="56316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zh-CN" noProof="0" dirty="0" smtClean="0"/>
          </a:p>
        </p:txBody>
      </p:sp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537FEB-B474-4D26-8BDC-8F7DAEDA751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 descr="#wm#_60_37_*Z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60688" y="1909763"/>
            <a:ext cx="4238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90170" tIns="46990" rIns="90170" bIns="469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COMPANY</a:t>
            </a: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3" name="Rectangle 4" descr="#wm#_60_37_*Z"/>
          <p:cNvSpPr/>
          <p:nvPr>
            <p:custDataLst>
              <p:tags r:id="rId4"/>
            </p:custDataLst>
          </p:nvPr>
        </p:nvSpPr>
        <p:spPr>
          <a:xfrm>
            <a:off x="3384550" y="1911350"/>
            <a:ext cx="76200" cy="979488"/>
          </a:xfrm>
          <a:prstGeom prst="rect">
            <a:avLst/>
          </a:prstGeom>
          <a:solidFill>
            <a:srgbClr val="389DBA"/>
          </a:solidFill>
          <a:ln w="9525">
            <a:noFill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9600" y="1725300"/>
            <a:ext cx="3639600" cy="710100"/>
          </a:xfrm>
          <a:prstGeom prst="rect">
            <a:avLst/>
          </a:prstGeom>
        </p:spPr>
        <p:txBody>
          <a:bodyPr>
            <a:normAutofit/>
          </a:bodyPr>
          <a:lstStyle>
            <a:lvl1pPr eaLnBrk="1" hangingPunct="1">
              <a:defRPr sz="6000">
                <a:solidFill>
                  <a:srgbClr val="251C1A"/>
                </a:solidFill>
                <a:latin typeface="+mj-lt"/>
              </a:defRPr>
            </a:lvl1pPr>
          </a:lstStyle>
          <a:p>
            <a:pPr lvl="0"/>
            <a:r>
              <a:rPr lang="zh-CN" altLang="en-US" noProof="0" smtClean="0">
                <a:sym typeface="Arial" panose="020B0604020202020204" pitchFamily="34" charset="0"/>
              </a:rPr>
              <a:t>单击此处编辑母版标题样式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63200" y="2438100"/>
            <a:ext cx="3639600" cy="480600"/>
          </a:xfrm>
          <a:prstGeom prst="rect">
            <a:avLst/>
          </a:prstGeom>
        </p:spPr>
        <p:txBody>
          <a:bodyPr lIns="90170" tIns="46990" rIns="90170" bIns="46990">
            <a:normAutofit/>
          </a:bodyPr>
          <a:lstStyle>
            <a:lvl1pPr marL="0" indent="0" eaLnBrk="1" hangingPunct="1">
              <a:buFont typeface="Arial" panose="020B0604020202020204" pitchFamily="34" charset="0"/>
              <a:buNone/>
              <a:defRPr sz="1800"/>
            </a:lvl1pPr>
          </a:lstStyle>
          <a:p>
            <a:pPr lvl="0"/>
            <a:r>
              <a:rPr lang="zh-CN" altLang="zh-CN" noProof="0" dirty="0" smtClean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 dirty="0" smtClean="0">
              <a:sym typeface="Arial" panose="020B0604020202020204" pitchFamily="34" charset="0"/>
            </a:endParaRPr>
          </a:p>
        </p:txBody>
      </p:sp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6ADE5DE-5E77-40E7-BB19-69C0C3B37E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72F5750-37A5-47F3-92B2-A55EF4364869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47650"/>
            <a:ext cx="3196800" cy="12001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264319"/>
            <a:ext cx="4478400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ea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447801"/>
            <a:ext cx="3196800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30238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EF2F5ED-D19D-4097-92A9-D6092B3D6E68}" type="datetimeFigureOut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359525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72300" y="207170"/>
            <a:ext cx="1716088" cy="4089797"/>
          </a:xfrm>
          <a:prstGeom prst="rect">
            <a:avLst/>
          </a:prstGeom>
        </p:spPr>
        <p:txBody>
          <a:bodyPr vert="eaVert" anchorCtr="1">
            <a:normAutofit/>
          </a:bodyPr>
          <a:lstStyle>
            <a:lvl1pPr>
              <a:defRPr sz="36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7170"/>
            <a:ext cx="6362700" cy="408979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95DFA03-4AA5-4A4C-BC0E-FD82D0B08D89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ea typeface="黑体" panose="02010609060101010101" pitchFamily="49" charset="-122"/>
                <a:sym typeface="Arial" panose="020B0604020202020204" pitchFamily="34" charset="0"/>
              </a:rPr>
            </a:fld>
            <a:endParaRPr lang="zh-CN" altLang="en-US" dirty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6" Type="http://schemas.openxmlformats.org/officeDocument/2006/relationships/theme" Target="../theme/theme1.xml"/><Relationship Id="rId35" Type="http://schemas.openxmlformats.org/officeDocument/2006/relationships/image" Target="../media/image2.png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noProof="1"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41B5A8D-6803-4778-9F25-12B88B40D761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noProof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黑体" panose="02010609060101010101" pitchFamily="49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250825" y="141288"/>
            <a:ext cx="1296988" cy="8096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pPr lvl="0" eaLnBrk="0" hangingPunct="0"/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950" y="141288"/>
            <a:ext cx="1800225" cy="3698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骑鹅旅行记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 kern="1200">
          <a:solidFill>
            <a:srgbClr val="389DBA"/>
          </a:solidFill>
          <a:latin typeface="+mj-ea"/>
          <a:ea typeface="+mj-ea"/>
          <a:cs typeface="+mj-cs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黑体" panose="02010609060101010101" pitchFamily="49" charset="-122"/>
          <a:ea typeface="黑体" panose="02010609060101010101" pitchFamily="49" charset="-122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黑体" panose="02010609060101010101" pitchFamily="49" charset="-122"/>
          <a:ea typeface="黑体" panose="02010609060101010101" pitchFamily="49" charset="-122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黑体" panose="02010609060101010101" pitchFamily="49" charset="-122"/>
          <a:ea typeface="黑体" panose="02010609060101010101" pitchFamily="49" charset="-122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黑体" panose="02010609060101010101" pitchFamily="49" charset="-122"/>
          <a:ea typeface="黑体" panose="02010609060101010101" pitchFamily="49" charset="-122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1"/>
          <p:cNvSpPr>
            <a:spLocks noGrp="1"/>
          </p:cNvSpPr>
          <p:nvPr>
            <p:ph type="title"/>
          </p:nvPr>
        </p:nvSpPr>
        <p:spPr>
          <a:xfrm>
            <a:off x="33338" y="141288"/>
            <a:ext cx="2865437" cy="352425"/>
          </a:xfrm>
          <a:solidFill>
            <a:schemeClr val="bg1"/>
          </a:solidFill>
          <a:ln>
            <a:noFill/>
          </a:ln>
        </p:spPr>
        <p:txBody>
          <a:bodyPr/>
          <a:p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语文    六年级    下册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67" name="文本框 2"/>
          <p:cNvSpPr txBox="1"/>
          <p:nvPr/>
        </p:nvSpPr>
        <p:spPr>
          <a:xfrm>
            <a:off x="827088" y="1619250"/>
            <a:ext cx="7561262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5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骑鹅旅行记   （节选）</a:t>
            </a:r>
            <a:endParaRPr lang="zh-CN" altLang="en-US" sz="5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文本框 9218"/>
          <p:cNvSpPr txBox="1"/>
          <p:nvPr/>
        </p:nvSpPr>
        <p:spPr>
          <a:xfrm>
            <a:off x="4611688" y="712788"/>
            <a:ext cx="4106862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男孩想对她们说，过去他对她们不好，现在后悔了，只要告诉他小狐仙再哪里，以后他就再也不捣蛋了。 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5" name="椭圆形标注 9224"/>
          <p:cNvSpPr/>
          <p:nvPr/>
        </p:nvSpPr>
        <p:spPr>
          <a:xfrm>
            <a:off x="1441450" y="3317875"/>
            <a:ext cx="4392613" cy="6477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</a:rPr>
              <a:t>知错能改</a:t>
            </a:r>
            <a:endParaRPr lang="zh-CN" altLang="en-US" sz="40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b="5681"/>
          <a:stretch>
            <a:fillRect/>
          </a:stretch>
        </p:blipFill>
        <p:spPr>
          <a:xfrm>
            <a:off x="441325" y="646113"/>
            <a:ext cx="4078288" cy="21240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图片 11265" descr="nes4_0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038" y="771525"/>
            <a:ext cx="4464050" cy="1831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文本框 11266"/>
          <p:cNvSpPr txBox="1"/>
          <p:nvPr/>
        </p:nvSpPr>
        <p:spPr>
          <a:xfrm>
            <a:off x="5219700" y="627063"/>
            <a:ext cx="3724275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当尼尔斯发现大雄鹅要跟着大雁们飞走时，他想到了父母亲发现雄鹅不见了后会很伤心，而勇敢地去阻止雄鹅腾空飞起（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语言、行动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）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163" y="3028950"/>
            <a:ext cx="540385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善良  勇敢 有爱心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303213" y="1490663"/>
            <a:ext cx="8535987" cy="26146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小说中还有许多有趣的故事，如“鹤之舞表演大会”“地狱谷的羊群”，发挥想象力，猜猜它们又将讲述怎样的神奇？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4494" y="570816"/>
            <a:ext cx="327846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4800" b="1" kern="1200" cap="none" spc="0" normalizeH="0" baseline="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拓展延伸：</a:t>
            </a:r>
            <a:endParaRPr kumimoji="0" lang="zh-CN" altLang="en-US" sz="4800" b="1" kern="1200" cap="none" spc="0" normalizeH="0" baseline="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文本框 15361"/>
          <p:cNvSpPr txBox="1"/>
          <p:nvPr/>
        </p:nvSpPr>
        <p:spPr>
          <a:xfrm>
            <a:off x="684213" y="844550"/>
            <a:ext cx="7632700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故事中我们看到尼尔斯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知错就改、勇于舍己，是个心地善良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的好孩子。今天学习后，你哪些收获？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838" y="2895600"/>
            <a:ext cx="8913813" cy="9239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</a:t>
            </a:r>
            <a:r>
              <a:rPr kumimoji="0" lang="zh-CN" altLang="en-US" sz="5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真诚往往创造美好的境界。</a:t>
            </a:r>
            <a:endParaRPr kumimoji="0" lang="zh-CN" altLang="en-US" sz="5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57838" y="506165"/>
            <a:ext cx="31064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4400" kern="1200" cap="none" spc="0" normalizeH="0" baseline="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课后作业：</a:t>
            </a:r>
            <a:endParaRPr kumimoji="0" lang="zh-CN" altLang="en-US" sz="4400" kern="1200" cap="none" spc="0" normalizeH="0" baseline="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338" y="1419225"/>
            <a:ext cx="7773987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）试着用自己的话复述这个故事。</a:t>
            </a:r>
            <a:endParaRPr lang="zh-CN" altLang="en-US" sz="36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）课下，可以找出原著读一</a:t>
            </a:r>
            <a:r>
              <a:rPr lang="zh-CN" altLang="en-US" sz="3600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读。</a:t>
            </a:r>
            <a:endParaRPr lang="zh-CN" altLang="en-US" sz="36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）让学生们展开自己的想象，续写课文，想象后来尼尔斯又经历了哪些危险的历程，他又是怎样克服的？</a:t>
            </a:r>
            <a:endParaRPr lang="zh-CN" altLang="en-US" sz="3600" b="1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Text Box 6"/>
          <p:cNvSpPr txBox="1"/>
          <p:nvPr/>
        </p:nvSpPr>
        <p:spPr>
          <a:xfrm>
            <a:off x="8089900" y="869950"/>
            <a:ext cx="749300" cy="3062288"/>
          </a:xfrm>
          <a:prstGeom prst="rect">
            <a:avLst/>
          </a:prstGeom>
          <a:noFill/>
          <a:ln w="9525">
            <a:noFill/>
          </a:ln>
        </p:spPr>
        <p:txBody>
          <a:bodyPr vert="eaVert" lIns="81633" tIns="40817" rIns="81633" bIns="40817">
            <a:spAutoFit/>
          </a:bodyPr>
          <a:p>
            <a:pPr defTabSz="514350">
              <a:spcBef>
                <a:spcPct val="50000"/>
              </a:spcBef>
            </a:pPr>
            <a:r>
              <a:rPr lang="" altLang="en-US" sz="3800" b="1" dirty="0">
                <a:latin typeface="Arial" panose="020B0604020202020204" pitchFamily="34" charset="0"/>
                <a:ea typeface="黑体" panose="02010609060101010101" pitchFamily="49" charset="-122"/>
              </a:rPr>
              <a:t>骑鹅旅行记</a:t>
            </a:r>
            <a:endParaRPr lang="" altLang="en-US" sz="3800" b="1" dirty="0">
              <a:latin typeface="Arial" panose="020B0604020202020204" pitchFamily="34" charset="0"/>
            </a:endParaRPr>
          </a:p>
        </p:txBody>
      </p:sp>
      <p:pic>
        <p:nvPicPr>
          <p:cNvPr id="37891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2387" y="0"/>
            <a:ext cx="79629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209550" y="47625"/>
            <a:ext cx="2047875" cy="2270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骑鹅旅行记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4097"/>
          <p:cNvSpPr/>
          <p:nvPr/>
        </p:nvSpPr>
        <p:spPr>
          <a:xfrm>
            <a:off x="250825" y="515938"/>
            <a:ext cx="6119813" cy="44005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just"/>
            <a:r>
              <a:rPr lang="zh-CN" altLang="en-US" sz="2800" b="1" dirty="0">
                <a:latin typeface="Arial" panose="020B0604020202020204" pitchFamily="34" charset="0"/>
                <a:ea typeface="楷体_GB2312" pitchFamily="49" charset="-122"/>
              </a:rPr>
              <a:t>作家简介</a:t>
            </a:r>
            <a:endParaRPr lang="zh-CN" altLang="en-US" sz="28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 algn="just"/>
            <a:r>
              <a:rPr lang="zh-CN" altLang="en-US" sz="2800" b="1" dirty="0">
                <a:latin typeface="Arial" panose="020B0604020202020204" pitchFamily="34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塞尔玛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·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拉格洛芙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1858-1940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）是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瑞典女作家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1909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获得了诺贝尔文学奖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。她在一个小城当了十年教师。在任教期间，她开始了文学创作，写出了许多优秀的短篇小说。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尼尔斯骑鹅历险记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是她唯一为儿童而写的长篇童话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在瑞典，有一项最重要的儿童文学奖，就是用尼尔斯这名字命名的。 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099" name="图片 4098" descr="20080116_81be33eb5f87e80a3f58xz6l3FFVnfL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3663" y="1112838"/>
            <a:ext cx="2536825" cy="26955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矩形 6145"/>
          <p:cNvSpPr/>
          <p:nvPr/>
        </p:nvSpPr>
        <p:spPr>
          <a:xfrm>
            <a:off x="323850" y="465138"/>
            <a:ext cx="8353425" cy="36020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认读生字，理解词语。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无济于事：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对事情没有什么帮助或益处，比喻不解决问题。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没完没了：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一个接着一个，完全没有终止。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乌合之众：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像乌鸦似地聚合在一起的一帮人。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比喻杂凑在一起的毫无组织纪律的人群。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聚精会神：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形容集中精神，专心一意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ea"/>
              </a:rPr>
              <a:t>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矩形 7169"/>
          <p:cNvSpPr/>
          <p:nvPr/>
        </p:nvSpPr>
        <p:spPr>
          <a:xfrm>
            <a:off x="168275" y="2216150"/>
            <a:ext cx="8964613" cy="25542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 课文写了十四岁的少年尼尔斯受到了惩罚，被变成了一个只有拇指般大小的小狐仙。之后受到了鸡鹅，猫，牛群的威胁和攻击，整个世界发生了翻天覆地的变化。最后为了阻止大雄鹅飞走，抱住大雄鹅飞上了天空。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0963" name="文本框 1"/>
          <p:cNvSpPr txBox="1"/>
          <p:nvPr/>
        </p:nvSpPr>
        <p:spPr>
          <a:xfrm>
            <a:off x="468313" y="555625"/>
            <a:ext cx="7724775" cy="22463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800" dirty="0">
                <a:latin typeface="Arial" panose="020B0604020202020204" pitchFamily="34" charset="0"/>
              </a:rPr>
              <a:t>默读课文，了解课文的故事情节。</a:t>
            </a:r>
            <a:endParaRPr lang="zh-CN" altLang="zh-CN" sz="2800" dirty="0">
              <a:latin typeface="Arial" panose="020B0604020202020204" pitchFamily="34" charset="0"/>
            </a:endParaRPr>
          </a:p>
          <a:p>
            <a:r>
              <a:rPr lang="zh-CN" altLang="zh-CN" sz="2800" dirty="0">
                <a:latin typeface="Arial" panose="020B0604020202020204" pitchFamily="34" charset="0"/>
              </a:rPr>
              <a:t>用自己的话，简要说说课文的主要内容。</a:t>
            </a:r>
            <a:endParaRPr lang="en-US" altLang="zh-CN" sz="2800" dirty="0">
              <a:latin typeface="Arial" panose="020B0604020202020204" pitchFamily="34" charset="0"/>
            </a:endParaRPr>
          </a:p>
          <a:p>
            <a:r>
              <a:rPr lang="zh-CN" altLang="zh-CN" sz="2800" dirty="0">
                <a:latin typeface="Arial" panose="020B0604020202020204" pitchFamily="34" charset="0"/>
              </a:rPr>
              <a:t>学习方法提示：①借助教师提供的原著故事简介</a:t>
            </a:r>
            <a:endParaRPr lang="zh-CN" altLang="zh-CN" sz="2800" dirty="0">
              <a:latin typeface="Arial" panose="020B0604020202020204" pitchFamily="34" charset="0"/>
            </a:endParaRPr>
          </a:p>
          <a:p>
            <a:r>
              <a:rPr lang="zh-CN" altLang="zh-CN" sz="2800" dirty="0">
                <a:latin typeface="Arial" panose="020B0604020202020204" pitchFamily="34" charset="0"/>
              </a:rPr>
              <a:t>　　　　　　　②与同学探讨交流</a:t>
            </a:r>
            <a:endParaRPr lang="zh-CN" altLang="zh-CN" sz="2800" dirty="0">
              <a:latin typeface="Arial" panose="020B0604020202020204" pitchFamily="34" charset="0"/>
            </a:endParaRPr>
          </a:p>
          <a:p>
            <a:endParaRPr lang="zh-CN" altLang="zh-CN" sz="2800" dirty="0"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466725" y="796925"/>
            <a:ext cx="8537575" cy="31384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说说小男孩尼尔斯变成了小狐仙之后，他的世界发生了怎样的变化？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360" y="357189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4400" b="1" kern="1200" cap="none" spc="0" normalizeH="0" baseline="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研读重点</a:t>
            </a:r>
            <a:endParaRPr kumimoji="0" lang="zh-CN" altLang="en-US" sz="440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98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5863" y="2800350"/>
            <a:ext cx="2578100" cy="19494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304800" y="560388"/>
            <a:ext cx="8535988" cy="3540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“男孩简直不敢相信他会变成小狐仙。”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“他那淡黄的头发、鼻子上的雀斑、皮裤和袜子上的补丁都过去一模一样，只不过变得很小很小罢了。”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“快看拇指大的小人儿尼尔斯豪尔耶松。”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“整群鸡都跑到他身边，站在他周围叫着......你活该！”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“我只想让你知道，咱们两现在究竟谁厉害。”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8193"/>
          <p:cNvSpPr/>
          <p:nvPr/>
        </p:nvSpPr>
        <p:spPr>
          <a:xfrm>
            <a:off x="303213" y="1343025"/>
            <a:ext cx="8535987" cy="21240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对比前后变化，你认为尼尔斯是一个怎样的孩子？</a:t>
            </a:r>
            <a:endParaRPr lang="zh-CN" altLang="en-US" sz="4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4494" y="619582"/>
            <a:ext cx="327846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4800" b="1" kern="1200" cap="none" spc="0" normalizeH="0" baseline="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小组讨论：</a:t>
            </a:r>
            <a:endParaRPr kumimoji="0" lang="zh-CN" altLang="en-US" sz="4800" b="1" kern="1200" cap="none" spc="0" normalizeH="0" baseline="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文本框 9218"/>
          <p:cNvSpPr txBox="1"/>
          <p:nvPr/>
        </p:nvSpPr>
        <p:spPr>
          <a:xfrm>
            <a:off x="39688" y="2584450"/>
            <a:ext cx="89281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尼尔斯非常调皮，要么经常用木鞋打名叫星星的牛，要么把马蜂放进金百合牛的耳朵，要么就捉弄自己的母亲，多次气哭。牛都非常憎恨他。 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5" name="椭圆形标注 9224"/>
          <p:cNvSpPr/>
          <p:nvPr/>
        </p:nvSpPr>
        <p:spPr>
          <a:xfrm>
            <a:off x="4692650" y="4097338"/>
            <a:ext cx="4392613" cy="922337"/>
          </a:xfrm>
          <a:prstGeom prst="wedgeEllipseCallout">
            <a:avLst>
              <a:gd name="adj1" fmla="val -27676"/>
              <a:gd name="adj2" fmla="val -917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4000" b="1" dirty="0">
                <a:solidFill>
                  <a:srgbClr val="CC0000"/>
                </a:solidFill>
                <a:latin typeface="Arial" panose="020B0604020202020204" pitchFamily="34" charset="0"/>
              </a:rPr>
              <a:t>非常调皮</a:t>
            </a:r>
            <a:endParaRPr lang="zh-CN" altLang="en-US" sz="40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pic>
        <p:nvPicPr>
          <p:cNvPr id="4506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411163"/>
            <a:ext cx="5268912" cy="21653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UNIT_TYPE" val="i"/>
  <p:tag name="KSO_WM_UNIT_ID" val="285*i*4"/>
  <p:tag name="KSO_WM_UNIT_TEMPLATE_CATEGORY" val="custom"/>
  <p:tag name="KSO_WM_UNIT_TEMPLATE_INDEX" val="60"/>
</p:tagLst>
</file>

<file path=ppt/tags/tag10.xml><?xml version="1.0" encoding="utf-8"?>
<p:tagLst xmlns:p="http://schemas.openxmlformats.org/presentationml/2006/main">
  <p:tag name="KSO_WM_TEMPLATE_CATEGORY" val="custom"/>
  <p:tag name="KSO_WM_TEMPLATE_INDEX" val="60"/>
</p:tagLst>
</file>

<file path=ppt/tags/tag11.xml><?xml version="1.0" encoding="utf-8"?>
<p:tagLst xmlns:p="http://schemas.openxmlformats.org/presentationml/2006/main">
  <p:tag name="KSO_WM_TEMPLATE_CATEGORY" val="custom"/>
  <p:tag name="KSO_WM_TEMPLATE_INDEX" val="60"/>
</p:tagLst>
</file>

<file path=ppt/tags/tag12.xml><?xml version="1.0" encoding="utf-8"?>
<p:tagLst xmlns:p="http://schemas.openxmlformats.org/presentationml/2006/main">
  <p:tag name="KSO_WM_TEMPLATE_CATEGORY" val="custom"/>
  <p:tag name="KSO_WM_TEMPLATE_INDEX" val="60"/>
</p:tagLst>
</file>

<file path=ppt/tags/tag13.xml><?xml version="1.0" encoding="utf-8"?>
<p:tagLst xmlns:p="http://schemas.openxmlformats.org/presentationml/2006/main">
  <p:tag name="KSO_WM_TEMPLATE_CATEGORY" val="custom"/>
  <p:tag name="KSO_WM_TEMPLATE_INDEX" val="60"/>
</p:tagLst>
</file>

<file path=ppt/tags/tag14.xml><?xml version="1.0" encoding="utf-8"?>
<p:tagLst xmlns:p="http://schemas.openxmlformats.org/presentationml/2006/main">
  <p:tag name="KSO_WM_TEMPLATE_CATEGORY" val="custom"/>
  <p:tag name="KSO_WM_TEMPLATE_INDEX" val="60"/>
</p:tagLst>
</file>

<file path=ppt/tags/tag2.xml><?xml version="1.0" encoding="utf-8"?>
<p:tagLst xmlns:p="http://schemas.openxmlformats.org/presentationml/2006/main">
  <p:tag name="KSO_WM_BEAUTIFY_FLAG" val="#wm#"/>
  <p:tag name="KSO_WM_UNIT_TYPE" val="i"/>
  <p:tag name="KSO_WM_UNIT_ID" val="285*i*3"/>
  <p:tag name="KSO_WM_UNIT_TEMPLATE_CATEGORY" val="custom"/>
  <p:tag name="KSO_WM_UNIT_TEMPLATE_INDEX" val="60"/>
</p:tagLst>
</file>

<file path=ppt/tags/tag3.xml><?xml version="1.0" encoding="utf-8"?>
<p:tagLst xmlns:p="http://schemas.openxmlformats.org/presentationml/2006/main">
  <p:tag name="KSO_WM_TEMPLATE_CATEGORY" val="custom"/>
  <p:tag name="KSO_WM_TEMPLATE_INDEX" val="60"/>
</p:tagLst>
</file>

<file path=ppt/tags/tag4.xml><?xml version="1.0" encoding="utf-8"?>
<p:tagLst xmlns:p="http://schemas.openxmlformats.org/presentationml/2006/main">
  <p:tag name="KSO_WM_TEMPLATE_CATEGORY" val="custom"/>
  <p:tag name="KSO_WM_TEMPLATE_INDEX" val="60"/>
</p:tagLst>
</file>

<file path=ppt/tags/tag5.xml><?xml version="1.0" encoding="utf-8"?>
<p:tagLst xmlns:p="http://schemas.openxmlformats.org/presentationml/2006/main">
  <p:tag name="KSO_WM_TEMPLATE_CATEGORY" val="custom"/>
  <p:tag name="KSO_WM_TEMPLATE_INDEX" val="60"/>
</p:tagLst>
</file>

<file path=ppt/tags/tag6.xml><?xml version="1.0" encoding="utf-8"?>
<p:tagLst xmlns:p="http://schemas.openxmlformats.org/presentationml/2006/main">
  <p:tag name="KSO_WM_TEMPLATE_CATEGORY" val="custom"/>
  <p:tag name="KSO_WM_TEMPLATE_INDEX" val="60"/>
</p:tagLst>
</file>

<file path=ppt/tags/tag7.xml><?xml version="1.0" encoding="utf-8"?>
<p:tagLst xmlns:p="http://schemas.openxmlformats.org/presentationml/2006/main">
  <p:tag name="KSO_WM_TEMPLATE_CATEGORY" val="custom"/>
  <p:tag name="KSO_WM_TEMPLATE_INDEX" val="60"/>
</p:tagLst>
</file>

<file path=ppt/tags/tag8.xml><?xml version="1.0" encoding="utf-8"?>
<p:tagLst xmlns:p="http://schemas.openxmlformats.org/presentationml/2006/main">
  <p:tag name="KSO_WM_TEMPLATE_CATEGORY" val="custom"/>
  <p:tag name="KSO_WM_TEMPLATE_INDEX" val="60"/>
</p:tagLst>
</file>

<file path=ppt/tags/tag9.xml><?xml version="1.0" encoding="utf-8"?>
<p:tagLst xmlns:p="http://schemas.openxmlformats.org/presentationml/2006/main">
  <p:tag name="KSO_WM_TEMPLATE_CATEGORY" val="custom"/>
  <p:tag name="KSO_WM_TEMPLATE_INDEX" val="60"/>
</p:tagLst>
</file>

<file path=ppt/theme/theme1.xml><?xml version="1.0" encoding="utf-8"?>
<a:theme xmlns:a="http://schemas.openxmlformats.org/drawingml/2006/main" name="1_默认设计模板">
  <a:themeElements>
    <a:clrScheme name="自定义 24">
      <a:dk1>
        <a:srgbClr val="000000"/>
      </a:dk1>
      <a:lt1>
        <a:srgbClr val="FFFFFF"/>
      </a:lt1>
      <a:dk2>
        <a:srgbClr val="389DBA"/>
      </a:dk2>
      <a:lt2>
        <a:srgbClr val="808080"/>
      </a:lt2>
      <a:accent1>
        <a:srgbClr val="2FC2FB"/>
      </a:accent1>
      <a:accent2>
        <a:srgbClr val="FA5A41"/>
      </a:accent2>
      <a:accent3>
        <a:srgbClr val="FFFFFF"/>
      </a:accent3>
      <a:accent4>
        <a:srgbClr val="000000"/>
      </a:accent4>
      <a:accent5>
        <a:srgbClr val="FAAA41"/>
      </a:accent5>
      <a:accent6>
        <a:srgbClr val="009999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1096</Words>
  <Application>WPS 演示</Application>
  <PresentationFormat>全屏显示(16:9)</PresentationFormat>
  <Paragraphs>66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黑体</vt:lpstr>
      <vt:lpstr>Calibri</vt:lpstr>
      <vt:lpstr>微软雅黑</vt:lpstr>
      <vt:lpstr>+mn-ea</vt:lpstr>
      <vt:lpstr>Segoe Print</vt:lpstr>
      <vt:lpstr>楷体_GB2312</vt:lpstr>
      <vt:lpstr>新宋体</vt:lpstr>
      <vt:lpstr>楷体</vt:lpstr>
      <vt:lpstr>Xingkai SC</vt:lpstr>
      <vt:lpstr>Arial Unicode MS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部编版    语文    六年级    下册</dc:title>
  <dc:creator/>
  <cp:lastModifiedBy>秋水长天</cp:lastModifiedBy>
  <cp:revision>52</cp:revision>
  <dcterms:created xsi:type="dcterms:W3CDTF">2009-05-15T07:04:17Z</dcterms:created>
  <dcterms:modified xsi:type="dcterms:W3CDTF">2020-01-03T11:33:24Z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