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9"/>
  </p:handoutMasterIdLst>
  <p:sldIdLst>
    <p:sldId id="362" r:id="rId3"/>
    <p:sldId id="456" r:id="rId5"/>
    <p:sldId id="471" r:id="rId6"/>
    <p:sldId id="364" r:id="rId7"/>
    <p:sldId id="475" r:id="rId8"/>
    <p:sldId id="394" r:id="rId9"/>
    <p:sldId id="472" r:id="rId10"/>
    <p:sldId id="473" r:id="rId11"/>
    <p:sldId id="366" r:id="rId12"/>
    <p:sldId id="474" r:id="rId13"/>
    <p:sldId id="416" r:id="rId14"/>
    <p:sldId id="464" r:id="rId15"/>
    <p:sldId id="417" r:id="rId16"/>
    <p:sldId id="466" r:id="rId17"/>
    <p:sldId id="467" r:id="rId18"/>
    <p:sldId id="458" r:id="rId19"/>
    <p:sldId id="459" r:id="rId20"/>
    <p:sldId id="460" r:id="rId21"/>
    <p:sldId id="461" r:id="rId22"/>
    <p:sldId id="462" r:id="rId23"/>
    <p:sldId id="469" r:id="rId24"/>
    <p:sldId id="470" r:id="rId25"/>
    <p:sldId id="390" r:id="rId26"/>
    <p:sldId id="391" r:id="rId27"/>
    <p:sldId id="392" r:id="rId28"/>
    <p:sldId id="396" r:id="rId29"/>
    <p:sldId id="400" r:id="rId30"/>
    <p:sldId id="401" r:id="rId31"/>
    <p:sldId id="468" r:id="rId32"/>
    <p:sldId id="397" r:id="rId33"/>
    <p:sldId id="398" r:id="rId34"/>
    <p:sldId id="476" r:id="rId35"/>
    <p:sldId id="399" r:id="rId36"/>
    <p:sldId id="449" r:id="rId37"/>
    <p:sldId id="393" r:id="rId38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00FF"/>
    <a:srgbClr val="0000FF"/>
    <a:srgbClr val="FF0066"/>
    <a:srgbClr val="66FFFF"/>
    <a:srgbClr val="CCFFFF"/>
    <a:srgbClr val="CCFFCC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75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-84" y="-6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9" Type="http://schemas.openxmlformats.org/officeDocument/2006/relationships/handoutMaster" Target="handoutMasters/handoutMaster1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fld id="{4155EBEB-4A26-4318-9A1F-1A02898CF9D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F8F63EB8-4E86-40D3-9119-440BAAFEA87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fld id="{7C065D1F-9BF5-4033-BAB6-ED9067970C9A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6F62E40B-D80A-40A0-A6DB-BB8159DD2CB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14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6147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Font typeface="Arial" panose="020B0604020202020204" pitchFamily="34" charset="0"/>
              <a:buNone/>
            </a:pPr>
            <a:endParaRPr lang="zh-CN" altLang="en-US" smtClean="0"/>
          </a:p>
        </p:txBody>
      </p:sp>
      <p:sp>
        <p:nvSpPr>
          <p:cNvPr id="6148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Font typeface="Arial" panose="020B0604020202020204" pitchFamily="34" charset="0"/>
              <a:buNone/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62E40B-D80A-40A0-A6DB-BB8159DD2C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048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20483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Font typeface="Arial" panose="020B0604020202020204" pitchFamily="34" charset="0"/>
              <a:buNone/>
            </a:pPr>
            <a:endParaRPr lang="zh-CN" altLang="en-US" smtClean="0"/>
          </a:p>
        </p:txBody>
      </p:sp>
      <p:sp>
        <p:nvSpPr>
          <p:cNvPr id="20484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Font typeface="Arial" panose="020B0604020202020204" pitchFamily="34" charset="0"/>
              <a:buNone/>
            </a:pP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F81B08-5AB3-4751-AC19-3FDCE94226A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FD7BDA-AD5B-486C-AB0B-F5C60AA84F1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569E3F-CBC8-41DF-AF8D-F0C5AB0EE0F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A9BDBF-FA3A-46AC-8110-5FB0F98B73F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CC7DAB-8BF7-47DD-A649-38F65345096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6CB6E4-1574-4C36-ADAB-DE534BE0007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90F2C2-4F9A-4C5D-BB53-B0477038C0A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644701-F846-45AC-96E6-A63837B7A35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B71821-9659-4390-BB14-AAC66DF38C6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AC544A-FEA5-4A51-AEC4-EC517E26A6B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B85A2D-9E8B-42C4-A5EF-D36D93D120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noProof="1" smtClean="0">
                <a:solidFill>
                  <a:schemeClr val="tx1">
                    <a:tint val="75000"/>
                  </a:schemeClr>
                </a:solidFill>
                <a:cs typeface="+mn-ea"/>
              </a:defRPr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fld id="{89D76CFD-B6F9-4B91-A86C-49AACA08C28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2.png"/><Relationship Id="rId1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2.png"/><Relationship Id="rId1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8.png"/><Relationship Id="rId4" Type="http://schemas.microsoft.com/office/2007/relationships/media" Target="file:///\\pc-2\&#19978;&#35838;&#35838;&#20214;&#27719;&#24635;\&#24453;&#26657;&#23545;\&#20154;&#19977;&#35821;&#19979;\&#31532;&#20843;&#21333;&#20803;\25%20&#24930;&#24615;&#23376;&#35009;&#32541;&#21644;&#24613;&#24615;&#23376;&#39038;&#23458;\&#21367;.wmv" TargetMode="External"/><Relationship Id="rId3" Type="http://schemas.openxmlformats.org/officeDocument/2006/relationships/video" Target="file:///\\pc-2\&#19978;&#35838;&#35838;&#20214;&#27719;&#24635;\&#24453;&#26657;&#23545;\&#20154;&#19977;&#35821;&#19979;\&#31532;&#20843;&#21333;&#20803;\25%20&#24930;&#24615;&#23376;&#35009;&#32541;&#21644;&#24613;&#24615;&#23376;&#39038;&#23458;\&#21367;.wmv" TargetMode="External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9.png"/><Relationship Id="rId3" Type="http://schemas.microsoft.com/office/2007/relationships/media" Target="file:///F:\&#20911;&#22253;&#22253;\2019&#26149;&#19979;\&#19978;&#35838;&#35838;&#20214;\&#20154;&#19977;&#35821;&#19979;\&#31532;&#20843;&#21333;&#20803;\25%20&#24930;&#24615;&#23376;&#35009;&#32541;&#21644;&#24613;&#24615;&#23376;&#39038;&#23458;\&#34924;.wmv" TargetMode="External"/><Relationship Id="rId2" Type="http://schemas.openxmlformats.org/officeDocument/2006/relationships/video" Target="file:///F:\&#20911;&#22253;&#22253;\2019&#26149;&#19979;\&#19978;&#35838;&#35838;&#20214;\&#20154;&#19977;&#35821;&#19979;\&#31532;&#20843;&#21333;&#20803;\25%20&#24930;&#24615;&#23376;&#35009;&#32541;&#21644;&#24613;&#24615;&#23376;&#39038;&#23458;\&#34924;.wmv" TargetMode="Externa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04788" y="1693863"/>
            <a:ext cx="739775" cy="739775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/>
          </a:p>
        </p:txBody>
      </p:sp>
      <p:sp>
        <p:nvSpPr>
          <p:cNvPr id="5123" name="标题 1"/>
          <p:cNvSpPr txBox="1">
            <a:spLocks noChangeArrowheads="1"/>
          </p:cNvSpPr>
          <p:nvPr/>
        </p:nvSpPr>
        <p:spPr bwMode="auto">
          <a:xfrm>
            <a:off x="201613" y="1635125"/>
            <a:ext cx="451485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25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慢性子裁缝和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急性子顾客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4" name="Picture 2" descr="C:\Users\Administrator\Desktop\图片1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9166" y="195486"/>
            <a:ext cx="3767137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" descr="E:\上课课件\人六语上\人六语大课堂\人（六）语状元大课堂\近义词.tif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6763" y="700088"/>
            <a:ext cx="20859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2" descr="E:\上课课件\人六语上\人六语大课堂\人（六）语状元大课堂\反义词.tif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65650" y="700088"/>
            <a:ext cx="2084388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矩形 3"/>
          <p:cNvSpPr>
            <a:spLocks noChangeArrowheads="1"/>
          </p:cNvSpPr>
          <p:nvPr/>
        </p:nvSpPr>
        <p:spPr bwMode="auto">
          <a:xfrm>
            <a:off x="827088" y="1519238"/>
            <a:ext cx="3457575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纳闷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______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美观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______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惊讶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______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恼怒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______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420938" y="1585913"/>
            <a:ext cx="1079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疑惑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6" name="矩形 5"/>
          <p:cNvSpPr>
            <a:spLocks noChangeArrowheads="1"/>
          </p:cNvSpPr>
          <p:nvPr/>
        </p:nvSpPr>
        <p:spPr bwMode="auto">
          <a:xfrm>
            <a:off x="4486275" y="1519238"/>
            <a:ext cx="3455988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急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 ______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纳闷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______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答应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______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恼怒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______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420938" y="2284413"/>
            <a:ext cx="1079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420938" y="3030538"/>
            <a:ext cx="1079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惊奇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420938" y="3783013"/>
            <a:ext cx="1079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愤怒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110288" y="1585913"/>
            <a:ext cx="1079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慢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110288" y="2284413"/>
            <a:ext cx="1079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明白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110288" y="3027363"/>
            <a:ext cx="1079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拒绝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110288" y="3756025"/>
            <a:ext cx="1079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高兴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57225" y="1276350"/>
            <a:ext cx="7991475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自由读课文，说一说：慢性子裁缝和急性子顾客一共进行了几次对话？分别是因为什么原因？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8825" y="185562"/>
            <a:ext cx="2037738" cy="646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zh-CN" alt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</a:rPr>
              <a:t>整体感知</a:t>
            </a:r>
            <a:endParaRPr lang="zh-CN" alt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3563938" y="3467100"/>
            <a:ext cx="1800225" cy="863600"/>
            <a:chOff x="1475656" y="2715766"/>
            <a:chExt cx="1800200" cy="864096"/>
          </a:xfrm>
        </p:grpSpPr>
        <p:sp>
          <p:nvSpPr>
            <p:cNvPr id="3" name="云形 2"/>
            <p:cNvSpPr/>
            <p:nvPr/>
          </p:nvSpPr>
          <p:spPr>
            <a:xfrm>
              <a:off x="1475656" y="2715766"/>
              <a:ext cx="1800200" cy="864096"/>
            </a:xfrm>
            <a:prstGeom prst="cloud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 sz="2000">
                <a:solidFill>
                  <a:srgbClr val="FF00FF"/>
                </a:solidFill>
              </a:endParaRPr>
            </a:p>
          </p:txBody>
        </p:sp>
        <p:sp>
          <p:nvSpPr>
            <p:cNvPr id="16390" name="TextBox 1"/>
            <p:cNvSpPr txBox="1">
              <a:spLocks noChangeArrowheads="1"/>
            </p:cNvSpPr>
            <p:nvPr/>
          </p:nvSpPr>
          <p:spPr bwMode="auto">
            <a:xfrm>
              <a:off x="1834817" y="2755522"/>
              <a:ext cx="1204503" cy="710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30000"/>
                </a:lnSpc>
              </a:pPr>
              <a:r>
                <a:rPr lang="zh-CN" altLang="en-US" sz="3600" b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四次</a:t>
              </a:r>
              <a:endParaRPr lang="zh-CN" altLang="en-US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11188" y="484188"/>
            <a:ext cx="7993062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第一次对话（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：急性子顾客决定让慢性子裁缝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做衣服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11188" y="1563688"/>
            <a:ext cx="7993062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第二次对话（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：急性子顾客要求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将棉袄改成夹袄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，慢性子裁缝答应了。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11188" y="2643188"/>
            <a:ext cx="7993062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第三次对话（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：急性子顾客要求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将夹袄改成短袖衬衫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，慢性子裁缝答应了。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11188" y="3724275"/>
            <a:ext cx="7993062" cy="104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第四次对话（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：急性子顾客要求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将短袖衬衫改成春装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，慢性子裁缝答应了。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99592" y="195485"/>
            <a:ext cx="2037737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zh-CN" alt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</a:rPr>
              <a:t>课文解读</a:t>
            </a:r>
            <a:endParaRPr lang="zh-CN" alt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anose="020B0604020202020204" pitchFamily="34" charset="0"/>
            </a:endParaRPr>
          </a:p>
        </p:txBody>
      </p:sp>
      <p:sp>
        <p:nvSpPr>
          <p:cNvPr id="9" name="文本框 4"/>
          <p:cNvSpPr txBox="1">
            <a:spLocks noChangeArrowheads="1"/>
          </p:cNvSpPr>
          <p:nvPr/>
        </p:nvSpPr>
        <p:spPr bwMode="auto">
          <a:xfrm>
            <a:off x="657225" y="1635125"/>
            <a:ext cx="7991475" cy="20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读课文第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～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自然段，思考：从哪些语句可以看出顾客性子急？急性子顾客为什么会选择慢性子裁缝做衣服？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2"/>
          <p:cNvSpPr txBox="1">
            <a:spLocks noChangeArrowheads="1"/>
          </p:cNvSpPr>
          <p:nvPr/>
        </p:nvSpPr>
        <p:spPr bwMode="auto">
          <a:xfrm>
            <a:off x="755650" y="627063"/>
            <a:ext cx="7848600" cy="309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“我想做件棉袄。我</a:t>
            </a:r>
            <a:r>
              <a:rPr lang="zh-CN" altLang="en-US" sz="30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已经跑了三家裁缝店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了。第一家说要到秋天才能做好。第二家问我有没有等到夏天的耐心。第三位师傅倒是强些，但他最早也要到开春才能交货。</a:t>
            </a:r>
            <a:r>
              <a:rPr lang="zh-CN" altLang="en-US" sz="30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我可等不及，都没让他们做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3" name="TextBox 3"/>
          <p:cNvSpPr txBox="1">
            <a:spLocks noChangeArrowheads="1"/>
          </p:cNvSpPr>
          <p:nvPr/>
        </p:nvSpPr>
        <p:spPr bwMode="auto">
          <a:xfrm>
            <a:off x="746125" y="3795713"/>
            <a:ext cx="784860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语言描写：具体说明自己是一个性子很急的人。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"/>
          <p:cNvSpPr txBox="1">
            <a:spLocks noChangeArrowheads="1"/>
          </p:cNvSpPr>
          <p:nvPr/>
        </p:nvSpPr>
        <p:spPr bwMode="auto">
          <a:xfrm>
            <a:off x="746125" y="1347788"/>
            <a:ext cx="784860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顾客</a:t>
            </a:r>
            <a:r>
              <a:rPr lang="zh-CN" altLang="en-US" sz="30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噌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的一下子跳起来：“这么慢啊！”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7" name="TextBox 2"/>
          <p:cNvSpPr txBox="1">
            <a:spLocks noChangeArrowheads="1"/>
          </p:cNvSpPr>
          <p:nvPr/>
        </p:nvSpPr>
        <p:spPr bwMode="auto">
          <a:xfrm>
            <a:off x="746125" y="2284413"/>
            <a:ext cx="7848600" cy="189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    动作描写：把顾客惊讶的情感和失望的心情表现得淋漓尽致，也突出了他是一个急性子的特点。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"/>
          <p:cNvSpPr txBox="1">
            <a:spLocks noChangeArrowheads="1"/>
          </p:cNvSpPr>
          <p:nvPr/>
        </p:nvSpPr>
        <p:spPr bwMode="auto">
          <a:xfrm>
            <a:off x="412750" y="419100"/>
            <a:ext cx="7991475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急性子顾客为什么会选择慢性子裁缝做衣服？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1" name="TextBox 3"/>
          <p:cNvSpPr txBox="1">
            <a:spLocks noChangeArrowheads="1"/>
          </p:cNvSpPr>
          <p:nvPr/>
        </p:nvSpPr>
        <p:spPr bwMode="auto">
          <a:xfrm>
            <a:off x="484188" y="1147763"/>
            <a:ext cx="7848600" cy="334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“那么，您要是在别的季节拿到新棉袄，也不得不由着性子穿上。可是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您无论在秋天、夏天还是春天穿一件棉袄，人家都会笑话您的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。我呢，决不会让人笑话您。非但如此，在您穿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上我做的美观大方的新棉袄的时候，大家还会围着您直夸奖，甚至羡慕您呢。”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4188" y="2859088"/>
            <a:ext cx="7848600" cy="12001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buFontTx/>
              <a:buNone/>
              <a:defRPr/>
            </a:pPr>
            <a:r>
              <a:rPr lang="zh-CN" altLang="en-US" sz="3000" b="1" dirty="0">
                <a:latin typeface="宋体" panose="02010600030101010101" pitchFamily="2" charset="-122"/>
              </a:rPr>
              <a:t>    因为慢性子裁缝抓住了急性子顾客的心理，说出了自己“慢”的理由。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291" grpId="0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>
            <a:spLocks noChangeArrowheads="1"/>
          </p:cNvSpPr>
          <p:nvPr/>
        </p:nvSpPr>
        <p:spPr bwMode="auto">
          <a:xfrm>
            <a:off x="795338" y="1347788"/>
            <a:ext cx="7991475" cy="20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读课文第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14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～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29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自然段，思考：急性子顾客之后几次来到裁缝店分别对裁缝提出了哪些要求呢？为什么？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971550" y="828675"/>
            <a:ext cx="3313113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把棉袄改成夹袄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5076825" y="1046163"/>
            <a:ext cx="790575" cy="215900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940425" y="828675"/>
            <a:ext cx="180022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秋天能穿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971550" y="1708150"/>
            <a:ext cx="41052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把夹袄改成短袖衬衫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5076825" y="1925638"/>
            <a:ext cx="790575" cy="215900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940425" y="1708150"/>
            <a:ext cx="180022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夏天能穿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971550" y="2643188"/>
            <a:ext cx="4105275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把短袖衬衫改成春装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5076825" y="2862263"/>
            <a:ext cx="790575" cy="215900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940425" y="2643188"/>
            <a:ext cx="1800225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春天能穿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 bwMode="auto">
          <a:xfrm>
            <a:off x="3563938" y="3651250"/>
            <a:ext cx="2087562" cy="1008063"/>
            <a:chOff x="3563888" y="3651870"/>
            <a:chExt cx="2088232" cy="1008112"/>
          </a:xfrm>
        </p:grpSpPr>
        <p:sp>
          <p:nvSpPr>
            <p:cNvPr id="15" name="波形 14"/>
            <p:cNvSpPr/>
            <p:nvPr/>
          </p:nvSpPr>
          <p:spPr>
            <a:xfrm>
              <a:off x="3563888" y="3651870"/>
              <a:ext cx="2088232" cy="1008112"/>
            </a:xfrm>
            <a:prstGeom prst="wav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4589" name="TextBox 13"/>
            <p:cNvSpPr txBox="1">
              <a:spLocks noChangeArrowheads="1"/>
            </p:cNvSpPr>
            <p:nvPr/>
          </p:nvSpPr>
          <p:spPr bwMode="auto">
            <a:xfrm>
              <a:off x="3851920" y="3789672"/>
              <a:ext cx="1512168" cy="73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200" b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急性子</a:t>
              </a:r>
              <a:endPara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8" grpId="0"/>
      <p:bldP spid="9" grpId="0" animBg="1"/>
      <p:bldP spid="10" grpId="0"/>
      <p:bldP spid="11" grpId="0"/>
      <p:bldP spid="12" grpId="0" animBg="1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>
            <a:spLocks noChangeArrowheads="1"/>
          </p:cNvSpPr>
          <p:nvPr/>
        </p:nvSpPr>
        <p:spPr bwMode="auto">
          <a:xfrm>
            <a:off x="749300" y="700088"/>
            <a:ext cx="7991475" cy="20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对于顾客的要求，裁缝欣然答应。可是短袖衬衫改成春装实在是太勉强了。裁缝要怎么应对呢？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49300" y="2859088"/>
            <a:ext cx="7991475" cy="129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“您放心，凭我的手艺，不用接袖子也能给您做出一件最漂亮的春装。”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867400" y="3506788"/>
            <a:ext cx="1800225" cy="0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 bwMode="auto">
          <a:xfrm>
            <a:off x="3995738" y="4084638"/>
            <a:ext cx="3600450" cy="866775"/>
            <a:chOff x="3995936" y="4083918"/>
            <a:chExt cx="3600864" cy="867578"/>
          </a:xfrm>
        </p:grpSpPr>
        <p:sp>
          <p:nvSpPr>
            <p:cNvPr id="6" name="云形标注 5"/>
            <p:cNvSpPr/>
            <p:nvPr/>
          </p:nvSpPr>
          <p:spPr>
            <a:xfrm>
              <a:off x="3995936" y="4083918"/>
              <a:ext cx="3456384" cy="867578"/>
            </a:xfrm>
            <a:prstGeom prst="cloudCallout">
              <a:avLst>
                <a:gd name="adj1" fmla="val 28767"/>
                <a:gd name="adj2" fmla="val -110738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5607" name="TextBox 6"/>
            <p:cNvSpPr txBox="1">
              <a:spLocks noChangeArrowheads="1"/>
            </p:cNvSpPr>
            <p:nvPr/>
          </p:nvSpPr>
          <p:spPr bwMode="auto">
            <a:xfrm>
              <a:off x="4248060" y="4138579"/>
              <a:ext cx="3348740" cy="7258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为什么这么说？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2" descr="C:\Users\Administrator\Desktop\timg (1)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TextBox 1"/>
          <p:cNvSpPr txBox="1">
            <a:spLocks noChangeArrowheads="1"/>
          </p:cNvSpPr>
          <p:nvPr/>
        </p:nvSpPr>
        <p:spPr bwMode="auto">
          <a:xfrm>
            <a:off x="3132138" y="915988"/>
            <a:ext cx="4679950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在生活中，你是慢性子还是急性子？ 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11188" y="1131888"/>
            <a:ext cx="7991475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“根本不用。”裁缝解释说，“因为您的布在我的柜子里搁着，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我还没开始裁料呢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。”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3549650" y="3003550"/>
            <a:ext cx="2087563" cy="1008063"/>
            <a:chOff x="3563888" y="3651870"/>
            <a:chExt cx="2088232" cy="1008112"/>
          </a:xfrm>
        </p:grpSpPr>
        <p:sp>
          <p:nvSpPr>
            <p:cNvPr id="4" name="波形 3"/>
            <p:cNvSpPr/>
            <p:nvPr/>
          </p:nvSpPr>
          <p:spPr>
            <a:xfrm>
              <a:off x="3563888" y="3651870"/>
              <a:ext cx="2088232" cy="1008112"/>
            </a:xfrm>
            <a:prstGeom prst="wav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6629" name="TextBox 4"/>
            <p:cNvSpPr txBox="1">
              <a:spLocks noChangeArrowheads="1"/>
            </p:cNvSpPr>
            <p:nvPr/>
          </p:nvSpPr>
          <p:spPr bwMode="auto">
            <a:xfrm>
              <a:off x="3851920" y="3789672"/>
              <a:ext cx="1512168" cy="641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200" b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慢性子</a:t>
              </a:r>
              <a:endPara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81025" y="1131888"/>
            <a:ext cx="7991475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顾客</a:t>
            </a:r>
            <a:r>
              <a:rPr lang="zh-CN" altLang="en-US" sz="30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惊讶、恼怒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地瞪大了眼睛！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1" name="TextBox 2"/>
          <p:cNvSpPr txBox="1">
            <a:spLocks noChangeArrowheads="1"/>
          </p:cNvSpPr>
          <p:nvPr/>
        </p:nvSpPr>
        <p:spPr bwMode="auto">
          <a:xfrm>
            <a:off x="581025" y="1924050"/>
            <a:ext cx="7850188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</a:rPr>
              <a:t>    神态描写：把顾客失望、后悔的心情和对慢性子裁缝的不满、愤怒之情刻画得形象生动。</a:t>
            </a:r>
            <a:endParaRPr lang="zh-CN" altLang="en-US" sz="30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584200" y="3435350"/>
            <a:ext cx="78501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</a:rPr>
              <a:t>想象：这个时候，顾客会对裁缝说些什么？</a:t>
            </a:r>
            <a:endParaRPr lang="zh-CN" altLang="en-US" sz="3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411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"/>
          <p:cNvSpPr txBox="1">
            <a:spLocks noChangeArrowheads="1"/>
          </p:cNvSpPr>
          <p:nvPr/>
        </p:nvSpPr>
        <p:spPr bwMode="auto">
          <a:xfrm>
            <a:off x="812800" y="627063"/>
            <a:ext cx="7991475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讨论：衣服没做成的原因有哪些？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12800" y="1635125"/>
            <a:ext cx="2592388" cy="189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急性子顾客：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慢性子裁缝：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132138" y="1635125"/>
            <a:ext cx="56165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为了早点穿上新衣服，一次又一次提出修改意见</a:t>
            </a:r>
            <a:endParaRPr lang="zh-CN" altLang="en-US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132138" y="2835275"/>
            <a:ext cx="5616575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布在柜子里搁着，还没开始裁料</a:t>
            </a:r>
            <a:endParaRPr lang="zh-CN" altLang="en-US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 bwMode="auto">
          <a:xfrm>
            <a:off x="1835150" y="3529013"/>
            <a:ext cx="4897438" cy="1223962"/>
            <a:chOff x="1835696" y="3723878"/>
            <a:chExt cx="4896544" cy="1224136"/>
          </a:xfrm>
        </p:grpSpPr>
        <p:sp>
          <p:nvSpPr>
            <p:cNvPr id="7" name="云形标注 6"/>
            <p:cNvSpPr/>
            <p:nvPr/>
          </p:nvSpPr>
          <p:spPr>
            <a:xfrm>
              <a:off x="1835696" y="3723878"/>
              <a:ext cx="4896544" cy="1224136"/>
            </a:xfrm>
            <a:prstGeom prst="cloudCallout">
              <a:avLst>
                <a:gd name="adj1" fmla="val -24487"/>
                <a:gd name="adj2" fmla="val -65785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8680" name="TextBox 6"/>
            <p:cNvSpPr txBox="1">
              <a:spLocks noChangeArrowheads="1"/>
            </p:cNvSpPr>
            <p:nvPr/>
          </p:nvSpPr>
          <p:spPr bwMode="auto">
            <a:xfrm>
              <a:off x="2411760" y="3723878"/>
              <a:ext cx="3960440" cy="1195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    如果你是顾客或裁缝，你会怎么做？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30262" y="133157"/>
            <a:ext cx="203773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zh-CN" alt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</a:rPr>
              <a:t>结构梳理</a:t>
            </a:r>
            <a:endParaRPr lang="zh-CN" alt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anose="020B0604020202020204" pitchFamily="34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93713" y="1462088"/>
            <a:ext cx="1465262" cy="268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algn="ctr" eaLnBrk="0" hangingPunct="0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慢性子裁缝与急性子顾客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822450" y="1003300"/>
            <a:ext cx="279400" cy="3587750"/>
          </a:xfrm>
          <a:prstGeom prst="leftBrace">
            <a:avLst>
              <a:gd name="adj1" fmla="val 74177"/>
              <a:gd name="adj2" fmla="val 50000"/>
            </a:avLst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/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2230438" y="842963"/>
            <a:ext cx="1614487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第一天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4570413" y="842963"/>
            <a:ext cx="28606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生意成交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左大括号 50"/>
          <p:cNvSpPr/>
          <p:nvPr/>
        </p:nvSpPr>
        <p:spPr>
          <a:xfrm flipH="1">
            <a:off x="7431088" y="1041400"/>
            <a:ext cx="279400" cy="3549650"/>
          </a:xfrm>
          <a:prstGeom prst="leftBrace">
            <a:avLst>
              <a:gd name="adj1" fmla="val 74177"/>
              <a:gd name="adj2" fmla="val 50000"/>
            </a:avLst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/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7816850" y="1162050"/>
            <a:ext cx="727075" cy="330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急不得  慢不成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3851275" y="1206500"/>
            <a:ext cx="6477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230438" y="1582738"/>
            <a:ext cx="16144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第二天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570413" y="1582738"/>
            <a:ext cx="2860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棉袄改夹袄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851275" y="1946275"/>
            <a:ext cx="6477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230438" y="2287588"/>
            <a:ext cx="16144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第三天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570413" y="2287588"/>
            <a:ext cx="2860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夹袄改短袖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851275" y="2649538"/>
            <a:ext cx="6477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2230438" y="3079750"/>
            <a:ext cx="2701925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又过了一天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5219700" y="3079750"/>
            <a:ext cx="2860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短袖改春装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4500563" y="3441700"/>
            <a:ext cx="6477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2230438" y="3919538"/>
            <a:ext cx="16144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结果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3995738" y="3919538"/>
            <a:ext cx="286067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还没开始裁料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3276600" y="4281488"/>
            <a:ext cx="6477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35" grpId="0"/>
      <p:bldP spid="43" grpId="0"/>
      <p:bldP spid="51" grpId="0" animBg="1"/>
      <p:bldP spid="52" grpId="0"/>
      <p:bldP spid="18" grpId="0"/>
      <p:bldP spid="19" grpId="0"/>
      <p:bldP spid="21" grpId="0"/>
      <p:bldP spid="22" grpId="0"/>
      <p:bldP spid="26" grpId="0"/>
      <p:bldP spid="27" grpId="0"/>
      <p:bldP spid="29" grpId="0"/>
      <p:bldP spid="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195485"/>
            <a:ext cx="203773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zh-CN" alt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</a:rPr>
              <a:t>课堂小结</a:t>
            </a:r>
            <a:endParaRPr lang="zh-CN" alt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anose="020B0604020202020204" pitchFamily="34" charset="0"/>
            </a:endParaRP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619125" y="1708150"/>
            <a:ext cx="7993063" cy="192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这篇童话通过记叙急性子顾客和慢性子裁缝之间的矛盾冲突，讽刺了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急性子的急躁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慢性子的拖沓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55576" y="195485"/>
            <a:ext cx="203773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zh-CN" alt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</a:rPr>
              <a:t>拓展延伸</a:t>
            </a:r>
            <a:endParaRPr lang="zh-CN" alt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anose="020B0604020202020204" pitchFamily="34" charset="0"/>
            </a:endParaRP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827088" y="1563688"/>
            <a:ext cx="7713662" cy="19224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你在生活中是否有碰到过急性子和慢性子的人？观察他们为人处世的方式，说说你更喜欢急性子还是慢性子。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7" y="195485"/>
            <a:ext cx="203773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zh-CN" alt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</a:rPr>
              <a:t>随堂练习</a:t>
            </a:r>
            <a:endParaRPr lang="zh-CN" alt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anose="020B0604020202020204" pitchFamily="34" charset="0"/>
            </a:endParaRPr>
          </a:p>
        </p:txBody>
      </p:sp>
      <p:sp>
        <p:nvSpPr>
          <p:cNvPr id="32771" name="TextBox 1"/>
          <p:cNvSpPr txBox="1">
            <a:spLocks noChangeArrowheads="1"/>
          </p:cNvSpPr>
          <p:nvPr/>
        </p:nvSpPr>
        <p:spPr bwMode="auto">
          <a:xfrm>
            <a:off x="1268413" y="1058863"/>
            <a:ext cx="644683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一、看拼音，写词语。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772" name="TextBox 5"/>
          <p:cNvSpPr txBox="1">
            <a:spLocks noChangeArrowheads="1"/>
          </p:cNvSpPr>
          <p:nvPr/>
        </p:nvSpPr>
        <p:spPr bwMode="auto">
          <a:xfrm>
            <a:off x="2154238" y="1819275"/>
            <a:ext cx="4948237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b="1" dirty="0" err="1">
                <a:latin typeface="宋体" panose="02010600030101010101" pitchFamily="2" charset="-122"/>
              </a:rPr>
              <a:t>kuā</a:t>
            </a:r>
            <a:r>
              <a:rPr lang="en-US" altLang="zh-CN" sz="3200" b="1" dirty="0">
                <a:latin typeface="宋体" panose="02010600030101010101" pitchFamily="2" charset="-122"/>
              </a:rPr>
              <a:t> </a:t>
            </a:r>
            <a:r>
              <a:rPr lang="en-US" altLang="zh-CN" sz="3200" b="1" dirty="0" err="1">
                <a:latin typeface="宋体" panose="02010600030101010101" pitchFamily="2" charset="-122"/>
              </a:rPr>
              <a:t>jiǎnɡ</a:t>
            </a:r>
            <a:r>
              <a:rPr lang="en-US" altLang="zh-CN" sz="3200" b="1" dirty="0">
                <a:latin typeface="宋体" panose="02010600030101010101" pitchFamily="2" charset="-122"/>
              </a:rPr>
              <a:t>     </a:t>
            </a:r>
            <a:r>
              <a:rPr lang="en-US" altLang="zh-CN" sz="3200" b="1" dirty="0" err="1">
                <a:latin typeface="宋体" panose="02010600030101010101" pitchFamily="2" charset="-122"/>
              </a:rPr>
              <a:t>fú</a:t>
            </a:r>
            <a:r>
              <a:rPr lang="en-US" altLang="zh-CN" sz="3200" b="1" dirty="0">
                <a:latin typeface="宋体" panose="02010600030101010101" pitchFamily="2" charset="-122"/>
              </a:rPr>
              <a:t> </a:t>
            </a:r>
            <a:r>
              <a:rPr lang="en-US" altLang="zh-CN" sz="3200" b="1" dirty="0" err="1">
                <a:latin typeface="宋体" panose="02010600030101010101" pitchFamily="2" charset="-122"/>
              </a:rPr>
              <a:t>wù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（     ）   （     ）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200" b="1" dirty="0" err="1">
                <a:latin typeface="宋体" panose="02010600030101010101" pitchFamily="2" charset="-122"/>
              </a:rPr>
              <a:t>chèn</a:t>
            </a:r>
            <a:r>
              <a:rPr lang="en-US" altLang="zh-CN" sz="3200" b="1" dirty="0">
                <a:latin typeface="宋体" panose="02010600030101010101" pitchFamily="2" charset="-122"/>
              </a:rPr>
              <a:t> </a:t>
            </a:r>
            <a:r>
              <a:rPr lang="en-US" altLang="zh-CN" sz="3200" b="1" dirty="0" err="1">
                <a:latin typeface="宋体" panose="02010600030101010101" pitchFamily="2" charset="-122"/>
              </a:rPr>
              <a:t>shān</a:t>
            </a:r>
            <a:r>
              <a:rPr lang="en-US" altLang="zh-CN" sz="3200" b="1" dirty="0">
                <a:latin typeface="宋体" panose="02010600030101010101" pitchFamily="2" charset="-122"/>
              </a:rPr>
              <a:t>     </a:t>
            </a:r>
            <a:r>
              <a:rPr lang="en-US" altLang="zh-CN" sz="3200" b="1" dirty="0" err="1">
                <a:latin typeface="宋体" panose="02010600030101010101" pitchFamily="2" charset="-122"/>
              </a:rPr>
              <a:t>fù</a:t>
            </a:r>
            <a:r>
              <a:rPr lang="en-US" altLang="zh-CN" sz="3200" b="1" dirty="0">
                <a:latin typeface="宋体" panose="02010600030101010101" pitchFamily="2" charset="-122"/>
              </a:rPr>
              <a:t> </a:t>
            </a:r>
            <a:r>
              <a:rPr lang="en-US" altLang="zh-CN" sz="3200" b="1" dirty="0" err="1">
                <a:latin typeface="宋体" panose="02010600030101010101" pitchFamily="2" charset="-122"/>
              </a:rPr>
              <a:t>zé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（     ）   （     ）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608263" y="2500313"/>
            <a:ext cx="1276350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36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夸奖</a:t>
            </a:r>
            <a:endParaRPr lang="zh-CN" altLang="en-US" sz="3600" b="1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076825" y="2500313"/>
            <a:ext cx="127635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36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服务</a:t>
            </a:r>
            <a:endParaRPr lang="zh-CN" altLang="en-US" sz="3600" b="1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608263" y="3911600"/>
            <a:ext cx="1276350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36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衬衫</a:t>
            </a:r>
            <a:endParaRPr lang="zh-CN" altLang="en-US" sz="3600" b="1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076825" y="3911600"/>
            <a:ext cx="1276350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36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负责</a:t>
            </a:r>
            <a:endParaRPr lang="zh-CN" altLang="en-US" sz="3600" b="1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1"/>
          <p:cNvSpPr txBox="1">
            <a:spLocks noChangeArrowheads="1"/>
          </p:cNvSpPr>
          <p:nvPr/>
        </p:nvSpPr>
        <p:spPr bwMode="auto">
          <a:xfrm>
            <a:off x="468313" y="666750"/>
            <a:ext cx="6788150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二、根据课文内容连线。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795" name="TextBox 4"/>
          <p:cNvSpPr txBox="1">
            <a:spLocks noChangeArrowheads="1"/>
          </p:cNvSpPr>
          <p:nvPr/>
        </p:nvSpPr>
        <p:spPr bwMode="auto">
          <a:xfrm>
            <a:off x="1260475" y="1558925"/>
            <a:ext cx="2447925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第一天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第二天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第三天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又过了一天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6" name="TextBox 4"/>
          <p:cNvSpPr txBox="1">
            <a:spLocks noChangeArrowheads="1"/>
          </p:cNvSpPr>
          <p:nvPr/>
        </p:nvSpPr>
        <p:spPr bwMode="auto">
          <a:xfrm>
            <a:off x="4572000" y="1558925"/>
            <a:ext cx="3960813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把短袖衬衫改成春装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把棉袄改成夹袄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把夹袄改成短袖衬衫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做一件棉袄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627313" y="1995488"/>
            <a:ext cx="1944687" cy="2160587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627313" y="2716213"/>
            <a:ext cx="2016125" cy="0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627313" y="3435350"/>
            <a:ext cx="2016125" cy="0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3419475" y="1995488"/>
            <a:ext cx="1223963" cy="2160587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Box 1"/>
          <p:cNvSpPr txBox="1">
            <a:spLocks noChangeArrowheads="1"/>
          </p:cNvSpPr>
          <p:nvPr/>
        </p:nvSpPr>
        <p:spPr bwMode="auto">
          <a:xfrm>
            <a:off x="587375" y="627063"/>
            <a:ext cx="644683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三、拓展阅读。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50963" y="1265238"/>
            <a:ext cx="7127875" cy="3452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lnSpc>
                <a:spcPct val="130000"/>
              </a:lnSpc>
              <a:buFontTx/>
              <a:buNone/>
              <a:defRPr/>
            </a:pPr>
            <a:r>
              <a:rPr lang="zh-CN" altLang="en-US" sz="2800" b="1" dirty="0">
                <a:latin typeface="+mn-ea"/>
                <a:ea typeface="+mn-ea"/>
              </a:rPr>
              <a:t>急性子遇上慢性子</a:t>
            </a:r>
            <a:endParaRPr lang="en-US" altLang="zh-CN" sz="2800" b="1" dirty="0">
              <a:latin typeface="+mn-ea"/>
              <a:ea typeface="+mn-ea"/>
            </a:endParaRPr>
          </a:p>
          <a:p>
            <a:pPr eaLnBrk="0" hangingPunct="0">
              <a:lnSpc>
                <a:spcPct val="130000"/>
              </a:lnSpc>
              <a:buFontTx/>
              <a:buNone/>
              <a:defRPr/>
            </a:pPr>
            <a:r>
              <a:rPr lang="zh-CN" altLang="en-US" sz="2800" b="1" dirty="0">
                <a:latin typeface="+mn-ea"/>
                <a:ea typeface="+mn-ea"/>
              </a:rPr>
              <a:t>    有两位亲家，一个是急性子，一个是慢性子。一天，两人在路上偶然相遇，慢性子亲家深深作揖，口中问候道：“春节拜年时曾上门打扰，元宵观灯时又再次打扰，端午节看龙舟、中秋节赏月、重阳节赏菊</a:t>
            </a:r>
            <a:r>
              <a:rPr lang="en-US" altLang="zh-CN" sz="2800" b="1" dirty="0">
                <a:latin typeface="+mn-ea"/>
                <a:ea typeface="+mn-ea"/>
              </a:rPr>
              <a:t>……</a:t>
            </a:r>
            <a:endParaRPr lang="en-US" altLang="zh-CN" sz="2800" b="1" dirty="0"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6013" y="700088"/>
            <a:ext cx="7127875" cy="39338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Tx/>
              <a:buNone/>
              <a:defRPr/>
            </a:pPr>
            <a:r>
              <a:rPr lang="zh-CN" altLang="en-US" sz="2800" b="1" dirty="0">
                <a:latin typeface="+mn-ea"/>
                <a:ea typeface="+mn-ea"/>
              </a:rPr>
              <a:t>每个节日都登门打扰，却一次都未曾报答，实在是很过意不去！”等他说完后直起身子，已过了半晌工夫，急性子亲家不耐烦，早已经先走了。慢性子亲家抬起头不见人，就问一个路人：“敝亲家是什么时候走的？”路人答道：“观灯之后就不见了，已走了大半年了！”</a:t>
            </a:r>
            <a:endParaRPr lang="en-US" altLang="zh-CN" sz="2800" b="1" dirty="0"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4377" y="198813"/>
            <a:ext cx="2037738" cy="64633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4400" b="1" cap="all">
                <a:solidFill>
                  <a:srgbClr val="FF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" panose="020B0604020202020204" pitchFamily="34" charset="0"/>
              </a:defRPr>
            </a:lvl1pPr>
          </a:lstStyle>
          <a:p>
            <a:pPr eaLnBrk="0" hangingPunct="0">
              <a:buFontTx/>
              <a:buNone/>
              <a:defRPr/>
            </a:pPr>
            <a:r>
              <a:rPr lang="zh-CN" altLang="en-US" sz="360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初读课文</a:t>
            </a:r>
            <a:endParaRPr lang="zh-CN" altLang="en-US" sz="360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文本框 10"/>
          <p:cNvSpPr txBox="1">
            <a:spLocks noChangeArrowheads="1"/>
          </p:cNvSpPr>
          <p:nvPr/>
        </p:nvSpPr>
        <p:spPr bwMode="auto">
          <a:xfrm>
            <a:off x="611188" y="1117600"/>
            <a:ext cx="806450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    听课文朗读，疏通生字词，说一说：课文的主要人物有哪些？他们分别有什么性格特点？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87675" y="2765425"/>
            <a:ext cx="158432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裁缝：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顾客：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0" y="2765425"/>
            <a:ext cx="15843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慢性子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572000" y="3489325"/>
            <a:ext cx="1584325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急性子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513013" y="201613"/>
            <a:ext cx="4392612" cy="576262"/>
          </a:xfrm>
          <a:prstGeom prst="roundRect">
            <a:avLst/>
          </a:prstGeom>
          <a:solidFill>
            <a:srgbClr val="FFFFCC"/>
          </a:solidFill>
          <a:ln w="38100" cmpd="dbl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课后习题参考答案</a:t>
            </a:r>
            <a:endParaRPr lang="zh-CN" altLang="en-US" sz="3200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5"/>
          <p:cNvSpPr>
            <a:spLocks noChangeArrowheads="1"/>
          </p:cNvSpPr>
          <p:nvPr/>
        </p:nvSpPr>
        <p:spPr bwMode="auto">
          <a:xfrm>
            <a:off x="830263" y="1924050"/>
            <a:ext cx="7840662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lnSpc>
                <a:spcPct val="11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朗读指导：朗读顾客的语言时，语速应该比较快，还应该根据其心理变化过程，读出不同的情感，如要求改衣服时“满意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歉意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泄气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感动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惊讶、恼怒”的复杂情感。慢性子裁缝的语速比较缓慢，读出慢条斯理的语气，其中不乏对急性子顾客的应付与嘲弄。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868" name="组合 2"/>
          <p:cNvGrpSpPr/>
          <p:nvPr/>
        </p:nvGrpSpPr>
        <p:grpSpPr bwMode="auto">
          <a:xfrm>
            <a:off x="401638" y="850900"/>
            <a:ext cx="8424862" cy="1200150"/>
            <a:chOff x="459659" y="932460"/>
            <a:chExt cx="8425924" cy="1198108"/>
          </a:xfrm>
        </p:grpSpPr>
        <p:sp>
          <p:nvSpPr>
            <p:cNvPr id="36869" name="矩形 4"/>
            <p:cNvSpPr>
              <a:spLocks noChangeArrowheads="1"/>
            </p:cNvSpPr>
            <p:nvPr/>
          </p:nvSpPr>
          <p:spPr bwMode="auto">
            <a:xfrm>
              <a:off x="888379" y="932460"/>
              <a:ext cx="7997204" cy="1198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20000"/>
                </a:lnSpc>
              </a:pPr>
              <a:r>
                <a:rPr lang="zh-CN" altLang="en-US" sz="3000" b="1">
                  <a:latin typeface="黑体" panose="02010609060101010101" pitchFamily="49" charset="-122"/>
                  <a:ea typeface="黑体" panose="02010609060101010101" pitchFamily="49" charset="-122"/>
                </a:rPr>
                <a:t>分角色朗读课文，注意读出裁缝和顾客对话的语气。</a:t>
              </a:r>
              <a:endParaRPr lang="zh-CN" altLang="en-US" sz="30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6870" name="Picture 2" descr="E:\陈文丽\人一语大课堂正文\印标.tif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9659" y="1023717"/>
              <a:ext cx="428720" cy="432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组合 2"/>
          <p:cNvGrpSpPr/>
          <p:nvPr/>
        </p:nvGrpSpPr>
        <p:grpSpPr bwMode="auto">
          <a:xfrm>
            <a:off x="447675" y="523875"/>
            <a:ext cx="8424863" cy="1200150"/>
            <a:chOff x="459659" y="932460"/>
            <a:chExt cx="8425924" cy="1200505"/>
          </a:xfrm>
        </p:grpSpPr>
        <p:sp>
          <p:nvSpPr>
            <p:cNvPr id="37891" name="矩形 4"/>
            <p:cNvSpPr>
              <a:spLocks noChangeArrowheads="1"/>
            </p:cNvSpPr>
            <p:nvPr/>
          </p:nvSpPr>
          <p:spPr bwMode="auto">
            <a:xfrm>
              <a:off x="888379" y="932460"/>
              <a:ext cx="7997204" cy="1200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20000"/>
                </a:lnSpc>
              </a:pPr>
              <a:r>
                <a:rPr lang="zh-CN" altLang="en-US" sz="3000" b="1">
                  <a:latin typeface="黑体" panose="02010609060101010101" pitchFamily="49" charset="-122"/>
                  <a:ea typeface="黑体" panose="02010609060101010101" pitchFamily="49" charset="-122"/>
                </a:rPr>
                <a:t>默读课文。填写下面的表格，再借助表格复述这个故事。</a:t>
              </a:r>
              <a:endParaRPr lang="zh-CN" altLang="en-US" sz="30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7892" name="Picture 2" descr="E:\陈文丽\人一语大课堂正文\印标.tif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9659" y="1023717"/>
              <a:ext cx="428720" cy="432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539750" y="1851025"/>
          <a:ext cx="8269288" cy="26066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5933"/>
                <a:gridCol w="3046358"/>
                <a:gridCol w="3146997"/>
              </a:tblGrid>
              <a:tr h="52133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solidFill>
                            <a:schemeClr val="tx1"/>
                          </a:solidFill>
                        </a:rPr>
                        <a:t>时间</a:t>
                      </a:r>
                      <a:endParaRPr lang="zh-CN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6002" marB="460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solidFill>
                            <a:schemeClr val="tx1"/>
                          </a:solidFill>
                        </a:rPr>
                        <a:t>急性子顾客的要求</a:t>
                      </a:r>
                      <a:endParaRPr lang="zh-CN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6002" marB="460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solidFill>
                            <a:schemeClr val="tx1"/>
                          </a:solidFill>
                        </a:rPr>
                        <a:t>慢性子裁缝的表现</a:t>
                      </a:r>
                      <a:endParaRPr lang="zh-CN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6002" marB="460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33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solidFill>
                            <a:schemeClr val="tx1"/>
                          </a:solidFill>
                        </a:rPr>
                        <a:t>第一天</a:t>
                      </a:r>
                      <a:endParaRPr lang="zh-CN" altLang="en-US" sz="2800" b="1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6002" marB="460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6002" marB="460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6002" marB="460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33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solidFill>
                            <a:schemeClr val="tx1"/>
                          </a:solidFill>
                        </a:rPr>
                        <a:t>第二天</a:t>
                      </a:r>
                      <a:endParaRPr lang="zh-CN" altLang="en-US" sz="2800" b="1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6002" marB="460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6002" marB="460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6002" marB="460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33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solidFill>
                            <a:schemeClr val="tx1"/>
                          </a:solidFill>
                        </a:rPr>
                        <a:t>第三天</a:t>
                      </a:r>
                      <a:endParaRPr lang="zh-CN" altLang="en-US" sz="2800" b="1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6002" marB="460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6002" marB="460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6002" marB="460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33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solidFill>
                            <a:schemeClr val="tx1"/>
                          </a:solidFill>
                        </a:rPr>
                        <a:t>又过了一天</a:t>
                      </a:r>
                      <a:endParaRPr lang="zh-CN" altLang="en-US" sz="2800" b="1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6002" marB="460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6002" marB="460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6002" marB="460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14350" y="849313"/>
          <a:ext cx="8269288" cy="36671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5933"/>
                <a:gridCol w="3046358"/>
                <a:gridCol w="3146997"/>
              </a:tblGrid>
              <a:tr h="57616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solidFill>
                            <a:schemeClr val="tx1"/>
                          </a:solidFill>
                        </a:rPr>
                        <a:t>时间</a:t>
                      </a:r>
                      <a:endParaRPr lang="zh-CN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solidFill>
                            <a:schemeClr val="tx1"/>
                          </a:solidFill>
                        </a:rPr>
                        <a:t>急性子顾客的要求</a:t>
                      </a:r>
                      <a:endParaRPr lang="zh-CN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solidFill>
                            <a:schemeClr val="tx1"/>
                          </a:solidFill>
                        </a:rPr>
                        <a:t>慢性子裁缝的表现</a:t>
                      </a:r>
                      <a:endParaRPr lang="zh-CN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616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solidFill>
                            <a:schemeClr val="tx1"/>
                          </a:solidFill>
                        </a:rPr>
                        <a:t>第一天</a:t>
                      </a:r>
                      <a:endParaRPr lang="zh-CN" altLang="en-US" sz="2800" b="1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616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solidFill>
                            <a:schemeClr val="tx1"/>
                          </a:solidFill>
                        </a:rPr>
                        <a:t>第二天</a:t>
                      </a:r>
                      <a:endParaRPr lang="zh-CN" altLang="en-US" sz="2800" b="1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616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solidFill>
                            <a:schemeClr val="tx1"/>
                          </a:solidFill>
                        </a:rPr>
                        <a:t>第三天</a:t>
                      </a:r>
                      <a:endParaRPr lang="zh-CN" altLang="en-US" sz="2800" b="1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6245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solidFill>
                            <a:schemeClr val="tx1"/>
                          </a:solidFill>
                        </a:rPr>
                        <a:t>又过了一天</a:t>
                      </a:r>
                      <a:endParaRPr lang="zh-CN" altLang="en-US" sz="2800" b="1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601913" y="1468438"/>
            <a:ext cx="30972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lnSpc>
                <a:spcPct val="114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做一件合适的棉袄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626100" y="1468438"/>
            <a:ext cx="30972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lnSpc>
                <a:spcPct val="114000"/>
              </a:lnSpc>
            </a:pPr>
            <a:r>
              <a:rPr lang="zh-CN" altLang="en-US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第二年冬天做成</a:t>
            </a:r>
            <a:endParaRPr lang="zh-CN" altLang="en-US" sz="28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601913" y="1990725"/>
            <a:ext cx="30972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lnSpc>
                <a:spcPct val="114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棉袄改成夹袄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626100" y="1990725"/>
            <a:ext cx="3097213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lnSpc>
                <a:spcPct val="114000"/>
              </a:lnSpc>
            </a:pPr>
            <a:r>
              <a:rPr lang="zh-CN" altLang="en-US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为您服务，没说的</a:t>
            </a:r>
            <a:endParaRPr lang="zh-CN" altLang="en-US" sz="28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601913" y="2573338"/>
            <a:ext cx="30972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lnSpc>
                <a:spcPct val="114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夹袄改成短袖衬衫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626100" y="2573338"/>
            <a:ext cx="30972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lnSpc>
                <a:spcPct val="114000"/>
              </a:lnSpc>
            </a:pPr>
            <a:r>
              <a:rPr lang="zh-CN" altLang="en-US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好办的很，没问题</a:t>
            </a:r>
            <a:endParaRPr lang="zh-CN" altLang="en-US" sz="28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601913" y="3529013"/>
            <a:ext cx="3097212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lnSpc>
                <a:spcPct val="114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短袖衬衫改成春装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699125" y="3168650"/>
            <a:ext cx="3097213" cy="130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lnSpc>
                <a:spcPct val="114000"/>
              </a:lnSpc>
            </a:pPr>
            <a:r>
              <a: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不用接袖子也能做出一件最漂亮的春装，因为布料还没有裁剪</a:t>
            </a:r>
            <a:endParaRPr lang="zh-CN" altLang="en-US" sz="24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矩形 4"/>
          <p:cNvSpPr>
            <a:spLocks noChangeArrowheads="1"/>
          </p:cNvSpPr>
          <p:nvPr/>
        </p:nvSpPr>
        <p:spPr bwMode="auto">
          <a:xfrm>
            <a:off x="1013593" y="951408"/>
            <a:ext cx="7662863" cy="248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选 做</a:t>
            </a:r>
            <a:endParaRPr lang="en-US" altLang="zh-CN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假如裁缝是急性子，顾客是慢性子，他们之间又会发生怎样的故事呢？发挥想象，讲给同学听。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9939" name="Picture 18" descr="\\dz55\E\刘慧\自打\2019春季(下册)\小学大课堂\人三语大课堂（下）\人三语状元大课堂（下）\小练笔.TIF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2450" y="1098550"/>
            <a:ext cx="17272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23863" y="465138"/>
            <a:ext cx="8316912" cy="420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lnSpc>
                <a:spcPct val="113000"/>
              </a:lnSpc>
            </a:pP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老师指导：同学们可以结合课文中急性子和慢性子的表现来构想故事。编故事时要突出这两种性格的特点，所编的故事要有趣味性。我们可以这样设想：假如裁缝是急性子，顾客是慢性子，也许顾客在还没弄清要做什么衣服时，裁缝就把布料裁好了；每当顾客刚想好做什么衣服来告诉裁缝时，裁缝每次都没把顾客的话听完，就迫不及待地开始裁布料做衣服了。</a:t>
            </a:r>
            <a:endParaRPr lang="zh-CN" altLang="en-US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内容占位符 2"/>
          <p:cNvSpPr txBox="1"/>
          <p:nvPr/>
        </p:nvSpPr>
        <p:spPr bwMode="auto">
          <a:xfrm>
            <a:off x="776288" y="1635125"/>
            <a:ext cx="7742237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514350" indent="-514350">
              <a:lnSpc>
                <a:spcPct val="130000"/>
              </a:lnSpc>
              <a:buFont typeface="+mj-lt"/>
              <a:buAutoNum type="arabicPeriod"/>
              <a:defRPr/>
            </a:pPr>
            <a:r>
              <a:rPr lang="zh-CN" altLang="en-US" sz="3200" b="1" dirty="0">
                <a:latin typeface="+mn-ea"/>
                <a:ea typeface="+mn-ea"/>
              </a:rPr>
              <a:t>会写会认本课生字。</a:t>
            </a:r>
            <a:endParaRPr lang="en-US" altLang="zh-CN" sz="3200" b="1" dirty="0">
              <a:latin typeface="+mn-ea"/>
              <a:ea typeface="+mn-ea"/>
            </a:endParaRPr>
          </a:p>
          <a:p>
            <a:pPr marL="514350" indent="-514350">
              <a:lnSpc>
                <a:spcPct val="130000"/>
              </a:lnSpc>
              <a:buFont typeface="+mj-lt"/>
              <a:buAutoNum type="arabicPeriod"/>
              <a:defRPr/>
            </a:pPr>
            <a:r>
              <a:rPr lang="zh-CN" altLang="en-US" sz="3200" b="1" dirty="0">
                <a:latin typeface="+mn-ea"/>
                <a:ea typeface="+mn-ea"/>
              </a:rPr>
              <a:t>说说你认为慢性子和急性子各有什么好处和坏处。</a:t>
            </a:r>
            <a:endParaRPr lang="zh-CN" altLang="en-US" sz="3200" b="1" dirty="0">
              <a:latin typeface="+mn-ea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5577" y="195486"/>
            <a:ext cx="203773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zh-CN" alt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</a:rPr>
              <a:t>课后作业</a:t>
            </a:r>
            <a:endParaRPr lang="zh-CN" alt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3"/>
          <p:cNvSpPr>
            <a:spLocks noChangeArrowheads="1"/>
          </p:cNvSpPr>
          <p:nvPr/>
        </p:nvSpPr>
        <p:spPr bwMode="auto">
          <a:xfrm>
            <a:off x="990600" y="1330325"/>
            <a:ext cx="7724775" cy="344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3400" b="1">
                <a:latin typeface="楷体" panose="02010609060101010101" pitchFamily="49" charset="-122"/>
                <a:ea typeface="楷体" panose="02010609060101010101" pitchFamily="49" charset="-122"/>
              </a:rPr>
              <a:t>慢性子   一卷布   交货   取衣服</a:t>
            </a:r>
            <a:endParaRPr lang="en-US" altLang="zh-CN" sz="3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400" b="1">
                <a:latin typeface="楷体" panose="02010609060101010101" pitchFamily="49" charset="-122"/>
                <a:ea typeface="楷体" panose="02010609060101010101" pitchFamily="49" charset="-122"/>
              </a:rPr>
              <a:t>箱子   夸奖   歪着   承认   夹袄</a:t>
            </a:r>
            <a:endParaRPr lang="en-US" altLang="zh-CN" sz="3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400" b="1">
                <a:latin typeface="楷体" panose="02010609060101010101" pitchFamily="49" charset="-122"/>
                <a:ea typeface="楷体" panose="02010609060101010101" pitchFamily="49" charset="-122"/>
              </a:rPr>
              <a:t>服务   袖子   衬衫   负责   泄气</a:t>
            </a:r>
            <a:endParaRPr lang="en-US" altLang="zh-CN" sz="3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400" b="1">
                <a:latin typeface="楷体" panose="02010609060101010101" pitchFamily="49" charset="-122"/>
                <a:ea typeface="楷体" panose="02010609060101010101" pitchFamily="49" charset="-122"/>
              </a:rPr>
              <a:t>裁缝   手艺</a:t>
            </a:r>
            <a:endParaRPr lang="zh-CN" altLang="en-US" sz="3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987425" y="1335088"/>
            <a:ext cx="7724775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慢性子   一卷布   交货   取衣服</a:t>
            </a:r>
            <a:endParaRPr lang="en-US" altLang="zh-CN" sz="3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箱</a:t>
            </a: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子   </a:t>
            </a:r>
            <a:r>
              <a:rPr lang="zh-CN" altLang="en-US" sz="3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夸</a:t>
            </a: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奖   </a:t>
            </a:r>
            <a:r>
              <a:rPr lang="zh-CN" altLang="en-US" sz="3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歪</a:t>
            </a: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着   </a:t>
            </a:r>
            <a:r>
              <a:rPr lang="zh-CN" altLang="en-US" sz="3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承</a:t>
            </a: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认   夹袄</a:t>
            </a:r>
            <a:endParaRPr lang="en-US" altLang="zh-CN" sz="3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服务   </a:t>
            </a:r>
            <a:r>
              <a:rPr lang="zh-CN" altLang="en-US" sz="3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袖</a:t>
            </a: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子   </a:t>
            </a:r>
            <a:r>
              <a:rPr lang="zh-CN" altLang="en-US" sz="3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衬衫</a:t>
            </a: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</a:t>
            </a: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责   </a:t>
            </a:r>
            <a:r>
              <a:rPr lang="zh-CN" altLang="en-US" sz="3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泄</a:t>
            </a: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气</a:t>
            </a:r>
            <a:endParaRPr lang="en-US" altLang="zh-CN" sz="3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裁</a:t>
            </a:r>
            <a:r>
              <a:rPr lang="zh-CN" altLang="en-US" sz="3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缝</a:t>
            </a: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   手</a:t>
            </a:r>
            <a:r>
              <a:rPr lang="zh-CN" altLang="en-US" sz="3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艺</a:t>
            </a:r>
            <a:endParaRPr lang="zh-CN" altLang="en-US" sz="34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95313" y="1438275"/>
            <a:ext cx="7807325" cy="3254375"/>
          </a:xfrm>
          <a:prstGeom prst="roundRect">
            <a:avLst/>
          </a:prstGeom>
          <a:noFill/>
          <a:ln w="38100" cmpd="thickThin">
            <a:solidFill>
              <a:srgbClr val="00B0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/>
          </a:p>
        </p:txBody>
      </p:sp>
      <p:grpSp>
        <p:nvGrpSpPr>
          <p:cNvPr id="8197" name="组合 27"/>
          <p:cNvGrpSpPr/>
          <p:nvPr/>
        </p:nvGrpSpPr>
        <p:grpSpPr bwMode="auto">
          <a:xfrm>
            <a:off x="3494088" y="595313"/>
            <a:ext cx="1928812" cy="723900"/>
            <a:chOff x="2694384" y="508317"/>
            <a:chExt cx="1845563" cy="637982"/>
          </a:xfrm>
        </p:grpSpPr>
        <p:sp>
          <p:nvSpPr>
            <p:cNvPr id="5" name="矩形: 圆角 28"/>
            <p:cNvSpPr/>
            <p:nvPr/>
          </p:nvSpPr>
          <p:spPr bwMode="auto">
            <a:xfrm rot="19996946">
              <a:off x="2694384" y="609051"/>
              <a:ext cx="565061" cy="471491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</a:t>
              </a:r>
              <a:endPara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" name="矩形: 圆角 29"/>
            <p:cNvSpPr/>
            <p:nvPr/>
          </p:nvSpPr>
          <p:spPr bwMode="auto">
            <a:xfrm rot="432022">
              <a:off x="3358179" y="508317"/>
              <a:ext cx="565061" cy="471491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</a:t>
              </a:r>
              <a:endPara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" name="矩形: 圆角 30"/>
            <p:cNvSpPr/>
            <p:nvPr/>
          </p:nvSpPr>
          <p:spPr bwMode="auto">
            <a:xfrm rot="1932324">
              <a:off x="3973367" y="674807"/>
              <a:ext cx="566580" cy="471492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读</a:t>
              </a:r>
              <a:endPara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55650" y="1958975"/>
            <a:ext cx="1165225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xiānɡ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24377" y="198813"/>
            <a:ext cx="2037737" cy="64633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4400" b="1" cap="all">
                <a:solidFill>
                  <a:srgbClr val="FF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" panose="020B0604020202020204" pitchFamily="34" charset="0"/>
              </a:defRPr>
            </a:lvl1pPr>
          </a:lstStyle>
          <a:p>
            <a:pPr eaLnBrk="0" hangingPunct="0">
              <a:buFontTx/>
              <a:buNone/>
              <a:defRPr/>
            </a:pPr>
            <a:r>
              <a:rPr lang="zh-CN" altLang="en-US" sz="360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字词学习</a:t>
            </a:r>
            <a:endParaRPr lang="zh-CN" altLang="en-US" sz="360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463800" y="1958975"/>
            <a:ext cx="738188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kuā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990975" y="1958975"/>
            <a:ext cx="739775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wāi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294313" y="1958975"/>
            <a:ext cx="1165225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chénɡ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2462213" y="2797175"/>
            <a:ext cx="769937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xiù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5570538" y="2797175"/>
            <a:ext cx="62865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fù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6962775" y="2797175"/>
            <a:ext cx="771525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xiè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331913" y="3579813"/>
            <a:ext cx="1165225" cy="57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fénɡ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649663" y="2797175"/>
            <a:ext cx="188595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chèn shān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987675" y="3579813"/>
            <a:ext cx="769938" cy="57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yì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9" grpId="0"/>
      <p:bldP spid="29" grpId="1"/>
      <p:bldP spid="30" grpId="0"/>
      <p:bldP spid="30" grpId="1"/>
      <p:bldP spid="31" grpId="0"/>
      <p:bldP spid="31" grpId="1"/>
      <p:bldP spid="18" grpId="0"/>
      <p:bldP spid="18" grpId="1"/>
      <p:bldP spid="19" grpId="0"/>
      <p:bldP spid="1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525" y="700088"/>
            <a:ext cx="1890713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文本框 2"/>
          <p:cNvSpPr txBox="1">
            <a:spLocks noChangeArrowheads="1"/>
          </p:cNvSpPr>
          <p:nvPr/>
        </p:nvSpPr>
        <p:spPr bwMode="auto">
          <a:xfrm>
            <a:off x="755650" y="2678113"/>
            <a:ext cx="6477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夹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339850" y="2043113"/>
            <a:ext cx="250825" cy="2041525"/>
          </a:xfrm>
          <a:prstGeom prst="leftBrace">
            <a:avLst>
              <a:gd name="adj1" fmla="val 26967"/>
              <a:gd name="adj2" fmla="val 50000"/>
            </a:avLst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631950" y="1958975"/>
            <a:ext cx="2249488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3200" b="1" dirty="0">
                <a:latin typeface="+mn-ea"/>
                <a:ea typeface="+mn-ea"/>
              </a:rPr>
              <a:t>______</a:t>
            </a: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夹住</a:t>
            </a:r>
            <a:endParaRPr lang="zh-CN" altLang="en-US" sz="32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31950" y="2824163"/>
            <a:ext cx="2249488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3200" b="1" dirty="0">
                <a:latin typeface="+mn-ea"/>
                <a:ea typeface="+mn-ea"/>
              </a:rPr>
              <a:t>______</a:t>
            </a: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夹袄</a:t>
            </a:r>
            <a:endParaRPr lang="zh-CN" altLang="en-US" sz="32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7" name="文本框 19"/>
          <p:cNvSpPr txBox="1"/>
          <p:nvPr/>
        </p:nvSpPr>
        <p:spPr>
          <a:xfrm>
            <a:off x="1919288" y="1814513"/>
            <a:ext cx="882650" cy="6461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3600" b="1" dirty="0" err="1">
                <a:solidFill>
                  <a:srgbClr val="FF0000"/>
                </a:solidFill>
                <a:latin typeface="+mn-ea"/>
                <a:ea typeface="+mn-ea"/>
              </a:rPr>
              <a:t>jiā</a:t>
            </a:r>
            <a:endParaRPr lang="en-US" altLang="zh-CN" sz="3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" name="文本框 20"/>
          <p:cNvSpPr txBox="1"/>
          <p:nvPr/>
        </p:nvSpPr>
        <p:spPr>
          <a:xfrm>
            <a:off x="1919288" y="2678113"/>
            <a:ext cx="882650" cy="6461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3600" b="1" dirty="0" err="1">
                <a:solidFill>
                  <a:srgbClr val="FF0000"/>
                </a:solidFill>
                <a:latin typeface="+mn-ea"/>
                <a:ea typeface="+mn-ea"/>
              </a:rPr>
              <a:t>jiá</a:t>
            </a:r>
            <a:endParaRPr lang="en-US" altLang="zh-CN" sz="3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0249" name="文本框 2"/>
          <p:cNvSpPr txBox="1">
            <a:spLocks noChangeArrowheads="1"/>
          </p:cNvSpPr>
          <p:nvPr/>
        </p:nvSpPr>
        <p:spPr bwMode="auto">
          <a:xfrm>
            <a:off x="4848225" y="2762250"/>
            <a:ext cx="6477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缝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5432425" y="2452688"/>
            <a:ext cx="250825" cy="1330325"/>
          </a:xfrm>
          <a:prstGeom prst="leftBrace">
            <a:avLst>
              <a:gd name="adj1" fmla="val 26967"/>
              <a:gd name="adj2" fmla="val 50000"/>
            </a:avLst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/>
          </a:p>
        </p:txBody>
      </p:sp>
      <p:sp>
        <p:nvSpPr>
          <p:cNvPr id="11" name="文本框 4"/>
          <p:cNvSpPr txBox="1"/>
          <p:nvPr/>
        </p:nvSpPr>
        <p:spPr>
          <a:xfrm>
            <a:off x="5724525" y="2368550"/>
            <a:ext cx="2249488" cy="5857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3200" b="1" dirty="0">
                <a:latin typeface="+mn-ea"/>
                <a:ea typeface="+mn-ea"/>
              </a:rPr>
              <a:t>______</a:t>
            </a: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缝补</a:t>
            </a:r>
            <a:endParaRPr lang="zh-CN" altLang="en-US" sz="32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12" name="文本框 5"/>
          <p:cNvSpPr txBox="1"/>
          <p:nvPr/>
        </p:nvSpPr>
        <p:spPr>
          <a:xfrm>
            <a:off x="5724525" y="3233738"/>
            <a:ext cx="2249488" cy="5857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3200" b="1" dirty="0">
                <a:latin typeface="+mn-ea"/>
                <a:ea typeface="+mn-ea"/>
              </a:rPr>
              <a:t>______</a:t>
            </a: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门缝</a:t>
            </a:r>
            <a:endParaRPr lang="zh-CN" altLang="en-US" sz="32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13" name="文本框 19"/>
          <p:cNvSpPr txBox="1"/>
          <p:nvPr/>
        </p:nvSpPr>
        <p:spPr>
          <a:xfrm>
            <a:off x="5780088" y="2224088"/>
            <a:ext cx="1114425" cy="6461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3600" b="1" dirty="0" err="1">
                <a:solidFill>
                  <a:srgbClr val="FF0000"/>
                </a:solidFill>
                <a:latin typeface="+mn-ea"/>
                <a:ea typeface="+mn-ea"/>
              </a:rPr>
              <a:t>fénɡ</a:t>
            </a:r>
            <a:endParaRPr lang="en-US" altLang="zh-CN" sz="3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4" name="文本框 20"/>
          <p:cNvSpPr txBox="1"/>
          <p:nvPr/>
        </p:nvSpPr>
        <p:spPr>
          <a:xfrm>
            <a:off x="5792788" y="3087688"/>
            <a:ext cx="1114425" cy="6461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3600" b="1" dirty="0" err="1">
                <a:solidFill>
                  <a:srgbClr val="FF0000"/>
                </a:solidFill>
                <a:latin typeface="+mn-ea"/>
                <a:ea typeface="+mn-ea"/>
              </a:rPr>
              <a:t>fènɡ</a:t>
            </a:r>
            <a:endParaRPr lang="en-US" altLang="zh-CN" sz="3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6" name="文本框 5"/>
          <p:cNvSpPr txBox="1"/>
          <p:nvPr/>
        </p:nvSpPr>
        <p:spPr>
          <a:xfrm>
            <a:off x="1631950" y="3651250"/>
            <a:ext cx="2660650" cy="5857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3200" b="1" dirty="0">
                <a:latin typeface="+mn-ea"/>
                <a:ea typeface="+mn-ea"/>
              </a:rPr>
              <a:t>______</a:t>
            </a: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夹肢窝</a:t>
            </a:r>
            <a:endParaRPr lang="zh-CN" altLang="en-US" sz="32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17" name="文本框 20"/>
          <p:cNvSpPr txBox="1"/>
          <p:nvPr/>
        </p:nvSpPr>
        <p:spPr>
          <a:xfrm>
            <a:off x="2035175" y="3508375"/>
            <a:ext cx="649288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3600" b="1" dirty="0" err="1">
                <a:solidFill>
                  <a:srgbClr val="FF0000"/>
                </a:solidFill>
                <a:latin typeface="+mn-ea"/>
                <a:ea typeface="+mn-ea"/>
              </a:rPr>
              <a:t>ɡā</a:t>
            </a:r>
            <a:endParaRPr lang="en-US" altLang="zh-CN" sz="3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3" grpId="0"/>
      <p:bldP spid="14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1597876" y="357545"/>
            <a:ext cx="1548672" cy="58474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fontAlgn="auto" hangingPunct="0">
              <a:spcBef>
                <a:spcPts val="120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我会写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267" name="组合 3"/>
          <p:cNvGrpSpPr/>
          <p:nvPr/>
        </p:nvGrpSpPr>
        <p:grpSpPr bwMode="auto">
          <a:xfrm>
            <a:off x="1398588" y="1612900"/>
            <a:ext cx="836612" cy="909638"/>
            <a:chOff x="1715715" y="1432892"/>
            <a:chExt cx="836613" cy="909638"/>
          </a:xfrm>
        </p:grpSpPr>
        <p:grpSp>
          <p:nvGrpSpPr>
            <p:cNvPr id="11268" name="组合 7"/>
            <p:cNvGrpSpPr/>
            <p:nvPr/>
          </p:nvGrpSpPr>
          <p:grpSpPr bwMode="auto">
            <a:xfrm>
              <a:off x="1715715" y="1491630"/>
              <a:ext cx="836613" cy="850900"/>
              <a:chOff x="2437" y="2032"/>
              <a:chExt cx="1244" cy="1264"/>
            </a:xfrm>
          </p:grpSpPr>
          <p:sp>
            <p:nvSpPr>
              <p:cNvPr id="11269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1270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1271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1272" name="文本框 64"/>
            <p:cNvSpPr txBox="1">
              <a:spLocks noChangeArrowheads="1"/>
            </p:cNvSpPr>
            <p:nvPr/>
          </p:nvSpPr>
          <p:spPr bwMode="auto">
            <a:xfrm>
              <a:off x="1734765" y="1432892"/>
              <a:ext cx="81121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性</a:t>
              </a:r>
              <a:endParaRPr lang="zh-CN" altLang="en-US" sz="4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1273" name="图片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9938" y="103188"/>
            <a:ext cx="971550" cy="85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74" name="组合 3"/>
          <p:cNvGrpSpPr/>
          <p:nvPr/>
        </p:nvGrpSpPr>
        <p:grpSpPr bwMode="auto">
          <a:xfrm>
            <a:off x="2479675" y="1612900"/>
            <a:ext cx="836613" cy="909638"/>
            <a:chOff x="1715715" y="1432892"/>
            <a:chExt cx="836613" cy="909638"/>
          </a:xfrm>
        </p:grpSpPr>
        <p:grpSp>
          <p:nvGrpSpPr>
            <p:cNvPr id="11275" name="组合 7"/>
            <p:cNvGrpSpPr/>
            <p:nvPr/>
          </p:nvGrpSpPr>
          <p:grpSpPr bwMode="auto">
            <a:xfrm>
              <a:off x="1715715" y="1491630"/>
              <a:ext cx="836613" cy="850900"/>
              <a:chOff x="2437" y="2032"/>
              <a:chExt cx="1244" cy="1264"/>
            </a:xfrm>
          </p:grpSpPr>
          <p:sp>
            <p:nvSpPr>
              <p:cNvPr id="11276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1277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1278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1279" name="文本框 64"/>
            <p:cNvSpPr txBox="1">
              <a:spLocks noChangeArrowheads="1"/>
            </p:cNvSpPr>
            <p:nvPr/>
          </p:nvSpPr>
          <p:spPr bwMode="auto">
            <a:xfrm>
              <a:off x="1734765" y="1432892"/>
              <a:ext cx="81121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卷</a:t>
              </a:r>
              <a:endParaRPr lang="zh-CN" altLang="en-US" sz="4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280" name="组合 3"/>
          <p:cNvGrpSpPr/>
          <p:nvPr/>
        </p:nvGrpSpPr>
        <p:grpSpPr bwMode="auto">
          <a:xfrm>
            <a:off x="3560763" y="1612900"/>
            <a:ext cx="836612" cy="909638"/>
            <a:chOff x="1715715" y="1432892"/>
            <a:chExt cx="836613" cy="909638"/>
          </a:xfrm>
        </p:grpSpPr>
        <p:grpSp>
          <p:nvGrpSpPr>
            <p:cNvPr id="11281" name="组合 7"/>
            <p:cNvGrpSpPr/>
            <p:nvPr/>
          </p:nvGrpSpPr>
          <p:grpSpPr bwMode="auto">
            <a:xfrm>
              <a:off x="1715715" y="1491630"/>
              <a:ext cx="836613" cy="850900"/>
              <a:chOff x="2437" y="2032"/>
              <a:chExt cx="1244" cy="1264"/>
            </a:xfrm>
          </p:grpSpPr>
          <p:sp>
            <p:nvSpPr>
              <p:cNvPr id="11282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1283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1284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1285" name="文本框 64"/>
            <p:cNvSpPr txBox="1">
              <a:spLocks noChangeArrowheads="1"/>
            </p:cNvSpPr>
            <p:nvPr/>
          </p:nvSpPr>
          <p:spPr bwMode="auto">
            <a:xfrm>
              <a:off x="1734765" y="1432892"/>
              <a:ext cx="81121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货</a:t>
              </a:r>
              <a:endParaRPr lang="zh-CN" altLang="en-US" sz="4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286" name="组合 3"/>
          <p:cNvGrpSpPr/>
          <p:nvPr/>
        </p:nvGrpSpPr>
        <p:grpSpPr bwMode="auto">
          <a:xfrm>
            <a:off x="4641850" y="1612900"/>
            <a:ext cx="836613" cy="909638"/>
            <a:chOff x="1715715" y="1432892"/>
            <a:chExt cx="836613" cy="909638"/>
          </a:xfrm>
        </p:grpSpPr>
        <p:grpSp>
          <p:nvGrpSpPr>
            <p:cNvPr id="11287" name="组合 7"/>
            <p:cNvGrpSpPr/>
            <p:nvPr/>
          </p:nvGrpSpPr>
          <p:grpSpPr bwMode="auto">
            <a:xfrm>
              <a:off x="1715715" y="1491630"/>
              <a:ext cx="836613" cy="850900"/>
              <a:chOff x="2437" y="2032"/>
              <a:chExt cx="1244" cy="1264"/>
            </a:xfrm>
          </p:grpSpPr>
          <p:sp>
            <p:nvSpPr>
              <p:cNvPr id="11288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1289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1290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1291" name="文本框 64"/>
            <p:cNvSpPr txBox="1">
              <a:spLocks noChangeArrowheads="1"/>
            </p:cNvSpPr>
            <p:nvPr/>
          </p:nvSpPr>
          <p:spPr bwMode="auto">
            <a:xfrm>
              <a:off x="1734765" y="1432892"/>
              <a:ext cx="81121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取</a:t>
              </a:r>
              <a:endParaRPr lang="zh-CN" altLang="en-US" sz="4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292" name="组合 3"/>
          <p:cNvGrpSpPr/>
          <p:nvPr/>
        </p:nvGrpSpPr>
        <p:grpSpPr bwMode="auto">
          <a:xfrm>
            <a:off x="5722938" y="1612900"/>
            <a:ext cx="836612" cy="909638"/>
            <a:chOff x="1715715" y="1432892"/>
            <a:chExt cx="836613" cy="909638"/>
          </a:xfrm>
        </p:grpSpPr>
        <p:grpSp>
          <p:nvGrpSpPr>
            <p:cNvPr id="11293" name="组合 7"/>
            <p:cNvGrpSpPr/>
            <p:nvPr/>
          </p:nvGrpSpPr>
          <p:grpSpPr bwMode="auto">
            <a:xfrm>
              <a:off x="1715715" y="1491630"/>
              <a:ext cx="836613" cy="850900"/>
              <a:chOff x="2437" y="2032"/>
              <a:chExt cx="1244" cy="1264"/>
            </a:xfrm>
          </p:grpSpPr>
          <p:sp>
            <p:nvSpPr>
              <p:cNvPr id="11294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1295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1296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1297" name="文本框 64"/>
            <p:cNvSpPr txBox="1">
              <a:spLocks noChangeArrowheads="1"/>
            </p:cNvSpPr>
            <p:nvPr/>
          </p:nvSpPr>
          <p:spPr bwMode="auto">
            <a:xfrm>
              <a:off x="1734765" y="1432892"/>
              <a:ext cx="81121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夹</a:t>
              </a:r>
              <a:endParaRPr lang="zh-CN" altLang="en-US" sz="4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298" name="组合 3"/>
          <p:cNvGrpSpPr/>
          <p:nvPr/>
        </p:nvGrpSpPr>
        <p:grpSpPr bwMode="auto">
          <a:xfrm>
            <a:off x="6804025" y="1612900"/>
            <a:ext cx="836613" cy="909638"/>
            <a:chOff x="1715715" y="1432892"/>
            <a:chExt cx="836613" cy="909638"/>
          </a:xfrm>
        </p:grpSpPr>
        <p:grpSp>
          <p:nvGrpSpPr>
            <p:cNvPr id="11299" name="组合 7"/>
            <p:cNvGrpSpPr/>
            <p:nvPr/>
          </p:nvGrpSpPr>
          <p:grpSpPr bwMode="auto">
            <a:xfrm>
              <a:off x="1715715" y="1491630"/>
              <a:ext cx="836613" cy="850900"/>
              <a:chOff x="2437" y="2032"/>
              <a:chExt cx="1244" cy="1264"/>
            </a:xfrm>
          </p:grpSpPr>
          <p:sp>
            <p:nvSpPr>
              <p:cNvPr id="11300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1301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1302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1303" name="文本框 64"/>
            <p:cNvSpPr txBox="1">
              <a:spLocks noChangeArrowheads="1"/>
            </p:cNvSpPr>
            <p:nvPr/>
          </p:nvSpPr>
          <p:spPr bwMode="auto">
            <a:xfrm>
              <a:off x="1734765" y="1432892"/>
              <a:ext cx="81121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夸</a:t>
              </a:r>
              <a:endParaRPr lang="zh-CN" altLang="en-US" sz="4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304" name="组合 3"/>
          <p:cNvGrpSpPr/>
          <p:nvPr/>
        </p:nvGrpSpPr>
        <p:grpSpPr bwMode="auto">
          <a:xfrm>
            <a:off x="1398588" y="2886075"/>
            <a:ext cx="836612" cy="909638"/>
            <a:chOff x="1715715" y="1432892"/>
            <a:chExt cx="836613" cy="909638"/>
          </a:xfrm>
        </p:grpSpPr>
        <p:grpSp>
          <p:nvGrpSpPr>
            <p:cNvPr id="11305" name="组合 7"/>
            <p:cNvGrpSpPr/>
            <p:nvPr/>
          </p:nvGrpSpPr>
          <p:grpSpPr bwMode="auto">
            <a:xfrm>
              <a:off x="1715715" y="1491630"/>
              <a:ext cx="836613" cy="850900"/>
              <a:chOff x="2437" y="2032"/>
              <a:chExt cx="1244" cy="1264"/>
            </a:xfrm>
          </p:grpSpPr>
          <p:sp>
            <p:nvSpPr>
              <p:cNvPr id="11306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1307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1308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1309" name="文本框 64"/>
            <p:cNvSpPr txBox="1">
              <a:spLocks noChangeArrowheads="1"/>
            </p:cNvSpPr>
            <p:nvPr/>
          </p:nvSpPr>
          <p:spPr bwMode="auto">
            <a:xfrm>
              <a:off x="1734765" y="1432892"/>
              <a:ext cx="81121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务</a:t>
              </a:r>
              <a:endParaRPr lang="zh-CN" altLang="en-US" sz="4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310" name="组合 3"/>
          <p:cNvGrpSpPr/>
          <p:nvPr/>
        </p:nvGrpSpPr>
        <p:grpSpPr bwMode="auto">
          <a:xfrm>
            <a:off x="2479675" y="2886075"/>
            <a:ext cx="836613" cy="909638"/>
            <a:chOff x="1715715" y="1432892"/>
            <a:chExt cx="836613" cy="909638"/>
          </a:xfrm>
        </p:grpSpPr>
        <p:grpSp>
          <p:nvGrpSpPr>
            <p:cNvPr id="11311" name="组合 7"/>
            <p:cNvGrpSpPr/>
            <p:nvPr/>
          </p:nvGrpSpPr>
          <p:grpSpPr bwMode="auto">
            <a:xfrm>
              <a:off x="1715715" y="1491630"/>
              <a:ext cx="836613" cy="850900"/>
              <a:chOff x="2437" y="2032"/>
              <a:chExt cx="1244" cy="1264"/>
            </a:xfrm>
          </p:grpSpPr>
          <p:sp>
            <p:nvSpPr>
              <p:cNvPr id="11312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1313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1314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1315" name="文本框 64"/>
            <p:cNvSpPr txBox="1">
              <a:spLocks noChangeArrowheads="1"/>
            </p:cNvSpPr>
            <p:nvPr/>
          </p:nvSpPr>
          <p:spPr bwMode="auto">
            <a:xfrm>
              <a:off x="1734765" y="1432892"/>
              <a:ext cx="81121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衬</a:t>
              </a:r>
              <a:endParaRPr lang="zh-CN" altLang="en-US" sz="4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316" name="组合 3"/>
          <p:cNvGrpSpPr/>
          <p:nvPr/>
        </p:nvGrpSpPr>
        <p:grpSpPr bwMode="auto">
          <a:xfrm>
            <a:off x="3560763" y="2886075"/>
            <a:ext cx="836612" cy="909638"/>
            <a:chOff x="1715715" y="1432892"/>
            <a:chExt cx="836613" cy="909638"/>
          </a:xfrm>
        </p:grpSpPr>
        <p:grpSp>
          <p:nvGrpSpPr>
            <p:cNvPr id="11317" name="组合 7"/>
            <p:cNvGrpSpPr/>
            <p:nvPr/>
          </p:nvGrpSpPr>
          <p:grpSpPr bwMode="auto">
            <a:xfrm>
              <a:off x="1715715" y="1491630"/>
              <a:ext cx="836613" cy="850900"/>
              <a:chOff x="2437" y="2032"/>
              <a:chExt cx="1244" cy="1264"/>
            </a:xfrm>
          </p:grpSpPr>
          <p:sp>
            <p:nvSpPr>
              <p:cNvPr id="11318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1319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1320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1321" name="文本框 64"/>
            <p:cNvSpPr txBox="1">
              <a:spLocks noChangeArrowheads="1"/>
            </p:cNvSpPr>
            <p:nvPr/>
          </p:nvSpPr>
          <p:spPr bwMode="auto">
            <a:xfrm>
              <a:off x="1734765" y="1432892"/>
              <a:ext cx="81121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衫</a:t>
              </a:r>
              <a:endParaRPr lang="zh-CN" altLang="en-US" sz="4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322" name="组合 3"/>
          <p:cNvGrpSpPr/>
          <p:nvPr/>
        </p:nvGrpSpPr>
        <p:grpSpPr bwMode="auto">
          <a:xfrm>
            <a:off x="4641850" y="2886075"/>
            <a:ext cx="836613" cy="909638"/>
            <a:chOff x="1715715" y="1432892"/>
            <a:chExt cx="836613" cy="909638"/>
          </a:xfrm>
        </p:grpSpPr>
        <p:grpSp>
          <p:nvGrpSpPr>
            <p:cNvPr id="11323" name="组合 7"/>
            <p:cNvGrpSpPr/>
            <p:nvPr/>
          </p:nvGrpSpPr>
          <p:grpSpPr bwMode="auto">
            <a:xfrm>
              <a:off x="1715715" y="1491630"/>
              <a:ext cx="836613" cy="850900"/>
              <a:chOff x="2437" y="2032"/>
              <a:chExt cx="1244" cy="1264"/>
            </a:xfrm>
          </p:grpSpPr>
          <p:sp>
            <p:nvSpPr>
              <p:cNvPr id="11324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1325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1326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1327" name="文本框 64"/>
            <p:cNvSpPr txBox="1">
              <a:spLocks noChangeArrowheads="1"/>
            </p:cNvSpPr>
            <p:nvPr/>
          </p:nvSpPr>
          <p:spPr bwMode="auto">
            <a:xfrm>
              <a:off x="1734765" y="1432892"/>
              <a:ext cx="81121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负</a:t>
              </a:r>
              <a:endParaRPr lang="zh-CN" altLang="en-US" sz="4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328" name="组合 3"/>
          <p:cNvGrpSpPr/>
          <p:nvPr/>
        </p:nvGrpSpPr>
        <p:grpSpPr bwMode="auto">
          <a:xfrm>
            <a:off x="5722938" y="2886075"/>
            <a:ext cx="836612" cy="909638"/>
            <a:chOff x="1715715" y="1432892"/>
            <a:chExt cx="836613" cy="909638"/>
          </a:xfrm>
        </p:grpSpPr>
        <p:grpSp>
          <p:nvGrpSpPr>
            <p:cNvPr id="11329" name="组合 7"/>
            <p:cNvGrpSpPr/>
            <p:nvPr/>
          </p:nvGrpSpPr>
          <p:grpSpPr bwMode="auto">
            <a:xfrm>
              <a:off x="1715715" y="1491630"/>
              <a:ext cx="836613" cy="850900"/>
              <a:chOff x="2437" y="2032"/>
              <a:chExt cx="1244" cy="1264"/>
            </a:xfrm>
          </p:grpSpPr>
          <p:sp>
            <p:nvSpPr>
              <p:cNvPr id="11330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1331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1332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1333" name="文本框 64"/>
            <p:cNvSpPr txBox="1">
              <a:spLocks noChangeArrowheads="1"/>
            </p:cNvSpPr>
            <p:nvPr/>
          </p:nvSpPr>
          <p:spPr bwMode="auto">
            <a:xfrm>
              <a:off x="1734765" y="1432892"/>
              <a:ext cx="81121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责</a:t>
              </a:r>
              <a:endParaRPr lang="zh-CN" altLang="en-US" sz="4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334" name="组合 3"/>
          <p:cNvGrpSpPr/>
          <p:nvPr/>
        </p:nvGrpSpPr>
        <p:grpSpPr bwMode="auto">
          <a:xfrm>
            <a:off x="6804025" y="2886075"/>
            <a:ext cx="836613" cy="909638"/>
            <a:chOff x="1715715" y="1432892"/>
            <a:chExt cx="836613" cy="909638"/>
          </a:xfrm>
        </p:grpSpPr>
        <p:grpSp>
          <p:nvGrpSpPr>
            <p:cNvPr id="11335" name="组合 7"/>
            <p:cNvGrpSpPr/>
            <p:nvPr/>
          </p:nvGrpSpPr>
          <p:grpSpPr bwMode="auto">
            <a:xfrm>
              <a:off x="1715715" y="1491630"/>
              <a:ext cx="836613" cy="850900"/>
              <a:chOff x="2437" y="2032"/>
              <a:chExt cx="1244" cy="1264"/>
            </a:xfrm>
          </p:grpSpPr>
          <p:sp>
            <p:nvSpPr>
              <p:cNvPr id="11336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1337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1338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1339" name="文本框 64"/>
            <p:cNvSpPr txBox="1">
              <a:spLocks noChangeArrowheads="1"/>
            </p:cNvSpPr>
            <p:nvPr/>
          </p:nvSpPr>
          <p:spPr bwMode="auto">
            <a:xfrm>
              <a:off x="1734765" y="1432892"/>
              <a:ext cx="81121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艺</a:t>
              </a:r>
              <a:endParaRPr lang="zh-CN" altLang="en-US" sz="4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" name="圆角矩形 2"/>
          <p:cNvSpPr/>
          <p:nvPr/>
        </p:nvSpPr>
        <p:spPr>
          <a:xfrm>
            <a:off x="5651500" y="1563688"/>
            <a:ext cx="1008063" cy="1079500"/>
          </a:xfrm>
          <a:prstGeom prst="roundRect">
            <a:avLst/>
          </a:prstGeom>
          <a:noFill/>
          <a:ln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472113" y="771525"/>
            <a:ext cx="15414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2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独体字</a:t>
            </a:r>
            <a:endParaRPr lang="zh-CN" altLang="en-US" sz="32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6" name="圆角矩形 85"/>
          <p:cNvSpPr/>
          <p:nvPr/>
        </p:nvSpPr>
        <p:spPr>
          <a:xfrm>
            <a:off x="1273175" y="1563688"/>
            <a:ext cx="1079500" cy="1079500"/>
          </a:xfrm>
          <a:prstGeom prst="roundRect">
            <a:avLst/>
          </a:prstGeom>
          <a:noFill/>
          <a:ln>
            <a:solidFill>
              <a:srgbClr val="FF006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/>
          </a:p>
        </p:txBody>
      </p:sp>
      <p:sp>
        <p:nvSpPr>
          <p:cNvPr id="87" name="圆角矩形 86"/>
          <p:cNvSpPr/>
          <p:nvPr/>
        </p:nvSpPr>
        <p:spPr>
          <a:xfrm>
            <a:off x="4500563" y="1563688"/>
            <a:ext cx="1054100" cy="1079500"/>
          </a:xfrm>
          <a:prstGeom prst="roundRect">
            <a:avLst/>
          </a:prstGeom>
          <a:noFill/>
          <a:ln>
            <a:solidFill>
              <a:srgbClr val="FF006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/>
          </a:p>
        </p:txBody>
      </p:sp>
      <p:sp>
        <p:nvSpPr>
          <p:cNvPr id="88" name="圆角矩形 87"/>
          <p:cNvSpPr/>
          <p:nvPr/>
        </p:nvSpPr>
        <p:spPr>
          <a:xfrm>
            <a:off x="2352675" y="2836863"/>
            <a:ext cx="2147888" cy="1081087"/>
          </a:xfrm>
          <a:prstGeom prst="roundRect">
            <a:avLst/>
          </a:prstGeom>
          <a:noFill/>
          <a:ln>
            <a:solidFill>
              <a:srgbClr val="FF006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/>
          </a:p>
        </p:txBody>
      </p:sp>
      <p:sp>
        <p:nvSpPr>
          <p:cNvPr id="89" name="TextBox 88"/>
          <p:cNvSpPr txBox="1">
            <a:spLocks noChangeArrowheads="1"/>
          </p:cNvSpPr>
          <p:nvPr/>
        </p:nvSpPr>
        <p:spPr bwMode="auto">
          <a:xfrm>
            <a:off x="2603500" y="4011613"/>
            <a:ext cx="19685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2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左右结构</a:t>
            </a:r>
            <a:endParaRPr lang="zh-CN" altLang="en-US" sz="32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0" name="圆角矩形 89"/>
          <p:cNvSpPr/>
          <p:nvPr/>
        </p:nvSpPr>
        <p:spPr>
          <a:xfrm>
            <a:off x="2397125" y="1560513"/>
            <a:ext cx="2030413" cy="1079500"/>
          </a:xfrm>
          <a:prstGeom prst="roundRect">
            <a:avLst/>
          </a:prstGeom>
          <a:noFill/>
          <a:ln>
            <a:solidFill>
              <a:srgbClr val="00B0F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/>
          </a:p>
        </p:txBody>
      </p:sp>
      <p:sp>
        <p:nvSpPr>
          <p:cNvPr id="91" name="圆角矩形 90"/>
          <p:cNvSpPr/>
          <p:nvPr/>
        </p:nvSpPr>
        <p:spPr>
          <a:xfrm>
            <a:off x="6724650" y="1563688"/>
            <a:ext cx="1008063" cy="1079500"/>
          </a:xfrm>
          <a:prstGeom prst="roundRect">
            <a:avLst/>
          </a:prstGeom>
          <a:noFill/>
          <a:ln>
            <a:solidFill>
              <a:srgbClr val="00B0F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/>
          </a:p>
        </p:txBody>
      </p:sp>
      <p:sp>
        <p:nvSpPr>
          <p:cNvPr id="92" name="圆角矩形 91"/>
          <p:cNvSpPr/>
          <p:nvPr/>
        </p:nvSpPr>
        <p:spPr>
          <a:xfrm>
            <a:off x="1273175" y="2836863"/>
            <a:ext cx="1008063" cy="1081087"/>
          </a:xfrm>
          <a:prstGeom prst="roundRect">
            <a:avLst/>
          </a:prstGeom>
          <a:noFill/>
          <a:ln>
            <a:solidFill>
              <a:srgbClr val="00B0F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/>
          </a:p>
        </p:txBody>
      </p:sp>
      <p:sp>
        <p:nvSpPr>
          <p:cNvPr id="93" name="圆角矩形 92"/>
          <p:cNvSpPr/>
          <p:nvPr/>
        </p:nvSpPr>
        <p:spPr>
          <a:xfrm>
            <a:off x="4572000" y="2836863"/>
            <a:ext cx="3160713" cy="1081087"/>
          </a:xfrm>
          <a:prstGeom prst="roundRect">
            <a:avLst/>
          </a:prstGeom>
          <a:noFill/>
          <a:ln>
            <a:solidFill>
              <a:srgbClr val="00B0F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/>
          </a:p>
        </p:txBody>
      </p:sp>
      <p:sp>
        <p:nvSpPr>
          <p:cNvPr id="94" name="TextBox 93"/>
          <p:cNvSpPr txBox="1">
            <a:spLocks noChangeArrowheads="1"/>
          </p:cNvSpPr>
          <p:nvPr/>
        </p:nvSpPr>
        <p:spPr bwMode="auto">
          <a:xfrm>
            <a:off x="5245100" y="4011613"/>
            <a:ext cx="19685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2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上下结构</a:t>
            </a:r>
            <a:endParaRPr lang="zh-CN" altLang="en-US" sz="32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86" grpId="0" animBg="1"/>
      <p:bldP spid="87" grpId="0" animBg="1"/>
      <p:bldP spid="88" grpId="0" animBg="1"/>
      <p:bldP spid="89" grpId="0"/>
      <p:bldP spid="90" grpId="0" animBg="1"/>
      <p:bldP spid="91" grpId="0" animBg="1"/>
      <p:bldP spid="92" grpId="0" animBg="1"/>
      <p:bldP spid="93" grpId="0" animBg="1"/>
      <p:bldP spid="9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/>
          <p:cNvSpPr txBox="1"/>
          <p:nvPr/>
        </p:nvSpPr>
        <p:spPr>
          <a:xfrm>
            <a:off x="917575" y="2017713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结构：</a:t>
            </a:r>
            <a:endParaRPr lang="en-US" altLang="zh-CN" sz="32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3" name="文本框 11"/>
          <p:cNvSpPr txBox="1"/>
          <p:nvPr/>
        </p:nvSpPr>
        <p:spPr>
          <a:xfrm>
            <a:off x="917575" y="2698750"/>
            <a:ext cx="15843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部首：</a:t>
            </a:r>
            <a:endParaRPr lang="zh-CN" altLang="en-US" sz="32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4" name="文本框 12"/>
          <p:cNvSpPr txBox="1"/>
          <p:nvPr/>
        </p:nvSpPr>
        <p:spPr>
          <a:xfrm>
            <a:off x="928688" y="3468688"/>
            <a:ext cx="2254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书写指导：</a:t>
            </a:r>
            <a:endParaRPr lang="zh-CN" altLang="en-US" sz="32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5" name="文本框 15"/>
          <p:cNvSpPr txBox="1"/>
          <p:nvPr/>
        </p:nvSpPr>
        <p:spPr>
          <a:xfrm>
            <a:off x="2876550" y="3303588"/>
            <a:ext cx="5727700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zh-CN" altLang="en-US" sz="3200" b="1" dirty="0">
                <a:latin typeface="+mn-ea"/>
              </a:rPr>
              <a:t>两横上短下长。撇取弯势，与捺平衡。</a:t>
            </a:r>
            <a:endParaRPr lang="en-US" altLang="zh-CN" sz="3200" b="1" dirty="0">
              <a:latin typeface="+mn-ea"/>
            </a:endParaRPr>
          </a:p>
        </p:txBody>
      </p:sp>
      <p:sp>
        <p:nvSpPr>
          <p:cNvPr id="6" name="文本框 16"/>
          <p:cNvSpPr txBox="1"/>
          <p:nvPr/>
        </p:nvSpPr>
        <p:spPr>
          <a:xfrm>
            <a:off x="827088" y="987425"/>
            <a:ext cx="11715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200" b="1" dirty="0" err="1">
                <a:solidFill>
                  <a:srgbClr val="0000FF"/>
                </a:solidFill>
                <a:latin typeface="+mn-ea"/>
                <a:ea typeface="+mn-ea"/>
              </a:rPr>
              <a:t>juǎn</a:t>
            </a:r>
            <a:endParaRPr lang="en-US" altLang="zh-CN" sz="32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12295" name="文本框 17"/>
          <p:cNvSpPr txBox="1">
            <a:spLocks noChangeArrowheads="1"/>
          </p:cNvSpPr>
          <p:nvPr/>
        </p:nvSpPr>
        <p:spPr bwMode="auto">
          <a:xfrm>
            <a:off x="2055813" y="700088"/>
            <a:ext cx="1181100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8000" b="1">
                <a:latin typeface="楷体" panose="02010609060101010101" pitchFamily="49" charset="-122"/>
                <a:ea typeface="楷体" panose="02010609060101010101" pitchFamily="49" charset="-122"/>
              </a:rPr>
              <a:t>卷</a:t>
            </a:r>
            <a:endParaRPr lang="zh-CN" altLang="en-US" sz="8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296" name="组合 3"/>
          <p:cNvGrpSpPr/>
          <p:nvPr/>
        </p:nvGrpSpPr>
        <p:grpSpPr bwMode="auto">
          <a:xfrm>
            <a:off x="827088" y="219075"/>
            <a:ext cx="4603750" cy="638175"/>
            <a:chOff x="346650" y="378384"/>
            <a:chExt cx="4603316" cy="639832"/>
          </a:xfrm>
        </p:grpSpPr>
        <p:sp>
          <p:nvSpPr>
            <p:cNvPr id="9" name="Text Box 15"/>
            <p:cNvSpPr txBox="1">
              <a:spLocks noChangeArrowheads="1"/>
            </p:cNvSpPr>
            <p:nvPr/>
          </p:nvSpPr>
          <p:spPr bwMode="auto">
            <a:xfrm>
              <a:off x="917793" y="425125"/>
              <a:ext cx="4032173" cy="585711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  <a:scene3d>
              <a:camera prst="perspectiveRight"/>
              <a:lightRig rig="threePt" dir="t"/>
            </a:scene3d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auto" hangingPunct="0">
                <a:spcBef>
                  <a:spcPts val="120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重难点字书写指导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2298" name="图片 2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6650" y="378384"/>
              <a:ext cx="729342" cy="639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文本框 21"/>
          <p:cNvSpPr txBox="1"/>
          <p:nvPr/>
        </p:nvSpPr>
        <p:spPr>
          <a:xfrm>
            <a:off x="2166938" y="2012950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zh-CN" altLang="en-US" sz="3200" b="1" dirty="0">
                <a:latin typeface="+mn-ea"/>
                <a:ea typeface="+mn-ea"/>
              </a:rPr>
              <a:t>上下</a:t>
            </a:r>
            <a:endParaRPr lang="en-US" altLang="zh-CN" sz="3200" b="1" dirty="0">
              <a:latin typeface="+mn-ea"/>
              <a:ea typeface="+mn-ea"/>
            </a:endParaRPr>
          </a:p>
        </p:txBody>
      </p:sp>
      <p:sp>
        <p:nvSpPr>
          <p:cNvPr id="12" name="文本框 22"/>
          <p:cNvSpPr txBox="1"/>
          <p:nvPr/>
        </p:nvSpPr>
        <p:spPr>
          <a:xfrm>
            <a:off x="2228850" y="2706688"/>
            <a:ext cx="1584325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zh-CN" altLang="en-US" sz="3200" b="1" dirty="0">
                <a:latin typeface="+mn-ea"/>
                <a:ea typeface="+mn-ea"/>
              </a:rPr>
              <a:t>⺋</a:t>
            </a:r>
            <a:endParaRPr lang="en-US" altLang="zh-CN" sz="3200" b="1" dirty="0">
              <a:latin typeface="+mn-ea"/>
              <a:ea typeface="+mn-ea"/>
            </a:endParaRPr>
          </a:p>
        </p:txBody>
      </p:sp>
      <p:pic>
        <p:nvPicPr>
          <p:cNvPr id="15" name="卷.wmv">
            <a:hlinkClick r:id="" action="ppaction://media"/>
          </p:cNvPr>
          <p:cNvPicPr>
            <a:picLocks noRot="1" noChangeAspect="1" noChangeArrowheads="1"/>
          </p:cNvPicPr>
          <p:nvPr>
            <a:vide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987425"/>
            <a:ext cx="2376487" cy="236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/>
          <p:cNvSpPr txBox="1"/>
          <p:nvPr/>
        </p:nvSpPr>
        <p:spPr>
          <a:xfrm>
            <a:off x="917575" y="2017713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结构：</a:t>
            </a:r>
            <a:endParaRPr lang="en-US" altLang="zh-CN" sz="32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3" name="文本框 11"/>
          <p:cNvSpPr txBox="1"/>
          <p:nvPr/>
        </p:nvSpPr>
        <p:spPr>
          <a:xfrm>
            <a:off x="917575" y="2698750"/>
            <a:ext cx="15843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部首：</a:t>
            </a:r>
            <a:endParaRPr lang="zh-CN" altLang="en-US" sz="32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4" name="文本框 12"/>
          <p:cNvSpPr txBox="1"/>
          <p:nvPr/>
        </p:nvSpPr>
        <p:spPr>
          <a:xfrm>
            <a:off x="928688" y="3468688"/>
            <a:ext cx="2254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书写指导：</a:t>
            </a:r>
            <a:endParaRPr lang="zh-CN" altLang="en-US" sz="32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5" name="文本框 15"/>
          <p:cNvSpPr txBox="1"/>
          <p:nvPr/>
        </p:nvSpPr>
        <p:spPr>
          <a:xfrm>
            <a:off x="2876550" y="3303588"/>
            <a:ext cx="5727700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zh-CN" altLang="en-US" sz="3200" b="1" dirty="0">
                <a:latin typeface="+mn-ea"/>
              </a:rPr>
              <a:t>左部不要少写第四笔；右部竖钩内收，顿点略靠上。</a:t>
            </a:r>
            <a:endParaRPr lang="en-US" altLang="zh-CN" sz="3200" b="1" dirty="0">
              <a:latin typeface="+mn-ea"/>
            </a:endParaRPr>
          </a:p>
        </p:txBody>
      </p:sp>
      <p:sp>
        <p:nvSpPr>
          <p:cNvPr id="6" name="文本框 16"/>
          <p:cNvSpPr txBox="1"/>
          <p:nvPr/>
        </p:nvSpPr>
        <p:spPr>
          <a:xfrm>
            <a:off x="827088" y="987425"/>
            <a:ext cx="11715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200" b="1" dirty="0" err="1">
                <a:solidFill>
                  <a:srgbClr val="0000FF"/>
                </a:solidFill>
                <a:latin typeface="+mn-ea"/>
                <a:ea typeface="+mn-ea"/>
              </a:rPr>
              <a:t>chèn</a:t>
            </a:r>
            <a:endParaRPr lang="en-US" altLang="zh-CN" sz="32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13319" name="文本框 17"/>
          <p:cNvSpPr txBox="1">
            <a:spLocks noChangeArrowheads="1"/>
          </p:cNvSpPr>
          <p:nvPr/>
        </p:nvSpPr>
        <p:spPr bwMode="auto">
          <a:xfrm>
            <a:off x="2055813" y="700088"/>
            <a:ext cx="11811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8000" b="1">
                <a:latin typeface="楷体" panose="02010609060101010101" pitchFamily="49" charset="-122"/>
                <a:ea typeface="楷体" panose="02010609060101010101" pitchFamily="49" charset="-122"/>
              </a:rPr>
              <a:t>衬</a:t>
            </a:r>
            <a:endParaRPr lang="zh-CN" altLang="en-US" sz="8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21"/>
          <p:cNvSpPr txBox="1"/>
          <p:nvPr/>
        </p:nvSpPr>
        <p:spPr>
          <a:xfrm>
            <a:off x="2166938" y="2012950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zh-CN" altLang="en-US" sz="3200" b="1" dirty="0">
                <a:latin typeface="+mn-ea"/>
                <a:ea typeface="+mn-ea"/>
              </a:rPr>
              <a:t>左右</a:t>
            </a:r>
            <a:endParaRPr lang="en-US" altLang="zh-CN" sz="3200" b="1" dirty="0">
              <a:latin typeface="+mn-ea"/>
              <a:ea typeface="+mn-ea"/>
            </a:endParaRPr>
          </a:p>
        </p:txBody>
      </p:sp>
      <p:sp>
        <p:nvSpPr>
          <p:cNvPr id="12" name="文本框 22"/>
          <p:cNvSpPr txBox="1"/>
          <p:nvPr/>
        </p:nvSpPr>
        <p:spPr>
          <a:xfrm>
            <a:off x="2228850" y="2706688"/>
            <a:ext cx="1584325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zh-CN" altLang="en-US" sz="3200" b="1" dirty="0">
                <a:latin typeface="+mn-ea"/>
                <a:ea typeface="+mn-ea"/>
              </a:rPr>
              <a:t>衤</a:t>
            </a:r>
            <a:endParaRPr lang="en-US" altLang="zh-CN" sz="3200" b="1" dirty="0">
              <a:latin typeface="+mn-ea"/>
              <a:ea typeface="+mn-ea"/>
            </a:endParaRPr>
          </a:p>
        </p:txBody>
      </p:sp>
      <p:pic>
        <p:nvPicPr>
          <p:cNvPr id="14" name="衬.wm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6450" y="987425"/>
            <a:ext cx="2324100" cy="231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2"/>
          <p:cNvSpPr txBox="1">
            <a:spLocks noChangeArrowheads="1"/>
          </p:cNvSpPr>
          <p:nvPr/>
        </p:nvSpPr>
        <p:spPr bwMode="auto">
          <a:xfrm>
            <a:off x="811213" y="268288"/>
            <a:ext cx="18161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词语解释</a:t>
            </a:r>
            <a:endParaRPr lang="zh-CN" altLang="en-US" sz="3200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39" name="TextBox 6"/>
          <p:cNvSpPr txBox="1">
            <a:spLocks noChangeArrowheads="1"/>
          </p:cNvSpPr>
          <p:nvPr/>
        </p:nvSpPr>
        <p:spPr bwMode="auto">
          <a:xfrm>
            <a:off x="900113" y="1276350"/>
            <a:ext cx="5649912" cy="320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性情，脾气。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感到迷惑不解。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合乎时尚，合乎时宜。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手工技艺。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感到很奇怪；惊异。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5651500" y="1274763"/>
            <a:ext cx="1944688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性子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5651500" y="1911350"/>
            <a:ext cx="1944688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纳闷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Box 6"/>
          <p:cNvSpPr txBox="1">
            <a:spLocks noChangeArrowheads="1"/>
          </p:cNvSpPr>
          <p:nvPr/>
        </p:nvSpPr>
        <p:spPr bwMode="auto">
          <a:xfrm>
            <a:off x="5651500" y="2546350"/>
            <a:ext cx="1944688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合时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5651500" y="3182938"/>
            <a:ext cx="1944688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手艺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6"/>
          <p:cNvSpPr txBox="1">
            <a:spLocks noChangeArrowheads="1"/>
          </p:cNvSpPr>
          <p:nvPr/>
        </p:nvSpPr>
        <p:spPr bwMode="auto">
          <a:xfrm>
            <a:off x="5651500" y="3819525"/>
            <a:ext cx="1944688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惊讶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2744</Words>
  <Application>WPS 演示</Application>
  <PresentationFormat>全屏显示(16:9)</PresentationFormat>
  <Paragraphs>397</Paragraphs>
  <Slides>35</Slides>
  <Notes>3</Notes>
  <HiddenSlides>0</HiddenSlides>
  <MMClips>2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7" baseType="lpstr">
      <vt:lpstr>Arial</vt:lpstr>
      <vt:lpstr>宋体</vt:lpstr>
      <vt:lpstr>Wingdings</vt:lpstr>
      <vt:lpstr>Calibri</vt:lpstr>
      <vt:lpstr>Calibri Light</vt:lpstr>
      <vt:lpstr>Calibri</vt:lpstr>
      <vt:lpstr>楷体</vt:lpstr>
      <vt:lpstr>微软雅黑</vt:lpstr>
      <vt:lpstr>黑体</vt:lpstr>
      <vt:lpstr>Arial Unicode MS</vt:lpstr>
      <vt:lpstr>Arial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涂圣文</cp:lastModifiedBy>
  <cp:revision>9</cp:revision>
  <dcterms:created xsi:type="dcterms:W3CDTF">2019-02-15T03:18:00Z</dcterms:created>
  <dcterms:modified xsi:type="dcterms:W3CDTF">2020-05-23T02:12:48Z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KSOProductBuildVer">
    <vt:lpwstr>2052-11.8.2.8053</vt:lpwstr>
  </property>
</Properties>
</file>