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29" r:id="rId3"/>
    <p:sldId id="302" r:id="rId4"/>
    <p:sldId id="303" r:id="rId5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323" r:id="rId25"/>
    <p:sldId id="324" r:id="rId26"/>
    <p:sldId id="325" r:id="rId27"/>
    <p:sldId id="326" r:id="rId28"/>
    <p:sldId id="327" r:id="rId29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ubeishijiyingcai@126.com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124"/>
    <a:srgbClr val="EF7509"/>
    <a:srgbClr val="8CC5B1"/>
    <a:srgbClr val="202E4A"/>
    <a:srgbClr val="68BC9E"/>
    <a:srgbClr val="FEFEFE"/>
    <a:srgbClr val="009459"/>
    <a:srgbClr val="008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76" autoAdjust="0"/>
  </p:normalViewPr>
  <p:slideViewPr>
    <p:cSldViewPr snapToGrid="0">
      <p:cViewPr varScale="1">
        <p:scale>
          <a:sx n="106" d="100"/>
          <a:sy n="106" d="100"/>
        </p:scale>
        <p:origin x="-102" y="-702"/>
      </p:cViewPr>
      <p:guideLst>
        <p:guide orient="horz" pos="162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commentAuthors" Target="commentAuthors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B5A71502-EEFB-496B-895B-49472ABE107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71502-EEFB-496B-895B-49472ABE10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2232762" y="437656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www.1ppt.com/jianli/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24000"/>
            <a:ext cx="8139178" cy="486000"/>
          </a:xfrm>
        </p:spPr>
        <p:txBody>
          <a:bodyPr rtlCol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972000"/>
            <a:ext cx="8139178" cy="3781016"/>
          </a:xfrm>
        </p:spPr>
        <p:txBody>
          <a:bodyPr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B8A7F4E-1602-449D-821A-AF3B69FB03C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1B685D6-E159-43E5-B598-12128661009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tags" Target="../tags/tag12.xml"/><Relationship Id="rId7" Type="http://schemas.openxmlformats.org/officeDocument/2006/relationships/tags" Target="../tags/tag11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3"/>
            </p:custDataLst>
          </p:nvPr>
        </p:nvSpPr>
        <p:spPr bwMode="auto">
          <a:xfrm>
            <a:off x="502444" y="323850"/>
            <a:ext cx="81391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28575" rIns="57150" bIns="28575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  <p:custDataLst>
              <p:tags r:id="rId4"/>
            </p:custDataLst>
          </p:nvPr>
        </p:nvSpPr>
        <p:spPr bwMode="auto">
          <a:xfrm>
            <a:off x="502444" y="971550"/>
            <a:ext cx="8139113" cy="378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0" rIns="61913" bIns="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5"/>
            </p:custDataLst>
          </p:nvPr>
        </p:nvSpPr>
        <p:spPr>
          <a:xfrm>
            <a:off x="659606" y="4762500"/>
            <a:ext cx="2025254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6"/>
            </p:custDataLst>
          </p:nvPr>
        </p:nvSpPr>
        <p:spPr>
          <a:xfrm>
            <a:off x="3087291" y="4762500"/>
            <a:ext cx="2969419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7"/>
            </p:custDataLst>
          </p:nvPr>
        </p:nvSpPr>
        <p:spPr>
          <a:xfrm>
            <a:off x="6457950" y="4762500"/>
            <a:ext cx="2025254" cy="23693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normAutofit/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E18DB279-9F38-4A29-9B3C-69A6DC320B13}" type="slidenum">
              <a:rPr lang="zh-CN" altLang="en-US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rtl="0" fontAlgn="base">
        <a:spcBef>
          <a:spcPct val="0"/>
        </a:spcBef>
        <a:spcAft>
          <a:spcPct val="0"/>
        </a:spcAft>
        <a:defRPr sz="2100" b="1" kern="1200" spc="15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268391"/>
            <a:ext cx="9144000" cy="877491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pic>
        <p:nvPicPr>
          <p:cNvPr id="3075" name="图片 6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-2382" y="1387078"/>
            <a:ext cx="3625454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文本框 3"/>
          <p:cNvSpPr txBox="1">
            <a:spLocks noChangeArrowheads="1"/>
          </p:cNvSpPr>
          <p:nvPr/>
        </p:nvSpPr>
        <p:spPr bwMode="auto">
          <a:xfrm>
            <a:off x="3783106" y="624308"/>
            <a:ext cx="536089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700" dirty="0">
                <a:latin typeface="华文楷体" pitchFamily="2" charset="-122"/>
                <a:ea typeface="华文楷体" pitchFamily="2" charset="-122"/>
              </a:rPr>
              <a:t>人教部编版</a:t>
            </a:r>
            <a:r>
              <a:rPr lang="en-US" altLang="zh-CN" sz="2700" dirty="0">
                <a:latin typeface="华文楷体" pitchFamily="2" charset="-122"/>
                <a:ea typeface="华文楷体" pitchFamily="2" charset="-122"/>
              </a:rPr>
              <a:t>·</a:t>
            </a:r>
            <a:r>
              <a:rPr lang="zh-CN" altLang="en-US" sz="2700" dirty="0">
                <a:latin typeface="华文楷体" pitchFamily="2" charset="-122"/>
                <a:ea typeface="华文楷体" pitchFamily="2" charset="-122"/>
              </a:rPr>
              <a:t>五年级（下册）</a:t>
            </a:r>
            <a:endParaRPr lang="zh-CN" altLang="en-US" sz="2700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55932" y="1551180"/>
            <a:ext cx="4668115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 defTabSz="3429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CN" sz="5400" b="1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11.</a:t>
            </a:r>
            <a:r>
              <a:rPr lang="zh-CN" altLang="en-US" sz="5400" b="1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军神</a:t>
            </a:r>
            <a:endParaRPr lang="zh-CN" altLang="en-US" sz="5400" b="1" dirty="0"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41414" y="2756416"/>
            <a:ext cx="12971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zh-CN" altLang="en-US" sz="24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第</a:t>
            </a:r>
            <a:r>
              <a:rPr lang="en-US" altLang="zh-CN" sz="24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1</a:t>
            </a:r>
            <a:r>
              <a:rPr lang="zh-CN" altLang="en-US" sz="24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课时</a:t>
            </a:r>
            <a:endParaRPr lang="zh-CN" altLang="en-US" sz="2400" b="1" noProof="1">
              <a:ln w="17780" cmpd="sng">
                <a:noFill/>
                <a:prstDash val="solid"/>
                <a:miter lim="800000"/>
              </a:ln>
              <a:effectLst>
                <a:glow rad="304800">
                  <a:schemeClr val="bg1">
                    <a:alpha val="60000"/>
                  </a:schemeClr>
                </a:glo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仿宋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423086"/>
            <a:ext cx="9144000" cy="497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786188" y="2549129"/>
            <a:ext cx="950119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886325" y="2575322"/>
            <a:ext cx="3719513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年龄  适龄  大龄</a:t>
            </a:r>
            <a:endParaRPr lang="zh-CN" altLang="en-US" sz="3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823098" y="3495675"/>
            <a:ext cx="1782365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5042297" y="3524250"/>
            <a:ext cx="3505200" cy="99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她因年龄而无资格做这项工作。</a:t>
            </a:r>
            <a:endParaRPr lang="zh-CN" altLang="en-US" sz="3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341" name="组合 23"/>
          <p:cNvGrpSpPr/>
          <p:nvPr/>
        </p:nvGrpSpPr>
        <p:grpSpPr bwMode="auto">
          <a:xfrm>
            <a:off x="641748" y="1071563"/>
            <a:ext cx="2078831" cy="196929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703660" y="947738"/>
            <a:ext cx="2501503" cy="206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龄</a:t>
            </a:r>
            <a:endParaRPr lang="zh-CN" altLang="en-US" sz="130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425179" y="448866"/>
            <a:ext cx="1295400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60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</a:rPr>
              <a:t>líng</a:t>
            </a:r>
            <a:endParaRPr lang="en-US" altLang="zh-CN" sz="6000" b="1">
              <a:solidFill>
                <a:srgbClr val="000000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786188" y="1501379"/>
            <a:ext cx="9501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我会写</a:t>
            </a:r>
            <a:endParaRPr lang="zh-CN" altLang="en-US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736307" y="1302544"/>
            <a:ext cx="4227910" cy="973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802857" y="2601516"/>
            <a:ext cx="9501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951810" y="2624137"/>
            <a:ext cx="3719513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绷带  绷紧  床绷</a:t>
            </a:r>
            <a:endParaRPr lang="zh-CN" altLang="en-US" sz="3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839767" y="3546873"/>
            <a:ext cx="1782365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4951810" y="3575448"/>
            <a:ext cx="4050506" cy="99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卫生员忙用绷带帮他把伤口包扎好。</a:t>
            </a:r>
            <a:endParaRPr lang="zh-CN" altLang="en-US" sz="3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365" name="组合 23"/>
          <p:cNvGrpSpPr/>
          <p:nvPr/>
        </p:nvGrpSpPr>
        <p:grpSpPr bwMode="auto">
          <a:xfrm>
            <a:off x="641748" y="1071563"/>
            <a:ext cx="2078831" cy="196929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703660" y="947738"/>
            <a:ext cx="2501503" cy="206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绷</a:t>
            </a:r>
            <a:endParaRPr lang="zh-CN" altLang="en-US" sz="130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425179" y="450057"/>
            <a:ext cx="1216819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60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</a:rPr>
              <a:t>bēng </a:t>
            </a:r>
            <a:endParaRPr lang="en-US" altLang="zh-CN" sz="3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786188" y="1501379"/>
            <a:ext cx="9501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我会写</a:t>
            </a:r>
            <a:endParaRPr lang="zh-CN" altLang="en-US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817269" y="1309688"/>
            <a:ext cx="4221956" cy="940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94849" y="3191827"/>
            <a:ext cx="2025963" cy="1767360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786188" y="2593181"/>
            <a:ext cx="950119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886325" y="2619375"/>
            <a:ext cx="3719513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审查  审批  审视</a:t>
            </a:r>
            <a:endParaRPr lang="zh-CN" altLang="en-US" sz="3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823098" y="3539729"/>
            <a:ext cx="1782365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5042297" y="3568304"/>
            <a:ext cx="3505200" cy="99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今天省领导来审查工作。</a:t>
            </a:r>
            <a:endParaRPr lang="zh-CN" altLang="en-US" sz="3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389" name="组合 23"/>
          <p:cNvGrpSpPr/>
          <p:nvPr/>
        </p:nvGrpSpPr>
        <p:grpSpPr bwMode="auto">
          <a:xfrm>
            <a:off x="641748" y="1071563"/>
            <a:ext cx="2078831" cy="196929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703660" y="947738"/>
            <a:ext cx="2501503" cy="206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3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审</a:t>
            </a:r>
            <a:endParaRPr lang="zh-CN" altLang="en-US" sz="13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208485" y="476251"/>
            <a:ext cx="1169194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60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  <a:sym typeface="宋体" panose="02010600030101010101" pitchFamily="2" charset="-122"/>
              </a:rPr>
              <a:t>shěn</a:t>
            </a:r>
            <a:endParaRPr lang="en-US" altLang="zh-CN" sz="3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786188" y="1501379"/>
            <a:ext cx="9501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我会写</a:t>
            </a:r>
            <a:endParaRPr lang="zh-CN" altLang="en-US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939904" y="1390650"/>
            <a:ext cx="3378994" cy="750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6269" y="3225165"/>
            <a:ext cx="2094071" cy="1594486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813573" y="2511029"/>
            <a:ext cx="9501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913709" y="2536031"/>
            <a:ext cx="3719513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调剂  药剂  剂量</a:t>
            </a:r>
            <a:endParaRPr lang="zh-CN" altLang="en-US" sz="3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850481" y="3456385"/>
            <a:ext cx="1782366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5069681" y="3484960"/>
            <a:ext cx="3505200" cy="99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小人物在社会中是一种必要的调剂。</a:t>
            </a:r>
            <a:endParaRPr lang="zh-CN" altLang="en-US" sz="3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413" name="组合 23"/>
          <p:cNvGrpSpPr/>
          <p:nvPr/>
        </p:nvGrpSpPr>
        <p:grpSpPr bwMode="auto">
          <a:xfrm>
            <a:off x="641748" y="1071563"/>
            <a:ext cx="2078831" cy="196929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703660" y="947738"/>
            <a:ext cx="2501503" cy="206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3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剂</a:t>
            </a:r>
            <a:endParaRPr lang="zh-CN" altLang="en-US" sz="13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333500" y="478632"/>
            <a:ext cx="925116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60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</a:rPr>
              <a:t>jì</a:t>
            </a:r>
            <a:endParaRPr lang="en-US" altLang="zh-CN" sz="6000" b="1">
              <a:solidFill>
                <a:srgbClr val="000000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786188" y="1501379"/>
            <a:ext cx="9501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我会写</a:t>
            </a:r>
            <a:endParaRPr lang="zh-CN" altLang="en-US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939903" y="1501379"/>
            <a:ext cx="3386138" cy="721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53414" y="3196590"/>
            <a:ext cx="2182655" cy="1735931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786188" y="2632473"/>
            <a:ext cx="9501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886325" y="2658666"/>
            <a:ext cx="3719513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施行  实施  措施</a:t>
            </a:r>
            <a:endParaRPr lang="zh-CN" altLang="en-US" sz="3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823098" y="3577829"/>
            <a:ext cx="1782365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4886325" y="3607594"/>
            <a:ext cx="4195763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他采取的措施很有效。</a:t>
            </a:r>
            <a:endParaRPr lang="zh-CN" altLang="en-US" sz="3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437" name="组合 23"/>
          <p:cNvGrpSpPr/>
          <p:nvPr/>
        </p:nvGrpSpPr>
        <p:grpSpPr bwMode="auto">
          <a:xfrm>
            <a:off x="641748" y="1071563"/>
            <a:ext cx="2078831" cy="196929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703660" y="947738"/>
            <a:ext cx="2501503" cy="206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3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施</a:t>
            </a:r>
            <a:endParaRPr lang="zh-CN" altLang="en-US" sz="13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425178" y="450057"/>
            <a:ext cx="832247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60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</a:rPr>
              <a:t>shī</a:t>
            </a:r>
            <a:endParaRPr lang="en-US" altLang="zh-CN" sz="3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786188" y="1501379"/>
            <a:ext cx="9501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我会写</a:t>
            </a:r>
            <a:endParaRPr lang="zh-CN" altLang="en-US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845844" y="1402556"/>
            <a:ext cx="3813572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65806" y="3225165"/>
            <a:ext cx="1831181" cy="1664494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802857" y="2695575"/>
            <a:ext cx="950119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902994" y="2720579"/>
            <a:ext cx="3720704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吭气  吭吃  吭咽</a:t>
            </a:r>
            <a:endParaRPr lang="zh-CN" altLang="en-US" sz="3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839767" y="3640931"/>
            <a:ext cx="1782365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5060156" y="3669506"/>
            <a:ext cx="3862388" cy="99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他叫我不要吭气，保持安静。</a:t>
            </a:r>
            <a:endParaRPr lang="zh-CN" altLang="en-US" sz="3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461" name="组合 23"/>
          <p:cNvGrpSpPr/>
          <p:nvPr/>
        </p:nvGrpSpPr>
        <p:grpSpPr bwMode="auto">
          <a:xfrm>
            <a:off x="641748" y="1071563"/>
            <a:ext cx="2078831" cy="196929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703660" y="947738"/>
            <a:ext cx="2501503" cy="206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3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吭</a:t>
            </a:r>
            <a:endParaRPr lang="zh-CN" altLang="en-US" sz="13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147763" y="476251"/>
            <a:ext cx="1295400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60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</a:rPr>
              <a:t>kēng</a:t>
            </a:r>
            <a:endParaRPr lang="en-US" altLang="zh-CN" sz="3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786188" y="1501379"/>
            <a:ext cx="9501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我会写</a:t>
            </a:r>
            <a:endParaRPr lang="zh-CN" altLang="en-US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939904" y="1394222"/>
            <a:ext cx="294322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0" name="图片 1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07244" y="3225404"/>
            <a:ext cx="1913335" cy="1740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798094" y="2680098"/>
            <a:ext cx="950119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898231" y="2706291"/>
            <a:ext cx="3719513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崭新  崭然  崭亮</a:t>
            </a:r>
            <a:endParaRPr lang="zh-CN" altLang="en-US" sz="3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835004" y="3626644"/>
            <a:ext cx="1782365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5054204" y="3655219"/>
            <a:ext cx="3863578" cy="99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同学们穿上崭新的校服,显得很神气。</a:t>
            </a:r>
            <a:endParaRPr lang="zh-CN" altLang="en-US" sz="3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485" name="组合 23"/>
          <p:cNvGrpSpPr/>
          <p:nvPr/>
        </p:nvGrpSpPr>
        <p:grpSpPr bwMode="auto">
          <a:xfrm>
            <a:off x="641748" y="1071563"/>
            <a:ext cx="2078831" cy="196929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703660" y="947738"/>
            <a:ext cx="2501503" cy="206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3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崭</a:t>
            </a:r>
            <a:endParaRPr lang="zh-CN" altLang="en-US" sz="13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198960" y="448866"/>
            <a:ext cx="1277540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60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</a:rPr>
              <a:t>zhǎn</a:t>
            </a:r>
            <a:endParaRPr lang="en-US" altLang="zh-CN" sz="3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786188" y="1501379"/>
            <a:ext cx="9501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我会写</a:t>
            </a:r>
            <a:endParaRPr lang="zh-CN" altLang="en-US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736306" y="1279923"/>
            <a:ext cx="4263629" cy="963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5809" y="3196590"/>
            <a:ext cx="1850231" cy="1450181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786188" y="2668191"/>
            <a:ext cx="9501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886325" y="2694385"/>
            <a:ext cx="3719513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衷心  苦衷  初衷</a:t>
            </a:r>
            <a:endParaRPr lang="zh-CN" altLang="en-US" sz="3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823098" y="3614737"/>
            <a:ext cx="1782365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5043487" y="3643312"/>
            <a:ext cx="38623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我们衷心希望你早日康复。</a:t>
            </a:r>
            <a:endParaRPr lang="zh-CN" altLang="en-US" sz="3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509" name="组合 23"/>
          <p:cNvGrpSpPr/>
          <p:nvPr/>
        </p:nvGrpSpPr>
        <p:grpSpPr bwMode="auto">
          <a:xfrm>
            <a:off x="641748" y="1071563"/>
            <a:ext cx="2078831" cy="196929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703660" y="947738"/>
            <a:ext cx="2501503" cy="206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3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衷</a:t>
            </a:r>
            <a:endParaRPr lang="zh-CN" altLang="en-US" sz="13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045369" y="426244"/>
            <a:ext cx="1814513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60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</a:rPr>
              <a:t>zhōng</a:t>
            </a:r>
            <a:endParaRPr lang="en-US" altLang="zh-CN" sz="3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786188" y="1501379"/>
            <a:ext cx="9501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我会写</a:t>
            </a:r>
            <a:endParaRPr lang="zh-CN" altLang="en-US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788694" y="1387078"/>
            <a:ext cx="4243388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2893" y="3223970"/>
            <a:ext cx="2356354" cy="166349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786188" y="2667000"/>
            <a:ext cx="950119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886325" y="2692004"/>
            <a:ext cx="3719513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慈祥  仁慈  慈善</a:t>
            </a:r>
            <a:endParaRPr lang="zh-CN" altLang="en-US" sz="3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823098" y="3612356"/>
            <a:ext cx="1782365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5043487" y="3640931"/>
            <a:ext cx="3862388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我奶奶很慈祥。</a:t>
            </a:r>
            <a:endParaRPr lang="zh-CN" altLang="en-US" sz="3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533" name="组合 23"/>
          <p:cNvGrpSpPr/>
          <p:nvPr/>
        </p:nvGrpSpPr>
        <p:grpSpPr bwMode="auto">
          <a:xfrm>
            <a:off x="641748" y="1071563"/>
            <a:ext cx="2078831" cy="196929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703660" y="947738"/>
            <a:ext cx="2501503" cy="206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3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慈</a:t>
            </a:r>
            <a:endParaRPr lang="zh-CN" altLang="en-US" sz="13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425178" y="450057"/>
            <a:ext cx="832247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60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</a:rPr>
              <a:t>cí</a:t>
            </a:r>
            <a:endParaRPr lang="en-US" altLang="zh-CN" sz="3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786188" y="1501379"/>
            <a:ext cx="9501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我会写</a:t>
            </a:r>
            <a:endParaRPr lang="zh-CN" altLang="en-US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736307" y="1284685"/>
            <a:ext cx="4242197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43914" y="3196590"/>
            <a:ext cx="1743075" cy="1793554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769519" y="2624138"/>
            <a:ext cx="950119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869656" y="2650331"/>
            <a:ext cx="3719513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慈祥  祥和  吉祥</a:t>
            </a:r>
            <a:endParaRPr lang="zh-CN" altLang="en-US" sz="3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806429" y="3570685"/>
            <a:ext cx="1782365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5025629" y="3599260"/>
            <a:ext cx="3863578" cy="99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欢声笑语透着和谐和吉祥。</a:t>
            </a:r>
            <a:endParaRPr lang="zh-CN" altLang="en-US" sz="3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557" name="组合 23"/>
          <p:cNvGrpSpPr/>
          <p:nvPr/>
        </p:nvGrpSpPr>
        <p:grpSpPr bwMode="auto">
          <a:xfrm>
            <a:off x="641748" y="1071563"/>
            <a:ext cx="2078831" cy="196929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703660" y="947738"/>
            <a:ext cx="2501503" cy="206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3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祥</a:t>
            </a:r>
            <a:endParaRPr lang="zh-CN" altLang="en-US" sz="13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095375" y="448866"/>
            <a:ext cx="2109788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60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</a:rPr>
              <a:t>xiáng</a:t>
            </a:r>
            <a:endParaRPr lang="en-US" altLang="zh-CN" sz="3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786188" y="1501379"/>
            <a:ext cx="9501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我会写</a:t>
            </a:r>
            <a:endParaRPr lang="zh-CN" altLang="en-US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736306" y="1404938"/>
            <a:ext cx="4235054" cy="721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6" name="图片 1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4622" y="3225403"/>
            <a:ext cx="2114550" cy="147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1116807" y="1668066"/>
            <a:ext cx="7298531" cy="1491853"/>
          </a:xfrm>
        </p:spPr>
        <p:txBody>
          <a:bodyPr>
            <a:noAutofit/>
          </a:bodyPr>
          <a:lstStyle/>
          <a:p>
            <a:pPr marL="266700" indent="-266700" defTabSz="342900" eaLnBrk="0" hangingPunct="0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sz="2100" b="1" spc="0" dirty="0">
                <a:latin typeface="+mn-ea"/>
                <a:cs typeface="+mn-ea"/>
                <a:sym typeface="+mn-ea"/>
              </a:rPr>
              <a:t>1</a:t>
            </a:r>
            <a:r>
              <a:rPr lang="en-US" sz="2100" b="1" spc="0" dirty="0">
                <a:latin typeface="+mn-ea"/>
                <a:cs typeface="+mn-ea"/>
                <a:sym typeface="+mn-ea"/>
              </a:rPr>
              <a:t>.学习本课“</a:t>
            </a:r>
            <a:r>
              <a:rPr lang="zh-CN" altLang="en-US" sz="2100" b="1" spc="0" dirty="0">
                <a:latin typeface="+mn-ea"/>
                <a:cs typeface="+mn-ea"/>
                <a:sym typeface="+mn-ea"/>
              </a:rPr>
              <a:t>沃</a:t>
            </a:r>
            <a:r>
              <a:rPr lang="en-US" sz="2100" b="1" spc="0" dirty="0">
                <a:latin typeface="+mn-ea"/>
                <a:cs typeface="+mn-ea"/>
                <a:sym typeface="+mn-ea"/>
              </a:rPr>
              <a:t>、</a:t>
            </a:r>
            <a:r>
              <a:rPr lang="zh-CN" altLang="en-US" sz="2100" b="1" spc="0" dirty="0">
                <a:latin typeface="+mn-ea"/>
                <a:cs typeface="+mn-ea"/>
                <a:sym typeface="+mn-ea"/>
              </a:rPr>
              <a:t>匪</a:t>
            </a:r>
            <a:r>
              <a:rPr lang="en-US" sz="2100" b="1" spc="0" dirty="0">
                <a:latin typeface="+mn-ea"/>
                <a:cs typeface="+mn-ea"/>
                <a:sym typeface="+mn-ea"/>
              </a:rPr>
              <a:t>、</a:t>
            </a:r>
            <a:r>
              <a:rPr lang="zh-CN" altLang="en-US" sz="2100" b="1" spc="0" dirty="0">
                <a:latin typeface="+mn-ea"/>
                <a:cs typeface="+mn-ea"/>
                <a:sym typeface="+mn-ea"/>
              </a:rPr>
              <a:t>绷</a:t>
            </a:r>
            <a:r>
              <a:rPr lang="en-US" sz="2100" b="1" spc="0" dirty="0">
                <a:latin typeface="+mn-ea"/>
                <a:cs typeface="+mn-ea"/>
                <a:sym typeface="+mn-ea"/>
              </a:rPr>
              <a:t>”等7个生字，会写</a:t>
            </a:r>
            <a:r>
              <a:rPr lang="zh-CN" altLang="en-US" sz="2100" b="1" spc="0" noProof="1">
                <a:latin typeface="+mn-ea"/>
                <a:cs typeface="+mn-ea"/>
                <a:sym typeface="+mn-ea"/>
              </a:rPr>
              <a:t>“庆、诊</a:t>
            </a:r>
            <a:r>
              <a:rPr lang="en-US" altLang="zh-CN" sz="2100" b="1" spc="0" noProof="1">
                <a:latin typeface="+mn-ea"/>
                <a:cs typeface="+mn-ea"/>
                <a:sym typeface="+mn-ea"/>
              </a:rPr>
              <a:t>、</a:t>
            </a:r>
            <a:r>
              <a:rPr lang="zh-CN" altLang="en-US" sz="2100" b="1" spc="0" noProof="1">
                <a:latin typeface="+mn-ea"/>
                <a:cs typeface="+mn-ea"/>
                <a:sym typeface="+mn-ea"/>
              </a:rPr>
              <a:t>沃、龄” </a:t>
            </a:r>
            <a:r>
              <a:rPr lang="en-US" sz="2100" b="1" spc="0" dirty="0">
                <a:latin typeface="+mn-ea"/>
                <a:cs typeface="+mn-ea"/>
                <a:sym typeface="+mn-ea"/>
              </a:rPr>
              <a:t>等15生字，理解词语在句子中的意思</a:t>
            </a:r>
            <a:r>
              <a:rPr lang="zh-CN" altLang="en-US" sz="2100" b="1" spc="0" dirty="0">
                <a:latin typeface="+mn-ea"/>
                <a:cs typeface="+mn-ea"/>
                <a:sym typeface="+mn-ea"/>
              </a:rPr>
              <a:t>。</a:t>
            </a:r>
            <a:r>
              <a:rPr lang="zh-CN" altLang="en-US" sz="2100" b="1" spc="0" dirty="0">
                <a:solidFill>
                  <a:srgbClr val="E04236"/>
                </a:solidFill>
                <a:latin typeface="+mn-ea"/>
                <a:cs typeface="+mn-ea"/>
                <a:sym typeface="+mn-ea"/>
              </a:rPr>
              <a:t>（重点）</a:t>
            </a:r>
            <a:endParaRPr sz="2100" b="1" spc="0" dirty="0">
              <a:solidFill>
                <a:srgbClr val="E04236"/>
              </a:solidFill>
              <a:latin typeface="+mn-ea"/>
              <a:cs typeface="+mn-ea"/>
              <a:sym typeface="+mn-ea"/>
            </a:endParaRPr>
          </a:p>
          <a:p>
            <a:pPr marL="266700" indent="-266700" defTabSz="342900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sz="2100" b="1" spc="0" dirty="0">
                <a:latin typeface="+mn-ea"/>
                <a:cs typeface="+mn-ea"/>
                <a:sym typeface="+mn-ea"/>
              </a:rPr>
              <a:t>2</a:t>
            </a:r>
            <a:r>
              <a:rPr lang="en-US" sz="2100" b="1" spc="0" dirty="0">
                <a:latin typeface="+mn-ea"/>
                <a:cs typeface="+mn-ea"/>
                <a:sym typeface="+mn-ea"/>
              </a:rPr>
              <a:t>.</a:t>
            </a:r>
            <a:r>
              <a:rPr lang="zh-CN" altLang="en-US" sz="2100" b="1" spc="0" dirty="0">
                <a:latin typeface="+mn-ea"/>
                <a:cs typeface="+mn-ea"/>
                <a:sym typeface="+mn-ea"/>
              </a:rPr>
              <a:t>初步感知文意，理解课文内容，体会刘伯承是</a:t>
            </a:r>
            <a:r>
              <a:rPr lang="en-US" altLang="zh-CN" sz="2100" b="1" spc="0" dirty="0">
                <a:latin typeface="+mn-ea"/>
                <a:cs typeface="+mn-ea"/>
                <a:sym typeface="+mn-ea"/>
              </a:rPr>
              <a:t>“</a:t>
            </a:r>
            <a:r>
              <a:rPr lang="zh-CN" altLang="en-US" sz="2100" b="1" spc="0" dirty="0">
                <a:latin typeface="+mn-ea"/>
                <a:cs typeface="+mn-ea"/>
                <a:sym typeface="+mn-ea"/>
              </a:rPr>
              <a:t>军神</a:t>
            </a:r>
            <a:r>
              <a:rPr lang="en-US" altLang="zh-CN" sz="2100" b="1" spc="0" dirty="0">
                <a:latin typeface="+mn-ea"/>
                <a:cs typeface="+mn-ea"/>
                <a:sym typeface="+mn-ea"/>
              </a:rPr>
              <a:t>”</a:t>
            </a:r>
            <a:r>
              <a:rPr lang="zh-CN" altLang="en-US" sz="2100" b="1" spc="0" dirty="0">
                <a:latin typeface="+mn-ea"/>
                <a:cs typeface="+mn-ea"/>
                <a:sym typeface="+mn-ea"/>
              </a:rPr>
              <a:t>的含义。</a:t>
            </a:r>
            <a:r>
              <a:rPr lang="zh-CN" altLang="en-US" sz="2100" b="1" spc="0" dirty="0">
                <a:solidFill>
                  <a:srgbClr val="E04236"/>
                </a:solidFill>
                <a:latin typeface="+mn-ea"/>
                <a:cs typeface="+mn-ea"/>
                <a:sym typeface="+mn-ea"/>
              </a:rPr>
              <a:t>（难点）</a:t>
            </a:r>
            <a:endParaRPr lang="zh-CN" altLang="en-US" sz="2100" b="1" spc="0" dirty="0">
              <a:solidFill>
                <a:srgbClr val="E04236"/>
              </a:solidFill>
              <a:latin typeface="+mn-ea"/>
              <a:cs typeface="+mn-ea"/>
              <a:sym typeface="+mn-ea"/>
            </a:endParaRPr>
          </a:p>
        </p:txBody>
      </p:sp>
      <p:pic>
        <p:nvPicPr>
          <p:cNvPr id="24578" name="图片 2457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78373" y="3444585"/>
            <a:ext cx="1916834" cy="1437628"/>
          </a:xfrm>
          <a:prstGeom prst="roundRect">
            <a:avLst/>
          </a:prstGeom>
          <a:noFill/>
          <a:ln w="9525">
            <a:noFill/>
          </a:ln>
        </p:spPr>
      </p:pic>
      <p:sp>
        <p:nvSpPr>
          <p:cNvPr id="4" name="圆角矩形 3"/>
          <p:cNvSpPr/>
          <p:nvPr/>
        </p:nvSpPr>
        <p:spPr>
          <a:xfrm>
            <a:off x="3882628" y="685800"/>
            <a:ext cx="1766888" cy="389335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学习目标</a:t>
            </a:r>
            <a:endParaRPr lang="en-US" altLang="zh-CN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759994" y="2511029"/>
            <a:ext cx="9501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860131" y="2536031"/>
            <a:ext cx="3719513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荣耀  光荣  荣华</a:t>
            </a:r>
            <a:endParaRPr lang="zh-CN" altLang="en-US" sz="3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796904" y="3456385"/>
            <a:ext cx="1782365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5017294" y="3484960"/>
            <a:ext cx="3862388" cy="99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他觉得担任班长是一种荣耀。</a:t>
            </a:r>
            <a:endParaRPr lang="zh-CN" altLang="en-US" sz="3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581" name="组合 23"/>
          <p:cNvGrpSpPr/>
          <p:nvPr/>
        </p:nvGrpSpPr>
        <p:grpSpPr bwMode="auto">
          <a:xfrm>
            <a:off x="641748" y="1071563"/>
            <a:ext cx="2078831" cy="196929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703660" y="947738"/>
            <a:ext cx="2501503" cy="206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3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荣</a:t>
            </a:r>
            <a:endParaRPr lang="zh-CN" altLang="en-US" sz="13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425178" y="450057"/>
            <a:ext cx="1413272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60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</a:rPr>
              <a:t>róng</a:t>
            </a:r>
            <a:endParaRPr lang="en-US" altLang="zh-CN" sz="3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786188" y="1501379"/>
            <a:ext cx="9501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我会写</a:t>
            </a:r>
            <a:endParaRPr lang="zh-CN" altLang="en-US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736307" y="1388269"/>
            <a:ext cx="3813572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84856" y="3196590"/>
            <a:ext cx="1793081" cy="1788791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54806" y="1994298"/>
            <a:ext cx="8410575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通读全文，说说课文讲了有关刘伯承的什么事。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思考讨论</a:t>
            </a:r>
            <a:endParaRPr lang="zh-CN" altLang="en-US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119313" y="1159669"/>
            <a:ext cx="6546056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dirty="0">
                <a:solidFill>
                  <a:srgbClr val="008000"/>
                </a:solidFill>
                <a:ea typeface="楷体_GB2312" pitchFamily="49" charset="-122"/>
              </a:rPr>
              <a:t>     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这篇课文讲了刘伯承的眼睛被土匪打伤了，医生给他做手术，他怕打麻药伤害脑神经，就没有打麻药，沃克医生夸他为军神。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rgbClr val="008000"/>
                </a:solidFill>
              </a:rPr>
              <a:t>     </a:t>
            </a:r>
            <a:endParaRPr lang="zh-CN" altLang="en-US" sz="1500" dirty="0">
              <a:solidFill>
                <a:srgbClr val="008000"/>
              </a:solidFill>
            </a:endParaRPr>
          </a:p>
        </p:txBody>
      </p:sp>
      <p:sp>
        <p:nvSpPr>
          <p:cNvPr id="12" name="圆角矩形 11"/>
          <p:cNvSpPr/>
          <p:nvPr/>
        </p:nvSpPr>
        <p:spPr bwMode="auto">
          <a:xfrm>
            <a:off x="1896666" y="1150144"/>
            <a:ext cx="6967538" cy="1952625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54806" y="1994298"/>
            <a:ext cx="8410575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通读全文，说说课文的层次是什么。</a:t>
            </a:r>
            <a:endParaRPr lang="zh-CN" altLang="en-US" sz="1500" dirty="0">
              <a:solidFill>
                <a:srgbClr val="008000"/>
              </a:solidFill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思考讨论</a:t>
            </a:r>
            <a:endParaRPr lang="zh-CN" altLang="en-US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88119" y="1516856"/>
            <a:ext cx="8759429" cy="2653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342900"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1-16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）沃克医生给刘伯承检查眼睛伤势，发现这个“邮局职员”是个军人。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42900"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16-17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）沃克给刘伯承做手术，刘伯承拒绝用麻药。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42900"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18-26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）手术后沃克对刘伯承的钦佩。</a:t>
            </a:r>
            <a:endParaRPr lang="zh-CN" altLang="en-US" sz="1500" dirty="0">
              <a:solidFill>
                <a:srgbClr val="008000"/>
              </a:solidFill>
            </a:endParaRPr>
          </a:p>
        </p:txBody>
      </p:sp>
      <p:pic>
        <p:nvPicPr>
          <p:cNvPr id="28674" name="图片 1" descr="A000220150322E69PPIC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90147" y="3938588"/>
            <a:ext cx="2057400" cy="112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 Box 19"/>
          <p:cNvSpPr txBox="1">
            <a:spLocks noChangeArrowheads="1"/>
          </p:cNvSpPr>
          <p:nvPr/>
        </p:nvSpPr>
        <p:spPr bwMode="auto">
          <a:xfrm>
            <a:off x="1513285" y="939404"/>
            <a:ext cx="1782365" cy="43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整体感知：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2"/>
          <p:cNvSpPr txBox="1">
            <a:spLocks noChangeArrowheads="1"/>
          </p:cNvSpPr>
          <p:nvPr/>
        </p:nvSpPr>
        <p:spPr bwMode="auto">
          <a:xfrm>
            <a:off x="778669" y="920354"/>
            <a:ext cx="5200650" cy="3208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一、标注拼音。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endParaRPr lang="zh-CN" altLang="en-US" sz="2400" b="1" dirty="0">
              <a:solidFill>
                <a:srgbClr val="33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慈祥 </a:t>
            </a:r>
            <a:r>
              <a:rPr lang="zh-CN" altLang="en-US" sz="2400" dirty="0">
                <a:solidFill>
                  <a:srgbClr val="33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（             ）                            </a:t>
            </a:r>
            <a:endParaRPr lang="zh-CN" altLang="en-US" sz="2400" dirty="0">
              <a:solidFill>
                <a:srgbClr val="33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诊断</a:t>
            </a:r>
            <a:r>
              <a:rPr lang="zh-CN" altLang="en-US" sz="2400" dirty="0">
                <a:solidFill>
                  <a:srgbClr val="33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（         ）  </a:t>
            </a:r>
            <a:endParaRPr lang="zh-CN" altLang="en-US" sz="2400" dirty="0">
              <a:solidFill>
                <a:srgbClr val="33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绷带</a:t>
            </a:r>
            <a:r>
              <a:rPr lang="zh-CN" altLang="en-US" sz="2400" dirty="0">
                <a:solidFill>
                  <a:srgbClr val="33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（         ）   </a:t>
            </a:r>
            <a:endParaRPr lang="zh-CN" altLang="en-US" sz="2400" dirty="0">
              <a:solidFill>
                <a:srgbClr val="33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眉毛</a:t>
            </a:r>
            <a:r>
              <a:rPr lang="zh-CN" altLang="en-US" sz="2400" dirty="0">
                <a:solidFill>
                  <a:srgbClr val="33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（         ）</a:t>
            </a:r>
            <a:endParaRPr lang="zh-CN" altLang="en-US" sz="2400" dirty="0">
              <a:solidFill>
                <a:srgbClr val="33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240757" y="2084785"/>
            <a:ext cx="1731169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>
                <a:solidFill>
                  <a:srgbClr val="E04236"/>
                </a:solidFill>
                <a:latin typeface="Pinyin Adjust" pitchFamily="2" charset="0"/>
                <a:ea typeface="微软雅黑" panose="020B0503020204020204" pitchFamily="34" charset="-122"/>
                <a:sym typeface="宋体" panose="02010600030101010101" pitchFamily="2" charset="-122"/>
              </a:rPr>
              <a:t>cí  xiáng</a:t>
            </a:r>
            <a:endParaRPr lang="en-US" altLang="zh-CN" sz="2400">
              <a:solidFill>
                <a:srgbClr val="E04236"/>
              </a:solidFill>
              <a:latin typeface="Pinyin Adjust" pitchFamily="2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359819" y="2615804"/>
            <a:ext cx="172283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>
                <a:solidFill>
                  <a:srgbClr val="E04236"/>
                </a:solidFill>
                <a:latin typeface="Pinyin Adjust" pitchFamily="2" charset="0"/>
                <a:ea typeface="微软雅黑" panose="020B0503020204020204" pitchFamily="34" charset="-122"/>
                <a:sym typeface="宋体" panose="02010600030101010101" pitchFamily="2" charset="-122"/>
              </a:rPr>
              <a:t>zhěn</a:t>
            </a:r>
            <a:endParaRPr lang="zh-CN" altLang="en-US" sz="1500">
              <a:solidFill>
                <a:srgbClr val="E04236"/>
              </a:solidFill>
              <a:latin typeface="Pinyin Adjust" pitchFamily="2" charset="0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419350" y="3146822"/>
            <a:ext cx="125253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>
                <a:solidFill>
                  <a:srgbClr val="E04236"/>
                </a:solidFill>
                <a:latin typeface="Pinyin Adjust" pitchFamily="2" charset="0"/>
                <a:ea typeface="微软雅黑" panose="020B0503020204020204" pitchFamily="34" charset="-122"/>
                <a:sym typeface="宋体" panose="02010600030101010101" pitchFamily="2" charset="-122"/>
              </a:rPr>
              <a:t>bēng</a:t>
            </a:r>
            <a:endParaRPr lang="zh-CN" altLang="en-US" sz="1500">
              <a:solidFill>
                <a:srgbClr val="E04236"/>
              </a:solidFill>
              <a:latin typeface="Pinyin Adjust" pitchFamily="2" charset="0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441973" y="3709988"/>
            <a:ext cx="1872853" cy="4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>
                <a:solidFill>
                  <a:srgbClr val="E04236"/>
                </a:solidFill>
                <a:latin typeface="Pinyin Adjust" pitchFamily="2" charset="0"/>
                <a:ea typeface="微软雅黑" panose="020B0503020204020204" pitchFamily="34" charset="-122"/>
                <a:sym typeface="宋体" panose="02010600030101010101" pitchFamily="2" charset="-122"/>
              </a:rPr>
              <a:t>méi</a:t>
            </a:r>
            <a:endParaRPr lang="zh-CN" altLang="en-US" sz="1500">
              <a:solidFill>
                <a:srgbClr val="E04236"/>
              </a:solidFill>
              <a:latin typeface="Pinyin Adjust" pitchFamily="2" charset="0"/>
            </a:endParaRPr>
          </a:p>
        </p:txBody>
      </p:sp>
      <p:sp>
        <p:nvSpPr>
          <p:cNvPr id="29702" name="文本框 6"/>
          <p:cNvSpPr txBox="1">
            <a:spLocks noChangeArrowheads="1"/>
          </p:cNvSpPr>
          <p:nvPr/>
        </p:nvSpPr>
        <p:spPr bwMode="auto">
          <a:xfrm>
            <a:off x="841773" y="2328863"/>
            <a:ext cx="525065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FF0000"/>
                </a:solidFill>
                <a:latin typeface="Cambria Math" panose="02040503050406030204" pitchFamily="18" charset="0"/>
              </a:rPr>
              <a:t>∙    ∙</a:t>
            </a:r>
            <a:endParaRPr lang="zh-CN" altLang="en-US" sz="2100" b="1">
              <a:solidFill>
                <a:srgbClr val="FF0000"/>
              </a:solidFill>
            </a:endParaRPr>
          </a:p>
        </p:txBody>
      </p:sp>
      <p:sp>
        <p:nvSpPr>
          <p:cNvPr id="29703" name="文本框 9"/>
          <p:cNvSpPr txBox="1">
            <a:spLocks noChangeArrowheads="1"/>
          </p:cNvSpPr>
          <p:nvPr/>
        </p:nvSpPr>
        <p:spPr bwMode="auto">
          <a:xfrm>
            <a:off x="841773" y="2859881"/>
            <a:ext cx="525065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FF0000"/>
                </a:solidFill>
                <a:latin typeface="Cambria Math" panose="02040503050406030204" pitchFamily="18" charset="0"/>
              </a:rPr>
              <a:t>∙</a:t>
            </a:r>
            <a:endParaRPr lang="zh-CN" altLang="en-US" sz="2100" b="1">
              <a:solidFill>
                <a:srgbClr val="FF0000"/>
              </a:solidFill>
            </a:endParaRPr>
          </a:p>
        </p:txBody>
      </p:sp>
      <p:sp>
        <p:nvSpPr>
          <p:cNvPr id="29704" name="文本框 10"/>
          <p:cNvSpPr txBox="1">
            <a:spLocks noChangeArrowheads="1"/>
          </p:cNvSpPr>
          <p:nvPr/>
        </p:nvSpPr>
        <p:spPr bwMode="auto">
          <a:xfrm>
            <a:off x="842963" y="3350419"/>
            <a:ext cx="525066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FF0000"/>
                </a:solidFill>
                <a:latin typeface="Cambria Math" panose="02040503050406030204" pitchFamily="18" charset="0"/>
              </a:rPr>
              <a:t>∙</a:t>
            </a:r>
            <a:endParaRPr lang="zh-CN" altLang="en-US" sz="2100" b="1">
              <a:solidFill>
                <a:srgbClr val="FF0000"/>
              </a:solidFill>
            </a:endParaRPr>
          </a:p>
        </p:txBody>
      </p:sp>
      <p:sp>
        <p:nvSpPr>
          <p:cNvPr id="29705" name="文本框 11"/>
          <p:cNvSpPr txBox="1">
            <a:spLocks noChangeArrowheads="1"/>
          </p:cNvSpPr>
          <p:nvPr/>
        </p:nvSpPr>
        <p:spPr bwMode="auto">
          <a:xfrm>
            <a:off x="841773" y="3930254"/>
            <a:ext cx="525065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FF0000"/>
                </a:solidFill>
                <a:latin typeface="Cambria Math" panose="02040503050406030204" pitchFamily="18" charset="0"/>
              </a:rPr>
              <a:t>∙</a:t>
            </a:r>
            <a:endParaRPr lang="zh-CN" altLang="en-US" sz="21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1"/>
      <p:bldP spid="5" grpId="1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2"/>
          <p:cNvSpPr txBox="1">
            <a:spLocks noChangeArrowheads="1"/>
          </p:cNvSpPr>
          <p:nvPr/>
        </p:nvSpPr>
        <p:spPr bwMode="auto">
          <a:xfrm>
            <a:off x="646510" y="1035844"/>
            <a:ext cx="5238750" cy="2839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33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二、有感情朗读小诗。</a:t>
            </a:r>
            <a:endParaRPr lang="zh-CN" altLang="en-US" sz="2400" b="1" dirty="0">
              <a:solidFill>
                <a:srgbClr val="33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2400" b="1" dirty="0">
              <a:solidFill>
                <a:srgbClr val="33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anose="02010600030101010101" pitchFamily="2" charset="-122"/>
              </a:rPr>
              <a:t>            </a:t>
            </a:r>
            <a:r>
              <a:rPr lang="zh-CN" altLang="en-US" sz="2400" b="1" dirty="0">
                <a:latin typeface="宋体" panose="02010600030101010101" pitchFamily="2" charset="-122"/>
              </a:rPr>
              <a:t>赞军神</a:t>
            </a:r>
            <a:endParaRPr lang="zh-CN" altLang="en-US" sz="2400" dirty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anose="02010600030101010101" pitchFamily="2" charset="-122"/>
              </a:rPr>
              <a:t>英雄壮举泣鬼神，铁骨钢筋铸军魂。</a:t>
            </a:r>
            <a:endParaRPr lang="zh-CN" altLang="en-US" sz="2400" dirty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anose="02010600030101010101" pitchFamily="2" charset="-122"/>
              </a:rPr>
              <a:t>七十二刀生死痛，胜似昔日刮骨人。</a:t>
            </a:r>
            <a:endParaRPr lang="zh-CN" altLang="en-US" sz="240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220266" y="975123"/>
            <a:ext cx="5970984" cy="1493044"/>
          </a:xfrm>
        </p:spPr>
        <p:txBody>
          <a:bodyPr>
            <a:noAutofit/>
          </a:bodyPr>
          <a:lstStyle/>
          <a:p>
            <a:pPr marL="266700" indent="267335" defTabSz="342900" eaLnBrk="0" hangingPunct="0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lang="en-US" altLang="zh-CN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</a:t>
            </a:r>
            <a:r>
              <a:rPr lang="zh-CN" altLang="en-US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同学们，通过以前的阅读，我们认识了许多英雄人物，如狼牙山五壮士、视死如归的刘胡兰，等等。</a:t>
            </a:r>
            <a:endParaRPr lang="zh-CN" altLang="en-US" sz="2400" spc="0" dirty="0"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66700" indent="267335" defTabSz="342900" eaLnBrk="0" hangingPunct="0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lang="en-US" altLang="zh-CN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</a:t>
            </a:r>
            <a:r>
              <a:rPr lang="zh-CN" altLang="en-US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今天，我们要学习的，也是一位英雄人物，他就是堪称</a:t>
            </a:r>
            <a:r>
              <a:rPr lang="en-US" altLang="zh-CN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军神</a:t>
            </a:r>
            <a:r>
              <a:rPr lang="en-US" altLang="zh-CN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的刘伯承。</a:t>
            </a:r>
            <a:endParaRPr lang="zh-CN" altLang="en-US" sz="2400" spc="0" dirty="0"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427" y="1403033"/>
            <a:ext cx="2006919" cy="3132292"/>
          </a:xfrm>
          <a:prstGeom prst="round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5"/>
          <p:cNvSpPr txBox="1">
            <a:spLocks noChangeArrowheads="1"/>
          </p:cNvSpPr>
          <p:nvPr/>
        </p:nvSpPr>
        <p:spPr bwMode="auto">
          <a:xfrm>
            <a:off x="703660" y="1526381"/>
            <a:ext cx="7596188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认真读，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圈出本课新词语，再思考：课文主要向我们介绍了什么？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185863" y="2316956"/>
            <a:ext cx="841772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latin typeface="Pinyin Adjust" pitchFamily="2" charset="0"/>
                <a:ea typeface="微软雅黑" panose="020B0503020204020204" pitchFamily="34" charset="-122"/>
              </a:rPr>
              <a:t>wò</a:t>
            </a:r>
            <a:endParaRPr lang="en-US" altLang="zh-CN" sz="2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149079" y="2316956"/>
            <a:ext cx="809625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latin typeface="Pinyin Adjust" pitchFamily="2" charset="0"/>
                <a:ea typeface="微软雅黑" panose="020B0503020204020204" pitchFamily="34" charset="-122"/>
                <a:sym typeface="宋体" panose="02010600030101010101" pitchFamily="2" charset="-122"/>
              </a:rPr>
              <a:t>fěi</a:t>
            </a:r>
            <a:endParaRPr lang="en-US" altLang="zh-CN" sz="2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282554" y="2316956"/>
            <a:ext cx="80129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latin typeface="Pinyin Adjust" pitchFamily="2" charset="0"/>
                <a:ea typeface="微软雅黑" panose="020B0503020204020204" pitchFamily="34" charset="-122"/>
              </a:rPr>
              <a:t>bēng</a:t>
            </a:r>
            <a:endParaRPr lang="en-US" altLang="zh-CN" sz="2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306491" y="2322910"/>
            <a:ext cx="9274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latin typeface="Pinyin Adjust" pitchFamily="2" charset="0"/>
                <a:ea typeface="微软雅黑" panose="020B0503020204020204" pitchFamily="34" charset="-122"/>
              </a:rPr>
              <a:t>kēng</a:t>
            </a:r>
            <a:endParaRPr lang="en-US" altLang="zh-CN" sz="2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297091" y="2350294"/>
            <a:ext cx="1090613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latin typeface="Pinyin Adjust" pitchFamily="2" charset="0"/>
                <a:ea typeface="微软雅黑" panose="020B0503020204020204" pitchFamily="34" charset="-122"/>
                <a:sym typeface="宋体" panose="02010600030101010101" pitchFamily="2" charset="-122"/>
              </a:rPr>
              <a:t>zhōng</a:t>
            </a:r>
            <a:endParaRPr lang="en-US" altLang="zh-CN" sz="2700" b="1">
              <a:latin typeface="Pinyin Adjust" pitchFamily="2" charset="0"/>
              <a:ea typeface="GB Pinyinok-B" pitchFamily="2" charset="-122"/>
              <a:sym typeface="宋体" panose="02010600030101010101" pitchFamily="2" charset="-122"/>
            </a:endParaRPr>
          </a:p>
        </p:txBody>
      </p:sp>
      <p:sp>
        <p:nvSpPr>
          <p:cNvPr id="9222" name="TextBox 21"/>
          <p:cNvSpPr txBox="1">
            <a:spLocks noChangeArrowheads="1"/>
          </p:cNvSpPr>
          <p:nvPr/>
        </p:nvSpPr>
        <p:spPr bwMode="auto">
          <a:xfrm>
            <a:off x="1185863" y="2851547"/>
            <a:ext cx="484585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dirty="0">
                <a:solidFill>
                  <a:srgbClr val="E04236"/>
                </a:solidFill>
                <a:latin typeface="宋体" panose="02010600030101010101" pitchFamily="2" charset="-122"/>
              </a:rPr>
              <a:t>沃</a:t>
            </a:r>
            <a:endParaRPr lang="en-US" altLang="zh-CN" sz="2700" dirty="0">
              <a:solidFill>
                <a:srgbClr val="E04236"/>
              </a:solidFill>
              <a:latin typeface="宋体" panose="02010600030101010101" pitchFamily="2" charset="-122"/>
            </a:endParaRPr>
          </a:p>
        </p:txBody>
      </p:sp>
      <p:sp>
        <p:nvSpPr>
          <p:cNvPr id="9223" name="TextBox 22"/>
          <p:cNvSpPr txBox="1">
            <a:spLocks noChangeArrowheads="1"/>
          </p:cNvSpPr>
          <p:nvPr/>
        </p:nvSpPr>
        <p:spPr bwMode="auto">
          <a:xfrm>
            <a:off x="2251472" y="2837260"/>
            <a:ext cx="484584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dirty="0">
                <a:solidFill>
                  <a:srgbClr val="E04236"/>
                </a:solidFill>
                <a:latin typeface="宋体" panose="02010600030101010101" pitchFamily="2" charset="-122"/>
              </a:rPr>
              <a:t>匪</a:t>
            </a:r>
            <a:endParaRPr lang="zh-CN" altLang="zh-CN" sz="2700" dirty="0">
              <a:solidFill>
                <a:srgbClr val="E04236"/>
              </a:solidFill>
              <a:latin typeface="宋体" panose="02010600030101010101" pitchFamily="2" charset="-122"/>
            </a:endParaRPr>
          </a:p>
        </p:txBody>
      </p:sp>
      <p:sp>
        <p:nvSpPr>
          <p:cNvPr id="9224" name="TextBox 23"/>
          <p:cNvSpPr txBox="1">
            <a:spLocks noChangeArrowheads="1"/>
          </p:cNvSpPr>
          <p:nvPr/>
        </p:nvSpPr>
        <p:spPr bwMode="auto">
          <a:xfrm>
            <a:off x="3343275" y="2851547"/>
            <a:ext cx="484585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dirty="0">
                <a:solidFill>
                  <a:srgbClr val="E04236"/>
                </a:solidFill>
                <a:latin typeface="宋体" panose="02010600030101010101" pitchFamily="2" charset="-122"/>
              </a:rPr>
              <a:t>绷</a:t>
            </a:r>
            <a:endParaRPr lang="zh-CN" altLang="zh-CN" sz="2700" b="1" dirty="0">
              <a:solidFill>
                <a:srgbClr val="E04236"/>
              </a:solidFill>
              <a:latin typeface="宋体" panose="02010600030101010101" pitchFamily="2" charset="-122"/>
            </a:endParaRPr>
          </a:p>
        </p:txBody>
      </p:sp>
      <p:sp>
        <p:nvSpPr>
          <p:cNvPr id="9225" name="TextBox 25"/>
          <p:cNvSpPr txBox="1">
            <a:spLocks noChangeArrowheads="1"/>
          </p:cNvSpPr>
          <p:nvPr/>
        </p:nvSpPr>
        <p:spPr bwMode="auto">
          <a:xfrm>
            <a:off x="4382691" y="2820591"/>
            <a:ext cx="4857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dirty="0">
                <a:solidFill>
                  <a:srgbClr val="E04236"/>
                </a:solidFill>
                <a:latin typeface="宋体" panose="02010600030101010101" pitchFamily="2" charset="-122"/>
              </a:rPr>
              <a:t>吭</a:t>
            </a:r>
            <a:endParaRPr lang="zh-CN" altLang="zh-CN" sz="2700" b="1" dirty="0">
              <a:solidFill>
                <a:srgbClr val="E04236"/>
              </a:solidFill>
              <a:latin typeface="宋体" panose="02010600030101010101" pitchFamily="2" charset="-122"/>
            </a:endParaRPr>
          </a:p>
        </p:txBody>
      </p:sp>
      <p:sp>
        <p:nvSpPr>
          <p:cNvPr id="9226" name="TextBox 26"/>
          <p:cNvSpPr txBox="1">
            <a:spLocks noChangeArrowheads="1"/>
          </p:cNvSpPr>
          <p:nvPr/>
        </p:nvSpPr>
        <p:spPr bwMode="auto">
          <a:xfrm>
            <a:off x="5475685" y="2837260"/>
            <a:ext cx="484584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dirty="0">
                <a:solidFill>
                  <a:srgbClr val="E04236"/>
                </a:solidFill>
                <a:latin typeface="宋体" panose="02010600030101010101" pitchFamily="2" charset="-122"/>
              </a:rPr>
              <a:t>衷</a:t>
            </a:r>
            <a:endParaRPr lang="zh-CN" altLang="en-US" sz="2700" b="1" dirty="0">
              <a:solidFill>
                <a:srgbClr val="E04236"/>
              </a:solidFill>
              <a:latin typeface="宋体" panose="02010600030101010101" pitchFamily="2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我会认</a:t>
            </a:r>
            <a:endParaRPr lang="en-US" altLang="zh-CN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507957" y="2350294"/>
            <a:ext cx="745331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latin typeface="Pinyin Adjust" pitchFamily="2" charset="0"/>
                <a:ea typeface="微软雅黑" panose="020B0503020204020204" pitchFamily="34" charset="-122"/>
                <a:sym typeface="宋体" panose="02010600030101010101" pitchFamily="2" charset="-122"/>
              </a:rPr>
              <a:t>yūn</a:t>
            </a:r>
            <a:endParaRPr lang="en-US" altLang="zh-CN" sz="2700" b="1">
              <a:latin typeface="Pinyin Adjust" pitchFamily="2" charset="0"/>
              <a:ea typeface="GB Pinyinok-B" pitchFamily="2" charset="-122"/>
              <a:sym typeface="宋体" panose="02010600030101010101" pitchFamily="2" charset="-122"/>
            </a:endParaRPr>
          </a:p>
        </p:txBody>
      </p:sp>
      <p:sp>
        <p:nvSpPr>
          <p:cNvPr id="9229" name="TextBox 26"/>
          <p:cNvSpPr txBox="1">
            <a:spLocks noChangeArrowheads="1"/>
          </p:cNvSpPr>
          <p:nvPr/>
        </p:nvSpPr>
        <p:spPr bwMode="auto">
          <a:xfrm>
            <a:off x="6562725" y="2837260"/>
            <a:ext cx="484585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dirty="0">
                <a:solidFill>
                  <a:srgbClr val="E04236"/>
                </a:solidFill>
                <a:latin typeface="宋体" panose="02010600030101010101" pitchFamily="2" charset="-122"/>
              </a:rPr>
              <a:t>晕</a:t>
            </a:r>
            <a:endParaRPr lang="zh-CN" altLang="zh-CN" sz="2700" b="1" dirty="0">
              <a:solidFill>
                <a:srgbClr val="E04236"/>
              </a:solidFill>
              <a:latin typeface="宋体" panose="02010600030101010101" pitchFamily="2" charset="-122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7517607" y="2322910"/>
            <a:ext cx="841772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100">
                <a:latin typeface="Pinyin Adjust" pitchFamily="2" charset="0"/>
                <a:ea typeface="微软雅黑" panose="020B0503020204020204" pitchFamily="34" charset="-122"/>
              </a:rPr>
              <a:t>kān</a:t>
            </a:r>
            <a:endParaRPr lang="en-US" altLang="zh-CN" sz="2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31" name="矩形 33"/>
          <p:cNvSpPr>
            <a:spLocks noChangeArrowheads="1"/>
          </p:cNvSpPr>
          <p:nvPr/>
        </p:nvSpPr>
        <p:spPr bwMode="auto">
          <a:xfrm>
            <a:off x="1034654" y="3492104"/>
            <a:ext cx="544115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 dirty="0" err="1">
                <a:latin typeface="Pinyin Adjust" pitchFamily="2" charset="0"/>
                <a:ea typeface="微软雅黑" panose="020B0503020204020204" pitchFamily="34" charset="-122"/>
                <a:sym typeface="宋体" panose="02010600030101010101" pitchFamily="2" charset="-122"/>
              </a:rPr>
              <a:t>cí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32" name="TextBox 21"/>
          <p:cNvSpPr txBox="1">
            <a:spLocks noChangeArrowheads="1"/>
          </p:cNvSpPr>
          <p:nvPr/>
        </p:nvSpPr>
        <p:spPr bwMode="auto">
          <a:xfrm>
            <a:off x="7579519" y="2857500"/>
            <a:ext cx="484585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dirty="0">
                <a:solidFill>
                  <a:srgbClr val="E04236"/>
                </a:solidFill>
                <a:latin typeface="宋体" panose="02010600030101010101" pitchFamily="2" charset="-122"/>
              </a:rPr>
              <a:t>堪</a:t>
            </a:r>
            <a:endParaRPr lang="en-US" altLang="zh-CN" sz="2700" dirty="0">
              <a:solidFill>
                <a:srgbClr val="E04236"/>
              </a:solidFill>
              <a:latin typeface="宋体" panose="02010600030101010101" pitchFamily="2" charset="-122"/>
            </a:endParaRPr>
          </a:p>
        </p:txBody>
      </p:sp>
      <p:sp>
        <p:nvSpPr>
          <p:cNvPr id="9233" name="TextBox 22"/>
          <p:cNvSpPr txBox="1">
            <a:spLocks noChangeArrowheads="1"/>
          </p:cNvSpPr>
          <p:nvPr/>
        </p:nvSpPr>
        <p:spPr bwMode="auto">
          <a:xfrm>
            <a:off x="1034654" y="3820716"/>
            <a:ext cx="170140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zh-CN" sz="2400" dirty="0">
                <a:solidFill>
                  <a:srgbClr val="FF0000"/>
                </a:solidFill>
                <a:latin typeface="宋体" panose="02010600030101010101" pitchFamily="2" charset="-122"/>
              </a:rPr>
              <a:t>慈</a:t>
            </a:r>
            <a:endParaRPr lang="zh-CN" altLang="zh-CN" sz="2400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7" grpId="0"/>
      <p:bldP spid="4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文本框 4"/>
          <p:cNvSpPr txBox="1">
            <a:spLocks noChangeArrowheads="1"/>
          </p:cNvSpPr>
          <p:nvPr/>
        </p:nvSpPr>
        <p:spPr bwMode="auto">
          <a:xfrm>
            <a:off x="984648" y="2232422"/>
            <a:ext cx="653653" cy="438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宋体" panose="02010600030101010101" pitchFamily="2" charset="-122"/>
              </a:rPr>
              <a:t>绷</a:t>
            </a:r>
            <a:endParaRPr lang="zh-CN" altLang="en-US" sz="2400" b="1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1666875" y="1785937"/>
            <a:ext cx="585788" cy="1471613"/>
          </a:xfrm>
          <a:prstGeom prst="leftBrace">
            <a:avLst/>
          </a:prstGeom>
          <a:ln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2089547" y="1770460"/>
            <a:ext cx="2128838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10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</a:rPr>
              <a:t>bēng</a:t>
            </a:r>
            <a:r>
              <a:rPr lang="en-US" altLang="zh-CN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绑带</a:t>
            </a:r>
            <a:endParaRPr lang="zh-CN" altLang="en-US" sz="2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4" name="TextBox 5"/>
          <p:cNvSpPr txBox="1">
            <a:spLocks noChangeArrowheads="1"/>
          </p:cNvSpPr>
          <p:nvPr/>
        </p:nvSpPr>
        <p:spPr bwMode="auto">
          <a:xfrm>
            <a:off x="2013347" y="2790825"/>
            <a:ext cx="2514600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 </a:t>
            </a:r>
            <a:r>
              <a:rPr lang="zh-CN" altLang="en-US" sz="2100" dirty="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</a:rPr>
              <a:t>bèng</a:t>
            </a:r>
            <a:r>
              <a:rPr lang="en-US" altLang="zh-CN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绷亮</a:t>
            </a:r>
            <a:endParaRPr lang="zh-CN" altLang="en-US" sz="2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多音字</a:t>
            </a:r>
            <a:endParaRPr lang="zh-CN" altLang="en-US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1" name="左大括号 30"/>
          <p:cNvSpPr/>
          <p:nvPr/>
        </p:nvSpPr>
        <p:spPr>
          <a:xfrm>
            <a:off x="1665685" y="1782366"/>
            <a:ext cx="585788" cy="1471613"/>
          </a:xfrm>
          <a:prstGeom prst="leftBrace">
            <a:avLst/>
          </a:prstGeom>
          <a:ln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10247" name="文本框 4"/>
          <p:cNvSpPr txBox="1">
            <a:spLocks noChangeArrowheads="1"/>
          </p:cNvSpPr>
          <p:nvPr/>
        </p:nvSpPr>
        <p:spPr bwMode="auto">
          <a:xfrm>
            <a:off x="4742260" y="2231232"/>
            <a:ext cx="653653" cy="43696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宋体" panose="02010600030101010101" pitchFamily="2" charset="-122"/>
              </a:rPr>
              <a:t>吭</a:t>
            </a:r>
            <a:endParaRPr lang="zh-CN" altLang="en-US" sz="2400" b="1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8" name="左大括号 7"/>
          <p:cNvSpPr/>
          <p:nvPr/>
        </p:nvSpPr>
        <p:spPr>
          <a:xfrm>
            <a:off x="5424487" y="1784747"/>
            <a:ext cx="585788" cy="1471613"/>
          </a:xfrm>
          <a:prstGeom prst="leftBrace">
            <a:avLst/>
          </a:prstGeom>
          <a:ln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10249" name="TextBox 4"/>
          <p:cNvSpPr txBox="1">
            <a:spLocks noChangeArrowheads="1"/>
          </p:cNvSpPr>
          <p:nvPr/>
        </p:nvSpPr>
        <p:spPr bwMode="auto">
          <a:xfrm>
            <a:off x="5847160" y="1645444"/>
            <a:ext cx="2128838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10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</a:rPr>
              <a:t>kēng </a:t>
            </a:r>
            <a:r>
              <a:rPr lang="en-US" altLang="zh-CN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吭气</a:t>
            </a:r>
            <a:endParaRPr lang="zh-CN" altLang="en-US" sz="2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左大括号 11"/>
          <p:cNvSpPr/>
          <p:nvPr/>
        </p:nvSpPr>
        <p:spPr>
          <a:xfrm>
            <a:off x="5424487" y="1779985"/>
            <a:ext cx="585788" cy="1471613"/>
          </a:xfrm>
          <a:prstGeom prst="leftBrace">
            <a:avLst/>
          </a:prstGeom>
          <a:ln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10251" name="TextBox 5"/>
          <p:cNvSpPr txBox="1">
            <a:spLocks noChangeArrowheads="1"/>
          </p:cNvSpPr>
          <p:nvPr/>
        </p:nvSpPr>
        <p:spPr bwMode="auto">
          <a:xfrm>
            <a:off x="5853113" y="2953942"/>
            <a:ext cx="2514600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10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</a:rPr>
              <a:t>háng</a:t>
            </a:r>
            <a:r>
              <a:rPr lang="en-US" altLang="zh-CN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引吭高歌</a:t>
            </a:r>
            <a:endParaRPr lang="zh-CN" altLang="en-US" sz="2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2" name="TextBox 4"/>
          <p:cNvSpPr txBox="1">
            <a:spLocks noChangeArrowheads="1"/>
          </p:cNvSpPr>
          <p:nvPr/>
        </p:nvSpPr>
        <p:spPr bwMode="auto">
          <a:xfrm>
            <a:off x="2101453" y="2265760"/>
            <a:ext cx="2128838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10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</a:rPr>
              <a:t>běng</a:t>
            </a:r>
            <a:r>
              <a:rPr lang="en-US" altLang="zh-CN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绑着脸</a:t>
            </a:r>
            <a:endParaRPr lang="zh-CN" altLang="en-US" sz="2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文本框 4"/>
          <p:cNvSpPr txBox="1">
            <a:spLocks noChangeArrowheads="1"/>
          </p:cNvSpPr>
          <p:nvPr/>
        </p:nvSpPr>
        <p:spPr bwMode="auto">
          <a:xfrm>
            <a:off x="2350294" y="2333625"/>
            <a:ext cx="653654" cy="438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宋体" panose="02010600030101010101" pitchFamily="2" charset="-122"/>
              </a:rPr>
              <a:t>晕</a:t>
            </a:r>
            <a:endParaRPr lang="zh-CN" altLang="en-US" sz="2400" b="1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3032522" y="1887141"/>
            <a:ext cx="585788" cy="1471613"/>
          </a:xfrm>
          <a:prstGeom prst="leftBrace">
            <a:avLst/>
          </a:prstGeom>
          <a:ln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3455194" y="1871662"/>
            <a:ext cx="2128838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10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</a:rPr>
              <a:t>yūn </a:t>
            </a:r>
            <a:r>
              <a:rPr lang="en-US" altLang="zh-CN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晕倒</a:t>
            </a:r>
            <a:endParaRPr lang="zh-CN" altLang="en-US" sz="2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3378994" y="2892029"/>
            <a:ext cx="2514600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10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</a:rPr>
              <a:t>yùn </a:t>
            </a:r>
            <a:r>
              <a:rPr lang="en-US" altLang="zh-CN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红晕</a:t>
            </a:r>
            <a:endParaRPr lang="zh-CN" altLang="en-US" sz="2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多音字</a:t>
            </a:r>
            <a:endParaRPr lang="zh-CN" altLang="en-US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1" name="左大括号 30"/>
          <p:cNvSpPr/>
          <p:nvPr/>
        </p:nvSpPr>
        <p:spPr>
          <a:xfrm>
            <a:off x="3031331" y="1883569"/>
            <a:ext cx="585788" cy="1471613"/>
          </a:xfrm>
          <a:prstGeom prst="leftBrace">
            <a:avLst/>
          </a:prstGeom>
          <a:ln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我会写</a:t>
            </a:r>
            <a:endParaRPr lang="en-US" altLang="zh-CN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12290" name="组合 23"/>
          <p:cNvGrpSpPr/>
          <p:nvPr/>
        </p:nvGrpSpPr>
        <p:grpSpPr bwMode="auto">
          <a:xfrm>
            <a:off x="379810" y="1819275"/>
            <a:ext cx="920353" cy="952500"/>
            <a:chOff x="379999" y="1753368"/>
            <a:chExt cx="4320000" cy="4320000"/>
          </a:xfrm>
        </p:grpSpPr>
        <p:sp>
          <p:nvSpPr>
            <p:cNvPr id="25" name="矩形 24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28" name="直接连接符 27"/>
            <p:cNvCxnSpPr>
              <a:stCxn id="25" idx="1"/>
              <a:endCxn id="25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stCxn id="25" idx="0"/>
              <a:endCxn id="25" idx="2"/>
            </p:cNvCxnSpPr>
            <p:nvPr/>
          </p:nvCxnSpPr>
          <p:spPr>
            <a:xfrm>
              <a:off x="2542792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5"/>
          <p:cNvSpPr txBox="1">
            <a:spLocks noChangeArrowheads="1"/>
          </p:cNvSpPr>
          <p:nvPr/>
        </p:nvSpPr>
        <p:spPr bwMode="auto">
          <a:xfrm>
            <a:off x="419100" y="1841898"/>
            <a:ext cx="809625" cy="99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庆</a:t>
            </a:r>
            <a:endParaRPr lang="zh-CN" altLang="zh-CN" sz="6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295" name="组合 23"/>
          <p:cNvGrpSpPr/>
          <p:nvPr/>
        </p:nvGrpSpPr>
        <p:grpSpPr bwMode="auto">
          <a:xfrm>
            <a:off x="1453754" y="1808560"/>
            <a:ext cx="920353" cy="951309"/>
            <a:chOff x="379999" y="1753368"/>
            <a:chExt cx="4320000" cy="4320000"/>
          </a:xfrm>
        </p:grpSpPr>
        <p:sp>
          <p:nvSpPr>
            <p:cNvPr id="32" name="矩形 31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35" name="直接连接符 34"/>
            <p:cNvCxnSpPr>
              <a:stCxn id="32" idx="1"/>
              <a:endCxn id="32" idx="3"/>
            </p:cNvCxnSpPr>
            <p:nvPr/>
          </p:nvCxnSpPr>
          <p:spPr>
            <a:xfrm>
              <a:off x="379999" y="3916072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>
              <a:stCxn id="32" idx="0"/>
              <a:endCxn id="32" idx="2"/>
            </p:cNvCxnSpPr>
            <p:nvPr/>
          </p:nvCxnSpPr>
          <p:spPr>
            <a:xfrm>
              <a:off x="2542792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9" name="组合 23"/>
          <p:cNvGrpSpPr/>
          <p:nvPr/>
        </p:nvGrpSpPr>
        <p:grpSpPr bwMode="auto">
          <a:xfrm>
            <a:off x="2527698" y="1808560"/>
            <a:ext cx="920353" cy="951309"/>
            <a:chOff x="379999" y="1753368"/>
            <a:chExt cx="4320000" cy="4320000"/>
          </a:xfrm>
        </p:grpSpPr>
        <p:sp>
          <p:nvSpPr>
            <p:cNvPr id="38" name="矩形 3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41" name="直接连接符 40"/>
            <p:cNvCxnSpPr>
              <a:stCxn id="38" idx="1"/>
              <a:endCxn id="38" idx="3"/>
            </p:cNvCxnSpPr>
            <p:nvPr/>
          </p:nvCxnSpPr>
          <p:spPr>
            <a:xfrm>
              <a:off x="379999" y="3916072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>
              <a:stCxn id="38" idx="0"/>
              <a:endCxn id="38" idx="2"/>
            </p:cNvCxnSpPr>
            <p:nvPr/>
          </p:nvCxnSpPr>
          <p:spPr>
            <a:xfrm>
              <a:off x="2542792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03" name="组合 23"/>
          <p:cNvGrpSpPr/>
          <p:nvPr/>
        </p:nvGrpSpPr>
        <p:grpSpPr bwMode="auto">
          <a:xfrm>
            <a:off x="3601641" y="1808560"/>
            <a:ext cx="920353" cy="951309"/>
            <a:chOff x="379999" y="1753368"/>
            <a:chExt cx="4320000" cy="4320000"/>
          </a:xfrm>
        </p:grpSpPr>
        <p:sp>
          <p:nvSpPr>
            <p:cNvPr id="44" name="矩形 43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45" name="直接连接符 44"/>
            <p:cNvCxnSpPr>
              <a:stCxn id="44" idx="1"/>
              <a:endCxn id="44" idx="3"/>
            </p:cNvCxnSpPr>
            <p:nvPr/>
          </p:nvCxnSpPr>
          <p:spPr>
            <a:xfrm>
              <a:off x="379999" y="3916072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>
              <a:stCxn id="44" idx="0"/>
              <a:endCxn id="44" idx="2"/>
            </p:cNvCxnSpPr>
            <p:nvPr/>
          </p:nvCxnSpPr>
          <p:spPr>
            <a:xfrm>
              <a:off x="2542792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矩形 46"/>
          <p:cNvSpPr>
            <a:spLocks noChangeArrowheads="1"/>
          </p:cNvSpPr>
          <p:nvPr/>
        </p:nvSpPr>
        <p:spPr bwMode="auto">
          <a:xfrm>
            <a:off x="1462088" y="1841898"/>
            <a:ext cx="912019" cy="99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诊</a:t>
            </a:r>
            <a:endParaRPr lang="zh-CN" altLang="en-US" sz="6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2491979" y="1818085"/>
            <a:ext cx="912019" cy="99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沃</a:t>
            </a:r>
            <a:endParaRPr lang="zh-CN" altLang="en-US" sz="6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3629025" y="1839517"/>
            <a:ext cx="910829" cy="99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龄</a:t>
            </a:r>
            <a:endParaRPr lang="zh-CN" altLang="en-US" sz="6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310" name="组合 23"/>
          <p:cNvGrpSpPr/>
          <p:nvPr/>
        </p:nvGrpSpPr>
        <p:grpSpPr bwMode="auto">
          <a:xfrm>
            <a:off x="4616054" y="1804988"/>
            <a:ext cx="920353" cy="952500"/>
            <a:chOff x="379999" y="1753368"/>
            <a:chExt cx="4320000" cy="4320000"/>
          </a:xfrm>
        </p:grpSpPr>
        <p:sp>
          <p:nvSpPr>
            <p:cNvPr id="51" name="矩形 50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52" name="直接连接符 51"/>
            <p:cNvCxnSpPr>
              <a:stCxn id="51" idx="1"/>
              <a:endCxn id="51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>
              <a:stCxn id="51" idx="0"/>
              <a:endCxn id="51" idx="2"/>
            </p:cNvCxnSpPr>
            <p:nvPr/>
          </p:nvCxnSpPr>
          <p:spPr>
            <a:xfrm>
              <a:off x="2542792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14" name="组合 23"/>
          <p:cNvGrpSpPr/>
          <p:nvPr/>
        </p:nvGrpSpPr>
        <p:grpSpPr bwMode="auto">
          <a:xfrm>
            <a:off x="5689998" y="1794272"/>
            <a:ext cx="920353" cy="952500"/>
            <a:chOff x="379999" y="1753368"/>
            <a:chExt cx="4320000" cy="4320000"/>
          </a:xfrm>
        </p:grpSpPr>
        <p:sp>
          <p:nvSpPr>
            <p:cNvPr id="55" name="矩形 54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56" name="直接连接符 55"/>
            <p:cNvCxnSpPr>
              <a:stCxn id="55" idx="1"/>
              <a:endCxn id="55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>
              <a:stCxn id="55" idx="0"/>
              <a:endCxn id="55" idx="2"/>
            </p:cNvCxnSpPr>
            <p:nvPr/>
          </p:nvCxnSpPr>
          <p:spPr>
            <a:xfrm>
              <a:off x="2542792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18" name="组合 23"/>
          <p:cNvGrpSpPr/>
          <p:nvPr/>
        </p:nvGrpSpPr>
        <p:grpSpPr bwMode="auto">
          <a:xfrm>
            <a:off x="6765131" y="1794272"/>
            <a:ext cx="920354" cy="952500"/>
            <a:chOff x="379999" y="1753368"/>
            <a:chExt cx="4320000" cy="4320000"/>
          </a:xfrm>
        </p:grpSpPr>
        <p:sp>
          <p:nvSpPr>
            <p:cNvPr id="59" name="矩形 58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60" name="直接连接符 59"/>
            <p:cNvCxnSpPr>
              <a:stCxn id="59" idx="1"/>
              <a:endCxn id="59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>
              <a:stCxn id="59" idx="0"/>
              <a:endCxn id="59" idx="2"/>
            </p:cNvCxnSpPr>
            <p:nvPr/>
          </p:nvCxnSpPr>
          <p:spPr>
            <a:xfrm>
              <a:off x="2542794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22" name="组合 23"/>
          <p:cNvGrpSpPr/>
          <p:nvPr/>
        </p:nvGrpSpPr>
        <p:grpSpPr bwMode="auto">
          <a:xfrm>
            <a:off x="7839075" y="1794272"/>
            <a:ext cx="920354" cy="952500"/>
            <a:chOff x="379999" y="1753368"/>
            <a:chExt cx="4320000" cy="4320000"/>
          </a:xfrm>
        </p:grpSpPr>
        <p:sp>
          <p:nvSpPr>
            <p:cNvPr id="63" name="矩形 62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64" name="直接连接符 63"/>
            <p:cNvCxnSpPr>
              <a:stCxn id="63" idx="1"/>
              <a:endCxn id="63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>
              <a:stCxn id="63" idx="0"/>
              <a:endCxn id="63" idx="2"/>
            </p:cNvCxnSpPr>
            <p:nvPr/>
          </p:nvCxnSpPr>
          <p:spPr>
            <a:xfrm>
              <a:off x="2542794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文本框 25"/>
          <p:cNvSpPr txBox="1">
            <a:spLocks noChangeArrowheads="1"/>
          </p:cNvSpPr>
          <p:nvPr/>
        </p:nvSpPr>
        <p:spPr bwMode="auto">
          <a:xfrm>
            <a:off x="4661297" y="1841898"/>
            <a:ext cx="1322784" cy="99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匪</a:t>
            </a:r>
            <a:endParaRPr lang="zh-CN" altLang="zh-CN" sz="6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矩形 66"/>
          <p:cNvSpPr>
            <a:spLocks noChangeArrowheads="1"/>
          </p:cNvSpPr>
          <p:nvPr/>
        </p:nvSpPr>
        <p:spPr bwMode="auto">
          <a:xfrm>
            <a:off x="5704285" y="1841898"/>
            <a:ext cx="912019" cy="99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绷</a:t>
            </a:r>
            <a:endParaRPr lang="zh-CN" altLang="en-US" sz="6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8" name="矩形 67"/>
          <p:cNvSpPr>
            <a:spLocks noChangeArrowheads="1"/>
          </p:cNvSpPr>
          <p:nvPr/>
        </p:nvSpPr>
        <p:spPr bwMode="auto">
          <a:xfrm>
            <a:off x="6734175" y="1818085"/>
            <a:ext cx="912019" cy="99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审</a:t>
            </a:r>
            <a:endParaRPr lang="zh-CN" altLang="en-US" sz="6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矩形 68"/>
          <p:cNvSpPr>
            <a:spLocks noChangeArrowheads="1"/>
          </p:cNvSpPr>
          <p:nvPr/>
        </p:nvSpPr>
        <p:spPr bwMode="auto">
          <a:xfrm>
            <a:off x="7870032" y="1839517"/>
            <a:ext cx="912019" cy="99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剂</a:t>
            </a:r>
            <a:endParaRPr lang="zh-CN" altLang="en-US" sz="6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330" name="组合 23"/>
          <p:cNvGrpSpPr/>
          <p:nvPr/>
        </p:nvGrpSpPr>
        <p:grpSpPr bwMode="auto">
          <a:xfrm>
            <a:off x="379810" y="3205163"/>
            <a:ext cx="920353" cy="951310"/>
            <a:chOff x="379999" y="1753368"/>
            <a:chExt cx="4320000" cy="4320000"/>
          </a:xfrm>
        </p:grpSpPr>
        <p:sp>
          <p:nvSpPr>
            <p:cNvPr id="71" name="矩形 70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72" name="直接连接符 71"/>
            <p:cNvCxnSpPr>
              <a:stCxn id="71" idx="1"/>
              <a:endCxn id="71" idx="3"/>
            </p:cNvCxnSpPr>
            <p:nvPr/>
          </p:nvCxnSpPr>
          <p:spPr>
            <a:xfrm>
              <a:off x="379999" y="3916071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>
              <a:stCxn id="71" idx="0"/>
              <a:endCxn id="71" idx="2"/>
            </p:cNvCxnSpPr>
            <p:nvPr/>
          </p:nvCxnSpPr>
          <p:spPr>
            <a:xfrm>
              <a:off x="2542792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文本框 25"/>
          <p:cNvSpPr txBox="1">
            <a:spLocks noChangeArrowheads="1"/>
          </p:cNvSpPr>
          <p:nvPr/>
        </p:nvSpPr>
        <p:spPr bwMode="auto">
          <a:xfrm>
            <a:off x="419100" y="3227785"/>
            <a:ext cx="1322785" cy="99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施</a:t>
            </a:r>
            <a:endParaRPr lang="zh-CN" altLang="zh-CN" sz="6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335" name="组合 23"/>
          <p:cNvGrpSpPr/>
          <p:nvPr/>
        </p:nvGrpSpPr>
        <p:grpSpPr bwMode="auto">
          <a:xfrm>
            <a:off x="1453754" y="3193256"/>
            <a:ext cx="920353" cy="952500"/>
            <a:chOff x="379999" y="1753368"/>
            <a:chExt cx="4320000" cy="4320000"/>
          </a:xfrm>
        </p:grpSpPr>
        <p:sp>
          <p:nvSpPr>
            <p:cNvPr id="76" name="矩形 75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77" name="直接连接符 76"/>
            <p:cNvCxnSpPr>
              <a:stCxn id="76" idx="1"/>
              <a:endCxn id="76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>
              <a:stCxn id="76" idx="0"/>
              <a:endCxn id="76" idx="2"/>
            </p:cNvCxnSpPr>
            <p:nvPr/>
          </p:nvCxnSpPr>
          <p:spPr>
            <a:xfrm>
              <a:off x="2542792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39" name="组合 23"/>
          <p:cNvGrpSpPr/>
          <p:nvPr/>
        </p:nvGrpSpPr>
        <p:grpSpPr bwMode="auto">
          <a:xfrm>
            <a:off x="2527698" y="3193256"/>
            <a:ext cx="920353" cy="952500"/>
            <a:chOff x="379999" y="1753368"/>
            <a:chExt cx="4320000" cy="4320000"/>
          </a:xfrm>
        </p:grpSpPr>
        <p:sp>
          <p:nvSpPr>
            <p:cNvPr id="80" name="矩形 79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81" name="直接连接符 80"/>
            <p:cNvCxnSpPr>
              <a:stCxn id="80" idx="1"/>
              <a:endCxn id="80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>
              <a:stCxn id="80" idx="0"/>
              <a:endCxn id="80" idx="2"/>
            </p:cNvCxnSpPr>
            <p:nvPr/>
          </p:nvCxnSpPr>
          <p:spPr>
            <a:xfrm>
              <a:off x="2542792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43" name="组合 23"/>
          <p:cNvGrpSpPr/>
          <p:nvPr/>
        </p:nvGrpSpPr>
        <p:grpSpPr bwMode="auto">
          <a:xfrm>
            <a:off x="3601641" y="3193256"/>
            <a:ext cx="920353" cy="952500"/>
            <a:chOff x="379999" y="1753368"/>
            <a:chExt cx="4320000" cy="4320000"/>
          </a:xfrm>
        </p:grpSpPr>
        <p:sp>
          <p:nvSpPr>
            <p:cNvPr id="84" name="矩形 83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85" name="直接连接符 84"/>
            <p:cNvCxnSpPr>
              <a:stCxn id="84" idx="1"/>
              <a:endCxn id="84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>
              <a:stCxn id="84" idx="0"/>
              <a:endCxn id="84" idx="2"/>
            </p:cNvCxnSpPr>
            <p:nvPr/>
          </p:nvCxnSpPr>
          <p:spPr>
            <a:xfrm>
              <a:off x="2542792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矩形 86"/>
          <p:cNvSpPr>
            <a:spLocks noChangeArrowheads="1"/>
          </p:cNvSpPr>
          <p:nvPr/>
        </p:nvSpPr>
        <p:spPr bwMode="auto">
          <a:xfrm>
            <a:off x="1462088" y="3227785"/>
            <a:ext cx="912019" cy="99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吭</a:t>
            </a:r>
            <a:endParaRPr lang="zh-CN" altLang="en-US" sz="6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8" name="矩形 87"/>
          <p:cNvSpPr>
            <a:spLocks noChangeArrowheads="1"/>
          </p:cNvSpPr>
          <p:nvPr/>
        </p:nvSpPr>
        <p:spPr bwMode="auto">
          <a:xfrm>
            <a:off x="2491979" y="3203973"/>
            <a:ext cx="912019" cy="99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崭</a:t>
            </a:r>
            <a:endParaRPr lang="zh-CN" altLang="en-US" sz="6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9" name="矩形 88"/>
          <p:cNvSpPr>
            <a:spLocks noChangeArrowheads="1"/>
          </p:cNvSpPr>
          <p:nvPr/>
        </p:nvSpPr>
        <p:spPr bwMode="auto">
          <a:xfrm>
            <a:off x="3629025" y="3225404"/>
            <a:ext cx="910829" cy="99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衷</a:t>
            </a:r>
            <a:endParaRPr lang="zh-CN" altLang="en-US" sz="6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350" name="组合 23"/>
          <p:cNvGrpSpPr/>
          <p:nvPr/>
        </p:nvGrpSpPr>
        <p:grpSpPr bwMode="auto">
          <a:xfrm>
            <a:off x="4616054" y="3190875"/>
            <a:ext cx="920353" cy="952500"/>
            <a:chOff x="379999" y="1753368"/>
            <a:chExt cx="4320000" cy="4320000"/>
          </a:xfrm>
        </p:grpSpPr>
        <p:sp>
          <p:nvSpPr>
            <p:cNvPr id="91" name="矩形 90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92" name="直接连接符 91"/>
            <p:cNvCxnSpPr>
              <a:stCxn id="91" idx="1"/>
              <a:endCxn id="91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>
              <a:stCxn id="91" idx="0"/>
              <a:endCxn id="91" idx="2"/>
            </p:cNvCxnSpPr>
            <p:nvPr/>
          </p:nvCxnSpPr>
          <p:spPr>
            <a:xfrm>
              <a:off x="2542792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54" name="组合 23"/>
          <p:cNvGrpSpPr/>
          <p:nvPr/>
        </p:nvGrpSpPr>
        <p:grpSpPr bwMode="auto">
          <a:xfrm>
            <a:off x="5689998" y="3180160"/>
            <a:ext cx="920353" cy="951309"/>
            <a:chOff x="379999" y="1753368"/>
            <a:chExt cx="4320000" cy="4320000"/>
          </a:xfrm>
        </p:grpSpPr>
        <p:sp>
          <p:nvSpPr>
            <p:cNvPr id="95" name="矩形 94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96" name="直接连接符 95"/>
            <p:cNvCxnSpPr>
              <a:stCxn id="95" idx="1"/>
              <a:endCxn id="95" idx="3"/>
            </p:cNvCxnSpPr>
            <p:nvPr/>
          </p:nvCxnSpPr>
          <p:spPr>
            <a:xfrm>
              <a:off x="379999" y="3916072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>
              <a:stCxn id="95" idx="0"/>
              <a:endCxn id="95" idx="2"/>
            </p:cNvCxnSpPr>
            <p:nvPr/>
          </p:nvCxnSpPr>
          <p:spPr>
            <a:xfrm>
              <a:off x="2542792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58" name="组合 23"/>
          <p:cNvGrpSpPr/>
          <p:nvPr/>
        </p:nvGrpSpPr>
        <p:grpSpPr bwMode="auto">
          <a:xfrm>
            <a:off x="6765131" y="3180160"/>
            <a:ext cx="920354" cy="951309"/>
            <a:chOff x="379999" y="1753368"/>
            <a:chExt cx="4320000" cy="4320000"/>
          </a:xfrm>
        </p:grpSpPr>
        <p:sp>
          <p:nvSpPr>
            <p:cNvPr id="99" name="矩形 98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100" name="直接连接符 99"/>
            <p:cNvCxnSpPr>
              <a:stCxn id="99" idx="1"/>
              <a:endCxn id="99" idx="3"/>
            </p:cNvCxnSpPr>
            <p:nvPr/>
          </p:nvCxnSpPr>
          <p:spPr>
            <a:xfrm>
              <a:off x="379999" y="3916072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>
              <a:stCxn id="99" idx="0"/>
              <a:endCxn id="99" idx="2"/>
            </p:cNvCxnSpPr>
            <p:nvPr/>
          </p:nvCxnSpPr>
          <p:spPr>
            <a:xfrm>
              <a:off x="2542794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文本框 25"/>
          <p:cNvSpPr txBox="1">
            <a:spLocks noChangeArrowheads="1"/>
          </p:cNvSpPr>
          <p:nvPr/>
        </p:nvSpPr>
        <p:spPr bwMode="auto">
          <a:xfrm>
            <a:off x="4661297" y="3227785"/>
            <a:ext cx="923925" cy="99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慈</a:t>
            </a:r>
            <a:endParaRPr lang="zh-CN" altLang="zh-CN" sz="6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3" name="矩形 102"/>
          <p:cNvSpPr>
            <a:spLocks noChangeArrowheads="1"/>
          </p:cNvSpPr>
          <p:nvPr/>
        </p:nvSpPr>
        <p:spPr bwMode="auto">
          <a:xfrm>
            <a:off x="5712619" y="3181350"/>
            <a:ext cx="912019" cy="99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祥</a:t>
            </a:r>
            <a:endParaRPr lang="zh-CN" altLang="en-US" sz="6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4" name="矩形 103"/>
          <p:cNvSpPr>
            <a:spLocks noChangeArrowheads="1"/>
          </p:cNvSpPr>
          <p:nvPr/>
        </p:nvSpPr>
        <p:spPr bwMode="auto">
          <a:xfrm>
            <a:off x="6734175" y="3203973"/>
            <a:ext cx="912019" cy="99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荣</a:t>
            </a:r>
            <a:endParaRPr lang="zh-CN" altLang="en-US" sz="6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7" grpId="0"/>
      <p:bldP spid="48" grpId="0"/>
      <p:bldP spid="49" grpId="0"/>
      <p:bldP spid="66" grpId="0"/>
      <p:bldP spid="67" grpId="0"/>
      <p:bldP spid="68" grpId="0"/>
      <p:bldP spid="69" grpId="0"/>
      <p:bldP spid="74" grpId="0"/>
      <p:bldP spid="87" grpId="0"/>
      <p:bldP spid="88" grpId="0"/>
      <p:bldP spid="89" grpId="0"/>
      <p:bldP spid="102" grpId="0"/>
      <p:bldP spid="103" grpId="0"/>
      <p:bldP spid="1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849291" y="2349104"/>
            <a:ext cx="9501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939903" y="2357437"/>
            <a:ext cx="3719513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  坐诊  看诊</a:t>
            </a:r>
            <a:endParaRPr lang="zh-CN" altLang="en-US" sz="3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876675" y="3196829"/>
            <a:ext cx="1782366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5095876" y="3225404"/>
            <a:ext cx="3765947" cy="99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朱教授把诊断书夹到了病历里。</a:t>
            </a:r>
            <a:endParaRPr lang="zh-CN" altLang="en-US" sz="3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317" name="组合 23"/>
          <p:cNvGrpSpPr/>
          <p:nvPr/>
        </p:nvGrpSpPr>
        <p:grpSpPr bwMode="auto">
          <a:xfrm>
            <a:off x="641748" y="1071563"/>
            <a:ext cx="2078831" cy="196929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703660" y="947738"/>
            <a:ext cx="2501503" cy="206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诊</a:t>
            </a:r>
            <a:endParaRPr lang="zh-CN" altLang="en-US" sz="130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185863" y="448866"/>
            <a:ext cx="1441847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600">
                <a:solidFill>
                  <a:srgbClr val="000000"/>
                </a:solidFill>
                <a:latin typeface="Pinyin Adjust" pitchFamily="2" charset="0"/>
                <a:ea typeface="微软雅黑" panose="020B0503020204020204" pitchFamily="34" charset="-122"/>
                <a:sym typeface="宋体" panose="02010600030101010101" pitchFamily="2" charset="-122"/>
              </a:rPr>
              <a:t>zhěn</a:t>
            </a:r>
            <a:endParaRPr lang="en-US" altLang="zh-CN" sz="3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786188" y="1501379"/>
            <a:ext cx="9501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  <a:endParaRPr lang="zh-CN" altLang="en-US" sz="3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我会写</a:t>
            </a:r>
            <a:endParaRPr lang="zh-CN" altLang="en-US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939904" y="1395413"/>
            <a:ext cx="294322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03420" y="3225165"/>
            <a:ext cx="2028350" cy="1750691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1237</Words>
  <Application>WPS 演示</Application>
  <PresentationFormat>全屏显示(16:9)</PresentationFormat>
  <Paragraphs>344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5" baseType="lpstr">
      <vt:lpstr>Arial</vt:lpstr>
      <vt:lpstr>宋体</vt:lpstr>
      <vt:lpstr>Wingdings</vt:lpstr>
      <vt:lpstr>Calibri</vt:lpstr>
      <vt:lpstr>微软雅黑</vt:lpstr>
      <vt:lpstr>Calibri</vt:lpstr>
      <vt:lpstr>华文楷体</vt:lpstr>
      <vt:lpstr>黑体</vt:lpstr>
      <vt:lpstr>仿宋</vt:lpstr>
      <vt:lpstr>Pinyin Adjust</vt:lpstr>
      <vt:lpstr>GB Pinyinok-B</vt:lpstr>
      <vt:lpstr>楷体</vt:lpstr>
      <vt:lpstr>Arial Unicode MS</vt:lpstr>
      <vt:lpstr>楷体_GB2312</vt:lpstr>
      <vt:lpstr>Cambria Math</vt:lpstr>
      <vt:lpstr>Arial</vt:lpstr>
      <vt:lpstr>Courier Prime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涂圣文</cp:lastModifiedBy>
  <cp:revision>245</cp:revision>
  <dcterms:created xsi:type="dcterms:W3CDTF">2017-11-13T08:28:00Z</dcterms:created>
  <dcterms:modified xsi:type="dcterms:W3CDTF">2020-05-26T06:13:07Z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2052-11.8.2.8053</vt:lpwstr>
  </property>
</Properties>
</file>