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Relationship Id="rId5" Type="http://schemas.openxmlformats.org/officeDocument/2006/relationships/custom-properties" Target="docProps/custom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sldMasterIdLst>
    <p:sldMasterId id="2147483675" r:id="rId25"/>
    <p:sldMasterId id="2147483676" r:id="rId27"/>
  </p:sldMasterIdLst>
  <p:notesMasterIdLst>
    <p:notesMasterId r:id="rId31"/>
  </p:notesMasterIdLst>
  <p:handoutMasterIdLst>
    <p:handoutMasterId r:id="rId29"/>
  </p:handoutMasterIdLst>
  <p:sldIdLst>
    <p:sldId id="358" r:id="rId33"/>
    <p:sldId id="335" r:id="rId34"/>
    <p:sldId id="336" r:id="rId35"/>
    <p:sldId id="337" r:id="rId36"/>
    <p:sldId id="339" r:id="rId37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349" r:id="rId48"/>
    <p:sldId id="350" r:id="rId49"/>
    <p:sldId id="351" r:id="rId50"/>
    <p:sldId id="352" r:id="rId51"/>
    <p:sldId id="353" r:id="rId52"/>
    <p:sldId id="354" r:id="rId53"/>
    <p:sldId id="355" r:id="rId54"/>
    <p:sldId id="356" r:id="rId55"/>
    <p:sldId id="357" r:id="rId56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3066" userDrawn="1">
          <p15:clr>
            <a:srgbClr val="A4A3A4"/>
          </p15:clr>
        </p15:guide>
        <p15:guide id="1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F68920"/>
    <a:srgbClr val="FFC800"/>
    <a:srgbClr val="5A8E2A"/>
    <a:srgbClr val="BED63A"/>
    <a:srgbClr val="BF9000"/>
    <a:srgbClr val="33CC33"/>
    <a:srgbClr val="B5DFE6"/>
    <a:srgbClr val="730003"/>
    <a:srgbClr val="EA6178"/>
    <a:srgbClr val="7B50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horzBarState="maximized">
    <p:restoredLeft sz="15703" autoAdjust="0"/>
    <p:restoredTop sz="94414" autoAdjust="0"/>
  </p:normalViewPr>
  <p:slideViewPr>
    <p:cSldViewPr snapToGrid="0" snapToObjects="1">
      <p:cViewPr>
        <p:scale>
          <a:sx n="100" d="100"/>
          <a:sy n="100" d="100"/>
        </p:scale>
        <p:origin x="-294" y="-264"/>
      </p:cViewPr>
      <p:guideLst>
        <p:guide orient="horz" pos="3066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25" Type="http://schemas.openxmlformats.org/officeDocument/2006/relationships/slideMaster" Target="slideMasters/slideMaster1.xml"></Relationship><Relationship Id="rId26" Type="http://schemas.openxmlformats.org/officeDocument/2006/relationships/theme" Target="theme/theme1.xml"></Relationship><Relationship Id="rId27" Type="http://schemas.openxmlformats.org/officeDocument/2006/relationships/slideMaster" Target="slideMasters/slideMaster2.xml"></Relationship><Relationship Id="rId29" Type="http://schemas.openxmlformats.org/officeDocument/2006/relationships/handoutMaster" Target="handoutMasters/handoutMaster1.xml"></Relationship><Relationship Id="rId31" Type="http://schemas.openxmlformats.org/officeDocument/2006/relationships/notesMaster" Target="notesMasters/notesMaster1.xml"></Relationship><Relationship Id="rId33" Type="http://schemas.openxmlformats.org/officeDocument/2006/relationships/slide" Target="slides/slide1.xml"></Relationship><Relationship Id="rId34" Type="http://schemas.openxmlformats.org/officeDocument/2006/relationships/slide" Target="slides/slide2.xml"></Relationship><Relationship Id="rId35" Type="http://schemas.openxmlformats.org/officeDocument/2006/relationships/slide" Target="slides/slide3.xml"></Relationship><Relationship Id="rId36" Type="http://schemas.openxmlformats.org/officeDocument/2006/relationships/slide" Target="slides/slide4.xml"></Relationship><Relationship Id="rId37" Type="http://schemas.openxmlformats.org/officeDocument/2006/relationships/slide" Target="slides/slide5.xml"></Relationship><Relationship Id="rId39" Type="http://schemas.openxmlformats.org/officeDocument/2006/relationships/slide" Target="slides/slide6.xml"></Relationship><Relationship Id="rId40" Type="http://schemas.openxmlformats.org/officeDocument/2006/relationships/slide" Target="slides/slide7.xml"></Relationship><Relationship Id="rId41" Type="http://schemas.openxmlformats.org/officeDocument/2006/relationships/slide" Target="slides/slide8.xml"></Relationship><Relationship Id="rId42" Type="http://schemas.openxmlformats.org/officeDocument/2006/relationships/slide" Target="slides/slide9.xml"></Relationship><Relationship Id="rId43" Type="http://schemas.openxmlformats.org/officeDocument/2006/relationships/slide" Target="slides/slide10.xml"></Relationship><Relationship Id="rId44" Type="http://schemas.openxmlformats.org/officeDocument/2006/relationships/slide" Target="slides/slide11.xml"></Relationship><Relationship Id="rId45" Type="http://schemas.openxmlformats.org/officeDocument/2006/relationships/slide" Target="slides/slide12.xml"></Relationship><Relationship Id="rId46" Type="http://schemas.openxmlformats.org/officeDocument/2006/relationships/slide" Target="slides/slide13.xml"></Relationship><Relationship Id="rId47" Type="http://schemas.openxmlformats.org/officeDocument/2006/relationships/slide" Target="slides/slide14.xml"></Relationship><Relationship Id="rId48" Type="http://schemas.openxmlformats.org/officeDocument/2006/relationships/slide" Target="slides/slide15.xml"></Relationship><Relationship Id="rId49" Type="http://schemas.openxmlformats.org/officeDocument/2006/relationships/slide" Target="slides/slide16.xml"></Relationship><Relationship Id="rId50" Type="http://schemas.openxmlformats.org/officeDocument/2006/relationships/slide" Target="slides/slide17.xml"></Relationship><Relationship Id="rId51" Type="http://schemas.openxmlformats.org/officeDocument/2006/relationships/slide" Target="slides/slide18.xml"></Relationship><Relationship Id="rId52" Type="http://schemas.openxmlformats.org/officeDocument/2006/relationships/slide" Target="slides/slide19.xml"></Relationship><Relationship Id="rId53" Type="http://schemas.openxmlformats.org/officeDocument/2006/relationships/slide" Target="slides/slide20.xml"></Relationship><Relationship Id="rId54" Type="http://schemas.openxmlformats.org/officeDocument/2006/relationships/slide" Target="slides/slide21.xml"></Relationship><Relationship Id="rId55" Type="http://schemas.openxmlformats.org/officeDocument/2006/relationships/slide" Target="slides/slide22.xml"></Relationship><Relationship Id="rId56" Type="http://schemas.openxmlformats.org/officeDocument/2006/relationships/slide" Target="slides/slide23.xml"></Relationship><Relationship Id="rId57" Type="http://schemas.openxmlformats.org/officeDocument/2006/relationships/viewProps" Target="viewProps.xml"></Relationship><Relationship Id="rId58" Type="http://schemas.openxmlformats.org/officeDocument/2006/relationships/presProps" Target="presProps.xml"></Relationship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Relationship Id="rId4" Type="http://schemas.openxmlformats.org/officeDocument/2006/relationships/image" Target="../media/image47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Relationship Id="rId4" Type="http://schemas.openxmlformats.org/officeDocument/2006/relationships/image" Target="../media/image47.png"/></Relationships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C464-DC4F-43BD-82AC-BD87B7597910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180BA-5A68-4248-8FC2-276B7E79B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407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4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94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5.xml.rels><?xml version="1.0" encoding="UTF-8"?>
<Relationships xmlns="http://schemas.openxmlformats.org/package/2006/relationships"><Relationship Id="rId8" Type="http://schemas.openxmlformats.org/officeDocument/2006/relationships/hyperlink" Target="http://www.1ppt.com/powerpoint/" TargetMode="External"></Relationship><Relationship Id="rId13" Type="http://schemas.openxmlformats.org/officeDocument/2006/relationships/hyperlink" Target="http://www.1ppt.cn/" TargetMode="External"></Relationship><Relationship Id="rId18" Type="http://schemas.openxmlformats.org/officeDocument/2006/relationships/hyperlink" Target="http://www.1ppt.com/kejian/meishu/" TargetMode="External"></Relationship><Relationship Id="rId3" Type="http://schemas.openxmlformats.org/officeDocument/2006/relationships/hyperlink" Target="http://www.1ppt.com/moban/" TargetMode="External"></Relationship><Relationship Id="rId21" Type="http://schemas.openxmlformats.org/officeDocument/2006/relationships/hyperlink" Target="http://www.1ppt.com/kejian/huaxue/" TargetMode="External"></Relationship><Relationship Id="rId7" Type="http://schemas.openxmlformats.org/officeDocument/2006/relationships/hyperlink" Target="http://www.1ppt.com/xiazai/" TargetMode="External"></Relationship><Relationship Id="rId12" Type="http://schemas.openxmlformats.org/officeDocument/2006/relationships/hyperlink" Target="http://www.1ppt.com/jiaoan/" TargetMode="External"></Relationship><Relationship Id="rId17" Type="http://schemas.openxmlformats.org/officeDocument/2006/relationships/hyperlink" Target="http://www.1ppt.com/kejian/yingyu/" TargetMode="External"></Relationship><Relationship Id="rId16" Type="http://schemas.openxmlformats.org/officeDocument/2006/relationships/hyperlink" Target="http://www.1ppt.com/kejian/shuxue/" TargetMode="External"></Relationship><Relationship Id="rId20" Type="http://schemas.openxmlformats.org/officeDocument/2006/relationships/hyperlink" Target="http://www.1ppt.com/kejian/wuli/" TargetMode="External"></Relationship><Relationship Id="rId1" Type="http://schemas.openxmlformats.org/officeDocument/2006/relationships/notesMaster" Target="../notesMasters/notesMaster1.xml"></Relationship><Relationship Id="rId6" Type="http://schemas.openxmlformats.org/officeDocument/2006/relationships/hyperlink" Target="http://www.1ppt.com/tubiao/" TargetMode="External"></Relationship><Relationship Id="rId11" Type="http://schemas.openxmlformats.org/officeDocument/2006/relationships/hyperlink" Target="http://www.1ppt.com/shiti/" TargetMode="External"></Relationship><Relationship Id="rId24" Type="http://schemas.openxmlformats.org/officeDocument/2006/relationships/hyperlink" Target="http://www.1ppt.com/kejian/lishi/" TargetMode="External"></Relationship><Relationship Id="rId5" Type="http://schemas.openxmlformats.org/officeDocument/2006/relationships/hyperlink" Target="http://www.1ppt.com/beijing/" TargetMode="External"></Relationship><Relationship Id="rId15" Type="http://schemas.openxmlformats.org/officeDocument/2006/relationships/hyperlink" Target="http://www.1ppt.com/kejian/yuwen/" TargetMode="External"></Relationship><Relationship Id="rId23" Type="http://schemas.openxmlformats.org/officeDocument/2006/relationships/hyperlink" Target="http://www.1ppt.com/kejian/dili/" TargetMode="External"></Relationship><Relationship Id="rId10" Type="http://schemas.openxmlformats.org/officeDocument/2006/relationships/hyperlink" Target="http://www.1ppt.com/fanwen/" TargetMode="External"></Relationship><Relationship Id="rId19" Type="http://schemas.openxmlformats.org/officeDocument/2006/relationships/hyperlink" Target="http://www.1ppt.com/kejian/kexue/" TargetMode="External"></Relationship><Relationship Id="rId4" Type="http://schemas.openxmlformats.org/officeDocument/2006/relationships/hyperlink" Target="http://www.1ppt.com/sucai/" TargetMode="External"></Relationship><Relationship Id="rId9" Type="http://schemas.openxmlformats.org/officeDocument/2006/relationships/hyperlink" Target="http://www.1ppt.com/ziliao/" TargetMode="External"></Relationship><Relationship Id="rId14" Type="http://schemas.openxmlformats.org/officeDocument/2006/relationships/hyperlink" Target="http://www.1ppt.com/kejian/" TargetMode="External"></Relationship><Relationship Id="rId22" Type="http://schemas.openxmlformats.org/officeDocument/2006/relationships/hyperlink" Target="http://www.1ppt.com/kejian/shengwu/" TargetMode="External"></Relationship><Relationship Id="rId25" Type="http://schemas.openxmlformats.org/officeDocument/2006/relationships/slide" Target="../slides/slide5.xml"></Relationship></Relationship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74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761332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633664"/>
            <a:ext cx="193508" cy="25801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667419"/>
            <a:ext cx="142875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667419"/>
            <a:ext cx="142875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57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888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12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117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727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7878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17" y="286227"/>
            <a:ext cx="523845" cy="6984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68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21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495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70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35" y="386089"/>
            <a:ext cx="571373" cy="520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68079"/>
            <a:ext cx="477842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9193403" y="1569061"/>
            <a:ext cx="6858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215339"/>
            <a:ext cx="608300" cy="64381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09661" y="278159"/>
            <a:ext cx="273257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61626" y="216117"/>
            <a:ext cx="518738" cy="54902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347824" y="270342"/>
            <a:ext cx="273257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308448"/>
            <a:ext cx="411491" cy="523338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85384"/>
            <a:ext cx="477900" cy="6048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71" y="160454"/>
            <a:ext cx="558947" cy="68976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12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48.png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7.png"/><Relationship Id="rId5" Type="http://schemas.openxmlformats.org/officeDocument/2006/relationships/image" Target="../media/image44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5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47.png"/><Relationship Id="rId4" Type="http://schemas.openxmlformats.org/officeDocument/2006/relationships/image" Target="../media/image44.png"/><Relationship Id="rId9" Type="http://schemas.openxmlformats.org/officeDocument/2006/relationships/oleObject" Target="../embeddings/oleObject8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?>
<Relationships xmlns="http://schemas.openxmlformats.org/package/2006/relationships"><Relationship Id="rId3" Type="http://schemas.openxmlformats.org/officeDocument/2006/relationships/audio" Target="../media/audio1.wav"></Relationship><Relationship Id="rId2" Type="http://schemas.openxmlformats.org/officeDocument/2006/relationships/notesSlide" Target="../notesSlides/notesSlide5.xml"></Relationship><Relationship Id="rId1" Type="http://schemas.openxmlformats.org/officeDocument/2006/relationships/slideLayout" Target="../slideLayouts/slideLayout2.xml"></Relationship><Relationship Id="rId4" Type="http://schemas.openxmlformats.org/officeDocument/2006/relationships/image" Target="../media/image17.jpeg"></Relationship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0" y="2665095"/>
            <a:ext cx="9144000" cy="1200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江  </a:t>
            </a:r>
            <a:r>
              <a:rPr lang="zh-CN" altLang="en-US" sz="7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南</a:t>
            </a:r>
            <a:endParaRPr lang="zh-CN" altLang="en-US" sz="72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70"/>
          <p:cNvSpPr txBox="1"/>
          <p:nvPr/>
        </p:nvSpPr>
        <p:spPr>
          <a:xfrm>
            <a:off x="2427605" y="1100455"/>
            <a:ext cx="4246880" cy="58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人教版小学语</a:t>
            </a:r>
            <a:r>
              <a:rPr lang="zh-CN" altLang="en-US" sz="3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文一年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级</a:t>
            </a:r>
          </a:p>
        </p:txBody>
      </p:sp>
      <p:sp>
        <p:nvSpPr>
          <p:cNvPr id="4" name="矩形 3"/>
          <p:cNvSpPr/>
          <p:nvPr/>
        </p:nvSpPr>
        <p:spPr>
          <a:xfrm>
            <a:off x="4261485" y="5261610"/>
            <a:ext cx="621665" cy="497840"/>
          </a:xfrm>
          <a:prstGeom prst="rect">
            <a:avLst/>
          </a:prstGeom>
        </p:spPr>
        <p:txBody>
          <a:bodyPr wrap="none" lIns="91440" tIns="45720" rIns="91440" bIns="45720" numCol="1" vert="horz" anchor="t">
            <a:spAutoFit/>
          </a:bodyPr>
          <a:lstStyle/>
          <a:p>
            <a:pPr marL="342900" indent="-342900" algn="ctr" fontAlgn="base" defTabSz="914400" eaLnBrk="0" latinLnBrk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400" cap="none" dirty="0" smtClean="0" b="1" strike="noStrike">
              <a:solidFill>
                <a:srgbClr val="000000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328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12719" y="4031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指导笔顺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占位符 43010"/>
          <p:cNvSpPr txBox="1">
            <a:spLocks noChangeArrowheads="1"/>
          </p:cNvSpPr>
          <p:nvPr/>
        </p:nvSpPr>
        <p:spPr>
          <a:xfrm>
            <a:off x="1652587" y="987425"/>
            <a:ext cx="1890713" cy="295275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9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东</a:t>
            </a:r>
            <a:endParaRPr kumimoji="0" lang="zh-CN" altLang="en-US" sz="189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804" y="1924050"/>
            <a:ext cx="1035844" cy="381000"/>
          </a:xfrm>
          <a:prstGeom prst="rect">
            <a:avLst/>
          </a:prstGeom>
          <a:noFill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9485" y="1579563"/>
            <a:ext cx="1221581" cy="1352550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832" y="3651250"/>
            <a:ext cx="1193006" cy="2000250"/>
          </a:xfrm>
          <a:prstGeom prst="rect">
            <a:avLst/>
          </a:prstGeo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48" y="3579813"/>
            <a:ext cx="1235869" cy="2019300"/>
          </a:xfrm>
          <a:prstGeom prst="rect">
            <a:avLst/>
          </a:prstGeom>
          <a:noFill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1441" y="3562351"/>
            <a:ext cx="1264444" cy="2105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12719" y="4031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指导笔顺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占位符 43010"/>
          <p:cNvSpPr txBox="1">
            <a:spLocks noChangeArrowheads="1"/>
          </p:cNvSpPr>
          <p:nvPr/>
        </p:nvSpPr>
        <p:spPr>
          <a:xfrm>
            <a:off x="1609725" y="1120775"/>
            <a:ext cx="5715000" cy="41148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西</a:t>
            </a:r>
            <a:endParaRPr kumimoji="0" lang="zh-CN" altLang="en-US" sz="18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pic>
        <p:nvPicPr>
          <p:cNvPr id="4" name="图片 3" descr="西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8304" y="1535113"/>
            <a:ext cx="1350169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西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3232" y="1535114"/>
            <a:ext cx="1147061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西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535114"/>
            <a:ext cx="1271588" cy="154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西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28371" y="3552826"/>
            <a:ext cx="1591379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西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86487" y="3552826"/>
            <a:ext cx="1432322" cy="188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西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70676" y="3552826"/>
            <a:ext cx="1451206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12719" y="4031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175272" y="936626"/>
            <a:ext cx="5509022" cy="46351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江南     </a:t>
            </a:r>
          </a:p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江  南 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3600" b="1" dirty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可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  采  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莲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，          </a:t>
            </a:r>
          </a:p>
          <a:p>
            <a:pPr algn="ctr"/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莲  叶</a:t>
            </a:r>
            <a:r>
              <a:rPr lang="en-US" sz="3600" b="1" dirty="0">
                <a:latin typeface="微软雅黑" panose="020B0503020204020204" charset="-122"/>
                <a:ea typeface="微软雅黑" panose="020B0503020204020204" charset="-122"/>
              </a:rPr>
              <a:t>/  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何  田  田。          </a:t>
            </a:r>
          </a:p>
          <a:p>
            <a:pPr algn="ctr"/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鱼  戏 </a:t>
            </a:r>
            <a:r>
              <a:rPr lang="en-US" sz="3600" b="1" dirty="0">
                <a:latin typeface="微软雅黑" panose="020B0503020204020204" charset="-122"/>
                <a:ea typeface="微软雅黑" panose="020B0503020204020204" charset="-122"/>
              </a:rPr>
              <a:t>/ 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莲  叶  间。          </a:t>
            </a:r>
          </a:p>
          <a:p>
            <a:pPr algn="ctr"/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鱼  戏  </a:t>
            </a:r>
            <a:r>
              <a:rPr lang="en-US" sz="3600" b="1" dirty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莲  叶 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东，           </a:t>
            </a:r>
          </a:p>
          <a:p>
            <a:pPr algn="ctr"/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鱼  戏  </a:t>
            </a:r>
            <a:r>
              <a:rPr lang="en-US" sz="3600" b="1" dirty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莲  叶  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西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，          </a:t>
            </a:r>
          </a:p>
          <a:p>
            <a:pPr algn="ctr"/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鱼  戏 </a:t>
            </a:r>
            <a:r>
              <a:rPr lang="en-US" sz="3600" b="1" dirty="0">
                <a:latin typeface="微软雅黑" panose="020B0503020204020204" charset="-122"/>
                <a:ea typeface="微软雅黑" panose="020B0503020204020204" charset="-122"/>
              </a:rPr>
              <a:t>/ 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莲  叶  南，           </a:t>
            </a:r>
          </a:p>
          <a:p>
            <a:pPr algn="ctr"/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鱼  戏 </a:t>
            </a:r>
            <a:r>
              <a:rPr lang="en-US" sz="3600" b="1" dirty="0">
                <a:latin typeface="微软雅黑" panose="020B0503020204020204" charset="-122"/>
                <a:ea typeface="微软雅黑" panose="020B0503020204020204" charset="-122"/>
              </a:rPr>
              <a:t>/ 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莲  叶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北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64927" y="1024541"/>
            <a:ext cx="4049316" cy="50783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         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江南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5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jiān</a:t>
            </a:r>
            <a:r>
              <a:rPr lang="en-US" sz="2400" dirty="0" smtClean="0">
                <a:latin typeface="微软雅黑" panose="020B0503020204020204" charset="-122"/>
                <a:ea typeface="微软雅黑" panose="020B0503020204020204" charset="-122"/>
              </a:rPr>
              <a:t>ɡ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nánkěcǎi lián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5000"/>
              </a:lnSpc>
            </a:pPr>
            <a:r>
              <a:rPr lang="en-US" altLang="zh-CN" sz="2400" b="1" dirty="0" smtClean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江     南  可 采  莲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lnSpc>
                <a:spcPct val="85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lián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yè hé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tián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tián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5000"/>
              </a:lnSpc>
            </a:pPr>
            <a:r>
              <a:rPr lang="en-US" altLang="zh-CN" sz="2400" b="1" dirty="0" smtClean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莲    叶 何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田  田！</a:t>
            </a:r>
          </a:p>
          <a:p>
            <a:pPr>
              <a:lnSpc>
                <a:spcPct val="85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yú 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xì lián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yè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jiān 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5000"/>
              </a:lnSpc>
            </a:pPr>
            <a:r>
              <a:rPr lang="en-US" altLang="zh-CN" sz="2400" b="1" dirty="0" smtClean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鱼  戏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莲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  叶 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间。</a:t>
            </a:r>
          </a:p>
          <a:p>
            <a:pPr>
              <a:lnSpc>
                <a:spcPct val="85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yú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xì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lián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yè dōn</a:t>
            </a:r>
            <a:r>
              <a:rPr lang="en-US" sz="2400" dirty="0" smtClean="0">
                <a:latin typeface="微软雅黑" panose="020B0503020204020204" charset="-122"/>
                <a:ea typeface="微软雅黑" panose="020B0503020204020204" charset="-122"/>
              </a:rPr>
              <a:t>ɡ</a:t>
            </a:r>
            <a:endParaRPr lang="en-US" sz="24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5000"/>
              </a:lnSpc>
            </a:pP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   鱼   戏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莲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 叶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东，</a:t>
            </a:r>
          </a:p>
          <a:p>
            <a:pPr>
              <a:lnSpc>
                <a:spcPct val="85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yú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 xì liányè xī</a:t>
            </a:r>
            <a:endParaRPr lang="en-US" altLang="zh-CN" sz="24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5000"/>
              </a:lnSpc>
            </a:pPr>
            <a:r>
              <a:rPr lang="en-US" altLang="zh-CN" sz="2400" b="1" dirty="0" smtClean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鱼 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戏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莲 叶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西，</a:t>
            </a:r>
          </a:p>
          <a:p>
            <a:pPr>
              <a:lnSpc>
                <a:spcPct val="85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yú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xì  lián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yè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nán</a:t>
            </a:r>
            <a:endParaRPr lang="en-US" altLang="zh-CN" sz="24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5000"/>
              </a:lnSpc>
            </a:pPr>
            <a:r>
              <a:rPr lang="en-US" altLang="zh-CN" sz="2400" b="1" dirty="0" smtClean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鱼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戏  莲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 叶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南，</a:t>
            </a:r>
          </a:p>
          <a:p>
            <a:pPr>
              <a:lnSpc>
                <a:spcPct val="85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yú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xì lián yè běi</a:t>
            </a:r>
            <a:endParaRPr lang="en-US" altLang="zh-CN" sz="24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85000"/>
              </a:lnSpc>
            </a:pPr>
            <a:r>
              <a:rPr lang="en-US" altLang="zh-CN" sz="2400" b="1" dirty="0" smtClean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鱼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戏  莲  叶  北。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835587" y="2530476"/>
            <a:ext cx="553998" cy="3890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1204" y="38409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14888" y="1377988"/>
            <a:ext cx="2527373" cy="120032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江南人们在忙什么呢？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5511" y="2247901"/>
            <a:ext cx="849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采莲。</a:t>
            </a:r>
            <a:endParaRPr lang="zh-CN" altLang="en-US" sz="2400" b="1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14888" y="2914467"/>
            <a:ext cx="3127448" cy="120032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荷叶丛中，荷塘里有什么呢？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211" y="3752851"/>
            <a:ext cx="3092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9900FF"/>
                </a:solidFill>
                <a:latin typeface="微软雅黑" panose="020B0503020204020204" charset="-122"/>
                <a:ea typeface="微软雅黑" panose="020B0503020204020204" charset="-122"/>
              </a:rPr>
              <a:t>快乐的小鱼。</a:t>
            </a:r>
            <a:endParaRPr lang="zh-CN" altLang="en-US" sz="2400" b="1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84080" y="4330738"/>
            <a:ext cx="3970411" cy="120032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为什么说它们快乐呢？在干什么 呢？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6911" y="5162551"/>
            <a:ext cx="3092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9900FF"/>
                </a:solidFill>
                <a:latin typeface="微软雅黑" panose="020B0503020204020204" charset="-122"/>
                <a:ea typeface="微软雅黑" panose="020B0503020204020204" charset="-122"/>
              </a:rPr>
              <a:t>在荷叶</a:t>
            </a:r>
            <a:r>
              <a:rPr lang="zh-CN" altLang="en-US" sz="2400" b="1" dirty="0">
                <a:solidFill>
                  <a:srgbClr val="9900FF"/>
                </a:solidFill>
                <a:latin typeface="微软雅黑" panose="020B0503020204020204" charset="-122"/>
                <a:ea typeface="微软雅黑" panose="020B0503020204020204" charset="-122"/>
              </a:rPr>
              <a:t>间</a:t>
            </a:r>
            <a:r>
              <a:rPr lang="zh-CN" altLang="en-US" sz="2400" b="1" dirty="0" smtClean="0">
                <a:solidFill>
                  <a:srgbClr val="9900FF"/>
                </a:solidFill>
                <a:latin typeface="微软雅黑" panose="020B0503020204020204" charset="-122"/>
                <a:ea typeface="微软雅黑" panose="020B0503020204020204" charset="-122"/>
              </a:rPr>
              <a:t>自由自在地戏水。</a:t>
            </a:r>
            <a:endParaRPr lang="zh-CN" altLang="en-US" sz="2400" b="1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14" grpId="0"/>
      <p:bldP spid="15" grpId="0" build="p" animBg="1"/>
      <p:bldP spid="16" grpId="0"/>
      <p:bldP spid="17" grpId="0" build="p" animBg="1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Picture 2" descr="gushi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575" y="819151"/>
            <a:ext cx="5172076" cy="518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55107" y="1634649"/>
            <a:ext cx="5731668" cy="510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r>
              <a:rPr lang="zh-CN" altLang="en-US" sz="4000" b="1" dirty="0" smtClean="0">
                <a:solidFill>
                  <a:srgbClr val="00339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江 南  可 采 莲</a:t>
            </a:r>
            <a:r>
              <a:rPr lang="zh-CN" altLang="en-US" sz="4000" b="1" dirty="0">
                <a:solidFill>
                  <a:srgbClr val="00339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，</a:t>
            </a: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3651648" y="1324764"/>
            <a:ext cx="257063" cy="2123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sz="6600" dirty="0">
                <a:solidFill>
                  <a:srgbClr val="FA04A2"/>
                </a:solidFill>
              </a:rPr>
              <a:t>/</a:t>
            </a:r>
            <a:r>
              <a:rPr lang="en-US" altLang="zh-CN" sz="6600" dirty="0">
                <a:solidFill>
                  <a:srgbClr val="FA04A2"/>
                </a:solidFill>
              </a:rPr>
              <a:t> </a:t>
            </a:r>
            <a:endParaRPr lang="zh-CN" altLang="en-US" sz="6600" dirty="0">
              <a:solidFill>
                <a:srgbClr val="FA04A2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Picture 4" descr="23871294_23871294_1375043328252_mthum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" y="1608273"/>
            <a:ext cx="2314575" cy="3074853"/>
          </a:xfrm>
          <a:prstGeom prst="rect">
            <a:avLst/>
          </a:prstGeom>
          <a:noFill/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398985" y="4817864"/>
            <a:ext cx="1797507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 smtClean="0">
                <a:latin typeface="微软雅黑" panose="020B0503020204020204" charset="-122"/>
                <a:ea typeface="微软雅黑" panose="020B0503020204020204" charset="-122"/>
              </a:rPr>
              <a:t>莲 蓬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123298" y="4756499"/>
            <a:ext cx="137739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 smtClean="0">
                <a:latin typeface="微软雅黑" panose="020B0503020204020204" charset="-122"/>
                <a:ea typeface="微软雅黑" panose="020B0503020204020204" charset="-122"/>
              </a:rPr>
              <a:t>莲  子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Picture 4" descr="7845c4329ccc162a86300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4573" y="1562100"/>
            <a:ext cx="2511421" cy="3048000"/>
          </a:xfrm>
          <a:prstGeom prst="rect">
            <a:avLst/>
          </a:prstGeom>
          <a:noFill/>
        </p:spPr>
      </p:pic>
      <p:pic>
        <p:nvPicPr>
          <p:cNvPr id="7" name="Picture 1" descr="C:\Documents and Settings\Administrator\Application Data\Tencent\Users\843683995\QQ\WinTemp\RichOle\Z0XKFPFOK~`5W@%WQV1UW%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9350" y="1576358"/>
            <a:ext cx="2414588" cy="3052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766486" y="4813649"/>
            <a:ext cx="137739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 smtClean="0">
                <a:latin typeface="微软雅黑" panose="020B0503020204020204" charset="-122"/>
                <a:ea typeface="微软雅黑" panose="020B0503020204020204" charset="-122"/>
              </a:rPr>
              <a:t>采 莲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729979" y="2073275"/>
            <a:ext cx="545425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solidFill>
                  <a:srgbClr val="003399"/>
                </a:solidFill>
                <a:latin typeface="微软雅黑" panose="020B0503020204020204" charset="-122"/>
                <a:ea typeface="微软雅黑" panose="020B0503020204020204" charset="-122"/>
              </a:rPr>
              <a:t>莲 叶 </a:t>
            </a:r>
            <a:r>
              <a:rPr lang="zh-CN" altLang="en-US" sz="2800" b="1" dirty="0">
                <a:solidFill>
                  <a:srgbClr val="003399"/>
                </a:solidFill>
                <a:latin typeface="微软雅黑" panose="020B0503020204020204" charset="-122"/>
                <a:ea typeface="微软雅黑" panose="020B0503020204020204" charset="-122"/>
              </a:rPr>
              <a:t>何田田！</a:t>
            </a: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2302669" y="2122488"/>
            <a:ext cx="3750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FA04A2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endParaRPr lang="zh-CN" altLang="en-US" sz="2800" dirty="0">
              <a:solidFill>
                <a:srgbClr val="FA04A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01416" y="1219200"/>
            <a:ext cx="5194697" cy="590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r>
              <a:rPr lang="zh-CN" altLang="en-US" sz="2800" b="1" dirty="0" smtClean="0">
                <a:solidFill>
                  <a:srgbClr val="00339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江 南  可 采 莲</a:t>
            </a:r>
            <a:r>
              <a:rPr lang="zh-CN" altLang="en-US" sz="2800" b="1" dirty="0">
                <a:solidFill>
                  <a:srgbClr val="00339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，</a:t>
            </a: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412207" y="1228725"/>
            <a:ext cx="3750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FA04A2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en-US" altLang="zh-CN" sz="2800" dirty="0">
                <a:solidFill>
                  <a:srgbClr val="FA04A2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800" dirty="0">
              <a:solidFill>
                <a:srgbClr val="FA04A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3324" y="2844395"/>
            <a:ext cx="4571999" cy="1384995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思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考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“可” “田田”有何意思？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3324" y="4368396"/>
            <a:ext cx="6046077" cy="1384995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可：在这里有“适宜、正好”的意思。 </a:t>
            </a: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田田：形容莲叶茂盛的样子。</a:t>
            </a:r>
            <a:endParaRPr lang="zh-CN" altLang="en-US" sz="28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Picture 1" descr="C:\Documents and Settings\Administrator\Application Data\Tencent\Users\843683995\QQ\WinTemp\RichOle\Z0XKFPFOK~`5W@%WQV1UW%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2088" y="928658"/>
            <a:ext cx="2610465" cy="3300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59669" y="1358901"/>
            <a:ext cx="1890713" cy="10772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r"/>
            <a:r>
              <a:rPr lang="zh-CN" altLang="en-US" sz="3200" b="1" dirty="0">
                <a:solidFill>
                  <a:srgbClr val="FF3399"/>
                </a:solidFill>
                <a:latin typeface="微软雅黑" panose="020B0503020204020204" charset="-122"/>
                <a:ea typeface="微软雅黑" panose="020B0503020204020204" charset="-122"/>
              </a:rPr>
              <a:t>鱼戏莲叶间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2225" name="Picture 1" descr="C:\Users\Administrator\AppData\Roaming\Tencent\Users\1072583094\QQ\WinTemp\RichOle\_W73}VTLI1H%[}U0DARQ[[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305050"/>
            <a:ext cx="2757488" cy="2762250"/>
          </a:xfrm>
          <a:prstGeom prst="rect">
            <a:avLst/>
          </a:prstGeom>
          <a:noFill/>
        </p:spPr>
      </p:pic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6171721" y="3773368"/>
          <a:ext cx="1672117" cy="1598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BMP 图象" r:id="rId4" imgW="6400800" imgH="3648075" progId="Paint.Picture">
                  <p:embed/>
                </p:oleObj>
              </mc:Choice>
              <mc:Fallback>
                <p:oleObj name="BMP 图象" r:id="rId4" imgW="6400800" imgH="3648075" progId="Paint.Picture">
                  <p:embed/>
                  <p:pic>
                    <p:nvPicPr>
                      <p:cNvPr id="0" name="图片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1721" y="3773368"/>
                        <a:ext cx="1672117" cy="1598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4171950" y="1709708"/>
          <a:ext cx="1698326" cy="1719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BMP 图象" r:id="rId6" imgW="6191250" imgH="3438525" progId="Paint.Picture">
                  <p:embed/>
                </p:oleObj>
              </mc:Choice>
              <mc:Fallback>
                <p:oleObj name="BMP 图象" r:id="rId6" imgW="6191250" imgH="3438525" progId="Paint.Picture">
                  <p:embed/>
                  <p:pic>
                    <p:nvPicPr>
                      <p:cNvPr id="0" name="图片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1950" y="1709708"/>
                        <a:ext cx="1698326" cy="17192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6191250" y="1687558"/>
          <a:ext cx="1666875" cy="1727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BMP 图象" r:id="rId8" imgW="6457950" imgH="3838575" progId="Paint.Picture">
                  <p:embed/>
                </p:oleObj>
              </mc:Choice>
              <mc:Fallback>
                <p:oleObj name="BMP 图象" r:id="rId8" imgW="6457950" imgH="3838575" progId="Paint.Picture">
                  <p:embed/>
                  <p:pic>
                    <p:nvPicPr>
                      <p:cNvPr id="0" name="图片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0" y="1687558"/>
                        <a:ext cx="1666875" cy="17271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4229100" y="3878143"/>
          <a:ext cx="1698326" cy="1598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BMP 图象" r:id="rId10" imgW="4895850" imgH="3810000" progId="Paint.Picture">
                  <p:embed/>
                </p:oleObj>
              </mc:Choice>
              <mc:Fallback>
                <p:oleObj name="BMP 图象" r:id="rId10" imgW="4895850" imgH="3810000" progId="Paint.Picture">
                  <p:embed/>
                  <p:pic>
                    <p:nvPicPr>
                      <p:cNvPr id="0" name="图片 10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9100" y="3878143"/>
                        <a:ext cx="1698326" cy="1598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5800725" y="3246437"/>
            <a:ext cx="575072" cy="773113"/>
          </a:xfrm>
          <a:prstGeom prst="ellipse">
            <a:avLst/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间</a:t>
            </a: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5898257" y="2248985"/>
            <a:ext cx="153690" cy="619628"/>
          </a:xfrm>
          <a:prstGeom prst="upArrow">
            <a:avLst>
              <a:gd name="adj1" fmla="val 50000"/>
              <a:gd name="adj2" fmla="val 74863"/>
            </a:avLst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>
            <a:off x="6618039" y="3453403"/>
            <a:ext cx="460227" cy="205785"/>
          </a:xfrm>
          <a:prstGeom prst="rightArrow">
            <a:avLst>
              <a:gd name="adj1" fmla="val 50000"/>
              <a:gd name="adj2" fmla="val 75276"/>
            </a:avLst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5052021" y="3381966"/>
            <a:ext cx="459382" cy="205784"/>
          </a:xfrm>
          <a:prstGeom prst="leftArrow">
            <a:avLst>
              <a:gd name="adj1" fmla="val 50000"/>
              <a:gd name="adj2" fmla="val 75138"/>
            </a:avLst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AutoShape 10"/>
          <p:cNvSpPr>
            <a:spLocks noChangeArrowheads="1"/>
          </p:cNvSpPr>
          <p:nvPr/>
        </p:nvSpPr>
        <p:spPr bwMode="auto">
          <a:xfrm>
            <a:off x="5898257" y="4337685"/>
            <a:ext cx="153690" cy="618490"/>
          </a:xfrm>
          <a:prstGeom prst="downArrow">
            <a:avLst>
              <a:gd name="adj1" fmla="val 50000"/>
              <a:gd name="adj2" fmla="val 74725"/>
            </a:avLst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Oval 11"/>
          <p:cNvSpPr>
            <a:spLocks noChangeArrowheads="1"/>
          </p:cNvSpPr>
          <p:nvPr/>
        </p:nvSpPr>
        <p:spPr bwMode="auto">
          <a:xfrm>
            <a:off x="4126706" y="3246437"/>
            <a:ext cx="575072" cy="773113"/>
          </a:xfrm>
          <a:prstGeom prst="ellipse">
            <a:avLst/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西</a:t>
            </a:r>
          </a:p>
        </p:txBody>
      </p:sp>
      <p:sp>
        <p:nvSpPr>
          <p:cNvPr id="28" name="Oval 12"/>
          <p:cNvSpPr>
            <a:spLocks noChangeArrowheads="1"/>
          </p:cNvSpPr>
          <p:nvPr/>
        </p:nvSpPr>
        <p:spPr bwMode="auto">
          <a:xfrm>
            <a:off x="7421166" y="3246437"/>
            <a:ext cx="575072" cy="773113"/>
          </a:xfrm>
          <a:prstGeom prst="ellipse">
            <a:avLst/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东</a:t>
            </a:r>
          </a:p>
        </p:txBody>
      </p:sp>
      <p:sp>
        <p:nvSpPr>
          <p:cNvPr id="29" name="Oval 13"/>
          <p:cNvSpPr>
            <a:spLocks noChangeArrowheads="1"/>
          </p:cNvSpPr>
          <p:nvPr/>
        </p:nvSpPr>
        <p:spPr bwMode="auto">
          <a:xfrm>
            <a:off x="5800725" y="5334000"/>
            <a:ext cx="575072" cy="773113"/>
          </a:xfrm>
          <a:prstGeom prst="ellipse">
            <a:avLst/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南</a:t>
            </a: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5800725" y="1085850"/>
            <a:ext cx="575072" cy="773113"/>
          </a:xfrm>
          <a:prstGeom prst="ellipse">
            <a:avLst/>
          </a:prstGeom>
          <a:solidFill>
            <a:schemeClr val="tx2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北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utoUpdateAnimBg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8374" name="Picture 6" descr="C:\Users\Administrator\AppData\Roaming\Tencent\Users\1072583094\QQ\WinTemp\RichOle\K78HDC)V%LGM765L8)[~8{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851" y="2152651"/>
            <a:ext cx="3228974" cy="3355759"/>
          </a:xfrm>
          <a:prstGeom prst="rect">
            <a:avLst/>
          </a:prstGeom>
          <a:noFill/>
        </p:spPr>
      </p:pic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1450429" y="1263651"/>
            <a:ext cx="2427888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zh-CN" altLang="en-US" sz="3200" b="1" dirty="0">
                <a:solidFill>
                  <a:srgbClr val="FF3399"/>
                </a:solidFill>
                <a:latin typeface="微软雅黑" panose="020B0503020204020204" charset="-122"/>
                <a:ea typeface="微软雅黑" panose="020B0503020204020204" charset="-122"/>
              </a:rPr>
              <a:t>鱼戏莲</a:t>
            </a:r>
            <a:r>
              <a:rPr lang="zh-CN" altLang="en-US" sz="3200" b="1" dirty="0" smtClean="0">
                <a:solidFill>
                  <a:srgbClr val="FF3399"/>
                </a:solidFill>
                <a:latin typeface="微软雅黑" panose="020B0503020204020204" charset="-122"/>
                <a:ea typeface="微软雅黑" panose="020B0503020204020204" charset="-122"/>
              </a:rPr>
              <a:t>叶东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8375" name="Picture 7" descr="C:\Users\Administrator\AppData\Roaming\Tencent\Users\1072583094\QQ\WinTemp\RichOle\08[)9OA5]76U62AGM[5HC3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6338" y="2209800"/>
            <a:ext cx="3057525" cy="3276600"/>
          </a:xfrm>
          <a:prstGeom prst="rect">
            <a:avLst/>
          </a:prstGeom>
          <a:noFill/>
        </p:spPr>
      </p:pic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5360194" y="1397001"/>
            <a:ext cx="228608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zh-CN" altLang="en-US" sz="3200" b="1" dirty="0">
                <a:solidFill>
                  <a:srgbClr val="FF3399"/>
                </a:solidFill>
                <a:latin typeface="微软雅黑" panose="020B0503020204020204" charset="-122"/>
                <a:ea typeface="微软雅黑" panose="020B0503020204020204" charset="-122"/>
              </a:rPr>
              <a:t>鱼戏莲</a:t>
            </a:r>
            <a:r>
              <a:rPr lang="zh-CN" altLang="en-US" sz="3200" b="1" dirty="0" smtClean="0">
                <a:solidFill>
                  <a:srgbClr val="FF3399"/>
                </a:solidFill>
                <a:latin typeface="微软雅黑" panose="020B0503020204020204" charset="-122"/>
                <a:ea typeface="微软雅黑" panose="020B0503020204020204" charset="-122"/>
              </a:rPr>
              <a:t>叶西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utoUpdateAnimBg="0"/>
      <p:bldP spid="32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1441" name="Picture 1" descr="C:\Users\Administrator\AppData\Roaming\Tencent\Users\1072583094\QQ\WinTemp\RichOle\11`)W)Y@{EOL@[39P(6@K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0150" y="2228851"/>
            <a:ext cx="3314435" cy="3248025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459706" y="1263651"/>
            <a:ext cx="2686625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zh-CN" altLang="en-US" sz="3200" b="1" dirty="0">
                <a:solidFill>
                  <a:srgbClr val="FF3399"/>
                </a:solidFill>
                <a:latin typeface="微软雅黑" panose="020B0503020204020204" charset="-122"/>
                <a:ea typeface="微软雅黑" panose="020B0503020204020204" charset="-122"/>
              </a:rPr>
              <a:t>鱼戏莲</a:t>
            </a:r>
            <a:r>
              <a:rPr lang="zh-CN" altLang="en-US" sz="3200" b="1" dirty="0" smtClean="0">
                <a:solidFill>
                  <a:srgbClr val="FF3399"/>
                </a:solidFill>
                <a:latin typeface="微软雅黑" panose="020B0503020204020204" charset="-122"/>
                <a:ea typeface="微软雅黑" panose="020B0503020204020204" charset="-122"/>
              </a:rPr>
              <a:t>叶南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1442" name="Picture 2" descr="C:\Users\Administrator\AppData\Roaming\Tencent\Users\1072583094\QQ\WinTemp\RichOle\VTI90E{S436AK(S`8C`PJO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9176" y="2228850"/>
            <a:ext cx="3364706" cy="3276600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488781" y="1301751"/>
            <a:ext cx="245704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zh-CN" altLang="en-US" sz="3200" b="1" dirty="0">
                <a:solidFill>
                  <a:srgbClr val="FF3399"/>
                </a:solidFill>
                <a:latin typeface="微软雅黑" panose="020B0503020204020204" charset="-122"/>
                <a:ea typeface="微软雅黑" panose="020B0503020204020204" charset="-122"/>
              </a:rPr>
              <a:t>鱼戏莲</a:t>
            </a:r>
            <a:r>
              <a:rPr lang="zh-CN" altLang="en-US" sz="3200" b="1" dirty="0" smtClean="0">
                <a:solidFill>
                  <a:srgbClr val="FF3399"/>
                </a:solidFill>
                <a:latin typeface="微软雅黑" panose="020B0503020204020204" charset="-122"/>
                <a:ea typeface="微软雅黑" panose="020B0503020204020204" charset="-122"/>
              </a:rPr>
              <a:t>叶北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utoUpdateAnimBg="0"/>
      <p:bldP spid="7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26072" y="1923823"/>
            <a:ext cx="68040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小朋友们，老师今天带你们去旅游，好吗？那老师就带大家到江南去看一看吧！那儿可美了！瞧：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314346" y="3629954"/>
          <a:ext cx="2360073" cy="2256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BMP 图象" r:id="rId3" imgW="6400800" imgH="3648075" progId="Paint.Picture">
                  <p:embed/>
                </p:oleObj>
              </mc:Choice>
              <mc:Fallback>
                <p:oleObj name="BMP 图象" r:id="rId3" imgW="6400800" imgH="3648075" progId="Paint.Picture">
                  <p:embed/>
                  <p:pic>
                    <p:nvPicPr>
                      <p:cNvPr id="0" name="图片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4346" y="3629954"/>
                        <a:ext cx="2360073" cy="22564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800225" y="1097592"/>
          <a:ext cx="2397065" cy="2426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BMP 图象" r:id="rId5" imgW="6191250" imgH="3438525" progId="Paint.Picture">
                  <p:embed/>
                </p:oleObj>
              </mc:Choice>
              <mc:Fallback>
                <p:oleObj name="BMP 图象" r:id="rId5" imgW="6191250" imgH="3438525" progId="Paint.Picture">
                  <p:embed/>
                  <p:pic>
                    <p:nvPicPr>
                      <p:cNvPr id="0" name="图片 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225" y="1097592"/>
                        <a:ext cx="2397065" cy="24266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319588" y="1091257"/>
          <a:ext cx="2352675" cy="2437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BMP 图像" r:id="rId7" imgW="6457950" imgH="3838575" progId="Paint.Picture">
                  <p:embed/>
                </p:oleObj>
              </mc:Choice>
              <mc:Fallback>
                <p:oleObj name="BMP 图像" r:id="rId7" imgW="6457950" imgH="3838575" progId="Paint.Picture">
                  <p:embed/>
                  <p:pic>
                    <p:nvPicPr>
                      <p:cNvPr id="0" name="图片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9588" y="1091257"/>
                        <a:ext cx="2352675" cy="24377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1828800" y="3620429"/>
          <a:ext cx="2397065" cy="2256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BMP 图象" r:id="rId9" imgW="4895850" imgH="3810000" progId="Paint.Picture">
                  <p:embed/>
                </p:oleObj>
              </mc:Choice>
              <mc:Fallback>
                <p:oleObj name="BMP 图象" r:id="rId9" imgW="4895850" imgH="3810000" progId="Paint.Picture">
                  <p:embed/>
                  <p:pic>
                    <p:nvPicPr>
                      <p:cNvPr id="0" name="图片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20429"/>
                        <a:ext cx="2397065" cy="22564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843337" y="2906525"/>
            <a:ext cx="811673" cy="846325"/>
          </a:xfrm>
          <a:prstGeom prst="ellipse">
            <a:avLst/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间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169470" y="1866459"/>
            <a:ext cx="216923" cy="678305"/>
          </a:xfrm>
          <a:prstGeom prst="upArrow">
            <a:avLst>
              <a:gd name="adj1" fmla="val 50000"/>
              <a:gd name="adj2" fmla="val 74863"/>
            </a:avLst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4746376" y="3433916"/>
            <a:ext cx="649577" cy="225272"/>
          </a:xfrm>
          <a:prstGeom prst="rightArrow">
            <a:avLst>
              <a:gd name="adj1" fmla="val 50000"/>
              <a:gd name="adj2" fmla="val 75276"/>
            </a:avLst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3123209" y="3419630"/>
            <a:ext cx="648385" cy="225271"/>
          </a:xfrm>
          <a:prstGeom prst="leftArrow">
            <a:avLst>
              <a:gd name="adj1" fmla="val 50000"/>
              <a:gd name="adj2" fmla="val 75138"/>
            </a:avLst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4169470" y="3993367"/>
            <a:ext cx="216923" cy="677059"/>
          </a:xfrm>
          <a:prstGeom prst="downArrow">
            <a:avLst>
              <a:gd name="adj1" fmla="val 50000"/>
              <a:gd name="adj2" fmla="val 74725"/>
            </a:avLst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2169319" y="2906525"/>
            <a:ext cx="811673" cy="846325"/>
          </a:xfrm>
          <a:prstGeom prst="ellipse">
            <a:avLst/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西</a:t>
            </a:r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5463778" y="2906525"/>
            <a:ext cx="811673" cy="846325"/>
          </a:xfrm>
          <a:prstGeom prst="ellipse">
            <a:avLst/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东</a:t>
            </a: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3829050" y="4803588"/>
            <a:ext cx="811673" cy="846325"/>
          </a:xfrm>
          <a:prstGeom prst="ellipse">
            <a:avLst/>
          </a:prstGeom>
          <a:solidFill>
            <a:schemeClr val="tx1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南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3886200" y="955488"/>
            <a:ext cx="811673" cy="846325"/>
          </a:xfrm>
          <a:prstGeom prst="ellipse">
            <a:avLst/>
          </a:prstGeom>
          <a:solidFill>
            <a:schemeClr val="tx2"/>
          </a:solidFill>
          <a:ln w="57150">
            <a:solidFill>
              <a:srgbClr val="FF00FF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28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北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45181" y="1236129"/>
            <a:ext cx="2031325" cy="1042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 smtClean="0">
                <a:ln w="9525">
                  <a:noFill/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主旨归纳</a:t>
            </a:r>
            <a:endParaRPr lang="zh-CN" altLang="en-US" sz="3600" b="1" cap="none" spc="0" dirty="0">
              <a:ln w="9525">
                <a:noFill/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8498" y="2483405"/>
            <a:ext cx="3516341" cy="39703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      这首诗歌写了江南荷叶茂盛，鱼儿在莲叶间戏水的美景，表达了诗人快乐的心情和对江南水乡的热爱。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Picture 1" descr="C:\Users\Administrator\AppData\Roaming\Tencent\Users\1072583094\QQ\WinTemp\RichOle\_W73}VTLI1H%[}U0DARQ[[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6288" y="1524000"/>
            <a:ext cx="3429000" cy="3981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95561" y="486106"/>
            <a:ext cx="32338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争当小诗人</a:t>
            </a:r>
          </a:p>
          <a:p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Picture 4" descr="u=2072682160,2148480501&amp;fm=21&amp;g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6" y="2247900"/>
            <a:ext cx="2971799" cy="2971800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320404" y="1666241"/>
            <a:ext cx="2151459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蜂戏花草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间</a:t>
            </a:r>
            <a:endParaRPr lang="zh-CN" altLang="en-US" sz="28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Picture 4" descr="35463785_1403185332959_mthum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6275" y="2266950"/>
            <a:ext cx="2857500" cy="2952750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863704" y="1551941"/>
            <a:ext cx="2151459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蝶戏花叶间</a:t>
            </a:r>
          </a:p>
          <a:p>
            <a:endParaRPr lang="zh-CN" altLang="en-US" sz="28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 bwMode="auto">
          <a:xfrm>
            <a:off x="887016" y="1787525"/>
            <a:ext cx="3613547" cy="1422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  <a:spcBef>
                <a:spcPts val="1500"/>
              </a:spcBef>
            </a:pPr>
            <a:r>
              <a:rPr lang="en-US" altLang="zh-CN" sz="28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同学们，学到这儿你感觉这些小鱼在水里玩得怎样？能把你想到的给同学说说吗？</a:t>
            </a:r>
          </a:p>
          <a:p>
            <a:pPr>
              <a:lnSpc>
                <a:spcPct val="150000"/>
              </a:lnSpc>
              <a:spcBef>
                <a:spcPts val="1500"/>
              </a:spcBef>
            </a:pPr>
            <a:endParaRPr lang="zh-CN" altLang="zh-CN" sz="28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193" name="Picture 1" descr="C:\Users\Administrator\AppData\Roaming\Tencent\Users\1072583094\QQ\WinTemp\RichOle\~(F6F`O])W6H%~%}7Z8K6L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0575" y="1600201"/>
            <a:ext cx="3540894" cy="3362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Picture 4" descr="207238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425" y="1601881"/>
            <a:ext cx="3400425" cy="341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P00000080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3932" y="1562101"/>
            <a:ext cx="3368591" cy="339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73" name="Picture 1" descr="C:\Users\Administrator\AppData\Roaming\Tencent\Users\1072583094\QQ\WinTemp\RichOle\8K@(B43V[D1E6]SGP@8A$7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7263" y="1581151"/>
            <a:ext cx="3502147" cy="3571875"/>
          </a:xfrm>
          <a:prstGeom prst="rect">
            <a:avLst/>
          </a:prstGeom>
          <a:noFill/>
        </p:spPr>
      </p:pic>
      <p:pic>
        <p:nvPicPr>
          <p:cNvPr id="4" name="Picture 2" descr="20120728204111411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2007" y="1623634"/>
            <a:ext cx="3707606" cy="35579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38383" y="160310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171" name="矩形 170"/>
          <p:cNvSpPr/>
          <p:nvPr/>
        </p:nvSpPr>
        <p:spPr>
          <a:xfrm>
            <a:off x="698418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题目简介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929186" y="1439612"/>
            <a:ext cx="4009862" cy="420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  <a:defRPr/>
            </a:pPr>
            <a:r>
              <a:rPr lang="zh-CN" altLang="en-US" sz="2600" dirty="0" smtClean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6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江南，意为长江之南面。江南是一个文教发达、美丽富庶的地区，它往往代表着繁荣发达的文化教育和美丽富庶的水乡景象，也反映了古代人民对美好生活的向往，是人们心目中的世外桃源。</a:t>
            </a:r>
            <a:endParaRPr lang="zh-CN" altLang="en-US" sz="26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Picture 2" descr="20120326165956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1" y="1447801"/>
            <a:ext cx="3962399" cy="432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3050" y="2857500"/>
            <a:ext cx="2128838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9600" b="1" kern="10" dirty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1">
                    <a:srgbClr val="C0C0C0">
                      <a:alpha val="78999"/>
                    </a:srgbClr>
                  </a:prst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江南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03603" y="288844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802" y="1873026"/>
            <a:ext cx="1035125" cy="13627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1396" y="1871349"/>
            <a:ext cx="1035125" cy="13627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831" y="1876148"/>
            <a:ext cx="1035125" cy="13627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955" y="1876148"/>
            <a:ext cx="1035125" cy="1362769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604802" y="4168125"/>
            <a:ext cx="4140498" cy="1362771"/>
            <a:chOff x="1010468" y="4315081"/>
            <a:chExt cx="5520664" cy="136277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0468" y="4315083"/>
              <a:ext cx="1380166" cy="136276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0634" y="4315082"/>
              <a:ext cx="1380166" cy="136276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0800" y="4315081"/>
              <a:ext cx="1380166" cy="136276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0966" y="4315081"/>
              <a:ext cx="1380166" cy="1362769"/>
            </a:xfrm>
            <a:prstGeom prst="rect">
              <a:avLst/>
            </a:prstGeom>
          </p:spPr>
        </p:pic>
      </p:grpSp>
      <p:sp>
        <p:nvSpPr>
          <p:cNvPr id="15" name="文本框 14"/>
          <p:cNvSpPr txBox="1"/>
          <p:nvPr/>
        </p:nvSpPr>
        <p:spPr>
          <a:xfrm>
            <a:off x="1659522" y="1892688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江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40296" y="1883212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832870" y="1899816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采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867995" y="1929066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莲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59522" y="4117645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727586" y="4109845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63364" y="4121649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98489" y="4150899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1785764" y="795804"/>
            <a:ext cx="486505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fr-FR" altLang="zh-CN" sz="32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Jiāng </a:t>
            </a:r>
            <a:r>
              <a:rPr lang="fr-FR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  nán       </a:t>
            </a:r>
            <a:r>
              <a:rPr lang="en-US" altLang="zh-CN" sz="3200" b="1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kě</a:t>
            </a:r>
            <a:r>
              <a:rPr lang="fr-FR" altLang="zh-CN" sz="32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   </a:t>
            </a:r>
            <a:r>
              <a:rPr lang="fr-FR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cǎi       lián </a:t>
            </a:r>
          </a:p>
          <a:p>
            <a:endParaRPr lang="en-US" altLang="zh-CN" sz="3200" b="1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1794816" y="3255869"/>
            <a:ext cx="468354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3200" b="1" dirty="0" err="1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yú</a:t>
            </a:r>
            <a:r>
              <a:rPr lang="en-US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dōng</a:t>
            </a:r>
            <a:r>
              <a:rPr lang="en-US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xī</a:t>
            </a:r>
            <a:r>
              <a:rPr lang="en-US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3200" b="1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běi</a:t>
            </a:r>
            <a:endParaRPr lang="en-US" altLang="zh-CN" sz="3200" b="1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73632" y="5433283"/>
            <a:ext cx="1510413" cy="243129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040" y="1873528"/>
            <a:ext cx="1035125" cy="1362769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3719755" y="1872149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可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26" grpId="0"/>
      <p:bldP spid="27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03603" y="288844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" name="Picture 4" descr="526ca8185aee40ab96ab4ec225714005_meta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1" y="1447800"/>
            <a:ext cx="3119132" cy="3181350"/>
          </a:xfrm>
          <a:prstGeom prst="rect">
            <a:avLst/>
          </a:prstGeom>
          <a:noFill/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925367" y="3067050"/>
            <a:ext cx="1003697" cy="1446550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dirty="0"/>
              <a:t>江</a:t>
            </a:r>
          </a:p>
        </p:txBody>
      </p:sp>
      <p:pic>
        <p:nvPicPr>
          <p:cNvPr id="18" name="Picture 4" descr="505b2427gade391f84ac5&amp;69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6337" y="1521181"/>
            <a:ext cx="3165119" cy="3165119"/>
          </a:xfrm>
          <a:prstGeom prst="rect">
            <a:avLst/>
          </a:prstGeom>
          <a:noFill/>
        </p:spPr>
      </p:pic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983016" y="3124199"/>
            <a:ext cx="960835" cy="1446550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dirty="0"/>
              <a:t>采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03603" y="288844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153" name="Picture 1" descr="C:\Users\Administrator\AppData\Roaming\Tencent\Users\1072583094\QQ\WinTemp\RichOle\4~N~$}Y6]%VAK1G418(ZE}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4450" y="1314451"/>
            <a:ext cx="4362083" cy="4200525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240066" y="2676526"/>
            <a:ext cx="1403747" cy="1433513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dirty="0"/>
              <a:t>鱼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12719" y="4031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指导笔顺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占位符 37890"/>
          <p:cNvSpPr txBox="1">
            <a:spLocks noChangeArrowheads="1"/>
          </p:cNvSpPr>
          <p:nvPr/>
        </p:nvSpPr>
        <p:spPr>
          <a:xfrm>
            <a:off x="1514475" y="1470025"/>
            <a:ext cx="1028700" cy="1254125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可</a:t>
            </a:r>
            <a:endParaRPr kumimoji="0" lang="zh-CN" altLang="en-US" sz="18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pic>
        <p:nvPicPr>
          <p:cNvPr id="27" name="图片 26" descr="可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253" y="1779588"/>
            <a:ext cx="2051447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可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8807" y="1779588"/>
            <a:ext cx="199906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可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1923" y="3413126"/>
            <a:ext cx="1835944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可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2862" y="3336926"/>
            <a:ext cx="17287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可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0725" y="3336926"/>
            <a:ext cx="1355895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矩形 37896"/>
          <p:cNvSpPr>
            <a:spLocks noChangeArrowheads="1"/>
          </p:cNvSpPr>
          <p:nvPr/>
        </p:nvSpPr>
        <p:spPr bwMode="auto">
          <a:xfrm>
            <a:off x="3353991" y="798514"/>
            <a:ext cx="4036682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4400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笔顺（</a:t>
            </a:r>
            <a:r>
              <a:rPr lang="zh-CN" altLang="en-US" sz="4400" dirty="0" smtClean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书写）</a:t>
            </a:r>
            <a:endParaRPr lang="zh-CN" altLang="en-US" sz="4400" dirty="0">
              <a:solidFill>
                <a:srgbClr val="0099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JisuOffice Show</Application>
  <AppVersion>12.000</AppVersion>
  <Characters>0</Characters>
  <CharactersWithSpaces>0</CharactersWithSpaces>
  <DocSecurity>0</DocSecurity>
  <HyperlinksChanged>false</HyperlinksChanged>
  <Lines>0</Lines>
  <LinksUpToDate>false</LinksUpToDate>
  <Pages>23</Pages>
  <Paragraphs>147</Paragraphs>
  <Words>1186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第一PPT模板网-WWW.1PPT.COM</dc:creator>
  <cp:lastModifiedBy>anne</cp:lastModifiedBy>
  <dc:title>第一PPT模板网-WWW.1PPT.COM</dc:title>
  <dc:subject>第一PPT模板网-WWW.1PPT.COM</dc:subject>
  <dcterms:modified xsi:type="dcterms:W3CDTF">2018-09-17T01:05:17Z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