
<file path=[Content_Types].xml><?xml version="1.0" encoding="utf-8"?>
<Types xmlns="http://schemas.openxmlformats.org/package/2006/content-types">
  <Default Extension="jpeg" ContentType="image/jpeg"/>
  <Default Extension="png" ContentType="image/png"/>
  <Default Extension="tiff" ContentType="image/tif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10" r:id="rId3"/>
    <p:sldId id="258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87" r:id="rId20"/>
    <p:sldId id="276" r:id="rId21"/>
    <p:sldId id="277" r:id="rId22"/>
    <p:sldId id="288" r:id="rId23"/>
    <p:sldId id="279" r:id="rId24"/>
    <p:sldId id="284" r:id="rId25"/>
    <p:sldId id="285" r:id="rId26"/>
    <p:sldId id="289" r:id="rId27"/>
    <p:sldId id="338" r:id="rId28"/>
    <p:sldId id="339" r:id="rId29"/>
  </p:sldIdLst>
  <p:sldSz cx="9144000" cy="5143500" type="screen16x9"/>
  <p:notesSz cx="7103745" cy="10234295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ww.xkb1.com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102" y="-7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commentAuthors" Target="commentAuthors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502447" y="972001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02444" y="1341782"/>
            <a:ext cx="3962400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2" y="972001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2" y="1341782"/>
            <a:ext cx="3962432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8.tiff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3" Type="http://schemas.openxmlformats.org/officeDocument/2006/relationships/image" Target="../media/image7.tiff"/><Relationship Id="rId2" Type="http://schemas.openxmlformats.org/officeDocument/2006/relationships/image" Target="../media/image34.GIF"/><Relationship Id="rId1" Type="http://schemas.openxmlformats.org/officeDocument/2006/relationships/image" Target="../media/image3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6.jpeg"/><Relationship Id="rId1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.tiff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1.tiff"/><Relationship Id="rId2" Type="http://schemas.openxmlformats.org/officeDocument/2006/relationships/image" Target="../media/image22.GIF"/><Relationship Id="rId1" Type="http://schemas.openxmlformats.org/officeDocument/2006/relationships/image" Target="../media/image21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3.tiff"/><Relationship Id="rId2" Type="http://schemas.openxmlformats.org/officeDocument/2006/relationships/image" Target="../media/image26.GIF"/><Relationship Id="rId1" Type="http://schemas.openxmlformats.org/officeDocument/2006/relationships/image" Target="../media/image25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6.tiff"/><Relationship Id="rId3" Type="http://schemas.openxmlformats.org/officeDocument/2006/relationships/image" Target="../media/image5.tiff"/><Relationship Id="rId2" Type="http://schemas.openxmlformats.org/officeDocument/2006/relationships/image" Target="../media/image30.GIF"/><Relationship Id="rId1" Type="http://schemas.openxmlformats.org/officeDocument/2006/relationships/image" Target="../media/image2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258467" y="1933687"/>
            <a:ext cx="1468279" cy="402908"/>
            <a:chOff x="14363" y="4211"/>
            <a:chExt cx="2814" cy="772"/>
          </a:xfrm>
        </p:grpSpPr>
        <p:sp>
          <p:nvSpPr>
            <p:cNvPr id="14340" name="AutoShape 4"/>
            <p:cNvSpPr>
              <a:spLocks noChangeArrowheads="1"/>
            </p:cNvSpPr>
            <p:nvPr/>
          </p:nvSpPr>
          <p:spPr bwMode="auto">
            <a:xfrm>
              <a:off x="14363" y="4331"/>
              <a:ext cx="2814" cy="652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zh-CN" sz="2100" b="1">
                  <a:solidFill>
                    <a:schemeClr val="bg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初读感知</a:t>
              </a:r>
              <a:endParaRPr lang="zh-CN" altLang="zh-CN" sz="2100" b="1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14341" name="AutoShape 5"/>
            <p:cNvSpPr>
              <a:spLocks noChangeArrowheads="1"/>
            </p:cNvSpPr>
            <p:nvPr/>
          </p:nvSpPr>
          <p:spPr bwMode="auto">
            <a:xfrm>
              <a:off x="14363" y="4211"/>
              <a:ext cx="2814" cy="120"/>
            </a:xfrm>
            <a:prstGeom prst="flowChartProcess">
              <a:avLst/>
            </a:prstGeom>
            <a:gradFill>
              <a:gsLst>
                <a:gs pos="0">
                  <a:srgbClr val="00B0F0"/>
                </a:gs>
                <a:gs pos="57000">
                  <a:srgbClr val="00B0F0"/>
                </a:gs>
                <a:gs pos="100000">
                  <a:srgbClr val="034373"/>
                </a:gs>
              </a:gsLst>
              <a:lin ang="54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248942" y="3588179"/>
            <a:ext cx="1468279" cy="402908"/>
            <a:chOff x="14363" y="4211"/>
            <a:chExt cx="2814" cy="772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auto">
            <a:xfrm>
              <a:off x="14363" y="4331"/>
              <a:ext cx="2814" cy="652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zh-CN" sz="2100" b="1">
                  <a:solidFill>
                    <a:schemeClr val="bg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课文解读</a:t>
              </a:r>
              <a:endParaRPr lang="zh-CN" altLang="zh-CN" sz="2100" b="1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10" name="AutoShape 5"/>
            <p:cNvSpPr>
              <a:spLocks noChangeArrowheads="1"/>
            </p:cNvSpPr>
            <p:nvPr/>
          </p:nvSpPr>
          <p:spPr bwMode="auto">
            <a:xfrm>
              <a:off x="14363" y="4211"/>
              <a:ext cx="2814" cy="120"/>
            </a:xfrm>
            <a:prstGeom prst="flowChartProcess">
              <a:avLst/>
            </a:prstGeom>
            <a:gradFill>
              <a:gsLst>
                <a:gs pos="0">
                  <a:srgbClr val="00B0F0"/>
                </a:gs>
                <a:gs pos="100000">
                  <a:srgbClr val="00B0F0"/>
                </a:gs>
              </a:gsLst>
              <a:lin ang="54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325994" y="3569605"/>
            <a:ext cx="1468279" cy="402908"/>
            <a:chOff x="14363" y="4211"/>
            <a:chExt cx="2814" cy="772"/>
          </a:xfrm>
        </p:grpSpPr>
        <p:sp>
          <p:nvSpPr>
            <p:cNvPr id="22" name="AutoShape 4"/>
            <p:cNvSpPr>
              <a:spLocks noChangeArrowheads="1"/>
            </p:cNvSpPr>
            <p:nvPr/>
          </p:nvSpPr>
          <p:spPr bwMode="auto">
            <a:xfrm>
              <a:off x="14363" y="4331"/>
              <a:ext cx="2814" cy="652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zh-CN" sz="2100" b="1">
                  <a:solidFill>
                    <a:schemeClr val="bg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习题解析</a:t>
              </a:r>
              <a:endParaRPr lang="zh-CN" altLang="zh-CN" sz="2100" b="1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23" name="AutoShape 5"/>
            <p:cNvSpPr>
              <a:spLocks noChangeArrowheads="1"/>
            </p:cNvSpPr>
            <p:nvPr/>
          </p:nvSpPr>
          <p:spPr bwMode="auto">
            <a:xfrm>
              <a:off x="14363" y="4211"/>
              <a:ext cx="2814" cy="120"/>
            </a:xfrm>
            <a:prstGeom prst="flowChartProcess">
              <a:avLst/>
            </a:prstGeom>
            <a:gradFill>
              <a:gsLst>
                <a:gs pos="0">
                  <a:srgbClr val="00B0F0"/>
                </a:gs>
                <a:gs pos="100000">
                  <a:srgbClr val="00B0F0"/>
                </a:gs>
              </a:gsLst>
              <a:lin ang="54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5" name="剪去对角的矩形 24"/>
          <p:cNvSpPr/>
          <p:nvPr/>
        </p:nvSpPr>
        <p:spPr>
          <a:xfrm rot="5400000">
            <a:off x="2572703" y="687706"/>
            <a:ext cx="514350" cy="655796"/>
          </a:xfrm>
          <a:prstGeom prst="snip2DiagRect">
            <a:avLst>
              <a:gd name="adj1" fmla="val 0"/>
              <a:gd name="adj2" fmla="val 22612"/>
            </a:avLst>
          </a:prstGeom>
          <a:solidFill>
            <a:srgbClr val="FE930B"/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2502218" y="688181"/>
            <a:ext cx="710565" cy="70019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en-US" altLang="zh-CN" sz="4100">
                <a:solidFill>
                  <a:schemeClr val="bg1"/>
                </a:solidFill>
                <a:latin typeface="方正大黑简体" panose="03000509000000000000" charset="-122"/>
                <a:ea typeface="方正大黑简体" panose="03000509000000000000" charset="-122"/>
                <a:sym typeface="+mn-ea"/>
              </a:rPr>
              <a:t>22</a:t>
            </a:r>
            <a:endParaRPr lang="en-US" altLang="zh-CN" sz="4100">
              <a:solidFill>
                <a:schemeClr val="bg1"/>
              </a:solidFill>
              <a:latin typeface="方正大黑简体" panose="03000509000000000000" charset="-122"/>
              <a:ea typeface="方正大黑简体" panose="03000509000000000000" charset="-122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12934" y="1379697"/>
            <a:ext cx="7623810" cy="76676"/>
            <a:chOff x="1287" y="3139"/>
            <a:chExt cx="16008" cy="161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37" name="图片 36" descr="椰树透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79372" y="1871775"/>
            <a:ext cx="359093" cy="466249"/>
          </a:xfrm>
          <a:prstGeom prst="rect">
            <a:avLst/>
          </a:prstGeom>
        </p:spPr>
      </p:pic>
      <p:pic>
        <p:nvPicPr>
          <p:cNvPr id="38" name="图片 37" descr="椰树透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857839" y="1893682"/>
            <a:ext cx="359093" cy="466249"/>
          </a:xfrm>
          <a:prstGeom prst="rect">
            <a:avLst/>
          </a:prstGeom>
        </p:spPr>
      </p:pic>
      <p:pic>
        <p:nvPicPr>
          <p:cNvPr id="42" name="图片 41" descr="椰树透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848314" y="2681876"/>
            <a:ext cx="359093" cy="466249"/>
          </a:xfrm>
          <a:prstGeom prst="rect">
            <a:avLst/>
          </a:prstGeom>
        </p:spPr>
      </p:pic>
      <p:pic>
        <p:nvPicPr>
          <p:cNvPr id="43" name="图片 42" descr="椰树透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49844" y="2681876"/>
            <a:ext cx="359093" cy="466249"/>
          </a:xfrm>
          <a:prstGeom prst="rect">
            <a:avLst/>
          </a:prstGeom>
        </p:spPr>
      </p:pic>
      <p:pic>
        <p:nvPicPr>
          <p:cNvPr id="44" name="图片 43" descr="椰树透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859744" y="3506265"/>
            <a:ext cx="359093" cy="466249"/>
          </a:xfrm>
          <a:prstGeom prst="rect">
            <a:avLst/>
          </a:prstGeom>
        </p:spPr>
      </p:pic>
      <p:pic>
        <p:nvPicPr>
          <p:cNvPr id="45" name="图片 44" descr="椰树透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61274" y="3506265"/>
            <a:ext cx="359093" cy="466249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325994" y="1957023"/>
            <a:ext cx="1468279" cy="402908"/>
            <a:chOff x="14363" y="4211"/>
            <a:chExt cx="2814" cy="772"/>
          </a:xfrm>
        </p:grpSpPr>
        <p:sp>
          <p:nvSpPr>
            <p:cNvPr id="12" name="AutoShape 4"/>
            <p:cNvSpPr>
              <a:spLocks noChangeArrowheads="1"/>
            </p:cNvSpPr>
            <p:nvPr/>
          </p:nvSpPr>
          <p:spPr bwMode="auto">
            <a:xfrm>
              <a:off x="14363" y="4331"/>
              <a:ext cx="2814" cy="652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zh-CN" sz="2100" b="1">
                  <a:solidFill>
                    <a:schemeClr val="bg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知识拓展</a:t>
              </a:r>
              <a:endParaRPr lang="zh-CN" altLang="zh-CN" sz="2100" b="1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16" name="AutoShape 5"/>
            <p:cNvSpPr>
              <a:spLocks noChangeArrowheads="1"/>
            </p:cNvSpPr>
            <p:nvPr/>
          </p:nvSpPr>
          <p:spPr bwMode="auto">
            <a:xfrm>
              <a:off x="14363" y="4211"/>
              <a:ext cx="2814" cy="120"/>
            </a:xfrm>
            <a:prstGeom prst="flowChartProcess">
              <a:avLst/>
            </a:prstGeom>
            <a:gradFill>
              <a:gsLst>
                <a:gs pos="0">
                  <a:srgbClr val="00B0F0"/>
                </a:gs>
                <a:gs pos="57000">
                  <a:srgbClr val="00B0F0"/>
                </a:gs>
                <a:gs pos="100000">
                  <a:srgbClr val="034373"/>
                </a:gs>
              </a:gsLst>
              <a:lin ang="54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248942" y="2760933"/>
            <a:ext cx="1468279" cy="402908"/>
            <a:chOff x="14363" y="4211"/>
            <a:chExt cx="2814" cy="772"/>
          </a:xfrm>
        </p:grpSpPr>
        <p:sp>
          <p:nvSpPr>
            <p:cNvPr id="30" name="AutoShape 4"/>
            <p:cNvSpPr>
              <a:spLocks noChangeArrowheads="1"/>
            </p:cNvSpPr>
            <p:nvPr/>
          </p:nvSpPr>
          <p:spPr bwMode="auto">
            <a:xfrm>
              <a:off x="14363" y="4331"/>
              <a:ext cx="2814" cy="652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zh-CN" sz="2100" b="1">
                  <a:solidFill>
                    <a:schemeClr val="bg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生字乐园</a:t>
              </a:r>
              <a:endParaRPr lang="zh-CN" altLang="zh-CN" sz="2100" b="1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31" name="AutoShape 5"/>
            <p:cNvSpPr>
              <a:spLocks noChangeArrowheads="1"/>
            </p:cNvSpPr>
            <p:nvPr/>
          </p:nvSpPr>
          <p:spPr bwMode="auto">
            <a:xfrm>
              <a:off x="14363" y="4211"/>
              <a:ext cx="2814" cy="120"/>
            </a:xfrm>
            <a:prstGeom prst="flowChartProcess">
              <a:avLst/>
            </a:prstGeom>
            <a:gradFill>
              <a:gsLst>
                <a:gs pos="0">
                  <a:srgbClr val="00B0F0"/>
                </a:gs>
                <a:gs pos="57000">
                  <a:srgbClr val="00B0F0"/>
                </a:gs>
                <a:gs pos="100000">
                  <a:srgbClr val="034373"/>
                </a:gs>
              </a:gsLst>
              <a:lin ang="54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325994" y="2745217"/>
            <a:ext cx="1468279" cy="402908"/>
            <a:chOff x="14363" y="4211"/>
            <a:chExt cx="2814" cy="772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auto">
            <a:xfrm>
              <a:off x="14363" y="4331"/>
              <a:ext cx="2814" cy="652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zh-CN" sz="2100" b="1">
                  <a:solidFill>
                    <a:schemeClr val="bg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课堂练测</a:t>
              </a:r>
              <a:endParaRPr lang="zh-CN" altLang="zh-CN" sz="2100" b="1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34" name="AutoShape 5"/>
            <p:cNvSpPr>
              <a:spLocks noChangeArrowheads="1"/>
            </p:cNvSpPr>
            <p:nvPr/>
          </p:nvSpPr>
          <p:spPr bwMode="auto">
            <a:xfrm>
              <a:off x="14363" y="4211"/>
              <a:ext cx="2814" cy="120"/>
            </a:xfrm>
            <a:prstGeom prst="flowChartProcess">
              <a:avLst/>
            </a:prstGeom>
            <a:gradFill>
              <a:gsLst>
                <a:gs pos="0">
                  <a:srgbClr val="00B0F0"/>
                </a:gs>
                <a:gs pos="57000">
                  <a:srgbClr val="00B0F0"/>
                </a:gs>
                <a:gs pos="100000">
                  <a:srgbClr val="034373"/>
                </a:gs>
              </a:gsLst>
              <a:lin ang="54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474482" y="669846"/>
            <a:ext cx="2767424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4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狐狸分奶酪</a:t>
            </a:r>
            <a:endParaRPr lang="zh-CN" altLang="en-US" sz="4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-36368" y="4387228"/>
            <a:ext cx="9180368" cy="429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000" b="1" kern="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4338" y="675799"/>
            <a:ext cx="1549241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en-US" altLang="zh-CN" sz="3600">
                <a:latin typeface="宋体" panose="02010600030101010101" pitchFamily="2" charset="-122"/>
                <a:sym typeface="+mn-ea"/>
              </a:rPr>
              <a:t>dì</a:t>
            </a:r>
            <a:endParaRPr lang="en-US" altLang="zh-CN" sz="3600">
              <a:latin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08095" y="1528286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组词：第一 门第 次第 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08096" y="1930241"/>
            <a:ext cx="501253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造句：我希望在这次考试中成绩能够排名第一。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81902" y="2229327"/>
            <a:ext cx="5187791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342900">
              <a:defRPr/>
            </a:pPr>
            <a:r>
              <a:rPr lang="zh-CN" altLang="en-US" sz="150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b="1" kern="1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“弓”要写得扁一些，竖在上横处起笔，</a:t>
            </a:r>
            <a:endParaRPr lang="zh-CN" altLang="en-US" sz="1500" b="1" kern="1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defTabSz="342900">
              <a:defRPr/>
            </a:pPr>
            <a:r>
              <a:rPr lang="zh-CN" altLang="en-US" sz="1500" b="1" kern="1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左下部有一撇。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90374" y="69057"/>
            <a:ext cx="2910840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生字乐园（二）</a:t>
            </a:r>
            <a:endParaRPr lang="zh-CN" altLang="en-US" sz="30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97155" y="2603183"/>
            <a:ext cx="1682115" cy="62245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 fontAlgn="base">
              <a:buFont typeface="Arial" panose="020B0604020202020204" pitchFamily="34" charset="0"/>
            </a:pPr>
            <a:r>
              <a:rPr lang="zh-CN" altLang="en-US" sz="360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600">
                <a:latin typeface="宋体" panose="02010600030101010101" pitchFamily="2" charset="-122"/>
                <a:ea typeface="宋体" panose="02010600030101010101" pitchFamily="2" charset="-122"/>
              </a:rPr>
              <a:t>ɡ</a:t>
            </a:r>
            <a:r>
              <a:rPr lang="en-US" altLang="zh-CN" sz="3600">
                <a:latin typeface="宋体" panose="02010600030101010101" pitchFamily="2" charset="-122"/>
                <a:sym typeface="+mn-ea"/>
              </a:rPr>
              <a:t>ōn</a:t>
            </a:r>
            <a:r>
              <a:rPr lang="en-US" altLang="zh-CN" sz="3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ɡ</a:t>
            </a:r>
            <a:endParaRPr lang="en-US" altLang="zh-CN" sz="3600">
              <a:latin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814287" y="3453289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组词：公鸡 公园 公平 公正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14286" y="3830955"/>
            <a:ext cx="4441508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造句：星期天，我和朋友们一起去公园玩。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81902" y="4209098"/>
            <a:ext cx="5187791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342900">
              <a:defRPr/>
            </a:pPr>
            <a:r>
              <a:rPr lang="zh-CN" altLang="en-US" sz="150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b="1" kern="1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“弓”要写得扁一些，竖在上横处起笔，</a:t>
            </a:r>
            <a:endParaRPr lang="zh-CN" altLang="en-US" sz="1500" b="1" kern="1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defTabSz="342900">
              <a:defRPr/>
            </a:pPr>
            <a:r>
              <a:rPr lang="zh-CN" altLang="en-US" sz="1500" b="1" kern="1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左下部有一撇。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414338" y="2751297"/>
            <a:ext cx="8292941" cy="8096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14286" y="1193006"/>
            <a:ext cx="708660" cy="29908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笔顺：</a:t>
            </a:r>
            <a:endParaRPr lang="zh-CN" altLang="en-US" sz="1500">
              <a:solidFill>
                <a:schemeClr val="accent2">
                  <a:lumMod val="75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08095" y="3075623"/>
            <a:ext cx="708660" cy="29908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笔顺：</a:t>
            </a:r>
            <a:endParaRPr lang="zh-CN" altLang="en-US" sz="1500">
              <a:solidFill>
                <a:schemeClr val="accent2">
                  <a:lumMod val="75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pic>
        <p:nvPicPr>
          <p:cNvPr id="21" name="图片 20" descr="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35268" y="1298258"/>
            <a:ext cx="1405890" cy="1405890"/>
          </a:xfrm>
          <a:prstGeom prst="rect">
            <a:avLst/>
          </a:prstGeom>
        </p:spPr>
      </p:pic>
      <p:pic>
        <p:nvPicPr>
          <p:cNvPr id="23" name="图片 22" descr="公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9572" y="3176112"/>
            <a:ext cx="1399699" cy="1399699"/>
          </a:xfrm>
          <a:prstGeom prst="rect">
            <a:avLst/>
          </a:prstGeom>
        </p:spPr>
      </p:pic>
      <p:pic>
        <p:nvPicPr>
          <p:cNvPr id="25" name="图片 24" descr="BS第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15314" y="1068706"/>
            <a:ext cx="1635919" cy="45958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963579" y="1022033"/>
            <a:ext cx="1682115" cy="168211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909762" y="3057049"/>
            <a:ext cx="1789748" cy="1637348"/>
          </a:xfrm>
          <a:prstGeom prst="rect">
            <a:avLst/>
          </a:prstGeom>
        </p:spPr>
      </p:pic>
      <p:pic>
        <p:nvPicPr>
          <p:cNvPr id="5" name="图片 4" descr="公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516756" y="3057049"/>
            <a:ext cx="1244441" cy="226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561398" y="69057"/>
            <a:ext cx="2910840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多音字</a:t>
            </a:r>
            <a:endParaRPr lang="zh-CN" altLang="en-US" sz="30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圆角矩形 2"/>
          <p:cNvSpPr/>
          <p:nvPr/>
        </p:nvSpPr>
        <p:spPr>
          <a:xfrm>
            <a:off x="502444" y="2265998"/>
            <a:ext cx="6897053" cy="213693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zh-CN" sz="1800" b="1">
                <a:latin typeface="黑体" panose="02010609060101010101" charset="-122"/>
                <a:ea typeface="黑体" panose="02010609060101010101" charset="-122"/>
                <a:sym typeface="+mn-ea"/>
              </a:rPr>
              <a:t>练习：写出下列句子中画线字的正确读音。</a:t>
            </a:r>
            <a:endParaRPr lang="zh-CN" altLang="zh-CN" sz="1800" b="1">
              <a:latin typeface="黑体" panose="02010609060101010101" charset="-122"/>
              <a:ea typeface="黑体" panose="02010609060101010101" charset="-122"/>
            </a:endParaRPr>
          </a:p>
          <a:p>
            <a:pPr marL="0" lvl="8">
              <a:lnSpc>
                <a:spcPct val="160000"/>
              </a:lnSpc>
            </a:pPr>
            <a:r>
              <a:rPr lang="zh-CN" altLang="en-US" sz="1800" b="1">
                <a:solidFill>
                  <a:schemeClr val="tx1"/>
                </a:solidFill>
                <a:latin typeface="+mn-ea"/>
                <a:sym typeface="+mn-ea"/>
              </a:rPr>
              <a:t>1.我们小区的超市方</a:t>
            </a:r>
            <a:r>
              <a:rPr lang="zh-CN" altLang="en-US" sz="1800" b="1" u="sng">
                <a:solidFill>
                  <a:schemeClr val="tx1"/>
                </a:solidFill>
                <a:latin typeface="+mn-ea"/>
                <a:sym typeface="+mn-ea"/>
              </a:rPr>
              <a:t>便</a:t>
            </a:r>
            <a:r>
              <a:rPr lang="zh-CN" altLang="en-US" sz="1800" b="1">
                <a:solidFill>
                  <a:schemeClr val="tx1"/>
                </a:solidFill>
                <a:latin typeface="+mn-ea"/>
                <a:sym typeface="+mn-ea"/>
              </a:rPr>
              <a:t>（     ）了居民。</a:t>
            </a:r>
            <a:endParaRPr lang="zh-CN" altLang="en-US" sz="1800" b="1">
              <a:solidFill>
                <a:schemeClr val="tx1"/>
              </a:solidFill>
              <a:latin typeface="+mn-ea"/>
              <a:sym typeface="+mn-ea"/>
            </a:endParaRPr>
          </a:p>
          <a:p>
            <a:pPr marL="0" lvl="8">
              <a:lnSpc>
                <a:spcPct val="160000"/>
              </a:lnSpc>
            </a:pPr>
            <a:r>
              <a:rPr lang="zh-CN" altLang="en-US" sz="1800" b="1">
                <a:solidFill>
                  <a:schemeClr val="tx1"/>
                </a:solidFill>
                <a:latin typeface="+mn-ea"/>
                <a:sym typeface="+mn-ea"/>
              </a:rPr>
              <a:t>2.早市的商品比较</a:t>
            </a:r>
            <a:r>
              <a:rPr lang="zh-CN" altLang="en-US" sz="1800" b="1" u="sng">
                <a:solidFill>
                  <a:schemeClr val="tx1"/>
                </a:solidFill>
                <a:latin typeface="+mn-ea"/>
                <a:sym typeface="+mn-ea"/>
              </a:rPr>
              <a:t>便</a:t>
            </a:r>
            <a:r>
              <a:rPr lang="zh-CN" altLang="en-US" sz="1800" b="1">
                <a:solidFill>
                  <a:schemeClr val="tx1"/>
                </a:solidFill>
                <a:latin typeface="+mn-ea"/>
                <a:sym typeface="+mn-ea"/>
              </a:rPr>
              <a:t>（     ）宜。</a:t>
            </a:r>
            <a:endParaRPr lang="zh-CN" altLang="en-US" sz="1800" b="1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25" name="竖排内容占位符 16"/>
          <p:cNvPicPr>
            <a:picLocks noGrp="1"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2535079" y="647224"/>
            <a:ext cx="2718435" cy="1553051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3098959" y="3138964"/>
            <a:ext cx="857250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 dirty="0" err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+mn-ea"/>
              </a:rPr>
              <a:t>biàn</a:t>
            </a:r>
            <a:endParaRPr lang="en-US" altLang="zh-CN" sz="21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906554" y="3609022"/>
            <a:ext cx="857250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 dirty="0" err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+mn-ea"/>
              </a:rPr>
              <a:t>pián</a:t>
            </a:r>
            <a:endParaRPr lang="en-US" altLang="zh-CN" sz="21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04160" y="838200"/>
            <a:ext cx="2449116" cy="1061829"/>
            <a:chOff x="2593975" y="2524125"/>
            <a:chExt cx="3265487" cy="1417906"/>
          </a:xfrm>
        </p:grpSpPr>
        <p:sp>
          <p:nvSpPr>
            <p:cNvPr id="6" name="TextBox 13"/>
            <p:cNvSpPr txBox="1"/>
            <p:nvPr/>
          </p:nvSpPr>
          <p:spPr>
            <a:xfrm>
              <a:off x="2593975" y="2992438"/>
              <a:ext cx="569913" cy="55483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100" b="1" dirty="0">
                  <a:solidFill>
                    <a:srgbClr val="FF0000"/>
                  </a:solidFill>
                  <a:latin typeface="Calibri" panose="020F0502020204030204" charset="0"/>
                  <a:ea typeface="宋体" panose="02010600030101010101" pitchFamily="2" charset="-122"/>
                </a:rPr>
                <a:t>便</a:t>
              </a:r>
              <a:endParaRPr lang="zh-CN" altLang="en-US" sz="2100" b="1" dirty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grpSp>
          <p:nvGrpSpPr>
            <p:cNvPr id="18450" name="组合 5"/>
            <p:cNvGrpSpPr/>
            <p:nvPr/>
          </p:nvGrpSpPr>
          <p:grpSpPr>
            <a:xfrm>
              <a:off x="3119438" y="2524125"/>
              <a:ext cx="2740024" cy="1417906"/>
              <a:chOff x="2242091" y="4801106"/>
              <a:chExt cx="2739500" cy="1891978"/>
            </a:xfrm>
          </p:grpSpPr>
          <p:sp>
            <p:nvSpPr>
              <p:cNvPr id="7" name="左大括号 6"/>
              <p:cNvSpPr/>
              <p:nvPr/>
            </p:nvSpPr>
            <p:spPr>
              <a:xfrm>
                <a:off x="2242091" y="5117205"/>
                <a:ext cx="166655" cy="1268638"/>
              </a:xfrm>
              <a:prstGeom prst="leftBrace">
                <a:avLst/>
              </a:prstGeom>
              <a:ln w="1905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defTabSz="3429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1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TextBox 15"/>
              <p:cNvSpPr txBox="1"/>
              <p:nvPr/>
            </p:nvSpPr>
            <p:spPr>
              <a:xfrm>
                <a:off x="2375415" y="4801106"/>
                <a:ext cx="2606176" cy="189197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defTabSz="342900">
                  <a:lnSpc>
                    <a:spcPct val="150000"/>
                  </a:lnSpc>
                  <a:defRPr/>
                </a:pPr>
                <a:r>
                  <a:rPr lang="en-US" altLang="zh-CN" sz="2100" b="1" dirty="0" err="1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biàn</a:t>
                </a:r>
                <a:r>
                  <a:rPr lang="en-US" altLang="zh-CN" sz="2100" b="1" dirty="0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 </a:t>
                </a:r>
                <a:r>
                  <a:rPr lang="en-US" altLang="zh-CN" sz="2100" b="1" dirty="0">
                    <a:solidFill>
                      <a:srgbClr val="FF0000"/>
                    </a:solidFill>
                    <a:latin typeface="+mj-ea"/>
                    <a:ea typeface="+mj-ea"/>
                  </a:rPr>
                  <a:t>(</a:t>
                </a:r>
                <a:r>
                  <a:rPr lang="zh-CN" altLang="en-US" sz="2100" b="1" dirty="0">
                    <a:solidFill>
                      <a:srgbClr val="FF0000"/>
                    </a:solidFill>
                    <a:latin typeface="+mj-ea"/>
                    <a:ea typeface="+mj-ea"/>
                  </a:rPr>
                  <a:t>方便</a:t>
                </a:r>
                <a:r>
                  <a:rPr lang="en-US" altLang="zh-CN" sz="2100" b="1" dirty="0">
                    <a:solidFill>
                      <a:srgbClr val="FF0000"/>
                    </a:solidFill>
                    <a:latin typeface="+mj-ea"/>
                    <a:ea typeface="+mj-ea"/>
                  </a:rPr>
                  <a:t>)</a:t>
                </a:r>
                <a:endParaRPr lang="en-US" altLang="zh-CN" sz="2100" b="1" dirty="0">
                  <a:solidFill>
                    <a:srgbClr val="FF0000"/>
                  </a:solidFill>
                  <a:latin typeface="+mj-ea"/>
                  <a:ea typeface="+mj-ea"/>
                </a:endParaRPr>
              </a:p>
              <a:p>
                <a:pPr defTabSz="342900">
                  <a:lnSpc>
                    <a:spcPct val="150000"/>
                  </a:lnSpc>
                  <a:defRPr/>
                </a:pPr>
                <a:r>
                  <a:rPr lang="en-US" altLang="zh-CN" sz="2100" b="1" dirty="0" err="1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pián</a:t>
                </a:r>
                <a:r>
                  <a:rPr lang="en-US" altLang="zh-CN" sz="2100" b="1" dirty="0">
                    <a:solidFill>
                      <a:srgbClr val="FF0000"/>
                    </a:solidFill>
                    <a:latin typeface="+mj-ea"/>
                    <a:ea typeface="+mj-ea"/>
                  </a:rPr>
                  <a:t>(</a:t>
                </a:r>
                <a:r>
                  <a:rPr lang="zh-CN" altLang="en-US" sz="2100" b="1" dirty="0">
                    <a:solidFill>
                      <a:srgbClr val="FF0000"/>
                    </a:solidFill>
                    <a:latin typeface="+mj-ea"/>
                    <a:ea typeface="+mj-ea"/>
                  </a:rPr>
                  <a:t>便宜</a:t>
                </a:r>
                <a:r>
                  <a:rPr lang="en-US" altLang="zh-CN" sz="2100" b="1" dirty="0">
                    <a:solidFill>
                      <a:srgbClr val="FF0000"/>
                    </a:solidFill>
                    <a:latin typeface="+mj-ea"/>
                    <a:ea typeface="+mj-ea"/>
                  </a:rPr>
                  <a:t>)</a:t>
                </a:r>
                <a:endParaRPr lang="zh-CN" altLang="en-US" sz="2100" b="1" dirty="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34841" y="2676049"/>
            <a:ext cx="7152323" cy="94630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636747" y="1342073"/>
            <a:ext cx="7053739" cy="91963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561397" y="69057"/>
            <a:ext cx="2031683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近反义词</a:t>
            </a:r>
            <a:endParaRPr lang="zh-CN" altLang="en-US" sz="30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636747" y="811054"/>
            <a:ext cx="7336631" cy="27808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257175" indent="-257175">
              <a:lnSpc>
                <a:spcPct val="140000"/>
              </a:lnSpc>
              <a:buFont typeface="Wingdings" panose="05000000000000000000" charset="0"/>
              <a:buChar char="Ø"/>
            </a:pPr>
            <a:r>
              <a:rPr lang="zh-CN" altLang="en-US" sz="2100" b="1">
                <a:solidFill>
                  <a:schemeClr val="accent2"/>
                </a:solidFill>
              </a:rPr>
              <a:t>近义词</a:t>
            </a:r>
            <a:endParaRPr lang="zh-CN" altLang="en-US" sz="2100"/>
          </a:p>
          <a:p>
            <a:pPr marL="257175" indent="-257175">
              <a:lnSpc>
                <a:spcPct val="140000"/>
              </a:lnSpc>
            </a:pPr>
            <a:r>
              <a:rPr lang="zh-CN" altLang="en-US" sz="2100"/>
              <a:t>开始—开端     仔细</a:t>
            </a:r>
            <a:r>
              <a:rPr lang="en-US" altLang="zh-CN" sz="2100"/>
              <a:t>—</a:t>
            </a:r>
            <a:r>
              <a:rPr lang="zh-CN" altLang="en-US" sz="2100"/>
              <a:t>认真     结果</a:t>
            </a:r>
            <a:r>
              <a:rPr lang="en-US" altLang="zh-CN" sz="2100"/>
              <a:t>—</a:t>
            </a:r>
            <a:r>
              <a:rPr lang="zh-CN" altLang="en-US" sz="2100"/>
              <a:t>结局     公平</a:t>
            </a:r>
            <a:r>
              <a:rPr lang="en-US" altLang="zh-CN" sz="2100"/>
              <a:t>—</a:t>
            </a:r>
            <a:r>
              <a:rPr lang="zh-CN" altLang="en-US" sz="2100"/>
              <a:t>公正</a:t>
            </a:r>
            <a:endParaRPr lang="zh-CN" altLang="en-US" sz="2100"/>
          </a:p>
          <a:p>
            <a:pPr marL="257175" indent="-257175">
              <a:lnSpc>
                <a:spcPct val="140000"/>
              </a:lnSpc>
            </a:pPr>
            <a:r>
              <a:rPr lang="zh-CN" altLang="en-US" sz="2100"/>
              <a:t>知道</a:t>
            </a:r>
            <a:r>
              <a:rPr lang="en-US" altLang="zh-CN" sz="2100"/>
              <a:t>—</a:t>
            </a:r>
            <a:r>
              <a:rPr lang="zh-CN" altLang="en-US" sz="2100"/>
              <a:t>了解</a:t>
            </a:r>
            <a:endParaRPr lang="zh-CN" altLang="en-US" sz="2100"/>
          </a:p>
          <a:p>
            <a:pPr marL="257175" indent="-257175">
              <a:lnSpc>
                <a:spcPct val="140000"/>
              </a:lnSpc>
            </a:pPr>
            <a:endParaRPr lang="zh-CN" altLang="en-US" sz="2100" b="1">
              <a:solidFill>
                <a:schemeClr val="accent2"/>
              </a:solidFill>
            </a:endParaRPr>
          </a:p>
          <a:p>
            <a:pPr marL="257175" indent="-257175">
              <a:lnSpc>
                <a:spcPct val="140000"/>
              </a:lnSpc>
            </a:pPr>
            <a:r>
              <a:rPr lang="zh-CN" altLang="en-US" sz="2100" b="1">
                <a:solidFill>
                  <a:schemeClr val="accent2"/>
                </a:solidFill>
              </a:rPr>
              <a:t>反义词</a:t>
            </a:r>
            <a:endParaRPr lang="zh-CN" altLang="en-US" sz="2100"/>
          </a:p>
          <a:p>
            <a:pPr>
              <a:lnSpc>
                <a:spcPct val="140000"/>
              </a:lnSpc>
            </a:pPr>
            <a:r>
              <a:rPr lang="zh-CN" altLang="en-US" sz="2100"/>
              <a:t>仔细</a:t>
            </a:r>
            <a:r>
              <a:rPr lang="en-US" altLang="zh-CN" sz="2100"/>
              <a:t>—</a:t>
            </a:r>
            <a:r>
              <a:rPr lang="zh-CN" altLang="en-US" sz="2100"/>
              <a:t>马虎     开始</a:t>
            </a:r>
            <a:r>
              <a:rPr lang="en-US" altLang="zh-CN" sz="2100"/>
              <a:t>—</a:t>
            </a:r>
            <a:r>
              <a:rPr lang="zh-CN" altLang="en-US" sz="2100"/>
              <a:t>结束     公平</a:t>
            </a:r>
            <a:r>
              <a:rPr lang="en-US" altLang="zh-CN" sz="2100"/>
              <a:t>—</a:t>
            </a:r>
            <a:r>
              <a:rPr lang="zh-CN" altLang="en-US" sz="2100"/>
              <a:t>偏袒</a:t>
            </a:r>
            <a:endParaRPr lang="zh-CN" altLang="en-US" sz="2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561398" y="69057"/>
            <a:ext cx="2910840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解释词语</a:t>
            </a:r>
            <a:endParaRPr lang="zh-CN" altLang="en-US" sz="30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aphicFrame>
        <p:nvGraphicFramePr>
          <p:cNvPr id="4" name="表格 3"/>
          <p:cNvGraphicFramePr/>
          <p:nvPr/>
        </p:nvGraphicFramePr>
        <p:xfrm>
          <a:off x="861060" y="1095375"/>
          <a:ext cx="6966585" cy="2158048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337310"/>
                <a:gridCol w="5629275"/>
              </a:tblGrid>
              <a:tr h="55102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/>
                        <a:t>词语</a:t>
                      </a:r>
                      <a:endParaRPr lang="zh-CN" altLang="en-US" sz="21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/>
                        <a:t>意思</a:t>
                      </a:r>
                      <a:endParaRPr lang="zh-CN" altLang="en-US" sz="2100"/>
                    </a:p>
                  </a:txBody>
                  <a:tcPr marL="68580" marR="68580" marT="34290" marB="34290"/>
                </a:tc>
              </a:tr>
              <a:tr h="550069">
                <a:tc>
                  <a:txBody>
                    <a:bodyPr/>
                    <a:lstStyle/>
                    <a:p>
                      <a:pPr algn="ctr">
                        <a:lnSpc>
                          <a:spcPts val="3500"/>
                        </a:lnSpc>
                        <a:buNone/>
                      </a:pPr>
                      <a:r>
                        <a:rPr lang="zh-CN" altLang="en-US" sz="2100"/>
                        <a:t>奶酪</a:t>
                      </a:r>
                      <a:endParaRPr lang="zh-CN" altLang="en-US" sz="21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500"/>
                        </a:lnSpc>
                      </a:pPr>
                      <a:r>
                        <a:rPr lang="zh-CN" altLang="en-US" sz="2100"/>
                        <a:t>用牛、羊等的奶汁做成的半凝固食品。</a:t>
                      </a:r>
                      <a:endParaRPr lang="zh-CN" altLang="en-US" sz="2100"/>
                    </a:p>
                  </a:txBody>
                  <a:tcPr marL="68580" marR="68580" marT="34290" marB="34290"/>
                </a:tc>
              </a:tr>
              <a:tr h="543878">
                <a:tc>
                  <a:txBody>
                    <a:bodyPr/>
                    <a:lstStyle/>
                    <a:p>
                      <a:pPr algn="ctr">
                        <a:lnSpc>
                          <a:spcPts val="3500"/>
                        </a:lnSpc>
                        <a:buNone/>
                      </a:pPr>
                      <a:r>
                        <a:rPr lang="zh-CN" altLang="en-US" sz="2100"/>
                        <a:t>公平</a:t>
                      </a:r>
                      <a:endParaRPr lang="zh-CN" altLang="en-US" sz="21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500"/>
                        </a:lnSpc>
                      </a:pPr>
                      <a:r>
                        <a:rPr lang="zh-CN" altLang="en-US" sz="2100"/>
                        <a:t>处理事情合情合理，不偏袒任何一方。</a:t>
                      </a:r>
                      <a:endParaRPr lang="zh-CN" altLang="en-US" sz="2100"/>
                    </a:p>
                  </a:txBody>
                  <a:tcPr marL="68580" marR="68580" marT="34290" marB="34290"/>
                </a:tc>
              </a:tr>
              <a:tr h="480536">
                <a:tc>
                  <a:txBody>
                    <a:bodyPr/>
                    <a:lstStyle/>
                    <a:p>
                      <a:pPr algn="ctr">
                        <a:lnSpc>
                          <a:spcPts val="3500"/>
                        </a:lnSpc>
                        <a:buNone/>
                      </a:pPr>
                      <a:r>
                        <a:rPr lang="zh-CN" altLang="en-US" sz="2100"/>
                        <a:t>仔细</a:t>
                      </a:r>
                      <a:endParaRPr lang="zh-CN" altLang="en-US" sz="21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500"/>
                        </a:lnSpc>
                      </a:pPr>
                      <a:r>
                        <a:rPr lang="zh-CN" altLang="en-US" sz="2100"/>
                        <a:t>细心，认真。</a:t>
                      </a:r>
                      <a:endParaRPr lang="zh-CN" altLang="en-US" sz="210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271611" y="897731"/>
            <a:ext cx="3070860" cy="2143125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464344" y="1026319"/>
            <a:ext cx="3782378" cy="290750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l">
              <a:lnSpc>
                <a:spcPct val="140000"/>
              </a:lnSpc>
            </a:pPr>
            <a:r>
              <a:rPr lang="en-US" altLang="zh-CN" sz="2100" dirty="0">
                <a:solidFill>
                  <a:schemeClr val="accent1"/>
                </a:solidFill>
                <a:sym typeface="+mn-ea"/>
              </a:rPr>
              <a:t>  </a:t>
            </a:r>
            <a:r>
              <a:rPr lang="en-US" altLang="zh-CN" sz="2100" dirty="0">
                <a:solidFill>
                  <a:schemeClr val="accent6"/>
                </a:solidFill>
                <a:sym typeface="+mn-ea"/>
              </a:rPr>
              <a:t> </a:t>
            </a:r>
            <a:r>
              <a:rPr lang="en-US" altLang="zh-CN" sz="2100" dirty="0">
                <a:solidFill>
                  <a:schemeClr val="accent1"/>
                </a:solidFill>
                <a:sym typeface="+mn-ea"/>
              </a:rPr>
              <a:t>    </a:t>
            </a:r>
            <a:r>
              <a:rPr lang="zh-CN" altLang="en-US" sz="2100" dirty="0">
                <a:solidFill>
                  <a:schemeClr val="accent1"/>
                </a:solidFill>
                <a:sym typeface="+mn-ea"/>
              </a:rPr>
              <a:t>熊哥哥和熊弟弟在路上捡到了</a:t>
            </a:r>
            <a:r>
              <a:rPr lang="zh-CN" altLang="en-US" sz="2100" dirty="0">
                <a:solidFill>
                  <a:srgbClr val="FF0000"/>
                </a:solidFill>
                <a:sym typeface="+mn-ea"/>
              </a:rPr>
              <a:t>一块奶酪，</a:t>
            </a:r>
            <a:r>
              <a:rPr lang="zh-CN" altLang="en-US" sz="2100" dirty="0">
                <a:solidFill>
                  <a:schemeClr val="accent1"/>
                </a:solidFill>
                <a:sym typeface="+mn-ea"/>
              </a:rPr>
              <a:t>高兴极了。可是，他们不知道怎么分这块奶酪，小哥儿俩开始</a:t>
            </a:r>
            <a:r>
              <a:rPr lang="zh-CN" altLang="en-US" sz="2100" dirty="0">
                <a:solidFill>
                  <a:srgbClr val="FF0000"/>
                </a:solidFill>
                <a:sym typeface="+mn-ea"/>
              </a:rPr>
              <a:t>拌起嘴来。</a:t>
            </a:r>
            <a:endParaRPr lang="zh-CN" altLang="en-US" sz="2100" dirty="0">
              <a:solidFill>
                <a:srgbClr val="FF0000"/>
              </a:solidFill>
            </a:endParaRPr>
          </a:p>
          <a:p>
            <a:pPr algn="l">
              <a:lnSpc>
                <a:spcPct val="140000"/>
              </a:lnSpc>
            </a:pPr>
            <a:r>
              <a:rPr lang="zh-CN" altLang="en-US" sz="2100" dirty="0">
                <a:solidFill>
                  <a:schemeClr val="accent1"/>
                </a:solidFill>
                <a:sym typeface="+mn-ea"/>
              </a:rPr>
              <a:t>    这时有只狐狸跑了过来。</a:t>
            </a:r>
            <a:endParaRPr lang="zh-CN" altLang="en-US" sz="2100" dirty="0">
              <a:solidFill>
                <a:schemeClr val="accent1"/>
              </a:solidFill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16268" y="821056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" name="矩形 3"/>
          <p:cNvSpPr/>
          <p:nvPr/>
        </p:nvSpPr>
        <p:spPr>
          <a:xfrm>
            <a:off x="366141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  <a:endParaRPr lang="zh-CN" altLang="en-US" sz="33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1" name="线形标注 2 10"/>
          <p:cNvSpPr/>
          <p:nvPr/>
        </p:nvSpPr>
        <p:spPr>
          <a:xfrm flipH="1">
            <a:off x="5271611" y="1026319"/>
            <a:ext cx="3070860" cy="1539716"/>
          </a:xfrm>
          <a:prstGeom prst="borderCallout2">
            <a:avLst>
              <a:gd name="adj1" fmla="val 42033"/>
              <a:gd name="adj2" fmla="val 99928"/>
              <a:gd name="adj3" fmla="val 87851"/>
              <a:gd name="adj4" fmla="val 112408"/>
              <a:gd name="adj5" fmla="val 111691"/>
              <a:gd name="adj6" fmla="val 143796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defTabSz="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拌起嘴来”说明两只小熊为分奶酪，争吵起来。为下文写狐狸分奶酪做好铺垫。</a:t>
            </a:r>
            <a:endParaRPr lang="zh-CN" altLang="en-US" sz="2100" b="1" dirty="0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1612" y="2676525"/>
            <a:ext cx="3164681" cy="21845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78229" y="1245394"/>
            <a:ext cx="3361849" cy="2476976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616268" y="821056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366141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  <a:endParaRPr lang="zh-CN" altLang="en-US" sz="33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88107" y="1039178"/>
            <a:ext cx="4583906" cy="39038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l">
              <a:lnSpc>
                <a:spcPct val="130000"/>
              </a:lnSpc>
            </a:pPr>
            <a:r>
              <a:rPr lang="en-US" altLang="zh-CN" sz="2100" dirty="0">
                <a:solidFill>
                  <a:schemeClr val="accent6">
                    <a:lumMod val="50000"/>
                  </a:schemeClr>
                </a:solidFill>
                <a:sym typeface="+mn-ea"/>
              </a:rPr>
              <a:t>     </a:t>
            </a:r>
            <a:r>
              <a:rPr lang="zh-CN" altLang="en-US" sz="2100" dirty="0">
                <a:solidFill>
                  <a:schemeClr val="accent6">
                    <a:lumMod val="50000"/>
                  </a:schemeClr>
                </a:solidFill>
                <a:sym typeface="+mn-ea"/>
              </a:rPr>
              <a:t>“小家伙们，你们吵什么呀?”狐狸问道。</a:t>
            </a:r>
            <a:endParaRPr lang="zh-CN" altLang="en-US" sz="2100" dirty="0">
              <a:solidFill>
                <a:schemeClr val="accent6">
                  <a:lumMod val="50000"/>
                </a:schemeClr>
              </a:solidFill>
            </a:endParaRPr>
          </a:p>
          <a:p>
            <a:pPr algn="l">
              <a:lnSpc>
                <a:spcPct val="130000"/>
              </a:lnSpc>
            </a:pPr>
            <a:r>
              <a:rPr lang="zh-CN" altLang="en-US" sz="2100" dirty="0">
                <a:solidFill>
                  <a:schemeClr val="accent6">
                    <a:lumMod val="50000"/>
                  </a:schemeClr>
                </a:solidFill>
                <a:sym typeface="+mn-ea"/>
              </a:rPr>
              <a:t>“我们有块奶酪，不知道该怎么分。”熊弟弟对狐狸说。</a:t>
            </a:r>
            <a:endParaRPr lang="zh-CN" altLang="en-US" sz="2100" dirty="0">
              <a:solidFill>
                <a:schemeClr val="accent6">
                  <a:lumMod val="50000"/>
                </a:schemeClr>
              </a:solidFill>
            </a:endParaRPr>
          </a:p>
          <a:p>
            <a:pPr algn="l">
              <a:lnSpc>
                <a:spcPct val="130000"/>
              </a:lnSpc>
            </a:pPr>
            <a:r>
              <a:rPr lang="zh-CN" altLang="en-US" sz="2100" dirty="0">
                <a:solidFill>
                  <a:schemeClr val="accent6">
                    <a:lumMod val="50000"/>
                  </a:schemeClr>
                </a:solidFill>
                <a:sym typeface="+mn-ea"/>
              </a:rPr>
              <a:t>“这事好办，我来帮你们分吧!”狐狸笑了笑，把奶酪拿过来掰成了两半。。</a:t>
            </a:r>
            <a:endParaRPr lang="zh-CN" altLang="en-US" sz="2100" dirty="0">
              <a:solidFill>
                <a:schemeClr val="accent6">
                  <a:lumMod val="50000"/>
                </a:schemeClr>
              </a:solidFill>
            </a:endParaRPr>
          </a:p>
          <a:p>
            <a:pPr algn="l">
              <a:lnSpc>
                <a:spcPct val="130000"/>
              </a:lnSpc>
            </a:pPr>
            <a:r>
              <a:rPr lang="zh-CN" altLang="en-US" sz="2100" dirty="0">
                <a:solidFill>
                  <a:schemeClr val="accent6">
                    <a:lumMod val="50000"/>
                  </a:schemeClr>
                </a:solidFill>
                <a:sym typeface="+mn-ea"/>
              </a:rPr>
              <a:t>“你分得不匀!”小哥儿俩嚷着，“那半块大一点儿。”</a:t>
            </a:r>
            <a:endParaRPr lang="zh-CN" altLang="en-US" sz="2100" u="sng" dirty="0">
              <a:solidFill>
                <a:schemeClr val="accent6">
                  <a:lumMod val="50000"/>
                </a:schemeClr>
              </a:solidFill>
              <a:sym typeface="+mn-ea"/>
            </a:endParaRPr>
          </a:p>
        </p:txBody>
      </p:sp>
      <p:sp>
        <p:nvSpPr>
          <p:cNvPr id="11" name="线形标注 2 10"/>
          <p:cNvSpPr/>
          <p:nvPr/>
        </p:nvSpPr>
        <p:spPr>
          <a:xfrm flipH="1">
            <a:off x="5017770" y="897732"/>
            <a:ext cx="3218974" cy="2093119"/>
          </a:xfrm>
          <a:prstGeom prst="borderCallout2">
            <a:avLst>
              <a:gd name="adj1" fmla="val 49874"/>
              <a:gd name="adj2" fmla="val 99738"/>
              <a:gd name="adj3" fmla="val 72801"/>
              <a:gd name="adj4" fmla="val 107827"/>
              <a:gd name="adj5" fmla="val 87730"/>
              <a:gd name="adj6" fmla="val 120316"/>
            </a:avLst>
          </a:prstGeom>
          <a:solidFill>
            <a:schemeClr val="accent2">
              <a:lumMod val="20000"/>
              <a:lumOff val="8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indent="266700" defTabSz="3429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+mj-ea"/>
                <a:ea typeface="+mj-ea"/>
                <a:sym typeface="+mn-ea"/>
              </a:rPr>
              <a:t>狐狸故意把奶酪分的不匀，然后轮流咬奶酪，把奶酪全吃光了。</a:t>
            </a:r>
            <a:endParaRPr lang="zh-CN" altLang="en-US" sz="2100" b="1" dirty="0">
              <a:solidFill>
                <a:srgbClr val="FF0000"/>
              </a:solidFill>
              <a:latin typeface="+mj-ea"/>
              <a:ea typeface="+mj-ea"/>
              <a:sym typeface="+mn-ea"/>
            </a:endParaRPr>
          </a:p>
          <a:p>
            <a:pPr indent="266700" defTabSz="3429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chemeClr val="accent5"/>
                </a:solidFill>
              </a:rPr>
              <a:t>可以看出</a:t>
            </a:r>
            <a:r>
              <a:rPr lang="zh-CN" altLang="en-US" sz="2100" b="1" dirty="0">
                <a:solidFill>
                  <a:schemeClr val="accent5"/>
                </a:solidFill>
                <a:latin typeface="+mj-ea"/>
                <a:ea typeface="+mj-ea"/>
                <a:sym typeface="+mn-ea"/>
              </a:rPr>
              <a:t>这是一只狡猾的狐狸。</a:t>
            </a:r>
            <a:endParaRPr lang="zh-CN" altLang="en-US" sz="2100" b="1" dirty="0">
              <a:solidFill>
                <a:schemeClr val="accent5"/>
              </a:solidFill>
              <a:latin typeface="+mj-ea"/>
              <a:ea typeface="+mj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616268" y="821056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366141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  <a:endParaRPr lang="zh-CN" altLang="en-US" sz="33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308158" y="1093947"/>
            <a:ext cx="4371499" cy="339137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l">
              <a:lnSpc>
                <a:spcPct val="140000"/>
              </a:lnSpc>
            </a:pPr>
            <a:r>
              <a:rPr lang="en-US" altLang="zh-CN" sz="2100" dirty="0">
                <a:solidFill>
                  <a:schemeClr val="accent5"/>
                </a:solidFill>
                <a:sym typeface="+mn-ea"/>
              </a:rPr>
              <a:t>       </a:t>
            </a:r>
            <a:r>
              <a:rPr lang="zh-CN" altLang="en-US" sz="2100" dirty="0">
                <a:solidFill>
                  <a:schemeClr val="accent5"/>
                </a:solidFill>
                <a:sym typeface="+mn-ea"/>
              </a:rPr>
              <a:t>狐狸仔细瞧了瞧掰开的奶酪，说：“真的，这半块是大一点儿。你们别急，看我的——”说着便在大的这半块上咬了一口。</a:t>
            </a:r>
            <a:endParaRPr lang="zh-CN" altLang="en-US" sz="2100" dirty="0">
              <a:solidFill>
                <a:schemeClr val="accent5"/>
              </a:solidFill>
            </a:endParaRPr>
          </a:p>
          <a:p>
            <a:pPr algn="l">
              <a:lnSpc>
                <a:spcPct val="140000"/>
              </a:lnSpc>
            </a:pPr>
            <a:r>
              <a:rPr lang="zh-CN" altLang="en-US" sz="2100" dirty="0">
                <a:solidFill>
                  <a:schemeClr val="accent5"/>
                </a:solidFill>
                <a:sym typeface="+mn-ea"/>
              </a:rPr>
              <a:t>  “可是现在没咬过的那半块又大了一点儿!”两只小熊又嚷了起来。</a:t>
            </a:r>
            <a:endParaRPr lang="zh-CN" altLang="en-US" sz="2100" u="sng" dirty="0">
              <a:solidFill>
                <a:schemeClr val="accent5"/>
              </a:solidFill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6268" y="1289209"/>
            <a:ext cx="3499009" cy="3196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616268" y="821056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366141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  <a:endParaRPr lang="zh-CN" altLang="en-US" sz="33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308158" y="1093947"/>
            <a:ext cx="4371499" cy="339137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l">
              <a:lnSpc>
                <a:spcPct val="140000"/>
              </a:lnSpc>
            </a:pPr>
            <a:r>
              <a:rPr lang="en-US" altLang="zh-CN" sz="2100" dirty="0">
                <a:solidFill>
                  <a:schemeClr val="accent2">
                    <a:lumMod val="75000"/>
                  </a:schemeClr>
                </a:solidFill>
                <a:sym typeface="+mn-ea"/>
              </a:rPr>
              <a:t>       </a:t>
            </a:r>
            <a:r>
              <a:rPr lang="zh-CN" altLang="en-US" sz="2100" dirty="0">
                <a:solidFill>
                  <a:schemeClr val="accent2">
                    <a:lumMod val="75000"/>
                  </a:schemeClr>
                </a:solidFill>
                <a:sym typeface="+mn-ea"/>
              </a:rPr>
              <a:t>于是，狐狸在那半块上又咬了一口，结果第一个半块又大了点儿。狐狸就这样不停地咬着两半块奶酪。咬着咬着，奶酪全被他吃光了，一点儿也没剩下。</a:t>
            </a:r>
            <a:endParaRPr lang="zh-CN" altLang="en-US" sz="2100" dirty="0">
              <a:solidFill>
                <a:schemeClr val="accent2">
                  <a:lumMod val="75000"/>
                </a:schemeClr>
              </a:solidFill>
            </a:endParaRPr>
          </a:p>
          <a:p>
            <a:pPr algn="l">
              <a:lnSpc>
                <a:spcPct val="140000"/>
              </a:lnSpc>
            </a:pPr>
            <a:r>
              <a:rPr lang="zh-CN" altLang="en-US" sz="2100" dirty="0">
                <a:solidFill>
                  <a:schemeClr val="accent2">
                    <a:lumMod val="75000"/>
                  </a:schemeClr>
                </a:solidFill>
                <a:sym typeface="+mn-ea"/>
              </a:rPr>
              <a:t>       </a:t>
            </a:r>
            <a:r>
              <a:rPr lang="zh-CN" altLang="en-US" sz="2100" u="sng" dirty="0">
                <a:solidFill>
                  <a:schemeClr val="accent2">
                    <a:lumMod val="75000"/>
                  </a:schemeClr>
                </a:solidFill>
                <a:sym typeface="+mn-ea"/>
              </a:rPr>
              <a:t>“你可真会分!”</a:t>
            </a:r>
            <a:r>
              <a:rPr lang="zh-CN" altLang="en-US" sz="2100" dirty="0">
                <a:solidFill>
                  <a:schemeClr val="accent2">
                    <a:lumMod val="75000"/>
                  </a:schemeClr>
                </a:solidFill>
                <a:sym typeface="+mn-ea"/>
              </a:rPr>
              <a:t>两只小熊生气了，</a:t>
            </a:r>
            <a:r>
              <a:rPr lang="zh-CN" altLang="en-US" sz="2100" u="sng" dirty="0">
                <a:solidFill>
                  <a:schemeClr val="accent2">
                    <a:lumMod val="75000"/>
                  </a:schemeClr>
                </a:solidFill>
                <a:sym typeface="+mn-ea"/>
              </a:rPr>
              <a:t>“整块奶酪都被你吃光了!”</a:t>
            </a:r>
            <a:endParaRPr lang="zh-CN" altLang="en-US" sz="2100" u="sng" dirty="0">
              <a:solidFill>
                <a:schemeClr val="accent2">
                  <a:lumMod val="75000"/>
                </a:schemeClr>
              </a:solidFill>
              <a:sym typeface="+mn-ea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426720" y="3153728"/>
            <a:ext cx="3378994" cy="1331595"/>
          </a:xfrm>
          <a:prstGeom prst="cloudCallout">
            <a:avLst>
              <a:gd name="adj1" fmla="val 83995"/>
              <a:gd name="adj2" fmla="val -1609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这两句话是感叹句，要读出他们生气的语调。</a:t>
            </a:r>
            <a:endParaRPr lang="zh-CN" altLang="en-US" sz="2100" b="1" dirty="0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26720" y="1093946"/>
            <a:ext cx="2950369" cy="19783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616268" y="821056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366141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  <a:endParaRPr lang="zh-CN" altLang="en-US" sz="33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2097194" name="竖排内容占位符 16"/>
          <p:cNvPicPr>
            <a:picLocks noGrp="1"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7162" y="1006317"/>
            <a:ext cx="4639628" cy="317611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18173" y="1525906"/>
            <a:ext cx="3481864" cy="317039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2100">
                <a:sym typeface="+mn-ea"/>
              </a:rPr>
              <a:t>       </a:t>
            </a:r>
            <a:r>
              <a:rPr lang="zh-CN" altLang="en-US" sz="2100">
                <a:sym typeface="+mn-ea"/>
              </a:rPr>
              <a:t>“小熊，我分得可公平啦!”狐狸笑着说，“你们谁也没多吃一口，谁也没少吃一口。”</a:t>
            </a:r>
            <a:endParaRPr lang="zh-CN" altLang="en-US" sz="2100"/>
          </a:p>
          <a:p>
            <a:pPr>
              <a:lnSpc>
                <a:spcPct val="160000"/>
              </a:lnSpc>
            </a:pPr>
            <a:endParaRPr lang="zh-CN" altLang="en-US" sz="2100"/>
          </a:p>
          <a:p>
            <a:pPr>
              <a:lnSpc>
                <a:spcPct val="160000"/>
              </a:lnSpc>
            </a:pPr>
            <a:endParaRPr lang="zh-CN" altLang="en-US" sz="2100" u="sng">
              <a:solidFill>
                <a:srgbClr val="FF0000"/>
              </a:solidFill>
              <a:sym typeface="+mn-ea"/>
            </a:endParaRPr>
          </a:p>
        </p:txBody>
      </p:sp>
      <p:pic>
        <p:nvPicPr>
          <p:cNvPr id="5" name="Picture 7" descr="C:\Users\Administrator\AppData\Roaming\Tencent\Users\56229019\QQ\WinTemp\RichOle\PI(H`AP}DLU@6ZA`))FRC4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33023" y="1231583"/>
            <a:ext cx="3484721" cy="2680811"/>
          </a:xfrm>
          <a:prstGeom prst="rect">
            <a:avLst/>
          </a:prstGeom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618172" y="1817370"/>
            <a:ext cx="7950518" cy="215979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0722" name="矩形 4"/>
          <p:cNvSpPr/>
          <p:nvPr/>
        </p:nvSpPr>
        <p:spPr>
          <a:xfrm>
            <a:off x="777717" y="1903095"/>
            <a:ext cx="7462361" cy="19883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466725" defTabSz="342900" fontAlgn="base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  <a:sym typeface="Calibri" panose="020F0502020204030204" charset="0"/>
              </a:rPr>
              <a:t>这篇课文讲了两只小熊捡了一块奶酪，因无法平分而争吵，最终被前来帮忙分奶酪的狐狸吃了个精光的故事。也告诉我们：同伴之间不要斤斤计较，要互相谦让，否则会失去的更多。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16268" y="821056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366141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  <a:endParaRPr lang="zh-CN" altLang="en-US" sz="33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2023" y="1164432"/>
            <a:ext cx="6669405" cy="5529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accent2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Calibri" panose="020F0502020204030204" charset="0"/>
              </a:rPr>
              <a:t>从本文讲了一个什么故事，你从中受到了哪些启示？</a:t>
            </a:r>
            <a:endParaRPr lang="zh-CN" altLang="en-US" sz="2100" b="1" dirty="0">
              <a:solidFill>
                <a:schemeClr val="accent2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072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072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10" descr="C:\Users\Administrator\AppData\Roaming\Tencent\Users\56229019\QQ\WinTemp\RichOle\0AI)O$E[8{`FIB8IE8`67GO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65747" y="727234"/>
            <a:ext cx="2721293" cy="18416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254693" y="782955"/>
            <a:ext cx="5553551" cy="17297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indent="333375" defTabSz="3429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latin typeface="+mj-ea"/>
                <a:ea typeface="+mj-ea"/>
              </a:rPr>
              <a:t>食肉目犬科动物。它们灵活的耳朵能对声音进行准确定位、嗅觉灵敏，修长的腿能够快速奔跑，最高时速可达</a:t>
            </a:r>
            <a:r>
              <a:rPr lang="en-US" altLang="zh-CN" sz="1800" b="1" dirty="0">
                <a:latin typeface="+mj-ea"/>
                <a:ea typeface="+mj-ea"/>
              </a:rPr>
              <a:t>50km/h</a:t>
            </a:r>
            <a:r>
              <a:rPr lang="zh-CN" altLang="en-US" sz="1800" b="1" dirty="0">
                <a:latin typeface="+mj-ea"/>
                <a:ea typeface="+mj-ea"/>
              </a:rPr>
              <a:t>左右，所以主要以鱼、蚌、虾、蟹、鼠类、鸟类、昆虫类小型动物为食，有时也采食一些植物。</a:t>
            </a:r>
            <a:endParaRPr lang="zh-CN" altLang="en-US" sz="1800" b="1" dirty="0">
              <a:latin typeface="+mj-ea"/>
              <a:ea typeface="+mj-ea"/>
            </a:endParaRPr>
          </a:p>
        </p:txBody>
      </p:sp>
      <p:pic>
        <p:nvPicPr>
          <p:cNvPr id="20484" name="Picture 4" descr="C:\Users\Administrator\AppData\Roaming\Tencent\Users\56229019\QQ\WinTemp\RichOle\WY4HW{V$(4JA0RNG3T72O1O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5748" y="2656523"/>
            <a:ext cx="2835116" cy="19416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254692" y="2875122"/>
            <a:ext cx="5554028" cy="13977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indent="266700" defTabSz="3429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latin typeface="+mj-ea"/>
                <a:ea typeface="+mj-ea"/>
              </a:rPr>
              <a:t>奶酪，是一种发酵的牛奶制品，含有可以保健的乳酸菌，但是奶酪的浓度比酸奶更高，近似固体食物，营养价值也因此更加丰富。含有丰富的蛋白质、钙、脂肪、磷和维生素等营养成分，是纯天然的食品。</a:t>
            </a:r>
            <a:endParaRPr lang="zh-CN" altLang="en-US" sz="1800" b="1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"/>
          <p:cNvSpPr txBox="1"/>
          <p:nvPr/>
        </p:nvSpPr>
        <p:spPr>
          <a:xfrm>
            <a:off x="2089150" y="1763713"/>
            <a:ext cx="1066639" cy="228524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熊哥哥</a:t>
            </a:r>
            <a:endParaRPr lang="en-US" altLang="zh-CN" sz="2400" b="1" dirty="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en-US" altLang="zh-CN" sz="2400" b="1" dirty="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熊弟弟</a:t>
            </a:r>
            <a:endParaRPr lang="en-US" altLang="zh-CN" sz="2400" b="1" dirty="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en-US" altLang="zh-CN" sz="2400" b="1" dirty="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狐狸</a:t>
            </a:r>
            <a:endParaRPr lang="zh-CN" altLang="en-US" sz="2400" b="1" dirty="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1895476" y="1693863"/>
            <a:ext cx="215900" cy="2508250"/>
          </a:xfrm>
          <a:prstGeom prst="leftBrace">
            <a:avLst>
              <a:gd name="adj1" fmla="val 61494"/>
              <a:gd name="adj2" fmla="val 50000"/>
            </a:avLst>
          </a:prstGeom>
          <a:noFill/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defTabSz="3429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 b="1">
              <a:ln>
                <a:solidFill>
                  <a:schemeClr val="tx1"/>
                </a:solidFill>
              </a:ln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129622" y="2274411"/>
            <a:ext cx="2068512" cy="93106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同伴之间要互相谦让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317875" y="2252664"/>
            <a:ext cx="1792288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见到奶酪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右大括号 17"/>
          <p:cNvSpPr/>
          <p:nvPr/>
        </p:nvSpPr>
        <p:spPr>
          <a:xfrm>
            <a:off x="6991351" y="1673702"/>
            <a:ext cx="215900" cy="2373313"/>
          </a:xfrm>
          <a:prstGeom prst="rightBrace">
            <a:avLst>
              <a:gd name="adj1" fmla="val 58755"/>
              <a:gd name="adj2" fmla="val 50000"/>
            </a:avLst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defTabSz="3429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86045" y="1836738"/>
            <a:ext cx="954087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高兴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3017838" y="2085975"/>
            <a:ext cx="317500" cy="2286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flipV="1">
            <a:off x="3017838" y="2698750"/>
            <a:ext cx="317500" cy="27781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4640581" y="3886200"/>
            <a:ext cx="2159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5201921" y="2682876"/>
            <a:ext cx="1047750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拌嘴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751296" y="3686175"/>
            <a:ext cx="2018348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故意分的不均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226433" y="1865314"/>
            <a:ext cx="630942" cy="2330450"/>
          </a:xfrm>
          <a:prstGeom prst="rect">
            <a:avLst/>
          </a:prstGeom>
          <a:noFill/>
          <a:ln w="9525">
            <a:noFill/>
          </a:ln>
        </p:spPr>
        <p:txBody>
          <a:bodyPr vert="eaVert" lIns="68580" tIns="34290" rIns="68580" bIns="3429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狐狸分奶酪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左大括号 28"/>
          <p:cNvSpPr/>
          <p:nvPr/>
        </p:nvSpPr>
        <p:spPr>
          <a:xfrm>
            <a:off x="4797266" y="1928813"/>
            <a:ext cx="312738" cy="1085850"/>
          </a:xfrm>
          <a:prstGeom prst="leftBrace">
            <a:avLst>
              <a:gd name="adj1" fmla="val 61494"/>
              <a:gd name="adj2" fmla="val 5000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defTabSz="3429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 b="1">
              <a:ln>
                <a:solidFill>
                  <a:schemeClr val="tx1"/>
                </a:solidFill>
              </a:ln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818222" y="3686175"/>
            <a:ext cx="1189196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轮流吃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099334" y="3686175"/>
            <a:ext cx="892016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吃光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32" name="直接箭头连接符 31"/>
          <p:cNvCxnSpPr/>
          <p:nvPr/>
        </p:nvCxnSpPr>
        <p:spPr>
          <a:xfrm>
            <a:off x="5865814" y="3886200"/>
            <a:ext cx="2159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760095" y="836772"/>
            <a:ext cx="7623810" cy="76676"/>
            <a:chOff x="1287" y="3139"/>
            <a:chExt cx="16008" cy="161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/>
          <p:nvPr/>
        </p:nvSpPr>
        <p:spPr>
          <a:xfrm>
            <a:off x="3805238" y="241459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板书设计</a:t>
            </a:r>
            <a:endParaRPr lang="zh-CN" altLang="en-US" sz="33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5" grpId="0" bldLvl="0" animBg="1"/>
      <p:bldP spid="16" grpId="0"/>
      <p:bldP spid="18" grpId="0" bldLvl="0" animBg="1"/>
      <p:bldP spid="28" grpId="0"/>
      <p:bldP spid="29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193483" y="1541145"/>
            <a:ext cx="6757511" cy="281368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8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弟子规出则悌</a:t>
            </a:r>
            <a:r>
              <a:rPr lang="en-US" altLang="zh-CN" sz="2400" b="1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(</a:t>
            </a:r>
            <a:r>
              <a:rPr lang="zh-CN" altLang="en-US" sz="2400" b="1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节选</a:t>
            </a:r>
            <a:r>
              <a:rPr lang="en-US" altLang="zh-CN" sz="2400" b="1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)</a:t>
            </a:r>
            <a:endParaRPr lang="zh-CN" altLang="en-US" sz="2400" b="1" dirty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8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兄道友　弟道恭　兄弟睦　孝在中</a:t>
            </a: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8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财物轻　怨何生　言语忍　忿自泯</a:t>
            </a: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8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或饮食　或坐走　长者先　幼者后</a:t>
            </a: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6141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知识拓展</a:t>
            </a:r>
            <a:endParaRPr lang="zh-CN" altLang="en-US" sz="33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16268" y="802006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618173" y="878681"/>
            <a:ext cx="1570196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chemeClr val="accent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读一读</a:t>
            </a:r>
            <a:endParaRPr lang="zh-CN" altLang="en-US" sz="2100" dirty="0">
              <a:solidFill>
                <a:schemeClr val="accent2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451962" y="1202056"/>
            <a:ext cx="8164354" cy="30522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5060" name="矩形 6"/>
          <p:cNvSpPr>
            <a:spLocks noChangeArrowheads="1"/>
          </p:cNvSpPr>
          <p:nvPr/>
        </p:nvSpPr>
        <p:spPr bwMode="auto">
          <a:xfrm>
            <a:off x="481014" y="1168400"/>
            <a:ext cx="8440738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latin typeface="+mj-ea"/>
                <a:ea typeface="+mj-ea"/>
              </a:rPr>
              <a:t>1.</a:t>
            </a:r>
            <a:r>
              <a:rPr lang="zh-CN" altLang="en-US" sz="2400" b="1" dirty="0">
                <a:latin typeface="+mj-ea"/>
                <a:ea typeface="+mj-ea"/>
              </a:rPr>
              <a:t>照样子写出生字的音序、部首，并各组一个词语。</a:t>
            </a:r>
            <a:endParaRPr lang="zh-CN" altLang="en-US" sz="2400" b="1" dirty="0">
              <a:latin typeface="+mj-ea"/>
              <a:ea typeface="+mj-ea"/>
            </a:endParaRPr>
          </a:p>
          <a:p>
            <a:pPr marL="466725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3162300" algn="l"/>
              </a:tabLst>
              <a:defRPr/>
            </a:pPr>
            <a:r>
              <a:rPr lang="zh-CN" altLang="en-US" sz="2400" b="1" dirty="0">
                <a:latin typeface="+mj-ea"/>
                <a:ea typeface="+mj-ea"/>
              </a:rPr>
              <a:t>奶</a:t>
            </a:r>
            <a:r>
              <a:rPr lang="en-US" altLang="zh-CN" sz="2400" b="1" dirty="0">
                <a:latin typeface="+mj-ea"/>
                <a:ea typeface="+mj-ea"/>
              </a:rPr>
              <a:t>( N )( </a:t>
            </a:r>
            <a:r>
              <a:rPr lang="zh-CN" altLang="en-US" sz="2400" b="1" dirty="0">
                <a:latin typeface="+mj-ea"/>
                <a:ea typeface="+mj-ea"/>
              </a:rPr>
              <a:t>女 </a:t>
            </a:r>
            <a:r>
              <a:rPr lang="en-US" altLang="zh-CN" sz="2400" b="1" dirty="0">
                <a:latin typeface="+mj-ea"/>
                <a:ea typeface="+mj-ea"/>
              </a:rPr>
              <a:t>)_______	</a:t>
            </a:r>
            <a:r>
              <a:rPr lang="zh-CN" altLang="en-US" sz="2400" b="1" dirty="0">
                <a:latin typeface="+mj-ea"/>
                <a:ea typeface="+mj-ea"/>
              </a:rPr>
              <a:t>吵</a:t>
            </a:r>
            <a:r>
              <a:rPr lang="en-US" altLang="zh-CN" sz="2400" b="1" dirty="0">
                <a:latin typeface="+mj-ea"/>
                <a:ea typeface="+mj-ea"/>
              </a:rPr>
              <a:t>(</a:t>
            </a:r>
            <a:r>
              <a:rPr lang="zh-CN" altLang="en-US" sz="2400" b="1" dirty="0">
                <a:latin typeface="+mj-ea"/>
                <a:ea typeface="+mj-ea"/>
              </a:rPr>
              <a:t>   </a:t>
            </a:r>
            <a:r>
              <a:rPr lang="en-US" altLang="zh-CN" sz="2400" b="1" dirty="0">
                <a:latin typeface="+mj-ea"/>
                <a:ea typeface="+mj-ea"/>
              </a:rPr>
              <a:t>)(</a:t>
            </a:r>
            <a:r>
              <a:rPr lang="zh-CN" altLang="en-US" sz="2400" b="1" dirty="0">
                <a:latin typeface="+mj-ea"/>
                <a:ea typeface="+mj-ea"/>
              </a:rPr>
              <a:t>     </a:t>
            </a:r>
            <a:r>
              <a:rPr lang="en-US" altLang="zh-CN" sz="2400" b="1" dirty="0">
                <a:latin typeface="+mj-ea"/>
                <a:ea typeface="+mj-ea"/>
              </a:rPr>
              <a:t>)_______</a:t>
            </a:r>
            <a:endParaRPr lang="en-US" altLang="zh-CN" sz="2400" b="1" dirty="0">
              <a:latin typeface="+mj-ea"/>
              <a:ea typeface="+mj-ea"/>
            </a:endParaRPr>
          </a:p>
          <a:p>
            <a:pPr marL="466725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3162300" algn="l"/>
              </a:tabLst>
              <a:defRPr/>
            </a:pPr>
            <a:r>
              <a:rPr lang="zh-CN" altLang="en-US" sz="2400" b="1" dirty="0">
                <a:latin typeface="+mj-ea"/>
                <a:ea typeface="+mj-ea"/>
              </a:rPr>
              <a:t>仔</a:t>
            </a:r>
            <a:r>
              <a:rPr lang="en-US" altLang="zh-CN" sz="2400" b="1" dirty="0">
                <a:latin typeface="+mj-ea"/>
                <a:ea typeface="+mj-ea"/>
              </a:rPr>
              <a:t>(   )(</a:t>
            </a:r>
            <a:r>
              <a:rPr lang="zh-CN" altLang="en-US" sz="2400" b="1" dirty="0">
                <a:latin typeface="+mj-ea"/>
                <a:ea typeface="+mj-ea"/>
              </a:rPr>
              <a:t>     </a:t>
            </a:r>
            <a:r>
              <a:rPr lang="en-US" altLang="zh-CN" sz="2400" b="1" dirty="0">
                <a:latin typeface="+mj-ea"/>
                <a:ea typeface="+mj-ea"/>
              </a:rPr>
              <a:t>)______	</a:t>
            </a:r>
            <a:r>
              <a:rPr lang="zh-CN" altLang="en-US" sz="2400" b="1" dirty="0">
                <a:latin typeface="+mj-ea"/>
                <a:ea typeface="+mj-ea"/>
              </a:rPr>
              <a:t>急</a:t>
            </a:r>
            <a:r>
              <a:rPr lang="en-US" altLang="zh-CN" sz="2400" b="1" dirty="0">
                <a:latin typeface="+mj-ea"/>
                <a:ea typeface="+mj-ea"/>
              </a:rPr>
              <a:t>(</a:t>
            </a:r>
            <a:r>
              <a:rPr lang="zh-CN" altLang="en-US" sz="2400" b="1" dirty="0">
                <a:latin typeface="+mj-ea"/>
                <a:ea typeface="+mj-ea"/>
              </a:rPr>
              <a:t>   </a:t>
            </a:r>
            <a:r>
              <a:rPr lang="en-US" altLang="zh-CN" sz="2400" b="1" dirty="0">
                <a:latin typeface="+mj-ea"/>
                <a:ea typeface="+mj-ea"/>
              </a:rPr>
              <a:t>)(</a:t>
            </a:r>
            <a:r>
              <a:rPr lang="zh-CN" altLang="en-US" sz="2400" b="1" dirty="0">
                <a:latin typeface="+mj-ea"/>
                <a:ea typeface="+mj-ea"/>
              </a:rPr>
              <a:t>     </a:t>
            </a:r>
            <a:r>
              <a:rPr lang="en-US" altLang="zh-CN" sz="2400" b="1" dirty="0">
                <a:latin typeface="+mj-ea"/>
                <a:ea typeface="+mj-ea"/>
              </a:rPr>
              <a:t>)_______</a:t>
            </a:r>
            <a:endParaRPr lang="en-US" altLang="zh-CN" sz="2400" b="1" dirty="0">
              <a:latin typeface="+mj-ea"/>
              <a:ea typeface="+mj-ea"/>
            </a:endParaRPr>
          </a:p>
          <a:p>
            <a:pPr marL="466725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3162300" algn="l"/>
              </a:tabLst>
              <a:defRPr/>
            </a:pPr>
            <a:r>
              <a:rPr lang="zh-CN" altLang="en-US" sz="2400" b="1" dirty="0">
                <a:latin typeface="+mj-ea"/>
                <a:ea typeface="+mj-ea"/>
              </a:rPr>
              <a:t>咬</a:t>
            </a:r>
            <a:r>
              <a:rPr lang="en-US" altLang="zh-CN" sz="2400" b="1" dirty="0">
                <a:latin typeface="+mj-ea"/>
                <a:ea typeface="+mj-ea"/>
              </a:rPr>
              <a:t>(   )(</a:t>
            </a:r>
            <a:r>
              <a:rPr lang="zh-CN" altLang="en-US" sz="2400" b="1" dirty="0">
                <a:latin typeface="+mj-ea"/>
                <a:ea typeface="+mj-ea"/>
              </a:rPr>
              <a:t>     </a:t>
            </a:r>
            <a:r>
              <a:rPr lang="en-US" altLang="zh-CN" sz="2400" b="1" dirty="0">
                <a:latin typeface="+mj-ea"/>
                <a:ea typeface="+mj-ea"/>
              </a:rPr>
              <a:t>)_______	</a:t>
            </a:r>
            <a:r>
              <a:rPr lang="zh-CN" altLang="en-US" sz="2400" b="1" dirty="0">
                <a:latin typeface="+mj-ea"/>
                <a:ea typeface="+mj-ea"/>
              </a:rPr>
              <a:t>第</a:t>
            </a:r>
            <a:r>
              <a:rPr lang="en-US" altLang="zh-CN" sz="2400" b="1" dirty="0">
                <a:latin typeface="+mj-ea"/>
                <a:ea typeface="+mj-ea"/>
              </a:rPr>
              <a:t>(</a:t>
            </a:r>
            <a:r>
              <a:rPr lang="zh-CN" altLang="en-US" sz="2400" b="1" dirty="0">
                <a:latin typeface="+mj-ea"/>
                <a:ea typeface="+mj-ea"/>
              </a:rPr>
              <a:t>   </a:t>
            </a:r>
            <a:r>
              <a:rPr lang="en-US" altLang="zh-CN" sz="2400" b="1" dirty="0">
                <a:latin typeface="+mj-ea"/>
                <a:ea typeface="+mj-ea"/>
              </a:rPr>
              <a:t>)(</a:t>
            </a:r>
            <a:r>
              <a:rPr lang="zh-CN" altLang="en-US" sz="2400" b="1" dirty="0">
                <a:latin typeface="+mj-ea"/>
                <a:ea typeface="+mj-ea"/>
              </a:rPr>
              <a:t>     </a:t>
            </a:r>
            <a:r>
              <a:rPr lang="en-US" altLang="zh-CN" sz="2400" b="1" dirty="0">
                <a:latin typeface="+mj-ea"/>
                <a:ea typeface="+mj-ea"/>
              </a:rPr>
              <a:t>)________</a:t>
            </a:r>
            <a:endParaRPr lang="en-US" altLang="zh-CN" sz="2400" b="1" dirty="0">
              <a:latin typeface="+mj-ea"/>
              <a:ea typeface="+mj-ea"/>
            </a:endParaRPr>
          </a:p>
          <a:p>
            <a:pPr marL="466725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3162300" algn="l"/>
              </a:tabLst>
              <a:defRPr/>
            </a:pPr>
            <a:r>
              <a:rPr lang="zh-CN" altLang="en-US" sz="2400" b="1" dirty="0">
                <a:latin typeface="+mj-ea"/>
                <a:ea typeface="+mj-ea"/>
              </a:rPr>
              <a:t>轮</a:t>
            </a:r>
            <a:r>
              <a:rPr lang="en-US" altLang="zh-CN" sz="2400" b="1" dirty="0">
                <a:latin typeface="+mj-ea"/>
                <a:ea typeface="+mj-ea"/>
              </a:rPr>
              <a:t>(   )(</a:t>
            </a:r>
            <a:r>
              <a:rPr lang="zh-CN" altLang="en-US" sz="2400" b="1" dirty="0">
                <a:latin typeface="+mj-ea"/>
                <a:ea typeface="+mj-ea"/>
              </a:rPr>
              <a:t>     </a:t>
            </a:r>
            <a:r>
              <a:rPr lang="en-US" altLang="zh-CN" sz="2400" b="1" dirty="0">
                <a:latin typeface="+mj-ea"/>
                <a:ea typeface="+mj-ea"/>
              </a:rPr>
              <a:t>)_______	</a:t>
            </a:r>
            <a:r>
              <a:rPr lang="zh-CN" altLang="en-US" sz="2400" b="1" dirty="0">
                <a:latin typeface="+mj-ea"/>
                <a:ea typeface="+mj-ea"/>
              </a:rPr>
              <a:t>公</a:t>
            </a:r>
            <a:r>
              <a:rPr lang="en-US" altLang="zh-CN" sz="2400" b="1" dirty="0">
                <a:latin typeface="+mj-ea"/>
                <a:ea typeface="+mj-ea"/>
              </a:rPr>
              <a:t>(</a:t>
            </a:r>
            <a:r>
              <a:rPr lang="zh-CN" altLang="en-US" sz="2400" b="1" dirty="0">
                <a:latin typeface="+mj-ea"/>
                <a:ea typeface="+mj-ea"/>
              </a:rPr>
              <a:t>   </a:t>
            </a:r>
            <a:r>
              <a:rPr lang="en-US" altLang="zh-CN" sz="2400" b="1" dirty="0">
                <a:latin typeface="+mj-ea"/>
                <a:ea typeface="+mj-ea"/>
              </a:rPr>
              <a:t>)(</a:t>
            </a:r>
            <a:r>
              <a:rPr lang="zh-CN" altLang="en-US" sz="2400" b="1" dirty="0">
                <a:latin typeface="+mj-ea"/>
                <a:ea typeface="+mj-ea"/>
              </a:rPr>
              <a:t>     </a:t>
            </a:r>
            <a:r>
              <a:rPr lang="en-US" altLang="zh-CN" sz="2400" b="1" dirty="0">
                <a:latin typeface="+mj-ea"/>
                <a:ea typeface="+mj-ea"/>
              </a:rPr>
              <a:t>)________</a:t>
            </a:r>
            <a:endParaRPr lang="en-US" altLang="zh-CN" sz="2400" b="1" dirty="0">
              <a:latin typeface="+mj-ea"/>
              <a:ea typeface="+mj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722438" y="2395539"/>
            <a:ext cx="346075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>
                <a:solidFill>
                  <a:srgbClr val="FF0000"/>
                </a:solidFill>
                <a:latin typeface="+mj-ea"/>
                <a:ea typeface="+mj-ea"/>
              </a:rPr>
              <a:t>Z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9" name="文本框 33"/>
          <p:cNvSpPr txBox="1">
            <a:spLocks noChangeArrowheads="1"/>
          </p:cNvSpPr>
          <p:nvPr/>
        </p:nvSpPr>
        <p:spPr bwMode="auto">
          <a:xfrm>
            <a:off x="1743075" y="2894013"/>
            <a:ext cx="346075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>
                <a:solidFill>
                  <a:srgbClr val="FF0000"/>
                </a:solidFill>
                <a:latin typeface="+mj-ea"/>
                <a:ea typeface="+mj-ea"/>
              </a:rPr>
              <a:t>Y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0" name="文本框 34"/>
          <p:cNvSpPr txBox="1">
            <a:spLocks noChangeArrowheads="1"/>
          </p:cNvSpPr>
          <p:nvPr/>
        </p:nvSpPr>
        <p:spPr bwMode="auto">
          <a:xfrm>
            <a:off x="1719264" y="3444876"/>
            <a:ext cx="346075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+mj-ea"/>
                <a:ea typeface="+mj-ea"/>
              </a:rPr>
              <a:t>L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1" name="文本框 35"/>
          <p:cNvSpPr txBox="1">
            <a:spLocks noChangeArrowheads="1"/>
          </p:cNvSpPr>
          <p:nvPr/>
        </p:nvSpPr>
        <p:spPr bwMode="auto">
          <a:xfrm>
            <a:off x="4848225" y="1844994"/>
            <a:ext cx="344488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>
                <a:solidFill>
                  <a:srgbClr val="FF0000"/>
                </a:solidFill>
                <a:latin typeface="+mj-ea"/>
                <a:ea typeface="+mj-ea"/>
              </a:rPr>
              <a:t>C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2" name="文本框 36"/>
          <p:cNvSpPr txBox="1">
            <a:spLocks noChangeArrowheads="1"/>
          </p:cNvSpPr>
          <p:nvPr/>
        </p:nvSpPr>
        <p:spPr bwMode="auto">
          <a:xfrm>
            <a:off x="4846638" y="2422843"/>
            <a:ext cx="346075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>
                <a:solidFill>
                  <a:srgbClr val="FF0000"/>
                </a:solidFill>
                <a:latin typeface="+mj-ea"/>
                <a:ea typeface="+mj-ea"/>
              </a:rPr>
              <a:t>J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3" name="文本框 37"/>
          <p:cNvSpPr txBox="1">
            <a:spLocks noChangeArrowheads="1"/>
          </p:cNvSpPr>
          <p:nvPr/>
        </p:nvSpPr>
        <p:spPr bwMode="auto">
          <a:xfrm>
            <a:off x="4846638" y="2945130"/>
            <a:ext cx="346075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+mj-ea"/>
                <a:ea typeface="+mj-ea"/>
              </a:rPr>
              <a:t>D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4" name="文本框 38"/>
          <p:cNvSpPr txBox="1">
            <a:spLocks noChangeArrowheads="1"/>
          </p:cNvSpPr>
          <p:nvPr/>
        </p:nvSpPr>
        <p:spPr bwMode="auto">
          <a:xfrm>
            <a:off x="4848225" y="3527743"/>
            <a:ext cx="344488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>
                <a:solidFill>
                  <a:srgbClr val="FF0000"/>
                </a:solidFill>
                <a:latin typeface="+mj-ea"/>
                <a:ea typeface="+mj-ea"/>
              </a:rPr>
              <a:t>G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5" name="文本框 39"/>
          <p:cNvSpPr txBox="1">
            <a:spLocks noChangeArrowheads="1"/>
          </p:cNvSpPr>
          <p:nvPr/>
        </p:nvSpPr>
        <p:spPr bwMode="auto">
          <a:xfrm>
            <a:off x="2614614" y="2408238"/>
            <a:ext cx="346075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亻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6" name="文本框 40"/>
          <p:cNvSpPr txBox="1">
            <a:spLocks noChangeArrowheads="1"/>
          </p:cNvSpPr>
          <p:nvPr/>
        </p:nvSpPr>
        <p:spPr bwMode="auto">
          <a:xfrm>
            <a:off x="2614614" y="2960688"/>
            <a:ext cx="346075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口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9" name="文本框 41"/>
          <p:cNvSpPr txBox="1">
            <a:spLocks noChangeArrowheads="1"/>
          </p:cNvSpPr>
          <p:nvPr/>
        </p:nvSpPr>
        <p:spPr bwMode="auto">
          <a:xfrm>
            <a:off x="2614614" y="3467100"/>
            <a:ext cx="346075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车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0" name="文本框 42"/>
          <p:cNvSpPr txBox="1">
            <a:spLocks noChangeArrowheads="1"/>
          </p:cNvSpPr>
          <p:nvPr/>
        </p:nvSpPr>
        <p:spPr bwMode="auto">
          <a:xfrm>
            <a:off x="5697538" y="1914843"/>
            <a:ext cx="346075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口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1" name="文本框 43"/>
          <p:cNvSpPr txBox="1">
            <a:spLocks noChangeArrowheads="1"/>
          </p:cNvSpPr>
          <p:nvPr/>
        </p:nvSpPr>
        <p:spPr bwMode="auto">
          <a:xfrm>
            <a:off x="5697538" y="2433955"/>
            <a:ext cx="346075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心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2" name="文本框 44"/>
          <p:cNvSpPr txBox="1">
            <a:spLocks noChangeArrowheads="1"/>
          </p:cNvSpPr>
          <p:nvPr/>
        </p:nvSpPr>
        <p:spPr bwMode="auto">
          <a:xfrm>
            <a:off x="5697538" y="3067368"/>
            <a:ext cx="346075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⺮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3" name="文本框 45"/>
          <p:cNvSpPr txBox="1">
            <a:spLocks noChangeArrowheads="1"/>
          </p:cNvSpPr>
          <p:nvPr/>
        </p:nvSpPr>
        <p:spPr bwMode="auto">
          <a:xfrm>
            <a:off x="5697538" y="3489643"/>
            <a:ext cx="346075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八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4" name="文本框 3"/>
          <p:cNvSpPr txBox="1">
            <a:spLocks noChangeArrowheads="1"/>
          </p:cNvSpPr>
          <p:nvPr/>
        </p:nvSpPr>
        <p:spPr bwMode="auto">
          <a:xfrm>
            <a:off x="3360739" y="1776414"/>
            <a:ext cx="815975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奶酪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5" name="文本框 22"/>
          <p:cNvSpPr txBox="1">
            <a:spLocks noChangeArrowheads="1"/>
          </p:cNvSpPr>
          <p:nvPr/>
        </p:nvSpPr>
        <p:spPr bwMode="auto">
          <a:xfrm>
            <a:off x="7073901" y="1803400"/>
            <a:ext cx="889000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吵架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6" name="文本框 23"/>
          <p:cNvSpPr txBox="1">
            <a:spLocks noChangeArrowheads="1"/>
          </p:cNvSpPr>
          <p:nvPr/>
        </p:nvSpPr>
        <p:spPr bwMode="auto">
          <a:xfrm>
            <a:off x="3367089" y="2339976"/>
            <a:ext cx="803275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仔细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7" name="文本框 24"/>
          <p:cNvSpPr txBox="1">
            <a:spLocks noChangeArrowheads="1"/>
          </p:cNvSpPr>
          <p:nvPr/>
        </p:nvSpPr>
        <p:spPr bwMode="auto">
          <a:xfrm>
            <a:off x="7088188" y="2343150"/>
            <a:ext cx="1114425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急忙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8" name="文本框 25"/>
          <p:cNvSpPr txBox="1">
            <a:spLocks noChangeArrowheads="1"/>
          </p:cNvSpPr>
          <p:nvPr/>
        </p:nvSpPr>
        <p:spPr bwMode="auto">
          <a:xfrm>
            <a:off x="3314700" y="2898775"/>
            <a:ext cx="1112838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咬一口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9" name="文本框 26"/>
          <p:cNvSpPr txBox="1">
            <a:spLocks noChangeArrowheads="1"/>
          </p:cNvSpPr>
          <p:nvPr/>
        </p:nvSpPr>
        <p:spPr bwMode="auto">
          <a:xfrm>
            <a:off x="7089775" y="2894013"/>
            <a:ext cx="1112838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第一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0" name="文本框 20"/>
          <p:cNvSpPr txBox="1">
            <a:spLocks noChangeArrowheads="1"/>
          </p:cNvSpPr>
          <p:nvPr/>
        </p:nvSpPr>
        <p:spPr bwMode="auto">
          <a:xfrm>
            <a:off x="3300413" y="3440113"/>
            <a:ext cx="1114425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车轮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1" name="文本框 27"/>
          <p:cNvSpPr txBox="1">
            <a:spLocks noChangeArrowheads="1"/>
          </p:cNvSpPr>
          <p:nvPr/>
        </p:nvSpPr>
        <p:spPr bwMode="auto">
          <a:xfrm>
            <a:off x="7088188" y="3459163"/>
            <a:ext cx="1114425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公鸡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16268" y="744379"/>
            <a:ext cx="7623810" cy="76676"/>
            <a:chOff x="1287" y="3139"/>
            <a:chExt cx="16008" cy="161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3799523" y="121920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课堂练测</a:t>
            </a:r>
            <a:endParaRPr lang="zh-CN" altLang="en-US" sz="33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27209" y="1290161"/>
            <a:ext cx="8063865" cy="306466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6085" name="Rectangle 6"/>
          <p:cNvSpPr>
            <a:spLocks noChangeArrowheads="1"/>
          </p:cNvSpPr>
          <p:nvPr/>
        </p:nvSpPr>
        <p:spPr bwMode="auto">
          <a:xfrm>
            <a:off x="681355" y="1322388"/>
            <a:ext cx="80899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 anchor="t">
            <a:spAutoFit/>
          </a:bodyPr>
          <a:lstStyle/>
          <a:p>
            <a:pPr defTabSz="342900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latin typeface="+mj-ea"/>
                <a:ea typeface="+mj-ea"/>
                <a:cs typeface="Times New Roman" panose="02020603050405020304" pitchFamily="18" charset="0"/>
              </a:rPr>
              <a:t>2.</a:t>
            </a:r>
            <a:r>
              <a:rPr lang="zh-CN" altLang="en-US" sz="2400" b="1" dirty="0">
                <a:latin typeface="+mj-ea"/>
                <a:ea typeface="+mj-ea"/>
                <a:cs typeface="Times New Roman" panose="02020603050405020304" pitchFamily="18" charset="0"/>
              </a:rPr>
              <a:t>看图，填出像“瞧了瞧”这样的词语，让句子更完整。</a:t>
            </a:r>
            <a:endParaRPr lang="en-US" altLang="zh-CN" sz="2400" b="1" dirty="0">
              <a:latin typeface="+mj-ea"/>
              <a:ea typeface="+mj-ea"/>
              <a:cs typeface="Times New Roman" panose="02020603050405020304" pitchFamily="18" charset="0"/>
            </a:endParaRPr>
          </a:p>
          <a:p>
            <a:pPr indent="466725" defTabSz="342900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2400" b="1" dirty="0">
              <a:latin typeface="+mj-ea"/>
              <a:ea typeface="+mj-ea"/>
              <a:cs typeface="Times New Roman" panose="02020603050405020304" pitchFamily="18" charset="0"/>
            </a:endParaRPr>
          </a:p>
          <a:p>
            <a:pPr indent="1076325" defTabSz="342900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latin typeface="+mj-ea"/>
                <a:ea typeface="+mj-ea"/>
                <a:cs typeface="Times New Roman" panose="02020603050405020304" pitchFamily="18" charset="0"/>
              </a:rPr>
              <a:t>姐姐</a:t>
            </a:r>
            <a:r>
              <a:rPr lang="zh-CN" altLang="en-US" sz="2400" b="1" u="sng" dirty="0">
                <a:latin typeface="+mj-ea"/>
                <a:ea typeface="+mj-ea"/>
                <a:cs typeface="Times New Roman" panose="02020603050405020304" pitchFamily="18" charset="0"/>
              </a:rPr>
              <a:t>      </a:t>
            </a:r>
            <a:r>
              <a:rPr lang="zh-CN" altLang="en-US" sz="2400" b="1" dirty="0">
                <a:latin typeface="+mj-ea"/>
                <a:ea typeface="+mj-ea"/>
                <a:cs typeface="Times New Roman" panose="02020603050405020304" pitchFamily="18" charset="0"/>
              </a:rPr>
              <a:t>了</a:t>
            </a:r>
            <a:r>
              <a:rPr lang="zh-CN" altLang="en-US" sz="2400" b="1" u="sng" dirty="0">
                <a:latin typeface="+mj-ea"/>
                <a:ea typeface="+mj-ea"/>
                <a:cs typeface="Times New Roman" panose="02020603050405020304" pitchFamily="18" charset="0"/>
              </a:rPr>
              <a:t>      </a:t>
            </a:r>
            <a:r>
              <a:rPr lang="zh-CN" altLang="en-US" sz="2400" b="1" dirty="0">
                <a:latin typeface="+mj-ea"/>
                <a:ea typeface="+mj-ea"/>
                <a:cs typeface="Times New Roman" panose="02020603050405020304" pitchFamily="18" charset="0"/>
              </a:rPr>
              <a:t>，说：“这花儿真香！</a:t>
            </a:r>
            <a:endParaRPr lang="zh-CN" altLang="en-US" sz="2400" b="1" dirty="0">
              <a:latin typeface="+mj-ea"/>
              <a:ea typeface="+mj-ea"/>
              <a:cs typeface="Times New Roman" panose="02020603050405020304" pitchFamily="18" charset="0"/>
            </a:endParaRPr>
          </a:p>
          <a:p>
            <a:pPr indent="1076325" defTabSz="342900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latin typeface="+mj-ea"/>
                <a:ea typeface="+mj-ea"/>
                <a:cs typeface="Times New Roman" panose="02020603050405020304" pitchFamily="18" charset="0"/>
              </a:rPr>
              <a:t>          </a:t>
            </a:r>
            <a:endParaRPr lang="en-US" altLang="zh-CN" sz="2400" b="1" dirty="0">
              <a:latin typeface="+mj-ea"/>
              <a:ea typeface="+mj-ea"/>
              <a:cs typeface="Times New Roman" panose="02020603050405020304" pitchFamily="18" charset="0"/>
            </a:endParaRPr>
          </a:p>
          <a:p>
            <a:pPr indent="1076325" defTabSz="342900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latin typeface="+mj-ea"/>
                <a:ea typeface="+mj-ea"/>
                <a:cs typeface="Times New Roman" panose="02020603050405020304" pitchFamily="18" charset="0"/>
              </a:rPr>
              <a:t>小象</a:t>
            </a:r>
            <a:r>
              <a:rPr lang="zh-CN" altLang="en-US" sz="2400" b="1" u="sng" dirty="0">
                <a:latin typeface="+mj-ea"/>
                <a:ea typeface="+mj-ea"/>
                <a:cs typeface="Times New Roman" panose="02020603050405020304" pitchFamily="18" charset="0"/>
              </a:rPr>
              <a:t>      </a:t>
            </a:r>
            <a:r>
              <a:rPr lang="zh-CN" altLang="en-US" sz="2400" b="1" dirty="0">
                <a:latin typeface="+mj-ea"/>
                <a:ea typeface="+mj-ea"/>
                <a:cs typeface="Times New Roman" panose="02020603050405020304" pitchFamily="18" charset="0"/>
              </a:rPr>
              <a:t>了</a:t>
            </a:r>
            <a:r>
              <a:rPr lang="zh-CN" altLang="en-US" sz="2400" b="1" u="sng" dirty="0">
                <a:latin typeface="+mj-ea"/>
                <a:ea typeface="+mj-ea"/>
                <a:cs typeface="Times New Roman" panose="02020603050405020304" pitchFamily="18" charset="0"/>
              </a:rPr>
              <a:t>      </a:t>
            </a:r>
            <a:r>
              <a:rPr lang="zh-CN" altLang="en-US" sz="2400" b="1" dirty="0">
                <a:latin typeface="+mj-ea"/>
                <a:ea typeface="+mj-ea"/>
                <a:cs typeface="Times New Roman" panose="02020603050405020304" pitchFamily="18" charset="0"/>
              </a:rPr>
              <a:t>，说：“妈妈，我知道了！”</a:t>
            </a:r>
            <a:endParaRPr lang="zh-CN" altLang="zh-CN" sz="2400" b="1" dirty="0"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31746" name="图片 24" descr="t012227863c41d51cb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60392" y="2163086"/>
            <a:ext cx="981602" cy="795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图片 25" descr="t01ceeda41b715ecd5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1568" y="3131833"/>
            <a:ext cx="1029310" cy="10293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954655" y="2520951"/>
            <a:ext cx="584200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闻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199256" y="2520951"/>
            <a:ext cx="584200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闻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781300" y="3656013"/>
            <a:ext cx="584200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想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025901" y="3667125"/>
            <a:ext cx="584200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想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16268" y="744379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3799523" y="121920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课堂练测</a:t>
            </a:r>
            <a:endParaRPr lang="zh-CN" altLang="en-US" sz="33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327184" y="987743"/>
            <a:ext cx="7912894" cy="332851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9458" name="矩形 6"/>
          <p:cNvSpPr/>
          <p:nvPr/>
        </p:nvSpPr>
        <p:spPr>
          <a:xfrm>
            <a:off x="-4789487" y="2625726"/>
            <a:ext cx="1051560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1800" dirty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　　　　</a:t>
            </a:r>
            <a:endParaRPr lang="zh-CN" altLang="zh-CN" sz="1800" dirty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9459" name="矩形 7"/>
          <p:cNvSpPr/>
          <p:nvPr/>
        </p:nvSpPr>
        <p:spPr>
          <a:xfrm>
            <a:off x="-4983162" y="796925"/>
            <a:ext cx="1415891" cy="3762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000" b="1" dirty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　　　　　</a:t>
            </a:r>
            <a:endParaRPr lang="zh-CN" altLang="en-US" sz="2000" b="1" dirty="0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1511" name="矩形 1"/>
          <p:cNvSpPr>
            <a:spLocks noChangeArrowheads="1"/>
          </p:cNvSpPr>
          <p:nvPr/>
        </p:nvSpPr>
        <p:spPr bwMode="auto">
          <a:xfrm>
            <a:off x="738189" y="1090613"/>
            <a:ext cx="781367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latin typeface="+mj-ea"/>
                <a:ea typeface="+mj-ea"/>
              </a:rPr>
              <a:t>3.</a:t>
            </a:r>
            <a:r>
              <a:rPr lang="zh-CN" altLang="zh-CN" sz="2400" b="1" dirty="0">
                <a:latin typeface="+mj-ea"/>
                <a:ea typeface="+mj-ea"/>
              </a:rPr>
              <a:t>按照课文内容填空。</a:t>
            </a:r>
            <a:endParaRPr lang="zh-CN" altLang="zh-CN" sz="2400" b="1" dirty="0">
              <a:latin typeface="+mj-ea"/>
              <a:ea typeface="+mj-ea"/>
            </a:endParaRPr>
          </a:p>
          <a:p>
            <a:pPr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latin typeface="+mj-ea"/>
                <a:ea typeface="+mj-ea"/>
              </a:rPr>
              <a:t>    </a:t>
            </a:r>
            <a:r>
              <a:rPr lang="zh-CN" altLang="zh-CN" sz="2400" b="1" dirty="0">
                <a:latin typeface="+mj-ea"/>
                <a:ea typeface="+mj-ea"/>
              </a:rPr>
              <a:t>这篇课文是一则</a:t>
            </a:r>
            <a:r>
              <a:rPr lang="en-US" altLang="zh-CN" sz="2400" b="1" u="sng" dirty="0">
                <a:latin typeface="+mj-ea"/>
                <a:ea typeface="+mj-ea"/>
              </a:rPr>
              <a:t>_______</a:t>
            </a:r>
            <a:r>
              <a:rPr lang="zh-CN" altLang="zh-CN" sz="2400" b="1" dirty="0">
                <a:latin typeface="+mj-ea"/>
                <a:ea typeface="+mj-ea"/>
              </a:rPr>
              <a:t>故事，故事发生的原因是</a:t>
            </a:r>
            <a:r>
              <a:rPr lang="en-US" altLang="zh-CN" sz="2400" b="1" u="sng" dirty="0">
                <a:latin typeface="+mj-ea"/>
                <a:ea typeface="宋体" panose="02010600030101010101" pitchFamily="2" charset="-122"/>
              </a:rPr>
              <a:t>_______ _______ _______ _______ ___ _______ ____</a:t>
            </a:r>
            <a:r>
              <a:rPr lang="zh-CN" altLang="zh-CN" sz="2400" b="1" dirty="0">
                <a:latin typeface="+mj-ea"/>
                <a:ea typeface="+mj-ea"/>
              </a:rPr>
              <a:t>，故事的经过是</a:t>
            </a:r>
            <a:r>
              <a:rPr lang="en-US" altLang="zh-CN" sz="2400" b="1" u="sng" dirty="0">
                <a:latin typeface="+mj-ea"/>
                <a:ea typeface="宋体" panose="02010600030101010101" pitchFamily="2" charset="-122"/>
              </a:rPr>
              <a:t>_______ _______ _______ ___________ </a:t>
            </a:r>
            <a:r>
              <a:rPr lang="zh-CN" altLang="zh-CN" sz="2400" b="1" dirty="0">
                <a:latin typeface="+mj-ea"/>
                <a:ea typeface="+mj-ea"/>
              </a:rPr>
              <a:t>，结果是</a:t>
            </a:r>
            <a:r>
              <a:rPr lang="en-US" altLang="zh-CN" sz="2400" b="1" u="sng" dirty="0">
                <a:latin typeface="+mj-ea"/>
                <a:ea typeface="宋体" panose="02010600030101010101" pitchFamily="2" charset="-122"/>
              </a:rPr>
              <a:t>_______ _______ _______ _______ _______ </a:t>
            </a:r>
            <a:r>
              <a:rPr lang="zh-CN" altLang="zh-CN" sz="2400" b="1" dirty="0">
                <a:latin typeface="+mj-ea"/>
                <a:ea typeface="+mj-ea"/>
              </a:rPr>
              <a:t>。</a:t>
            </a:r>
            <a:endParaRPr lang="zh-CN" altLang="zh-CN" sz="2400" b="1" dirty="0">
              <a:latin typeface="+mj-ea"/>
              <a:ea typeface="+mj-ea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703639" y="1730376"/>
            <a:ext cx="1063625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寓言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995363" y="2279650"/>
            <a:ext cx="5675313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j-ea"/>
                <a:ea typeface="+mj-ea"/>
              </a:rPr>
              <a:t>小熊兄弟捡了一块奶酪不知道怎么分 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795713" y="2835276"/>
            <a:ext cx="2686050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狐狸给他们分奶酪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574925" y="3379788"/>
            <a:ext cx="3063875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3429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奶酪全被狐狸吃掉了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16268" y="744379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" name="直接连接符 1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3799523" y="121920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课堂练测</a:t>
            </a:r>
            <a:endParaRPr lang="zh-CN" altLang="en-US" sz="33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616268" y="744379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3799523" y="121920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习题解析</a:t>
            </a:r>
            <a:endParaRPr lang="zh-CN" altLang="en-US" sz="33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38676" y="960120"/>
            <a:ext cx="7177088" cy="34270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100" dirty="0"/>
              <a:t>1.分角色朗读课文。</a:t>
            </a:r>
            <a:endParaRPr lang="zh-CN" altLang="en-US" sz="2100" dirty="0"/>
          </a:p>
          <a:p>
            <a:pPr>
              <a:lnSpc>
                <a:spcPct val="130000"/>
              </a:lnSpc>
            </a:pPr>
            <a:r>
              <a:rPr lang="zh-CN" altLang="en-US" sz="2100" dirty="0"/>
              <a:t>思路提示:先根据课文中出现的动物，找出朗读不同角色的学生，再找一个学生读旁白。读的时候要读出不同动物的语气，要符合他们的性格特点。</a:t>
            </a:r>
            <a:endParaRPr lang="zh-CN" altLang="en-US" sz="2100" dirty="0"/>
          </a:p>
          <a:p>
            <a:pPr>
              <a:lnSpc>
                <a:spcPct val="130000"/>
              </a:lnSpc>
            </a:pPr>
            <a:r>
              <a:rPr lang="zh-CN" altLang="en-US" sz="2100" dirty="0"/>
              <a:t>2.狐狸说，他分得很公平，谁也没多吃一口，谁也没少吃一口。你同意狐狸的说法吗？如果你是小熊，会怎么做？</a:t>
            </a:r>
            <a:endParaRPr lang="zh-CN" altLang="en-US" sz="2100" dirty="0"/>
          </a:p>
          <a:p>
            <a:pPr>
              <a:lnSpc>
                <a:spcPct val="130000"/>
              </a:lnSpc>
            </a:pPr>
            <a:r>
              <a:rPr lang="zh-CN" altLang="en-US" sz="2100" dirty="0"/>
              <a:t>参考答案:我不同意狐狸的说法，狐狸这是在狡辩。如果我是小熊，我会自己把奶酪分开，把大一点的给对方。</a:t>
            </a:r>
            <a:endParaRPr lang="zh-CN" alt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616268" y="744379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3799523" y="121920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习题解析</a:t>
            </a:r>
            <a:endParaRPr lang="zh-CN" altLang="en-US" sz="33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3950" y="1377315"/>
            <a:ext cx="6291739" cy="213645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2100" dirty="0"/>
              <a:t>3.读一读，记一记。</a:t>
            </a:r>
            <a:endParaRPr lang="zh-CN" altLang="en-US" sz="2100" dirty="0"/>
          </a:p>
          <a:p>
            <a:pPr>
              <a:lnSpc>
                <a:spcPct val="160000"/>
              </a:lnSpc>
            </a:pPr>
            <a:r>
              <a:rPr lang="zh-CN" altLang="en-US" sz="2100" dirty="0"/>
              <a:t>思路提示:这道题主要是识记“始、帮、便、整”四个字的组词。我们可以先读一遍，然后照着抄写一遍，最后请老师或家长听写。</a:t>
            </a:r>
            <a:endParaRPr lang="zh-CN" alt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72929" y="1503998"/>
            <a:ext cx="971550" cy="95011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72929" y="1486853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酪</a:t>
            </a:r>
            <a:endParaRPr lang="zh-CN" altLang="en-US" sz="66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74834" y="968217"/>
            <a:ext cx="1548765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/>
            <a:r>
              <a:rPr lang="en-US" altLang="zh-CN" sz="3600" dirty="0">
                <a:latin typeface="+mn-ea"/>
                <a:ea typeface="+mn-ea"/>
                <a:sym typeface="+mn-ea"/>
              </a:rPr>
              <a:t>lào</a:t>
            </a:r>
            <a:endParaRPr lang="en-US" altLang="zh-CN" sz="3600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3372" y="3924300"/>
            <a:ext cx="1649254" cy="43767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spAutoFit/>
          </a:bodyPr>
          <a:lstStyle/>
          <a:p>
            <a:pPr lvl="0" algn="l"/>
            <a:r>
              <a:rPr lang="zh-CN" altLang="en-US" sz="240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奶酪 乳酪</a:t>
            </a:r>
            <a:endParaRPr lang="zh-CN" altLang="en-US" sz="2400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72929" y="968217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3381375" y="379571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生字乐园（一）</a:t>
            </a:r>
            <a:endParaRPr lang="zh-CN" altLang="en-US" sz="33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aphicFrame>
        <p:nvGraphicFramePr>
          <p:cNvPr id="2" name="表格 1"/>
          <p:cNvGraphicFramePr/>
          <p:nvPr/>
        </p:nvGraphicFramePr>
        <p:xfrm>
          <a:off x="2658428" y="1485424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表格 3"/>
          <p:cNvGraphicFramePr/>
          <p:nvPr/>
        </p:nvGraphicFramePr>
        <p:xfrm>
          <a:off x="4493896" y="1485424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2658428" y="955834"/>
            <a:ext cx="1461611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/>
            <a:r>
              <a:rPr lang="en-US" altLang="zh-CN" sz="3600" dirty="0">
                <a:latin typeface="+mn-ea"/>
                <a:ea typeface="+mn-ea"/>
                <a:sym typeface="+mn-ea"/>
              </a:rPr>
              <a:t>jiǎn</a:t>
            </a:r>
            <a:endParaRPr lang="en-US" altLang="zh-CN" sz="3600" dirty="0">
              <a:latin typeface="+mn-ea"/>
              <a:ea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471988" y="955834"/>
            <a:ext cx="1548765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/>
            <a:r>
              <a:rPr lang="en-US" altLang="zh-CN" sz="3600" dirty="0">
                <a:latin typeface="+mn-ea"/>
                <a:ea typeface="+mn-ea"/>
                <a:sym typeface="+mn-ea"/>
              </a:rPr>
              <a:t>liǎ</a:t>
            </a:r>
            <a:endParaRPr lang="en-US" altLang="zh-CN" sz="3600" dirty="0">
              <a:latin typeface="+mn-ea"/>
              <a:ea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96515" y="1437323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捡</a:t>
            </a:r>
            <a:endParaRPr lang="zh-CN" altLang="en-US" sz="66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419350" y="3924300"/>
            <a:ext cx="1540193" cy="43767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spAutoFit/>
          </a:bodyPr>
          <a:lstStyle/>
          <a:p>
            <a:pPr lvl="0" algn="l"/>
            <a:r>
              <a:rPr lang="zh-CN" altLang="en-US" sz="240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捡起 捡钱</a:t>
            </a:r>
            <a:endParaRPr lang="zh-CN" altLang="en-US" sz="2400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436269" y="3924300"/>
            <a:ext cx="1620203" cy="43767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spAutoFit/>
          </a:bodyPr>
          <a:lstStyle/>
          <a:p>
            <a:pPr lvl="0" algn="l"/>
            <a:r>
              <a:rPr lang="zh-CN" altLang="en-US" sz="240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哥俩 咱俩</a:t>
            </a:r>
            <a:endParaRPr lang="zh-CN" altLang="en-US" sz="2400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658927" y="976789"/>
            <a:ext cx="1534478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/>
            <a:r>
              <a:rPr lang="en-US" altLang="zh-CN" sz="3600" dirty="0">
                <a:latin typeface="+mn-ea"/>
                <a:ea typeface="+mn-ea"/>
                <a:sym typeface="+mn-ea"/>
              </a:rPr>
              <a:t>bàn</a:t>
            </a:r>
            <a:endParaRPr lang="en-US" altLang="zh-CN" sz="3600" dirty="0">
              <a:latin typeface="+mn-ea"/>
              <a:ea typeface="+mn-ea"/>
            </a:endParaRPr>
          </a:p>
        </p:txBody>
      </p:sp>
      <p:graphicFrame>
        <p:nvGraphicFramePr>
          <p:cNvPr id="28" name="表格 27"/>
          <p:cNvGraphicFramePr/>
          <p:nvPr/>
        </p:nvGraphicFramePr>
        <p:xfrm>
          <a:off x="6668929" y="1505902"/>
          <a:ext cx="947261" cy="898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486"/>
                <a:gridCol w="485775"/>
              </a:tblGrid>
              <a:tr h="44291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5529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" name="文本框 28"/>
          <p:cNvSpPr txBox="1"/>
          <p:nvPr/>
        </p:nvSpPr>
        <p:spPr>
          <a:xfrm>
            <a:off x="6395085" y="3924300"/>
            <a:ext cx="1620679" cy="43767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spAutoFit/>
          </a:bodyPr>
          <a:lstStyle/>
          <a:p>
            <a:pPr lvl="0" algn="l"/>
            <a:r>
              <a:rPr lang="zh-CN" altLang="en-US" sz="2400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凉拌 拌面</a:t>
            </a:r>
            <a:endParaRPr lang="zh-CN" altLang="en-US" sz="2400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5" name="TextBox 24"/>
          <p:cNvSpPr txBox="1"/>
          <p:nvPr/>
        </p:nvSpPr>
        <p:spPr>
          <a:xfrm>
            <a:off x="4577477" y="1386364"/>
            <a:ext cx="741759" cy="1083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6600" dirty="0">
                <a:latin typeface="楷体" panose="02010609060101010101" pitchFamily="49" charset="-122"/>
                <a:ea typeface="楷体" panose="02010609060101010101" pitchFamily="49" charset="-122"/>
              </a:rPr>
              <a:t>俩</a:t>
            </a:r>
            <a:endParaRPr lang="zh-CN" altLang="en-US" sz="6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26"/>
          <p:cNvSpPr txBox="1"/>
          <p:nvPr/>
        </p:nvSpPr>
        <p:spPr>
          <a:xfrm>
            <a:off x="6771561" y="1436609"/>
            <a:ext cx="741759" cy="1083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6600" dirty="0">
                <a:latin typeface="楷体" panose="02010609060101010101" pitchFamily="49" charset="-122"/>
                <a:ea typeface="楷体" panose="02010609060101010101" pitchFamily="49" charset="-122"/>
              </a:rPr>
              <a:t>拌</a:t>
            </a:r>
            <a:endParaRPr lang="zh-CN" altLang="en-US" sz="6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97" name="Picture 46" descr="C:\Users\Administrator\AppData\Roaming\Tencent\Users\56229019\QQ\WinTemp\RichOle\MI1961SW3JRKHOVC}0OF1GR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4792" y="2520792"/>
            <a:ext cx="1717834" cy="122062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98" name="Picture 47" descr="C:\Users\Administrator\AppData\Roaming\Tencent\Users\56229019\QQ\WinTemp\RichOle\WY@~$MGAUTW3_M561~J8C}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43138" y="2521267"/>
            <a:ext cx="1786890" cy="122015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21" name="Picture 46" descr="C:\Users\Administrator\AppData\Roaming\Tencent\Users\56229019\QQ\WinTemp\RichOle\F)E)`SAVUJNFYBLT2(F92LI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4822" y="2520791"/>
            <a:ext cx="1735931" cy="122015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22" name="Picture 47" descr="C:\Users\Administrator\AppData\Roaming\Tencent\Users\56229019\QQ\WinTemp\RichOle\L~}57EH{OCXY[MRW{AF994K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280309" y="2520792"/>
            <a:ext cx="1724025" cy="1220629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42486" y="1474470"/>
            <a:ext cx="971550" cy="950119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765334" y="938689"/>
            <a:ext cx="1547336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/>
            <a:r>
              <a:rPr lang="en-US" altLang="zh-CN" sz="3600" dirty="0">
                <a:latin typeface="+mn-ea"/>
                <a:ea typeface="+mn-ea"/>
                <a:sym typeface="+mn-ea"/>
              </a:rPr>
              <a:t>bānɡ</a:t>
            </a:r>
            <a:endParaRPr lang="en-US" altLang="zh-CN" sz="3600" dirty="0">
              <a:latin typeface="+mn-ea"/>
              <a:ea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16268" y="955834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3381375" y="379571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生字乐园（一）</a:t>
            </a:r>
            <a:endParaRPr lang="zh-CN" altLang="en-US" sz="33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aphicFrame>
        <p:nvGraphicFramePr>
          <p:cNvPr id="2" name="表格 1"/>
          <p:cNvGraphicFramePr/>
          <p:nvPr/>
        </p:nvGraphicFramePr>
        <p:xfrm>
          <a:off x="2658428" y="1485424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表格 3"/>
          <p:cNvGraphicFramePr/>
          <p:nvPr/>
        </p:nvGraphicFramePr>
        <p:xfrm>
          <a:off x="4493896" y="1485424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2658428" y="938689"/>
            <a:ext cx="1548765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/>
            <a:r>
              <a:rPr lang="en-US" altLang="zh-CN" sz="3600" dirty="0">
                <a:latin typeface="+mn-ea"/>
                <a:ea typeface="+mn-ea"/>
                <a:sym typeface="+mn-ea"/>
              </a:rPr>
              <a:t>yún</a:t>
            </a:r>
            <a:endParaRPr lang="en-US" altLang="zh-CN" sz="3600" dirty="0">
              <a:latin typeface="+mn-ea"/>
              <a:ea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547009" y="995363"/>
            <a:ext cx="1205865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/>
            <a:r>
              <a:rPr lang="en-US" altLang="zh-CN" sz="3600" dirty="0">
                <a:latin typeface="+mn-ea"/>
                <a:ea typeface="+mn-ea"/>
                <a:sym typeface="+mn-ea"/>
              </a:rPr>
              <a:t>qiáo</a:t>
            </a:r>
            <a:endParaRPr lang="en-US" altLang="zh-CN" sz="3600" dirty="0">
              <a:latin typeface="+mn-ea"/>
              <a:ea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493895" y="919163"/>
            <a:ext cx="1205389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en-US" altLang="zh-CN" sz="3600" dirty="0">
                <a:latin typeface="+mn-ea"/>
                <a:ea typeface="+mn-ea"/>
                <a:sym typeface="+mn-ea"/>
              </a:rPr>
              <a:t>rǎnɡ</a:t>
            </a:r>
            <a:endParaRPr lang="en-US" altLang="zh-CN" sz="3600" dirty="0">
              <a:latin typeface="+mn-ea"/>
              <a:ea typeface="+mn-ea"/>
            </a:endParaRPr>
          </a:p>
        </p:txBody>
      </p:sp>
      <p:graphicFrame>
        <p:nvGraphicFramePr>
          <p:cNvPr id="28" name="表格 27"/>
          <p:cNvGraphicFramePr/>
          <p:nvPr/>
        </p:nvGraphicFramePr>
        <p:xfrm>
          <a:off x="6547009" y="1561148"/>
          <a:ext cx="947261" cy="910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486"/>
                <a:gridCol w="485775"/>
              </a:tblGrid>
              <a:tr h="45529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5529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380" name="TextBox 24"/>
          <p:cNvSpPr txBox="1"/>
          <p:nvPr/>
        </p:nvSpPr>
        <p:spPr>
          <a:xfrm>
            <a:off x="957025" y="1447324"/>
            <a:ext cx="741759" cy="1083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6600" dirty="0">
                <a:latin typeface="楷体" panose="02010609060101010101" pitchFamily="49" charset="-122"/>
                <a:ea typeface="楷体" panose="02010609060101010101" pitchFamily="49" charset="-122"/>
              </a:rPr>
              <a:t>帮</a:t>
            </a:r>
            <a:endParaRPr lang="zh-CN" altLang="en-US" sz="6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92" name="TextBox 26"/>
          <p:cNvSpPr txBox="1"/>
          <p:nvPr/>
        </p:nvSpPr>
        <p:spPr>
          <a:xfrm>
            <a:off x="2765822" y="1447086"/>
            <a:ext cx="741759" cy="1083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6600" dirty="0">
                <a:latin typeface="楷体" panose="02010609060101010101" pitchFamily="49" charset="-122"/>
                <a:ea typeface="楷体" panose="02010609060101010101" pitchFamily="49" charset="-122"/>
              </a:rPr>
              <a:t>匀</a:t>
            </a:r>
            <a:endParaRPr lang="zh-CN" altLang="en-US" sz="6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4" name="TextBox 24"/>
          <p:cNvSpPr txBox="1"/>
          <p:nvPr/>
        </p:nvSpPr>
        <p:spPr>
          <a:xfrm>
            <a:off x="4601290" y="1434941"/>
            <a:ext cx="741759" cy="1083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6600" dirty="0">
                <a:latin typeface="楷体" panose="02010609060101010101" pitchFamily="49" charset="-122"/>
                <a:ea typeface="楷体" panose="02010609060101010101" pitchFamily="49" charset="-122"/>
              </a:rPr>
              <a:t>嚷</a:t>
            </a:r>
            <a:endParaRPr lang="zh-CN" altLang="en-US" sz="6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16" name="TextBox 26"/>
          <p:cNvSpPr txBox="1"/>
          <p:nvPr/>
        </p:nvSpPr>
        <p:spPr>
          <a:xfrm>
            <a:off x="6649641" y="1541384"/>
            <a:ext cx="741759" cy="1083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6600" dirty="0">
                <a:latin typeface="楷体" panose="02010609060101010101" pitchFamily="49" charset="-122"/>
                <a:ea typeface="楷体" panose="02010609060101010101" pitchFamily="49" charset="-122"/>
              </a:rPr>
              <a:t>瞧</a:t>
            </a:r>
            <a:endParaRPr lang="zh-CN" altLang="en-US" sz="6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03873" y="3924300"/>
            <a:ext cx="1649254" cy="43767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spAutoFit/>
          </a:bodyPr>
          <a:lstStyle/>
          <a:p>
            <a:pPr lvl="0" algn="l"/>
            <a:r>
              <a:rPr lang="zh-CN" altLang="en-US" sz="240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帮忙 帮扶</a:t>
            </a:r>
            <a:endParaRPr lang="zh-CN" altLang="en-US" sz="2400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312194" y="3924300"/>
            <a:ext cx="1649254" cy="43767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spAutoFit/>
          </a:bodyPr>
          <a:lstStyle/>
          <a:p>
            <a:pPr lvl="0" algn="l"/>
            <a:r>
              <a:rPr lang="zh-CN" altLang="en-US" sz="240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匀称 均匀</a:t>
            </a:r>
            <a:endParaRPr lang="zh-CN" altLang="en-US" sz="2400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299585" y="3924300"/>
            <a:ext cx="1649254" cy="43767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spAutoFit/>
          </a:bodyPr>
          <a:lstStyle/>
          <a:p>
            <a:pPr lvl="0" algn="l"/>
            <a:r>
              <a:rPr lang="zh-CN" altLang="en-US" sz="240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嚷叫</a:t>
            </a:r>
            <a:endParaRPr lang="zh-CN" altLang="en-US" sz="2400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304121" y="3924300"/>
            <a:ext cx="1932623" cy="43767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spAutoFit/>
          </a:bodyPr>
          <a:lstStyle/>
          <a:p>
            <a:pPr lvl="0" algn="l"/>
            <a:r>
              <a:rPr lang="zh-CN" altLang="en-US" sz="240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瞧见 瞧不起</a:t>
            </a:r>
            <a:endParaRPr lang="zh-CN" altLang="en-US" sz="2400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pic>
        <p:nvPicPr>
          <p:cNvPr id="13345" name="Picture 46" descr="C:\Users\Administrator\AppData\Roaming\Tencent\Users\56229019\QQ\WinTemp\RichOle\N}`ML_DCV(RS8{R$L64(XVD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3873" y="2471737"/>
            <a:ext cx="1649254" cy="127539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46" name="Picture 47" descr="C:\Users\Administrator\AppData\Roaming\Tencent\Users\56229019\QQ\WinTemp\RichOle\IX3FM]BB1_61QB0F})RPXFN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59343" y="2471737"/>
            <a:ext cx="1602105" cy="127539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69" name="Picture 1" descr="C:\Users\Administrator\AppData\Roaming\Tencent\Users\56229019\QQ\WinTemp\RichOle\EZ2UCFK[QWO$W)%1)37L4W8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95762" y="2518886"/>
            <a:ext cx="1627823" cy="12277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70" name="Picture 4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246019" y="2531269"/>
            <a:ext cx="1736884" cy="121586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42486" y="1474470"/>
            <a:ext cx="971550" cy="950119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618173" y="964407"/>
            <a:ext cx="1547336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/>
            <a:r>
              <a:rPr lang="en-US" altLang="zh-CN" sz="3600" dirty="0">
                <a:latin typeface="+mn-ea"/>
                <a:ea typeface="+mn-ea"/>
                <a:sym typeface="+mn-ea"/>
              </a:rPr>
              <a:t>biàn</a:t>
            </a:r>
            <a:endParaRPr lang="en-US" altLang="zh-CN" sz="3600" dirty="0">
              <a:latin typeface="+mn-ea"/>
              <a:ea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16268" y="955834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3381375" y="379571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生字乐园（一）</a:t>
            </a:r>
            <a:endParaRPr lang="zh-CN" altLang="en-US" sz="33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aphicFrame>
        <p:nvGraphicFramePr>
          <p:cNvPr id="2" name="表格 1"/>
          <p:cNvGraphicFramePr/>
          <p:nvPr/>
        </p:nvGraphicFramePr>
        <p:xfrm>
          <a:off x="2658428" y="1485424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表格 3"/>
          <p:cNvGraphicFramePr/>
          <p:nvPr/>
        </p:nvGraphicFramePr>
        <p:xfrm>
          <a:off x="4493896" y="1485424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2583180" y="955834"/>
            <a:ext cx="1548765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/>
            <a:r>
              <a:rPr lang="en-US" altLang="zh-CN" sz="3600" dirty="0">
                <a:latin typeface="+mn-ea"/>
                <a:ea typeface="+mn-ea"/>
                <a:sym typeface="+mn-ea"/>
              </a:rPr>
              <a:t>shènɡ</a:t>
            </a:r>
            <a:endParaRPr lang="en-US" altLang="zh-CN" sz="3600" dirty="0">
              <a:latin typeface="+mn-ea"/>
              <a:ea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493895" y="964407"/>
            <a:ext cx="1475899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/>
            <a:r>
              <a:rPr lang="en-US" altLang="zh-CN" sz="3600" dirty="0">
                <a:latin typeface="+mn-ea"/>
                <a:ea typeface="+mn-ea"/>
                <a:sym typeface="+mn-ea"/>
              </a:rPr>
              <a:t>zhěnɡ</a:t>
            </a:r>
            <a:endParaRPr lang="en-US" altLang="zh-CN" sz="3600" dirty="0">
              <a:latin typeface="+mn-ea"/>
              <a:ea typeface="+mn-ea"/>
            </a:endParaRPr>
          </a:p>
        </p:txBody>
      </p:sp>
      <p:sp>
        <p:nvSpPr>
          <p:cNvPr id="15380" name="TextBox 24"/>
          <p:cNvSpPr txBox="1"/>
          <p:nvPr/>
        </p:nvSpPr>
        <p:spPr>
          <a:xfrm>
            <a:off x="957025" y="1447324"/>
            <a:ext cx="741759" cy="1083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6600" dirty="0">
                <a:latin typeface="楷体" panose="02010609060101010101" pitchFamily="49" charset="-122"/>
                <a:ea typeface="楷体" panose="02010609060101010101" pitchFamily="49" charset="-122"/>
              </a:rPr>
              <a:t>便</a:t>
            </a:r>
            <a:endParaRPr lang="zh-CN" altLang="en-US" sz="6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92" name="TextBox 26"/>
          <p:cNvSpPr txBox="1"/>
          <p:nvPr/>
        </p:nvSpPr>
        <p:spPr>
          <a:xfrm>
            <a:off x="2765822" y="1447086"/>
            <a:ext cx="741759" cy="1083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6600" dirty="0">
                <a:latin typeface="楷体" panose="02010609060101010101" pitchFamily="49" charset="-122"/>
                <a:ea typeface="楷体" panose="02010609060101010101" pitchFamily="49" charset="-122"/>
              </a:rPr>
              <a:t>剩</a:t>
            </a:r>
            <a:endParaRPr lang="zh-CN" altLang="en-US" sz="6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4" name="TextBox 24"/>
          <p:cNvSpPr txBox="1"/>
          <p:nvPr/>
        </p:nvSpPr>
        <p:spPr>
          <a:xfrm>
            <a:off x="4601290" y="1434941"/>
            <a:ext cx="741759" cy="1083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6600" dirty="0">
                <a:latin typeface="楷体" panose="02010609060101010101" pitchFamily="49" charset="-122"/>
                <a:ea typeface="楷体" panose="02010609060101010101" pitchFamily="49" charset="-122"/>
              </a:rPr>
              <a:t>整</a:t>
            </a:r>
            <a:endParaRPr lang="zh-CN" altLang="en-US" sz="6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03873" y="3924300"/>
            <a:ext cx="1649254" cy="43767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spAutoFit/>
          </a:bodyPr>
          <a:lstStyle/>
          <a:p>
            <a:pPr lvl="0" algn="l"/>
            <a:r>
              <a:rPr lang="zh-CN" altLang="en-US" sz="240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方便 便利</a:t>
            </a:r>
            <a:endParaRPr lang="zh-CN" altLang="en-US" sz="2400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312194" y="3924300"/>
            <a:ext cx="1649254" cy="43767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spAutoFit/>
          </a:bodyPr>
          <a:lstStyle/>
          <a:p>
            <a:pPr lvl="0" algn="l"/>
            <a:r>
              <a:rPr lang="zh-CN" altLang="en-US" sz="240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剩下 剩余</a:t>
            </a:r>
            <a:endParaRPr lang="zh-CN" altLang="en-US" sz="2400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299585" y="3924300"/>
            <a:ext cx="1649254" cy="43767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spAutoFit/>
          </a:bodyPr>
          <a:lstStyle/>
          <a:p>
            <a:pPr lvl="0" algn="l"/>
            <a:r>
              <a:rPr lang="zh-CN" altLang="en-US" sz="240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整齐 整理 </a:t>
            </a:r>
            <a:endParaRPr lang="zh-CN" altLang="en-US" sz="2400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pic>
        <p:nvPicPr>
          <p:cNvPr id="16402" name="Picture 25" descr="C:\Users\Administrator\AppData\Roaming\Tencent\Users\56229019\QQ\WinTemp\RichOle\HMV1X%S30OG95W`6W2]CK3T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31018" y="2518887"/>
            <a:ext cx="1586865" cy="123015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2" descr="C:\Users\Administrator\AppData\Roaming\Tencent\Users\56229019\QQ\WinTemp\RichOle\R2N0B~{9)51SNDE{Z7%DNJ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773" y="2531269"/>
            <a:ext cx="1590675" cy="121777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93" name="Picture 1" descr="C:\Users\Administrator\AppData\Roaming\Tencent\Users\56229019\QQ\WinTemp\RichOle\NY~F3ZB2~9~(W7]{S@SN[$J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57263" y="2559844"/>
            <a:ext cx="775335" cy="118919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5" name="组合 14"/>
          <p:cNvGrpSpPr/>
          <p:nvPr/>
        </p:nvGrpSpPr>
        <p:grpSpPr>
          <a:xfrm>
            <a:off x="7439025" y="1758951"/>
            <a:ext cx="1390650" cy="1728788"/>
            <a:chOff x="7439446" y="1759374"/>
            <a:chExt cx="1389488" cy="1728192"/>
          </a:xfrm>
        </p:grpSpPr>
        <p:pic>
          <p:nvPicPr>
            <p:cNvPr id="10269" name="Picture 75" descr="png红粉色玫瑰花朵免抠素材&#10;@灬小狮子...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439446" y="1759374"/>
              <a:ext cx="1389488" cy="17281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70" name="文本框 64"/>
            <p:cNvSpPr txBox="1"/>
            <p:nvPr/>
          </p:nvSpPr>
          <p:spPr>
            <a:xfrm>
              <a:off x="7769648" y="2092730"/>
              <a:ext cx="811213" cy="83071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206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嚷</a:t>
              </a:r>
              <a:endParaRPr lang="zh-CN" altLang="en-US" sz="48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985702" y="1444308"/>
            <a:ext cx="1389063" cy="1727200"/>
            <a:chOff x="3855130" y="1538062"/>
            <a:chExt cx="1389488" cy="1728192"/>
          </a:xfrm>
        </p:grpSpPr>
        <p:pic>
          <p:nvPicPr>
            <p:cNvPr id="10267" name="Picture 75" descr="png红粉色玫瑰花朵免抠素材&#10;@灬小狮子...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855130" y="1538062"/>
              <a:ext cx="1389488" cy="17281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68" name="文本框 64"/>
            <p:cNvSpPr txBox="1"/>
            <p:nvPr/>
          </p:nvSpPr>
          <p:spPr>
            <a:xfrm>
              <a:off x="4151835" y="1852806"/>
              <a:ext cx="811213" cy="83147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206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整</a:t>
              </a:r>
              <a:endParaRPr lang="zh-CN" altLang="en-US" sz="48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780224" y="1636555"/>
            <a:ext cx="1389062" cy="1728788"/>
            <a:chOff x="2167648" y="1946894"/>
            <a:chExt cx="1389488" cy="1728192"/>
          </a:xfrm>
        </p:grpSpPr>
        <p:pic>
          <p:nvPicPr>
            <p:cNvPr id="10265" name="Picture 75" descr="png红粉色玫瑰花朵免抠素材&#10;@灬小狮子...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167648" y="1946894"/>
              <a:ext cx="1389488" cy="17281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66" name="文本框 64"/>
            <p:cNvSpPr txBox="1"/>
            <p:nvPr/>
          </p:nvSpPr>
          <p:spPr>
            <a:xfrm>
              <a:off x="2438593" y="2283362"/>
              <a:ext cx="811213" cy="83071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206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捡</a:t>
              </a:r>
              <a:endParaRPr lang="zh-CN" altLang="en-US" sz="48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820728" y="2587149"/>
            <a:ext cx="1390650" cy="1727200"/>
            <a:chOff x="251520" y="2427734"/>
            <a:chExt cx="1389488" cy="1728192"/>
          </a:xfrm>
        </p:grpSpPr>
        <p:pic>
          <p:nvPicPr>
            <p:cNvPr id="10263" name="Picture 75" descr="png红粉色玫瑰花朵免抠素材&#10;@灬小狮子...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251520" y="2427734"/>
              <a:ext cx="1389488" cy="17281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64" name="文本框 64"/>
            <p:cNvSpPr txBox="1"/>
            <p:nvPr/>
          </p:nvSpPr>
          <p:spPr>
            <a:xfrm>
              <a:off x="527268" y="2769257"/>
              <a:ext cx="811213" cy="83147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206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便</a:t>
              </a:r>
              <a:endParaRPr lang="zh-CN" altLang="en-US" sz="48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579688" y="3114676"/>
            <a:ext cx="1390650" cy="1728788"/>
            <a:chOff x="2580270" y="3115212"/>
            <a:chExt cx="1389488" cy="1728192"/>
          </a:xfrm>
        </p:grpSpPr>
        <p:pic>
          <p:nvPicPr>
            <p:cNvPr id="10259" name="Picture 75" descr="png红粉色玫瑰花朵免抠素材&#10;@灬小狮子...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580270" y="3115212"/>
              <a:ext cx="1389488" cy="17281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60" name="文本框 64"/>
            <p:cNvSpPr txBox="1"/>
            <p:nvPr/>
          </p:nvSpPr>
          <p:spPr>
            <a:xfrm>
              <a:off x="2862392" y="3384163"/>
              <a:ext cx="811213" cy="83071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206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俩</a:t>
              </a:r>
              <a:endParaRPr lang="zh-CN" altLang="en-US" sz="48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203700" y="3573463"/>
            <a:ext cx="1389063" cy="1727200"/>
            <a:chOff x="4111435" y="3581607"/>
            <a:chExt cx="1389488" cy="1728192"/>
          </a:xfrm>
        </p:grpSpPr>
        <p:pic>
          <p:nvPicPr>
            <p:cNvPr id="10257" name="Picture 75" descr="png红粉色玫瑰花朵免抠素材&#10;@灬小狮子...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4111435" y="3581607"/>
              <a:ext cx="1389488" cy="17281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58" name="文本框 64"/>
            <p:cNvSpPr txBox="1"/>
            <p:nvPr/>
          </p:nvSpPr>
          <p:spPr>
            <a:xfrm>
              <a:off x="4378940" y="3939902"/>
              <a:ext cx="811213" cy="83147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206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剩</a:t>
              </a:r>
              <a:endParaRPr lang="zh-CN" altLang="en-US" sz="48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107072" y="47401"/>
            <a:ext cx="864528" cy="2284571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3600" b="1" dirty="0">
                <a:ln w="6600">
                  <a:solidFill>
                    <a:schemeClr val="accent2"/>
                  </a:solidFill>
                  <a:prstDash val="solid"/>
                </a:ln>
                <a:noFill/>
                <a:effectLst>
                  <a:outerShdw dist="38100" dir="2700000" algn="tl" rotWithShape="0">
                    <a:schemeClr val="accent2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</a:rPr>
              <a:t>识字开花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noFill/>
              <a:effectLst>
                <a:outerShdw dist="38100" dir="2700000" algn="tl" rotWithShape="0">
                  <a:schemeClr val="accent2"/>
                </a:outerShdw>
              </a:effectLst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247550" y="1490822"/>
            <a:ext cx="1389062" cy="1728788"/>
            <a:chOff x="2167648" y="1946894"/>
            <a:chExt cx="1389488" cy="1728192"/>
          </a:xfrm>
        </p:grpSpPr>
        <p:pic>
          <p:nvPicPr>
            <p:cNvPr id="4" name="Picture 75" descr="png红粉色玫瑰花朵免抠素材&#10;@灬小狮子...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167648" y="1946894"/>
              <a:ext cx="1389488" cy="17281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" name="文本框 64"/>
            <p:cNvSpPr txBox="1"/>
            <p:nvPr/>
          </p:nvSpPr>
          <p:spPr>
            <a:xfrm>
              <a:off x="2438593" y="2283362"/>
              <a:ext cx="811213" cy="83071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206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拌</a:t>
              </a:r>
              <a:endParaRPr lang="zh-CN" altLang="en-US" sz="48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193031" y="-237966"/>
            <a:ext cx="1389062" cy="1728788"/>
            <a:chOff x="2167648" y="1946894"/>
            <a:chExt cx="1389488" cy="1728192"/>
          </a:xfrm>
        </p:grpSpPr>
        <p:pic>
          <p:nvPicPr>
            <p:cNvPr id="7" name="Picture 75" descr="png红粉色玫瑰花朵免抠素材&#10;@灬小狮子...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167648" y="1946894"/>
              <a:ext cx="1389488" cy="17281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" name="文本框 64"/>
            <p:cNvSpPr txBox="1"/>
            <p:nvPr/>
          </p:nvSpPr>
          <p:spPr>
            <a:xfrm>
              <a:off x="2438593" y="2283362"/>
              <a:ext cx="811213" cy="83071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206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帮</a:t>
              </a:r>
              <a:endParaRPr lang="zh-CN" altLang="en-US" sz="48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439026" y="3365342"/>
            <a:ext cx="1389062" cy="1728788"/>
            <a:chOff x="2167648" y="1946894"/>
            <a:chExt cx="1389488" cy="1728192"/>
          </a:xfrm>
        </p:grpSpPr>
        <p:pic>
          <p:nvPicPr>
            <p:cNvPr id="14" name="Picture 75" descr="png红粉色玫瑰花朵免抠素材&#10;@灬小狮子...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167648" y="1946894"/>
              <a:ext cx="1389488" cy="17281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" name="文本框 64"/>
            <p:cNvSpPr txBox="1"/>
            <p:nvPr/>
          </p:nvSpPr>
          <p:spPr>
            <a:xfrm>
              <a:off x="2438593" y="2283362"/>
              <a:ext cx="811213" cy="83071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206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瞧</a:t>
              </a:r>
              <a:endParaRPr lang="zh-CN" altLang="en-US" sz="48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480936" y="98743"/>
            <a:ext cx="1389062" cy="1728788"/>
            <a:chOff x="2167648" y="1946894"/>
            <a:chExt cx="1389488" cy="1728192"/>
          </a:xfrm>
        </p:grpSpPr>
        <p:pic>
          <p:nvPicPr>
            <p:cNvPr id="18" name="Picture 75" descr="png红粉色玫瑰花朵免抠素材&#10;@灬小狮子...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167648" y="1946894"/>
              <a:ext cx="1389488" cy="17281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" name="文本框 64"/>
            <p:cNvSpPr txBox="1"/>
            <p:nvPr/>
          </p:nvSpPr>
          <p:spPr>
            <a:xfrm>
              <a:off x="2438593" y="2283362"/>
              <a:ext cx="811213" cy="83071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206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匀</a:t>
              </a:r>
              <a:endParaRPr lang="zh-CN" altLang="en-US" sz="48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308861" y="449740"/>
            <a:ext cx="1389062" cy="1728788"/>
            <a:chOff x="2167648" y="1946894"/>
            <a:chExt cx="1389488" cy="1728192"/>
          </a:xfrm>
        </p:grpSpPr>
        <p:pic>
          <p:nvPicPr>
            <p:cNvPr id="11" name="Picture 75" descr="png红粉色玫瑰花朵免抠素材&#10;@灬小狮子...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167648" y="1946894"/>
              <a:ext cx="1389488" cy="17281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" name="文本框 64"/>
            <p:cNvSpPr txBox="1"/>
            <p:nvPr/>
          </p:nvSpPr>
          <p:spPr>
            <a:xfrm>
              <a:off x="2438593" y="2283362"/>
              <a:ext cx="811213" cy="83071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206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  <a:sym typeface="+mn-ea"/>
                </a:rPr>
                <a:t>酪</a:t>
              </a:r>
              <a:endParaRPr lang="zh-CN" altLang="en-US" sz="48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95300" y="599123"/>
            <a:ext cx="1548765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en-US" altLang="zh-CN" sz="3600">
                <a:latin typeface="宋体" panose="02010600030101010101" pitchFamily="2" charset="-122"/>
                <a:sym typeface="+mn-ea"/>
              </a:rPr>
              <a:t>nǎi</a:t>
            </a:r>
            <a:endParaRPr lang="en-US" altLang="zh-CN" sz="3600">
              <a:latin typeface="宋体" panose="02010600030101010101" pitchFamily="2" charset="-122"/>
              <a:ea typeface="+mn-ea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08095" y="1528286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组词：奶奶 奶片 奶牛 羊奶</a:t>
            </a:r>
            <a:endParaRPr lang="en-US" altLang="zh-CN" sz="1500" dirty="0">
              <a:solidFill>
                <a:schemeClr val="accent2">
                  <a:lumMod val="75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08095" y="1880711"/>
            <a:ext cx="4772978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1500" dirty="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造句：我喜欢吃甜甜的奶油。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88093" y="2205991"/>
            <a:ext cx="5187791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342900">
              <a:defRPr/>
            </a:pPr>
            <a:r>
              <a:rPr lang="zh-CN" altLang="en-US" sz="1500" dirty="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b="1" kern="1400" dirty="0">
                <a:latin typeface="+mj-ea"/>
                <a:ea typeface="+mj-ea"/>
                <a:sym typeface="+mn-ea"/>
              </a:rPr>
              <a:t>右边“乃”横折折折钩的横稍向上提，折钩向左边收一些。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90374" y="69057"/>
            <a:ext cx="2910840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生字乐园（二）</a:t>
            </a:r>
            <a:endParaRPr lang="zh-CN" altLang="en-US" sz="30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495300" y="2584609"/>
            <a:ext cx="1275398" cy="622459"/>
          </a:xfrm>
          <a:prstGeom prst="rect">
            <a:avLst/>
          </a:prstGeom>
        </p:spPr>
        <p:txBody>
          <a:bodyPr wrap="square" lIns="68580" tIns="34290" rIns="68580" bIns="34290" rtlCol="0" anchor="t">
            <a:spAutoFit/>
          </a:bodyPr>
          <a:lstStyle/>
          <a:p>
            <a:pPr algn="l" fontAlgn="base">
              <a:buFont typeface="Arial" panose="020B0604020202020204" pitchFamily="34" charset="0"/>
            </a:pPr>
            <a:r>
              <a:rPr lang="en-US" altLang="zh-CN" sz="3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shǐ</a:t>
            </a:r>
            <a:endParaRPr lang="en-US" altLang="zh-CN" sz="3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894972" y="3453289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1500" dirty="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组词：开始 始终 始于 起始</a:t>
            </a:r>
            <a:endParaRPr lang="en-US" altLang="zh-CN" sz="1500" dirty="0">
              <a:solidFill>
                <a:schemeClr val="accent2">
                  <a:lumMod val="75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94971" y="3830955"/>
            <a:ext cx="4004310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1500" dirty="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造句：吃完饭后我开始写作业。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871552" y="4209098"/>
            <a:ext cx="518779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342900">
              <a:defRPr/>
            </a:pPr>
            <a:r>
              <a:rPr lang="zh-CN" altLang="en-US" sz="1500" dirty="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b="1" dirty="0">
                <a:latin typeface="+mj-ea"/>
                <a:ea typeface="宋体" panose="02010600030101010101" pitchFamily="2" charset="-122"/>
                <a:sym typeface="+mn-ea"/>
              </a:rPr>
              <a:t>左窄右宽，第三笔在横中线上。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414338" y="2689861"/>
            <a:ext cx="8292941" cy="8096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14286" y="1193006"/>
            <a:ext cx="708660" cy="29908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笔顺：</a:t>
            </a:r>
            <a:endParaRPr lang="zh-CN" altLang="en-US" sz="1500">
              <a:solidFill>
                <a:schemeClr val="accent2">
                  <a:lumMod val="75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88780" y="3075623"/>
            <a:ext cx="708660" cy="29908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笔顺：</a:t>
            </a:r>
            <a:endParaRPr lang="zh-CN" altLang="en-US" sz="1500">
              <a:solidFill>
                <a:schemeClr val="accent2">
                  <a:lumMod val="75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pic>
        <p:nvPicPr>
          <p:cNvPr id="20" name="图片 19" descr="奶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4318" y="1221582"/>
            <a:ext cx="1324451" cy="1324451"/>
          </a:xfrm>
          <a:prstGeom prst="rect">
            <a:avLst/>
          </a:prstGeom>
        </p:spPr>
      </p:pic>
      <p:pic>
        <p:nvPicPr>
          <p:cNvPr id="23" name="图片 22" descr="始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4318" y="3120867"/>
            <a:ext cx="1387316" cy="1387316"/>
          </a:xfrm>
          <a:prstGeom prst="rect">
            <a:avLst/>
          </a:prstGeom>
        </p:spPr>
      </p:pic>
      <p:pic>
        <p:nvPicPr>
          <p:cNvPr id="25" name="图片 24" descr="BS始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97440" y="2939415"/>
            <a:ext cx="1311593" cy="43529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672590" y="1183005"/>
            <a:ext cx="2021205" cy="136302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770698" y="3079433"/>
            <a:ext cx="2100739" cy="1428750"/>
          </a:xfrm>
          <a:prstGeom prst="rect">
            <a:avLst/>
          </a:prstGeom>
        </p:spPr>
      </p:pic>
      <p:pic>
        <p:nvPicPr>
          <p:cNvPr id="5" name="图片 4" descr="奶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522946" y="1288733"/>
            <a:ext cx="1417320" cy="2033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08095" y="1528286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组词：争吵 吵闹 吵架 大吵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08095" y="1827371"/>
            <a:ext cx="4447223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造句：同学之间应该团结友爱，不能争吵。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81902" y="2167891"/>
            <a:ext cx="5187791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342900">
              <a:defRPr/>
            </a:pPr>
            <a:r>
              <a:rPr lang="zh-CN" altLang="en-US" sz="150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b="1" kern="1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“口”要小，“少” 竖不带钩，撇要长</a:t>
            </a:r>
            <a:endParaRPr lang="zh-CN" altLang="en-US" sz="1500" b="1" kern="1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defTabSz="342900">
              <a:defRPr/>
            </a:pPr>
            <a:r>
              <a:rPr lang="zh-CN" altLang="en-US" sz="1500" b="1" kern="1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一些。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90374" y="69057"/>
            <a:ext cx="2910840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生字乐园（二）</a:t>
            </a:r>
            <a:endParaRPr lang="zh-CN" altLang="en-US" sz="30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414338" y="2697957"/>
            <a:ext cx="1727359" cy="62245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3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zǐ</a:t>
            </a:r>
            <a:endParaRPr lang="en-US" altLang="zh-CN" sz="3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814287" y="3453289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组词：仔细 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14286" y="3830955"/>
            <a:ext cx="4004310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造句：他哪里都好，就是太不仔细了。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81902" y="4209098"/>
            <a:ext cx="518779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342900">
              <a:defRPr/>
            </a:pPr>
            <a:r>
              <a:rPr lang="zh-CN" altLang="en-US" sz="150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b="1" kern="1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左窄右宽，要写得紧凑。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414338" y="2689861"/>
            <a:ext cx="8292941" cy="8096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14286" y="1193006"/>
            <a:ext cx="708660" cy="29908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笔顺：</a:t>
            </a:r>
            <a:endParaRPr lang="zh-CN" altLang="en-US" sz="1500">
              <a:solidFill>
                <a:schemeClr val="accent2">
                  <a:lumMod val="75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08095" y="3075623"/>
            <a:ext cx="708660" cy="29908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笔顺：</a:t>
            </a:r>
            <a:endParaRPr lang="zh-CN" altLang="en-US" sz="1500">
              <a:solidFill>
                <a:schemeClr val="accent2">
                  <a:lumMod val="75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03873" y="647224"/>
            <a:ext cx="1548765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en-US" altLang="zh-CN" sz="3600">
                <a:latin typeface="宋体" panose="02010600030101010101" pitchFamily="2" charset="-122"/>
                <a:sym typeface="+mn-ea"/>
              </a:rPr>
              <a:t>chǎo</a:t>
            </a:r>
            <a:endParaRPr lang="en-US" altLang="zh-CN" sz="3600">
              <a:latin typeface="宋体" panose="02010600030101010101" pitchFamily="2" charset="-122"/>
              <a:ea typeface="+mn-ea"/>
            </a:endParaRPr>
          </a:p>
        </p:txBody>
      </p:sp>
      <p:pic>
        <p:nvPicPr>
          <p:cNvPr id="19" name="图片 18" descr="吵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02419" y="1269682"/>
            <a:ext cx="1363980" cy="1363980"/>
          </a:xfrm>
          <a:prstGeom prst="rect">
            <a:avLst/>
          </a:prstGeom>
        </p:spPr>
      </p:pic>
      <p:pic>
        <p:nvPicPr>
          <p:cNvPr id="20" name="图片 19" descr="仔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2419" y="3193733"/>
            <a:ext cx="1402080" cy="1402080"/>
          </a:xfrm>
          <a:prstGeom prst="rect">
            <a:avLst/>
          </a:prstGeom>
        </p:spPr>
      </p:pic>
      <p:pic>
        <p:nvPicPr>
          <p:cNvPr id="23" name="图片 22" descr="BS仔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7230" y="3114675"/>
            <a:ext cx="1393984" cy="22098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874520" y="1269683"/>
            <a:ext cx="1807369" cy="132540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040731" y="3072765"/>
            <a:ext cx="1641158" cy="1643539"/>
          </a:xfrm>
          <a:prstGeom prst="rect">
            <a:avLst/>
          </a:prstGeom>
        </p:spPr>
      </p:pic>
      <p:pic>
        <p:nvPicPr>
          <p:cNvPr id="4" name="图片 3" descr="吵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425316" y="1229202"/>
            <a:ext cx="1834991" cy="226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3396" y="607695"/>
            <a:ext cx="1548765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/>
            <a:r>
              <a:rPr lang="en-US" altLang="zh-CN" sz="3600">
                <a:latin typeface="宋体" panose="02010600030101010101" pitchFamily="2" charset="-122"/>
                <a:sym typeface="+mn-ea"/>
              </a:rPr>
              <a:t>jí</a:t>
            </a:r>
            <a:endParaRPr lang="en-US" altLang="zh-CN" sz="3600">
              <a:latin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08095" y="1528286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组词：着急 急切 急忙 急雨 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08095" y="1868329"/>
            <a:ext cx="489918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造句：天黑了，妈妈还没回家，我很着急。</a:t>
            </a:r>
            <a:endParaRPr lang="zh-CN" altLang="en-US" sz="1500">
              <a:solidFill>
                <a:schemeClr val="accent2">
                  <a:lumMod val="75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81902" y="2229326"/>
            <a:ext cx="518779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342900">
              <a:defRPr/>
            </a:pPr>
            <a:r>
              <a:rPr lang="zh-CN" altLang="en-US" sz="150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b="1" kern="1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起笔撇较长，“彐”略扁，“心”宽而扁。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90374" y="69057"/>
            <a:ext cx="2910840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生字乐园（二）</a:t>
            </a:r>
            <a:endParaRPr lang="zh-CN" altLang="en-US" sz="30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503397" y="2697957"/>
            <a:ext cx="1727359" cy="62245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3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yǎo</a:t>
            </a:r>
            <a:endParaRPr lang="en-US" altLang="zh-CN" sz="3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814287" y="3453289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组词：咬人 咬住 咬牙切齿 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14286" y="3830955"/>
            <a:ext cx="4004310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造句：兔子急了还会咬人呢。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81902" y="4209098"/>
            <a:ext cx="518779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342900">
              <a:defRPr/>
            </a:pPr>
            <a:r>
              <a:rPr lang="zh-CN" altLang="en-US" sz="150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b="1" kern="1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左窄右宽，“交” 比单独成字时要窄瘦。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414338" y="2689861"/>
            <a:ext cx="8292941" cy="8096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14286" y="1193006"/>
            <a:ext cx="708660" cy="29908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笔顺：</a:t>
            </a:r>
            <a:endParaRPr lang="zh-CN" altLang="en-US" sz="1500">
              <a:solidFill>
                <a:schemeClr val="accent2">
                  <a:lumMod val="75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08095" y="3075623"/>
            <a:ext cx="708660" cy="29908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笔顺：</a:t>
            </a:r>
            <a:endParaRPr lang="zh-CN" altLang="en-US" sz="1500">
              <a:solidFill>
                <a:schemeClr val="accent2">
                  <a:lumMod val="75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pic>
        <p:nvPicPr>
          <p:cNvPr id="20" name="图片 19" descr="急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14338" y="1230154"/>
            <a:ext cx="1400175" cy="1400175"/>
          </a:xfrm>
          <a:prstGeom prst="rect">
            <a:avLst/>
          </a:prstGeom>
        </p:spPr>
      </p:pic>
      <p:pic>
        <p:nvPicPr>
          <p:cNvPr id="21" name="图片 20" descr="咬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4337" y="3277076"/>
            <a:ext cx="1406843" cy="1406843"/>
          </a:xfrm>
          <a:prstGeom prst="rect">
            <a:avLst/>
          </a:prstGeom>
        </p:spPr>
      </p:pic>
      <p:pic>
        <p:nvPicPr>
          <p:cNvPr id="23" name="图片 22" descr="Bs急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02456" y="1021081"/>
            <a:ext cx="1650206" cy="471011"/>
          </a:xfrm>
          <a:prstGeom prst="rect">
            <a:avLst/>
          </a:prstGeom>
        </p:spPr>
      </p:pic>
      <p:pic>
        <p:nvPicPr>
          <p:cNvPr id="25" name="图片 24" descr="Bs咬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02455" y="2981801"/>
            <a:ext cx="1658779" cy="47148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052161" y="1021080"/>
            <a:ext cx="1597343" cy="159734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049304" y="2981801"/>
            <a:ext cx="1600200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2652</Words>
  <Application>WPS 演示</Application>
  <PresentationFormat>全屏显示(16:9)</PresentationFormat>
  <Paragraphs>420</Paragraphs>
  <Slides>26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3" baseType="lpstr">
      <vt:lpstr>Arial</vt:lpstr>
      <vt:lpstr>宋体</vt:lpstr>
      <vt:lpstr>Wingdings</vt:lpstr>
      <vt:lpstr>楷体_GB2312</vt:lpstr>
      <vt:lpstr>微软雅黑</vt:lpstr>
      <vt:lpstr>方正大黑简体</vt:lpstr>
      <vt:lpstr>楷体</vt:lpstr>
      <vt:lpstr>黑体</vt:lpstr>
      <vt:lpstr>Arial Unicode MS</vt:lpstr>
      <vt:lpstr>新宋体</vt:lpstr>
      <vt:lpstr>Calibri</vt:lpstr>
      <vt:lpstr>方正姚体</vt:lpstr>
      <vt:lpstr>Wingdings</vt:lpstr>
      <vt:lpstr>仿宋</vt:lpstr>
      <vt:lpstr>Times New Roman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涂圣文</cp:lastModifiedBy>
  <cp:revision>10</cp:revision>
  <dcterms:created xsi:type="dcterms:W3CDTF">2019-04-28T04:02:00Z</dcterms:created>
  <dcterms:modified xsi:type="dcterms:W3CDTF">2020-05-22T07:15:24Z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