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283" r:id="rId3"/>
    <p:sldId id="278" r:id="rId4"/>
    <p:sldId id="292" r:id="rId5"/>
    <p:sldId id="268" r:id="rId6"/>
    <p:sldId id="263" r:id="rId7"/>
    <p:sldId id="270" r:id="rId8"/>
    <p:sldId id="294" r:id="rId9"/>
    <p:sldId id="265" r:id="rId10"/>
    <p:sldId id="296" r:id="rId11"/>
    <p:sldId id="293" r:id="rId12"/>
    <p:sldId id="266" r:id="rId13"/>
    <p:sldId id="272" r:id="rId14"/>
    <p:sldId id="271" r:id="rId15"/>
    <p:sldId id="275" r:id="rId16"/>
    <p:sldId id="267" r:id="rId17"/>
    <p:sldId id="269" r:id="rId18"/>
    <p:sldId id="295" r:id="rId1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00FF"/>
    <a:srgbClr val="FF0000"/>
    <a:srgbClr val="FF3300"/>
    <a:srgbClr val="009900"/>
    <a:srgbClr val="FFFFFF"/>
    <a:srgbClr val="99CC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95" autoAdjust="0"/>
    <p:restoredTop sz="94660"/>
  </p:normalViewPr>
  <p:slideViewPr>
    <p:cSldViewPr>
      <p:cViewPr varScale="1">
        <p:scale>
          <a:sx n="108" d="100"/>
          <a:sy n="108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notesMaster" Target="notesMasters/notesMaster1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latin typeface="Arial" panose="020B0604020202020204" pitchFamily="34" charset="0"/>
              </a:defRPr>
            </a:lvl1pPr>
          </a:lstStyle>
          <a:p>
            <a:endParaRPr lang="en-US" altLang="zh-CN"/>
          </a:p>
        </p:txBody>
      </p:sp>
      <p:sp>
        <p:nvSpPr>
          <p:cNvPr id="27651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endParaRPr lang="en-US" altLang="zh-CN"/>
          </a:p>
        </p:txBody>
      </p:sp>
      <p:sp>
        <p:nvSpPr>
          <p:cNvPr id="27652" name="Rectangle 1028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7653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27654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latin typeface="Arial" panose="020B0604020202020204" pitchFamily="34" charset="0"/>
              </a:defRPr>
            </a:lvl1pPr>
          </a:lstStyle>
          <a:p>
            <a:endParaRPr lang="en-US" altLang="zh-CN"/>
          </a:p>
        </p:txBody>
      </p:sp>
      <p:sp>
        <p:nvSpPr>
          <p:cNvPr id="27655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45E3A256-544B-433E-BACE-0E4C4E684D8A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514" name="Group 2"/>
          <p:cNvGrpSpPr/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64515" name="Group 3"/>
            <p:cNvGrpSpPr/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64516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4517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64518" name="Group 6"/>
            <p:cNvGrpSpPr/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64519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4520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64521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522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523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6452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6452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64526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64527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64528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4347FE5-A3FF-439D-A97D-8D18093EEEC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DFE07C-16E2-417D-9650-4E84AF51188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04A605-BBD4-4E2A-857E-34699BB4708A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91F3F4-02AB-45E6-AC52-2BDA818CE050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494E07-E313-4DBA-A2F2-24D85C853EED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478551-9BE8-4212-8756-8576BE4DA115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CD3215-A0CD-4D41-89EB-75C50E9296D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3E3267-AD76-4F60-873B-E6F22A1E887D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696AAF-E950-4FB4-B687-94A28F8171D0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439D97-4338-406D-8253-B0677FA92F3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43FEAE-93BF-438C-BF96-944F11188435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zh-CN" altLang="zh-CN" sz="2400"/>
          </a:p>
        </p:txBody>
      </p:sp>
      <p:sp>
        <p:nvSpPr>
          <p:cNvPr id="63491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zh-CN" altLang="zh-CN" sz="2400"/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zh-CN" altLang="zh-CN" sz="2400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zh-CN" altLang="zh-CN" sz="2400"/>
          </a:p>
        </p:txBody>
      </p:sp>
      <p:sp>
        <p:nvSpPr>
          <p:cNvPr id="63494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zh-CN" altLang="zh-CN" sz="2400"/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zh-CN" altLang="zh-CN" sz="2400"/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zh-CN" altLang="zh-CN" sz="2400"/>
          </a:p>
        </p:txBody>
      </p:sp>
      <p:sp>
        <p:nvSpPr>
          <p:cNvPr id="6349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6349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6349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6350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6350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400"/>
            </a:lvl1pPr>
          </a:lstStyle>
          <a:p>
            <a:fld id="{AA1FFF40-2E5C-46C1-A1E5-AB9C2EA42EFB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.png"/><Relationship Id="rId3" Type="http://schemas.microsoft.com/office/2007/relationships/media" Target="file:///I:\&#33457;&#30340;&#21191;&#27668;\1.mp3" TargetMode="External"/><Relationship Id="rId2" Type="http://schemas.openxmlformats.org/officeDocument/2006/relationships/audio" Target="file:///I:\&#33457;&#30340;&#21191;&#27668;\1.mp3" TargetMode="Externa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slide" Target="slide1.xml"/><Relationship Id="rId6" Type="http://schemas.openxmlformats.org/officeDocument/2006/relationships/slide" Target="slide15.xml"/><Relationship Id="rId5" Type="http://schemas.openxmlformats.org/officeDocument/2006/relationships/slide" Target="slide14.xml"/><Relationship Id="rId4" Type="http://schemas.openxmlformats.org/officeDocument/2006/relationships/slide" Target="slide13.xml"/><Relationship Id="rId3" Type="http://schemas.openxmlformats.org/officeDocument/2006/relationships/slide" Target="slide12.xml"/><Relationship Id="rId2" Type="http://schemas.openxmlformats.org/officeDocument/2006/relationships/image" Target="../media/image4.jpeg"/><Relationship Id="rId1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11.xml"/><Relationship Id="rId1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11.xml"/><Relationship Id="rId1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11.xml"/><Relationship Id="rId1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11.xml"/><Relationship Id="rId1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6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5" Type="http://schemas.openxmlformats.org/officeDocument/2006/relationships/slide" Target="slide6.xml"/><Relationship Id="rId4" Type="http://schemas.openxmlformats.org/officeDocument/2006/relationships/slide" Target="slide15.xml"/><Relationship Id="rId3" Type="http://schemas.openxmlformats.org/officeDocument/2006/relationships/slide" Target="slide14.xml"/><Relationship Id="rId2" Type="http://schemas.openxmlformats.org/officeDocument/2006/relationships/slide" Target="slide13.xml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37893" name="Picture 5" descr="2006111037283725"/>
          <p:cNvPicPr>
            <a:picLocks noChangeAspect="1" noChangeArrowheads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 bwMode="auto">
          <a:xfrm>
            <a:off x="-119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896" name="WordArt 8"/>
          <p:cNvSpPr>
            <a:spLocks noChangeArrowheads="1" noChangeShapeType="1" noTextEdit="1"/>
          </p:cNvSpPr>
          <p:nvPr/>
        </p:nvSpPr>
        <p:spPr bwMode="auto">
          <a:xfrm>
            <a:off x="1403350" y="1124744"/>
            <a:ext cx="6408738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 dirty="0">
                <a:ln w="9525">
                  <a:solidFill>
                    <a:schemeClr val="tx1"/>
                  </a:solidFill>
                  <a:round/>
                </a:ln>
                <a:gradFill rotWithShape="1">
                  <a:gsLst>
                    <a:gs pos="0">
                      <a:srgbClr val="FF0000"/>
                    </a:gs>
                    <a:gs pos="100000">
                      <a:srgbClr val="FFFF00"/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花的勇气</a:t>
            </a:r>
            <a:endParaRPr lang="zh-CN" altLang="en-US" sz="3600" b="1" kern="10" dirty="0">
              <a:ln w="9525">
                <a:solidFill>
                  <a:schemeClr val="tx1"/>
                </a:solidFill>
                <a:round/>
              </a:ln>
              <a:gradFill rotWithShape="1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7899" name="1.mp3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矩形 9"/>
          <p:cNvSpPr/>
          <p:nvPr/>
        </p:nvSpPr>
        <p:spPr>
          <a:xfrm>
            <a:off x="2627784" y="5900737"/>
            <a:ext cx="309880" cy="4298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10000"/>
              </a:lnSpc>
              <a:defRPr/>
            </a:pPr>
            <a:endParaRPr lang="en-US" altLang="zh-CN" sz="2000" b="1" kern="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789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2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789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无标题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-4572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131" name="Rectangle 3"/>
          <p:cNvSpPr>
            <a:spLocks noGrp="1" noChangeArrowheads="1"/>
          </p:cNvSpPr>
          <p:nvPr>
            <p:ph type="title"/>
          </p:nvPr>
        </p:nvSpPr>
        <p:spPr>
          <a:xfrm>
            <a:off x="539750" y="188913"/>
            <a:ext cx="6142038" cy="1143000"/>
          </a:xfrm>
        </p:spPr>
        <p:txBody>
          <a:bodyPr/>
          <a:lstStyle/>
          <a:p>
            <a:r>
              <a:rPr lang="zh-CN" altLang="en-US" sz="5400" b="1" dirty="0"/>
              <a:t>品读小提示</a:t>
            </a:r>
            <a:endParaRPr lang="zh-CN" altLang="en-US" sz="5400" b="1" dirty="0"/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90550" y="1628775"/>
            <a:ext cx="8229600" cy="4525963"/>
          </a:xfrm>
        </p:spPr>
        <p:txBody>
          <a:bodyPr/>
          <a:lstStyle/>
          <a:p>
            <a:r>
              <a:rPr lang="zh-CN" altLang="en-US" sz="4400" b="1" dirty="0">
                <a:solidFill>
                  <a:srgbClr val="0000FF"/>
                </a:solidFill>
              </a:rPr>
              <a:t>细读课文，把自己喜欢的部分美美地读几遍，体会作者的内心感受，也可以把自己的感受写在旁边。</a:t>
            </a:r>
            <a:endParaRPr lang="zh-CN" altLang="en-US" sz="4400" b="1" dirty="0">
              <a:solidFill>
                <a:srgbClr val="0000FF"/>
              </a:solidFill>
            </a:endParaRPr>
          </a:p>
          <a:p>
            <a:r>
              <a:rPr lang="zh-CN" altLang="en-US" sz="4400" b="1" dirty="0">
                <a:solidFill>
                  <a:srgbClr val="0000FF"/>
                </a:solidFill>
              </a:rPr>
              <a:t>想想作者这样写有什么好处。</a:t>
            </a:r>
            <a:endParaRPr lang="zh-CN" altLang="en-US" sz="4400" b="1" dirty="0">
              <a:solidFill>
                <a:srgbClr val="0000FF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endParaRPr lang="en-US" altLang="zh-CN" sz="4400" b="1" dirty="0">
              <a:solidFill>
                <a:srgbClr val="0000FF"/>
              </a:solidFill>
            </a:endParaRPr>
          </a:p>
        </p:txBody>
      </p:sp>
      <p:sp>
        <p:nvSpPr>
          <p:cNvPr id="48133" name="AutoShape 5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5580063" y="6021388"/>
            <a:ext cx="431800" cy="360362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8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8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8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48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5" name="Picture 7" descr="图片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65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04" name="Picture 16" descr="无标题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572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55875" y="-98425"/>
            <a:ext cx="4752975" cy="1439863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endParaRPr lang="en-US" altLang="zh-CN" sz="6600" b="1">
              <a:solidFill>
                <a:srgbClr val="FFFFFF"/>
              </a:solidFill>
              <a:ea typeface="黑体" panose="02010609060101010101" pitchFamily="49" charset="-122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zh-CN" altLang="en-US" sz="6600" b="1">
                <a:solidFill>
                  <a:srgbClr val="FFFFFF"/>
                </a:solidFill>
                <a:ea typeface="黑体" panose="02010609060101010101" pitchFamily="49" charset="-122"/>
              </a:rPr>
              <a:t>我们来交流</a:t>
            </a:r>
            <a:endParaRPr lang="zh-CN" altLang="en-US" sz="6600" b="1">
              <a:solidFill>
                <a:srgbClr val="FFFFFF"/>
              </a:solidFill>
              <a:ea typeface="黑体" panose="02010609060101010101" pitchFamily="49" charset="-122"/>
            </a:endParaRPr>
          </a:p>
        </p:txBody>
      </p:sp>
      <p:sp>
        <p:nvSpPr>
          <p:cNvPr id="12299" name="Oval 11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076825" y="6165850"/>
            <a:ext cx="142875" cy="142875"/>
          </a:xfrm>
          <a:prstGeom prst="ellipse">
            <a:avLst/>
          </a:prstGeom>
          <a:noFill/>
          <a:ln w="9525" algn="ctr">
            <a:solidFill>
              <a:schemeClr val="accent2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300" name="Rectangle 12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508625" y="6165850"/>
            <a:ext cx="287338" cy="142875"/>
          </a:xfrm>
          <a:prstGeom prst="rect">
            <a:avLst/>
          </a:prstGeom>
          <a:noFill/>
          <a:ln w="9525" algn="ctr">
            <a:solidFill>
              <a:schemeClr val="accent2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301" name="Line 13">
            <a:hlinkClick r:id="rId5" action="ppaction://hlinksldjump"/>
          </p:cNvPr>
          <p:cNvSpPr>
            <a:spLocks noChangeShapeType="1"/>
          </p:cNvSpPr>
          <p:nvPr/>
        </p:nvSpPr>
        <p:spPr bwMode="auto">
          <a:xfrm>
            <a:off x="6011863" y="6165850"/>
            <a:ext cx="144462" cy="1428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02" name="Line 14">
            <a:hlinkClick r:id="rId6" action="ppaction://hlinksldjump"/>
          </p:cNvPr>
          <p:cNvSpPr>
            <a:spLocks noChangeShapeType="1"/>
          </p:cNvSpPr>
          <p:nvPr/>
        </p:nvSpPr>
        <p:spPr bwMode="auto">
          <a:xfrm>
            <a:off x="6300788" y="6092825"/>
            <a:ext cx="287337" cy="2159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03" name="AutoShape 15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6948488" y="6092825"/>
            <a:ext cx="360362" cy="142875"/>
          </a:xfrm>
          <a:prstGeom prst="curvedLeftArrow">
            <a:avLst>
              <a:gd name="adj1" fmla="val 20000"/>
              <a:gd name="adj2" fmla="val 40000"/>
              <a:gd name="adj3" fmla="val 84074"/>
            </a:avLst>
          </a:prstGeom>
          <a:noFill/>
          <a:ln w="9525">
            <a:solidFill>
              <a:schemeClr val="accent2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20484" name="Picture 4" descr="20072418337666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827088" y="1703388"/>
            <a:ext cx="7575550" cy="75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altLang="zh-CN"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　</a:t>
            </a:r>
            <a:r>
              <a:rPr lang="zh-CN" altLang="en-US" sz="48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没有花的绿地是寂寞的。</a:t>
            </a:r>
            <a:endParaRPr lang="zh-CN" altLang="en-US" sz="48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487" name="AutoShape 7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372225" y="5805488"/>
            <a:ext cx="287338" cy="360362"/>
          </a:xfrm>
          <a:prstGeom prst="curvedLeftArrow">
            <a:avLst>
              <a:gd name="adj1" fmla="val 25083"/>
              <a:gd name="adj2" fmla="val 50166"/>
              <a:gd name="adj3" fmla="val 33333"/>
            </a:avLst>
          </a:prstGeom>
          <a:noFill/>
          <a:ln w="9525">
            <a:solidFill>
              <a:schemeClr val="accent2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19460" name="Picture 4" descr="20072418337666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250825" y="1268413"/>
            <a:ext cx="8569325" cy="310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altLang="zh-CN" sz="4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    </a:t>
            </a:r>
            <a:r>
              <a:rPr lang="zh-CN" altLang="en-US" sz="4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我用手拨开草一看，原来青草下边藏着满满一层小花，白的、黄的、紫的；纯洁，娇小、鲜亮；这么多、这么密、这么辽阔！</a:t>
            </a:r>
            <a:endParaRPr lang="zh-CN" altLang="en-US" sz="44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462" name="AutoShape 6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019925" y="5516563"/>
            <a:ext cx="288925" cy="504825"/>
          </a:xfrm>
          <a:prstGeom prst="curvedLeftArrow">
            <a:avLst>
              <a:gd name="adj1" fmla="val 34945"/>
              <a:gd name="adj2" fmla="val 69890"/>
              <a:gd name="adj3" fmla="val 33333"/>
            </a:avLst>
          </a:prstGeom>
          <a:noFill/>
          <a:ln w="9525">
            <a:solidFill>
              <a:schemeClr val="accent2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25604" name="Picture 4" descr="20072418337666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180975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323850" y="1268413"/>
            <a:ext cx="7920038" cy="371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altLang="zh-CN" sz="36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36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　   </a:t>
            </a:r>
            <a:r>
              <a:rPr lang="zh-CN" altLang="en-US" sz="4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这正是前几天那片千万朵小花藏身的草地，此刻那些花儿一下子全冒了出来，顿时改天换地，整个世界铺满了全新的色彩。</a:t>
            </a:r>
            <a:br>
              <a:rPr lang="zh-CN" altLang="en-US" sz="4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</a:br>
            <a:endParaRPr lang="zh-CN" altLang="en-US" sz="44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606" name="AutoShape 6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667625" y="5661025"/>
            <a:ext cx="433388" cy="431800"/>
          </a:xfrm>
          <a:prstGeom prst="curvedLeftArrow">
            <a:avLst>
              <a:gd name="adj1" fmla="val 20000"/>
              <a:gd name="adj2" fmla="val 40000"/>
              <a:gd name="adj3" fmla="val 33456"/>
            </a:avLst>
          </a:prstGeom>
          <a:noFill/>
          <a:ln w="9525">
            <a:solidFill>
              <a:schemeClr val="accent2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0" name="Picture 8" descr="20072418337666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323850" y="620713"/>
            <a:ext cx="8820150" cy="530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4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我惊奇地想：它们为什么不是在温暖的阳光下冒出来，偏偏在冷风冷雨中拔地而起呢</a:t>
            </a:r>
            <a:r>
              <a:rPr lang="en-US" altLang="zh-CN" sz="4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?</a:t>
            </a:r>
            <a:r>
              <a:rPr lang="zh-CN" altLang="en-US" sz="4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小小的花儿居然有如此的气魄</a:t>
            </a:r>
            <a:r>
              <a:rPr lang="en-US" altLang="zh-CN" sz="4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!</a:t>
            </a:r>
            <a:r>
              <a:rPr lang="zh-CN" altLang="en-US" sz="4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我的心头怦然一震，这一震，使我明白了生命的意味是什么，是</a:t>
            </a:r>
            <a:r>
              <a:rPr lang="en-US" altLang="zh-CN" sz="4800" b="1" dirty="0">
                <a:solidFill>
                  <a:srgbClr val="0000FF"/>
                </a:solidFill>
                <a:latin typeface="Arial" panose="020B0604020202020204"/>
                <a:ea typeface="黑体" panose="02010609060101010101" pitchFamily="49" charset="-122"/>
              </a:rPr>
              <a:t>——</a:t>
            </a:r>
            <a:r>
              <a:rPr lang="zh-CN" altLang="en-US" sz="4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勇气</a:t>
            </a:r>
            <a:r>
              <a:rPr lang="en-US" altLang="zh-CN" sz="4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!</a:t>
            </a:r>
            <a:r>
              <a:rPr lang="en-US" altLang="zh-CN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en-US" altLang="zh-CN" sz="4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321" name="AutoShape 9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243888" y="5876925"/>
            <a:ext cx="504825" cy="647700"/>
          </a:xfrm>
          <a:prstGeom prst="curvedLeftArrow">
            <a:avLst>
              <a:gd name="adj1" fmla="val 25660"/>
              <a:gd name="adj2" fmla="val 51321"/>
              <a:gd name="adj3" fmla="val 33333"/>
            </a:avLst>
          </a:prstGeom>
          <a:noFill/>
          <a:ln w="9525">
            <a:solidFill>
              <a:schemeClr val="accent2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无标题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-242888"/>
            <a:ext cx="9753600" cy="7315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4800" b="1" dirty="0">
                <a:ea typeface="黑体" panose="02010609060101010101" pitchFamily="49" charset="-122"/>
              </a:rPr>
              <a:t>读了这篇课文，你对生命产生了哪些新的感悟？</a:t>
            </a:r>
            <a:endParaRPr lang="zh-CN" alt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6275" y="1052513"/>
            <a:ext cx="8467725" cy="3744912"/>
          </a:xfrm>
        </p:spPr>
        <p:txBody>
          <a:bodyPr/>
          <a:lstStyle/>
          <a:p>
            <a:r>
              <a:rPr lang="en-US" altLang="zh-CN" dirty="0">
                <a:ea typeface="黑体" panose="02010609060101010101" pitchFamily="49" charset="-122"/>
              </a:rPr>
              <a:t>  </a:t>
            </a:r>
            <a:r>
              <a:rPr lang="zh-CN" altLang="en-US" dirty="0">
                <a:ea typeface="黑体" panose="02010609060101010101" pitchFamily="49" charset="-122"/>
              </a:rPr>
              <a:t>课后阅读：</a:t>
            </a:r>
            <a:endParaRPr lang="zh-CN" altLang="en-US" dirty="0">
              <a:ea typeface="黑体" panose="02010609060101010101" pitchFamily="49" charset="-122"/>
            </a:endParaRPr>
          </a:p>
          <a:p>
            <a:endParaRPr lang="zh-CN" altLang="en-US" dirty="0"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ea typeface="黑体" panose="02010609060101010101" pitchFamily="49" charset="-122"/>
              </a:rPr>
              <a:t>《</a:t>
            </a:r>
            <a:r>
              <a:rPr lang="zh-CN" altLang="en-US" dirty="0">
                <a:ea typeface="黑体" panose="02010609060101010101" pitchFamily="49" charset="-122"/>
              </a:rPr>
              <a:t>维也纳春天的三个画面</a:t>
            </a:r>
            <a:r>
              <a:rPr lang="en-US" altLang="zh-CN" dirty="0">
                <a:ea typeface="黑体" panose="02010609060101010101" pitchFamily="49" charset="-122"/>
              </a:rPr>
              <a:t>》</a:t>
            </a:r>
            <a:endParaRPr lang="en-US" altLang="zh-CN" dirty="0"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ea typeface="黑体" panose="02010609060101010101" pitchFamily="49" charset="-122"/>
              </a:rPr>
              <a:t>《</a:t>
            </a:r>
            <a:r>
              <a:rPr lang="zh-CN" altLang="en-US" dirty="0">
                <a:ea typeface="黑体" panose="02010609060101010101" pitchFamily="49" charset="-122"/>
              </a:rPr>
              <a:t>泥土里，成长着大片大片彩色的故事</a:t>
            </a:r>
            <a:r>
              <a:rPr lang="en-US" altLang="zh-CN" dirty="0">
                <a:ea typeface="黑体" panose="02010609060101010101" pitchFamily="49" charset="-122"/>
              </a:rPr>
              <a:t>》</a:t>
            </a:r>
            <a:endParaRPr lang="en-US" altLang="zh-CN" dirty="0"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ea typeface="黑体" panose="02010609060101010101" pitchFamily="49" charset="-122"/>
              </a:rPr>
              <a:t>《</a:t>
            </a:r>
            <a:r>
              <a:rPr lang="zh-CN" altLang="en-US" dirty="0">
                <a:ea typeface="黑体" panose="02010609060101010101" pitchFamily="49" charset="-122"/>
              </a:rPr>
              <a:t>生命的药方</a:t>
            </a:r>
            <a:r>
              <a:rPr lang="en-US" altLang="zh-CN" dirty="0">
                <a:ea typeface="黑体" panose="02010609060101010101" pitchFamily="49" charset="-122"/>
              </a:rPr>
              <a:t>》</a:t>
            </a:r>
            <a:endParaRPr lang="en-US" altLang="zh-CN" dirty="0"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227763" y="333375"/>
            <a:ext cx="1871662" cy="6048375"/>
          </a:xfrm>
        </p:spPr>
        <p:txBody>
          <a:bodyPr/>
          <a:lstStyle/>
          <a:p>
            <a:r>
              <a:rPr lang="zh-CN" altLang="en-US" sz="8000" b="1">
                <a:solidFill>
                  <a:srgbClr val="FF3300"/>
                </a:solidFill>
                <a:ea typeface="华文琥珀" pitchFamily="2" charset="-122"/>
              </a:rPr>
              <a:t>花的勇气</a:t>
            </a:r>
            <a:endParaRPr lang="zh-CN" altLang="en-US" sz="8000" b="1">
              <a:solidFill>
                <a:srgbClr val="FF3300"/>
              </a:solidFill>
              <a:ea typeface="华文琥珀" pitchFamily="2" charset="-122"/>
            </a:endParaRPr>
          </a:p>
        </p:txBody>
      </p:sp>
      <p:pic>
        <p:nvPicPr>
          <p:cNvPr id="32771" name="Picture 3" descr="1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043608" y="842511"/>
            <a:ext cx="4762500" cy="520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无标题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-4572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107" name="Rectangle 3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6142037" cy="1143000"/>
          </a:xfrm>
        </p:spPr>
        <p:txBody>
          <a:bodyPr/>
          <a:lstStyle/>
          <a:p>
            <a:r>
              <a:rPr lang="zh-CN" altLang="en-US" sz="5400" b="1" dirty="0"/>
              <a:t>自读小建议</a:t>
            </a:r>
            <a:endParaRPr lang="zh-CN" altLang="en-US" sz="5400" b="1" dirty="0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90550" y="1628775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zh-CN" altLang="en-US" sz="4000" b="1" dirty="0">
                <a:solidFill>
                  <a:srgbClr val="0000FF"/>
                </a:solidFill>
              </a:rPr>
              <a:t>用自己喜欢的方式读课文。</a:t>
            </a:r>
            <a:endParaRPr lang="zh-CN" altLang="en-US" sz="4000" b="1" dirty="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</a:pPr>
            <a:r>
              <a:rPr lang="zh-CN" altLang="en-US" sz="4000" b="1" dirty="0">
                <a:solidFill>
                  <a:srgbClr val="0000FF"/>
                </a:solidFill>
              </a:rPr>
              <a:t>读准字音，把句子读通顺、流利，读出感情。</a:t>
            </a:r>
            <a:endParaRPr lang="zh-CN" altLang="en-US" sz="4000" b="1" dirty="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</a:pPr>
            <a:r>
              <a:rPr lang="zh-CN" altLang="en-US" sz="4000" b="1" dirty="0">
                <a:solidFill>
                  <a:srgbClr val="0000FF"/>
                </a:solidFill>
              </a:rPr>
              <a:t>不动笔墨不读书。边读边勾画出生字词，把不懂的地方作上记号。</a:t>
            </a:r>
            <a:endParaRPr lang="zh-CN" altLang="en-US" sz="4000" b="1" dirty="0">
              <a:solidFill>
                <a:srgbClr val="0000FF"/>
              </a:solidFill>
            </a:endParaRPr>
          </a:p>
        </p:txBody>
      </p:sp>
      <p:sp>
        <p:nvSpPr>
          <p:cNvPr id="47109" name="AutoShape 5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5580063" y="6021388"/>
            <a:ext cx="431800" cy="360362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7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7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7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7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47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7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7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47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14340" name="Picture 4" descr="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323850" y="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323850" y="1196975"/>
            <a:ext cx="8820150" cy="2147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400" b="1" dirty="0">
                <a:latin typeface="Arial" panose="020B0604020202020204" pitchFamily="34" charset="0"/>
              </a:rPr>
              <a:t>读一读</a:t>
            </a:r>
            <a:endParaRPr lang="zh-CN" altLang="en-US" sz="5400" b="1" dirty="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5400" b="1" dirty="0">
                <a:latin typeface="Arial" panose="020B0604020202020204" pitchFamily="34" charset="0"/>
              </a:rPr>
              <a:t>小</a:t>
            </a:r>
            <a:r>
              <a:rPr lang="zh-CN" altLang="en-US" sz="5400" b="1" dirty="0">
                <a:solidFill>
                  <a:srgbClr val="FF0000"/>
                </a:solidFill>
                <a:latin typeface="Arial" panose="020B0604020202020204" pitchFamily="34" charset="0"/>
              </a:rPr>
              <a:t>吕</a:t>
            </a:r>
            <a:r>
              <a:rPr lang="zh-CN" altLang="en-US" sz="5400" b="1" dirty="0">
                <a:solidFill>
                  <a:srgbClr val="FF3300"/>
                </a:solidFill>
                <a:latin typeface="Arial" panose="020B0604020202020204" pitchFamily="34" charset="0"/>
              </a:rPr>
              <a:t> </a:t>
            </a:r>
            <a:r>
              <a:rPr lang="zh-CN" altLang="en-US" sz="5400" b="1" dirty="0">
                <a:latin typeface="Arial" panose="020B0604020202020204" pitchFamily="34" charset="0"/>
              </a:rPr>
              <a:t>  </a:t>
            </a:r>
            <a:r>
              <a:rPr lang="zh-CN" altLang="en-US" sz="5400" b="1" dirty="0">
                <a:solidFill>
                  <a:srgbClr val="FF0000"/>
                </a:solidFill>
                <a:latin typeface="Arial" panose="020B0604020202020204" pitchFamily="34" charset="0"/>
              </a:rPr>
              <a:t>厘</a:t>
            </a:r>
            <a:r>
              <a:rPr lang="zh-CN" altLang="en-US" sz="5400" b="1" dirty="0">
                <a:latin typeface="Arial" panose="020B0604020202020204" pitchFamily="34" charset="0"/>
              </a:rPr>
              <a:t>米   齐</a:t>
            </a:r>
            <a:r>
              <a:rPr lang="zh-CN" altLang="en-US" sz="5400" b="1" dirty="0">
                <a:solidFill>
                  <a:srgbClr val="FF0000"/>
                </a:solidFill>
                <a:latin typeface="Arial" panose="020B0604020202020204" pitchFamily="34" charset="0"/>
              </a:rPr>
              <a:t>刷刷</a:t>
            </a:r>
            <a:r>
              <a:rPr lang="zh-CN" altLang="en-US" sz="5400" b="1" dirty="0">
                <a:latin typeface="Arial" panose="020B0604020202020204" pitchFamily="34" charset="0"/>
              </a:rPr>
              <a:t> </a:t>
            </a:r>
            <a:r>
              <a:rPr lang="zh-CN" altLang="en-US" sz="5400" b="1" dirty="0">
                <a:latin typeface="黑体" panose="02010609060101010101" pitchFamily="49" charset="-122"/>
                <a:ea typeface="黑体" panose="02010609060101010101" pitchFamily="49" charset="-122"/>
              </a:rPr>
              <a:t> 泛</a:t>
            </a:r>
            <a:r>
              <a:rPr lang="zh-CN" altLang="en-US" sz="5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滥</a:t>
            </a:r>
            <a:r>
              <a:rPr lang="zh-CN" altLang="en-US" sz="5400" b="1" dirty="0">
                <a:latin typeface="Arial" panose="020B0604020202020204" pitchFamily="34" charset="0"/>
              </a:rPr>
              <a:t>　</a:t>
            </a:r>
            <a:endParaRPr lang="zh-CN" altLang="en-US" sz="5400" b="1" dirty="0">
              <a:latin typeface="Arial" panose="020B0604020202020204" pitchFamily="34" charset="0"/>
            </a:endParaRPr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8567738" y="6092825"/>
            <a:ext cx="576262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altLang="zh-CN" sz="3600" b="1">
                <a:latin typeface="黑体" panose="02010609060101010101" pitchFamily="49" charset="-122"/>
                <a:ea typeface="黑体" panose="02010609060101010101" pitchFamily="49" charset="-122"/>
                <a:hlinkClick r:id="rId2" action="ppaction://hlinksldjump"/>
              </a:rPr>
              <a:t>◎</a:t>
            </a:r>
            <a:endParaRPr lang="en-US" altLang="zh-CN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无标题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-4572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60350"/>
            <a:ext cx="8640763" cy="1143000"/>
          </a:xfrm>
        </p:spPr>
        <p:txBody>
          <a:bodyPr/>
          <a:lstStyle/>
          <a:p>
            <a:r>
              <a:rPr lang="zh-CN" altLang="en-US" sz="5400"/>
              <a:t>课文主要写了一件什么事？</a:t>
            </a:r>
            <a:endParaRPr lang="zh-CN" altLang="en-US" sz="540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5400"/>
              <a:t>时间</a:t>
            </a:r>
            <a:endParaRPr lang="zh-CN" altLang="en-US" sz="5400"/>
          </a:p>
          <a:p>
            <a:r>
              <a:rPr lang="zh-CN" altLang="en-US" sz="5400"/>
              <a:t>地点</a:t>
            </a:r>
            <a:endParaRPr lang="zh-CN" altLang="en-US" sz="5400"/>
          </a:p>
          <a:p>
            <a:r>
              <a:rPr lang="zh-CN" altLang="en-US" sz="5400"/>
              <a:t>人物</a:t>
            </a:r>
            <a:endParaRPr lang="zh-CN" altLang="en-US" sz="5400"/>
          </a:p>
          <a:p>
            <a:r>
              <a:rPr lang="zh-CN" altLang="en-US" sz="5400"/>
              <a:t>事件</a:t>
            </a:r>
            <a:endParaRPr lang="zh-CN" altLang="en-US" sz="5400"/>
          </a:p>
        </p:txBody>
      </p:sp>
      <p:sp>
        <p:nvSpPr>
          <p:cNvPr id="9221" name="AutoShape 5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5580063" y="6021388"/>
            <a:ext cx="431800" cy="360362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无标题"/>
          <p:cNvPicPr>
            <a:picLocks noChangeAspect="1" noChangeArrowheads="1"/>
          </p:cNvPicPr>
          <p:nvPr>
            <p:ph type="body"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-396875" y="-4763"/>
            <a:ext cx="9936163" cy="68627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755650" y="1052513"/>
            <a:ext cx="7416800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>
                <a:latin typeface="Arial" panose="020B0604020202020204" pitchFamily="34" charset="0"/>
              </a:rPr>
              <a:t>快速浏览课文，体会作者情感变化，联系上下文想一想为什么会有这样的变化？</a:t>
            </a:r>
            <a:endParaRPr lang="zh-CN" altLang="en-US" sz="4000" b="1" dirty="0">
              <a:latin typeface="Arial" panose="020B0604020202020204" pitchFamily="34" charset="0"/>
            </a:endParaRP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755650" y="3716338"/>
            <a:ext cx="7848600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>
                <a:latin typeface="Arial" panose="020B0604020202020204" pitchFamily="34" charset="0"/>
              </a:rPr>
              <a:t>要求：文中有直接表达作者情感变化的词语请勾画出来，没有明确表达的请用心体会。</a:t>
            </a:r>
            <a:endParaRPr lang="zh-CN" altLang="en-US" sz="4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ppp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571500"/>
            <a:ext cx="9144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60525" y="4348163"/>
            <a:ext cx="1462088" cy="647700"/>
          </a:xfrm>
        </p:spPr>
        <p:txBody>
          <a:bodyPr/>
          <a:lstStyle/>
          <a:p>
            <a:r>
              <a:rPr lang="zh-CN" altLang="en-US" sz="3600" b="1">
                <a:solidFill>
                  <a:srgbClr val="FF3300"/>
                </a:solidFill>
                <a:ea typeface="黑体" panose="02010609060101010101" pitchFamily="49" charset="-122"/>
              </a:rPr>
              <a:t>失望</a:t>
            </a:r>
            <a:endParaRPr lang="zh-CN" altLang="en-US" sz="3600" b="1">
              <a:solidFill>
                <a:srgbClr val="FF3300"/>
              </a:solidFill>
              <a:ea typeface="黑体" panose="02010609060101010101" pitchFamily="49" charset="-122"/>
            </a:endParaRPr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2413000" y="2997200"/>
            <a:ext cx="13668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FF33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吃惊</a:t>
            </a:r>
            <a:endParaRPr lang="zh-CN" altLang="en-US" sz="3600" b="1">
              <a:solidFill>
                <a:srgbClr val="FF33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3995738" y="4217988"/>
            <a:ext cx="17287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FF33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遗憾</a:t>
            </a:r>
            <a:endParaRPr lang="zh-CN" altLang="en-US" sz="3600" b="1">
              <a:solidFill>
                <a:srgbClr val="FF33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49158" name="Text Box 6"/>
          <p:cNvSpPr txBox="1">
            <a:spLocks noChangeArrowheads="1"/>
          </p:cNvSpPr>
          <p:nvPr/>
        </p:nvSpPr>
        <p:spPr bwMode="auto">
          <a:xfrm>
            <a:off x="5508625" y="2633663"/>
            <a:ext cx="18716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FF33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惊奇</a:t>
            </a:r>
            <a:endParaRPr lang="zh-CN" altLang="en-US" sz="3600" b="1">
              <a:solidFill>
                <a:srgbClr val="FF33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49159" name="Text Box 7"/>
          <p:cNvSpPr txBox="1">
            <a:spLocks noChangeArrowheads="1"/>
          </p:cNvSpPr>
          <p:nvPr/>
        </p:nvSpPr>
        <p:spPr bwMode="auto">
          <a:xfrm>
            <a:off x="5808663" y="1193800"/>
            <a:ext cx="17160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FF33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震憾</a:t>
            </a:r>
            <a:endParaRPr lang="zh-CN" altLang="en-US" sz="3600" b="1">
              <a:solidFill>
                <a:srgbClr val="FF33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49160" name="Oval 8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2339975" y="2924175"/>
            <a:ext cx="1296988" cy="865188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9161" name="Oval 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922713" y="4148138"/>
            <a:ext cx="1296987" cy="865187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9162" name="Oval 10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724525" y="1125538"/>
            <a:ext cx="1296988" cy="865187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9163" name="Oval 11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1187450" y="4221163"/>
            <a:ext cx="1296988" cy="865187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9164" name="Line 12"/>
          <p:cNvSpPr>
            <a:spLocks noChangeShapeType="1"/>
          </p:cNvSpPr>
          <p:nvPr/>
        </p:nvSpPr>
        <p:spPr bwMode="auto">
          <a:xfrm flipV="1">
            <a:off x="2052638" y="3716338"/>
            <a:ext cx="431800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9165" name="Line 13"/>
          <p:cNvSpPr>
            <a:spLocks noChangeShapeType="1"/>
          </p:cNvSpPr>
          <p:nvPr/>
        </p:nvSpPr>
        <p:spPr bwMode="auto">
          <a:xfrm>
            <a:off x="3419475" y="3787775"/>
            <a:ext cx="576263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9166" name="Line 14"/>
          <p:cNvSpPr>
            <a:spLocks noChangeShapeType="1"/>
          </p:cNvSpPr>
          <p:nvPr/>
        </p:nvSpPr>
        <p:spPr bwMode="auto">
          <a:xfrm flipV="1">
            <a:off x="4932363" y="3502025"/>
            <a:ext cx="647700" cy="647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9167" name="Line 15"/>
          <p:cNvSpPr>
            <a:spLocks noChangeShapeType="1"/>
          </p:cNvSpPr>
          <p:nvPr/>
        </p:nvSpPr>
        <p:spPr bwMode="auto">
          <a:xfrm flipV="1">
            <a:off x="6227763" y="1989138"/>
            <a:ext cx="0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9168" name="Oval 16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435600" y="2565400"/>
            <a:ext cx="1296988" cy="865188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91" name="Picture 27" descr="图片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5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60350"/>
            <a:ext cx="8785225" cy="6858000"/>
          </a:xfrm>
          <a:ln>
            <a:solidFill>
              <a:schemeClr val="accent2"/>
            </a:solidFill>
            <a:miter lim="800000"/>
          </a:ln>
        </p:spPr>
        <p:txBody>
          <a:bodyPr/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zh-CN" sz="3600" dirty="0"/>
              <a:t>   a.</a:t>
            </a:r>
            <a:r>
              <a:rPr lang="zh-CN" altLang="en-US" sz="3600" dirty="0"/>
              <a:t>　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作者最初看见草地时，</a:t>
            </a:r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感到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　　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，因为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____________________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；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　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b.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拨开草后看见躲藏着的小花时，</a:t>
            </a:r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感到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（　　），因为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_________________  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；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　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c.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离开维也纳前，</a:t>
            </a:r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感到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（　　），因为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_____________________   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；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　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d.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看见花的原野时，</a:t>
            </a:r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感到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（　　），因为</a:t>
            </a:r>
            <a:r>
              <a:rPr lang="en-US" altLang="zh-CN" sz="36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______________       _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；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　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e.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体会到小花的气魄时，</a:t>
            </a:r>
            <a:r>
              <a:rPr lang="zh-CN" altLang="en-US" sz="36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心头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（　　），因为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______________________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280" name="Text Box 16"/>
          <p:cNvSpPr txBox="1">
            <a:spLocks noChangeArrowheads="1"/>
          </p:cNvSpPr>
          <p:nvPr/>
        </p:nvSpPr>
        <p:spPr bwMode="auto">
          <a:xfrm>
            <a:off x="7164388" y="260350"/>
            <a:ext cx="1101725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zh-CN" altLang="en-US" sz="36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失望</a:t>
            </a:r>
            <a:endParaRPr lang="zh-CN" altLang="en-US" sz="3600" b="1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281" name="Text Box 17"/>
          <p:cNvSpPr txBox="1">
            <a:spLocks noChangeArrowheads="1"/>
          </p:cNvSpPr>
          <p:nvPr/>
        </p:nvSpPr>
        <p:spPr bwMode="auto">
          <a:xfrm>
            <a:off x="1042988" y="1844675"/>
            <a:ext cx="1101725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zh-CN" altLang="en-US" sz="36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吃惊</a:t>
            </a:r>
            <a:endParaRPr lang="zh-CN" altLang="en-US" sz="3600" b="1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282" name="Text Box 18"/>
          <p:cNvSpPr txBox="1">
            <a:spLocks noChangeArrowheads="1"/>
          </p:cNvSpPr>
          <p:nvPr/>
        </p:nvSpPr>
        <p:spPr bwMode="auto">
          <a:xfrm>
            <a:off x="5724525" y="2492375"/>
            <a:ext cx="1101725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zh-CN" altLang="en-US" sz="36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遗憾</a:t>
            </a:r>
            <a:endParaRPr lang="zh-CN" altLang="en-US" sz="3600" b="1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283" name="Text Box 19"/>
          <p:cNvSpPr txBox="1">
            <a:spLocks noChangeArrowheads="1"/>
          </p:cNvSpPr>
          <p:nvPr/>
        </p:nvSpPr>
        <p:spPr bwMode="auto">
          <a:xfrm>
            <a:off x="6084888" y="3573463"/>
            <a:ext cx="1223962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zh-CN" altLang="en-US" sz="36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惊奇</a:t>
            </a:r>
            <a:endParaRPr lang="zh-CN" altLang="en-US" sz="3600" b="1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285" name="Text Box 21"/>
          <p:cNvSpPr txBox="1">
            <a:spLocks noChangeArrowheads="1"/>
          </p:cNvSpPr>
          <p:nvPr/>
        </p:nvSpPr>
        <p:spPr bwMode="auto">
          <a:xfrm>
            <a:off x="611188" y="5157788"/>
            <a:ext cx="28797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zh-CN" altLang="en-US" sz="36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怦然一震</a:t>
            </a:r>
            <a:endParaRPr lang="zh-CN" altLang="en-US" sz="3600" b="1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292" name="Text Box 28"/>
          <p:cNvSpPr txBox="1">
            <a:spLocks noChangeArrowheads="1"/>
          </p:cNvSpPr>
          <p:nvPr/>
        </p:nvSpPr>
        <p:spPr bwMode="auto">
          <a:xfrm>
            <a:off x="1692275" y="765175"/>
            <a:ext cx="424815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zh-CN" altLang="en-US" sz="32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绿色泛滥，见不到花儿</a:t>
            </a:r>
            <a:endParaRPr lang="zh-CN" altLang="en-US" sz="3200" b="1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293" name="Text Box 29"/>
          <p:cNvSpPr txBox="1">
            <a:spLocks noChangeArrowheads="1"/>
          </p:cNvSpPr>
          <p:nvPr/>
        </p:nvSpPr>
        <p:spPr bwMode="auto">
          <a:xfrm>
            <a:off x="3779838" y="1844675"/>
            <a:ext cx="424815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zh-CN" altLang="en-US" sz="32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看见花儿多、密、辽阔</a:t>
            </a:r>
            <a:endParaRPr lang="zh-CN" altLang="en-US" sz="3200" b="1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294" name="Text Box 30"/>
          <p:cNvSpPr txBox="1">
            <a:spLocks noChangeArrowheads="1"/>
          </p:cNvSpPr>
          <p:nvPr/>
        </p:nvSpPr>
        <p:spPr bwMode="auto">
          <a:xfrm>
            <a:off x="473075" y="2924175"/>
            <a:ext cx="546735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zh-CN" altLang="en-US" sz="32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看不到花儿冒出来的壮观景象</a:t>
            </a:r>
            <a:endParaRPr lang="zh-CN" altLang="en-US" sz="3200" b="1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295" name="Text Box 31"/>
          <p:cNvSpPr txBox="1">
            <a:spLocks noChangeArrowheads="1"/>
          </p:cNvSpPr>
          <p:nvPr/>
        </p:nvSpPr>
        <p:spPr bwMode="auto">
          <a:xfrm>
            <a:off x="1187450" y="4076700"/>
            <a:ext cx="506095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zh-CN" altLang="en-US" sz="32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花儿在冷风冷雨中傲然挺立</a:t>
            </a:r>
            <a:endParaRPr lang="zh-CN" altLang="en-US" sz="3200" b="1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296" name="Text Box 32"/>
          <p:cNvSpPr txBox="1">
            <a:spLocks noChangeArrowheads="1"/>
          </p:cNvSpPr>
          <p:nvPr/>
        </p:nvSpPr>
        <p:spPr bwMode="auto">
          <a:xfrm>
            <a:off x="3995738" y="5084763"/>
            <a:ext cx="465455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zh-CN" altLang="en-US" sz="32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明白了生命的意味是勇气</a:t>
            </a:r>
            <a:endParaRPr lang="zh-CN" altLang="en-US" sz="3200" b="1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2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2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112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2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1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1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1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1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1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1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11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11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800" decel="100000"/>
                                        <p:tgtEl>
                                          <p:spTgt spid="11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800" decel="100000" fill="hold"/>
                                        <p:tgtEl>
                                          <p:spTgt spid="11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800" decel="100000" fill="hold"/>
                                        <p:tgtEl>
                                          <p:spTgt spid="11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800" decel="100000" fill="hold"/>
                                        <p:tgtEl>
                                          <p:spTgt spid="11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6" dur="500"/>
                                        <p:tgtEl>
                                          <p:spTgt spid="11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92" grpId="0"/>
      <p:bldP spid="11293" grpId="0"/>
      <p:bldP spid="11294" grpId="0"/>
      <p:bldP spid="11295" grpId="0"/>
      <p:bldP spid="1129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539750" y="620713"/>
            <a:ext cx="2592388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F00FF"/>
                </a:solidFill>
                <a:latin typeface="Arial" panose="020B0604020202020204" pitchFamily="34" charset="0"/>
              </a:rPr>
              <a:t>作者的</a:t>
            </a:r>
            <a:endParaRPr lang="zh-CN" altLang="en-US" sz="3200" b="1">
              <a:solidFill>
                <a:srgbClr val="FF00FF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F00FF"/>
                </a:solidFill>
                <a:latin typeface="Arial" panose="020B0604020202020204" pitchFamily="34" charset="0"/>
              </a:rPr>
              <a:t>情感变化</a:t>
            </a:r>
            <a:endParaRPr lang="zh-CN" altLang="en-US" sz="3200" b="1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323850" y="5089525"/>
            <a:ext cx="5148263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>
                <a:latin typeface="Arial" panose="020B0604020202020204" pitchFamily="34" charset="0"/>
              </a:rPr>
              <a:t>　</a:t>
            </a:r>
            <a:r>
              <a:rPr lang="zh-CN" altLang="en-US" b="1">
                <a:latin typeface="Arial" panose="020B0604020202020204" pitchFamily="34" charset="0"/>
              </a:rPr>
              <a:t>　</a:t>
            </a:r>
            <a:r>
              <a:rPr lang="zh-CN" altLang="en-US" sz="2000" b="1">
                <a:latin typeface="Arial" panose="020B0604020202020204" pitchFamily="34" charset="0"/>
              </a:rPr>
              <a:t>作者初见草地时，</a:t>
            </a:r>
            <a:endParaRPr lang="zh-CN" altLang="en-US" sz="2000" b="1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2000" b="1">
                <a:latin typeface="Arial" panose="020B0604020202020204" pitchFamily="34" charset="0"/>
              </a:rPr>
              <a:t>感到（　　　　），因</a:t>
            </a:r>
            <a:endParaRPr lang="zh-CN" altLang="en-US" sz="2000" b="1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2000" b="1">
                <a:latin typeface="Arial" panose="020B0604020202020204" pitchFamily="34" charset="0"/>
              </a:rPr>
              <a:t>为（　　　　　　）。</a:t>
            </a:r>
            <a:endParaRPr lang="zh-CN" altLang="en-US" sz="2000" b="1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en-US" altLang="zh-CN" sz="2000" b="1">
              <a:latin typeface="Arial" panose="020B0604020202020204" pitchFamily="34" charset="0"/>
            </a:endParaRPr>
          </a:p>
        </p:txBody>
      </p:sp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1403350" y="3716338"/>
            <a:ext cx="424815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>
                <a:latin typeface="Arial" panose="020B0604020202020204" pitchFamily="34" charset="0"/>
              </a:rPr>
              <a:t>　</a:t>
            </a:r>
            <a:r>
              <a:rPr lang="zh-CN" altLang="en-US" sz="2000" b="1">
                <a:latin typeface="Arial" panose="020B0604020202020204" pitchFamily="34" charset="0"/>
              </a:rPr>
              <a:t>　扒开草后看见躲藏着的小草时，感到（　　　　　），因为（　　　　　　　　</a:t>
            </a:r>
            <a:endParaRPr lang="zh-CN" altLang="en-US" sz="2000" b="1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2000" b="1">
                <a:latin typeface="Arial" panose="020B0604020202020204" pitchFamily="34" charset="0"/>
              </a:rPr>
              <a:t>     ）。</a:t>
            </a:r>
            <a:endParaRPr lang="zh-CN" altLang="en-US" sz="2000" b="1">
              <a:latin typeface="Arial" panose="020B0604020202020204" pitchFamily="34" charset="0"/>
            </a:endParaRPr>
          </a:p>
        </p:txBody>
      </p:sp>
      <p:sp>
        <p:nvSpPr>
          <p:cNvPr id="51205" name="Text Box 5"/>
          <p:cNvSpPr txBox="1">
            <a:spLocks noChangeArrowheads="1"/>
          </p:cNvSpPr>
          <p:nvPr/>
        </p:nvSpPr>
        <p:spPr bwMode="auto">
          <a:xfrm>
            <a:off x="4535488" y="5084763"/>
            <a:ext cx="4608512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>
                <a:latin typeface="Arial" panose="020B0604020202020204" pitchFamily="34" charset="0"/>
              </a:rPr>
              <a:t>　　</a:t>
            </a:r>
            <a:r>
              <a:rPr lang="zh-CN" altLang="en-US" sz="2000" b="1">
                <a:latin typeface="Arial" panose="020B0604020202020204" pitchFamily="34" charset="0"/>
              </a:rPr>
              <a:t>离开维也纳前，感到（          ），</a:t>
            </a:r>
            <a:endParaRPr lang="zh-CN" altLang="en-US" sz="2000" b="1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2000" b="1">
                <a:latin typeface="Arial" panose="020B0604020202020204" pitchFamily="34" charset="0"/>
              </a:rPr>
              <a:t>因为（                                         ）。</a:t>
            </a:r>
            <a:endParaRPr lang="zh-CN" altLang="en-US" sz="2000" b="1">
              <a:latin typeface="Arial" panose="020B0604020202020204" pitchFamily="34" charset="0"/>
            </a:endParaRPr>
          </a:p>
        </p:txBody>
      </p:sp>
      <p:sp>
        <p:nvSpPr>
          <p:cNvPr id="51206" name="Text Box 6"/>
          <p:cNvSpPr txBox="1">
            <a:spLocks noChangeArrowheads="1"/>
          </p:cNvSpPr>
          <p:nvPr/>
        </p:nvSpPr>
        <p:spPr bwMode="auto">
          <a:xfrm>
            <a:off x="4175125" y="2565400"/>
            <a:ext cx="49688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>
                <a:latin typeface="Arial" panose="020B0604020202020204" pitchFamily="34" charset="0"/>
              </a:rPr>
              <a:t>　　</a:t>
            </a:r>
            <a:r>
              <a:rPr lang="zh-CN" altLang="en-US" sz="2000" b="1">
                <a:latin typeface="Arial" panose="020B0604020202020204" pitchFamily="34" charset="0"/>
              </a:rPr>
              <a:t>看到花的原野时，感到（              ），因为（                      ）。</a:t>
            </a:r>
            <a:endParaRPr lang="zh-CN" altLang="en-US" sz="2000" b="1">
              <a:latin typeface="Arial" panose="020B0604020202020204" pitchFamily="34" charset="0"/>
            </a:endParaRPr>
          </a:p>
        </p:txBody>
      </p:sp>
      <p:sp>
        <p:nvSpPr>
          <p:cNvPr id="51207" name="Text Box 7"/>
          <p:cNvSpPr txBox="1">
            <a:spLocks noChangeArrowheads="1"/>
          </p:cNvSpPr>
          <p:nvPr/>
        </p:nvSpPr>
        <p:spPr bwMode="auto">
          <a:xfrm>
            <a:off x="4932363" y="476250"/>
            <a:ext cx="381635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>
                <a:latin typeface="Arial" panose="020B0604020202020204" pitchFamily="34" charset="0"/>
              </a:rPr>
              <a:t>　</a:t>
            </a:r>
            <a:r>
              <a:rPr lang="zh-CN" altLang="en-US" sz="2000" b="1">
                <a:latin typeface="Arial" panose="020B0604020202020204" pitchFamily="34" charset="0"/>
              </a:rPr>
              <a:t>　体会到小花的气魄时，</a:t>
            </a:r>
            <a:endParaRPr lang="zh-CN" altLang="en-US" sz="2000" b="1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2000" b="1">
                <a:latin typeface="Arial" panose="020B0604020202020204" pitchFamily="34" charset="0"/>
              </a:rPr>
              <a:t>心头（          　　　　），</a:t>
            </a:r>
            <a:endParaRPr lang="zh-CN" altLang="en-US" sz="2000" b="1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2000" b="1">
                <a:latin typeface="Arial" panose="020B0604020202020204" pitchFamily="34" charset="0"/>
              </a:rPr>
              <a:t>因为（                      ）。　　</a:t>
            </a:r>
            <a:endParaRPr lang="zh-CN" altLang="en-US" sz="2000" b="1">
              <a:latin typeface="Arial" panose="020B0604020202020204" pitchFamily="34" charset="0"/>
            </a:endParaRPr>
          </a:p>
        </p:txBody>
      </p:sp>
      <p:sp>
        <p:nvSpPr>
          <p:cNvPr id="51208" name="Text Box 8"/>
          <p:cNvSpPr txBox="1">
            <a:spLocks noChangeArrowheads="1"/>
          </p:cNvSpPr>
          <p:nvPr/>
        </p:nvSpPr>
        <p:spPr bwMode="auto">
          <a:xfrm>
            <a:off x="1258888" y="5516563"/>
            <a:ext cx="9350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  <a:latin typeface="Arial" panose="020B0604020202020204" pitchFamily="34" charset="0"/>
              </a:rPr>
              <a:t>失望</a:t>
            </a:r>
            <a:endParaRPr lang="zh-CN" altLang="en-US" sz="24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51209" name="Text Box 9"/>
          <p:cNvSpPr txBox="1">
            <a:spLocks noChangeArrowheads="1"/>
          </p:cNvSpPr>
          <p:nvPr/>
        </p:nvSpPr>
        <p:spPr bwMode="auto">
          <a:xfrm>
            <a:off x="2411413" y="4005263"/>
            <a:ext cx="10810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  <a:latin typeface="Arial" panose="020B0604020202020204" pitchFamily="34" charset="0"/>
              </a:rPr>
              <a:t>吃惊</a:t>
            </a:r>
            <a:endParaRPr lang="zh-CN" altLang="en-US" sz="24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51210" name="Text Box 10"/>
          <p:cNvSpPr txBox="1">
            <a:spLocks noChangeArrowheads="1"/>
          </p:cNvSpPr>
          <p:nvPr/>
        </p:nvSpPr>
        <p:spPr bwMode="auto">
          <a:xfrm>
            <a:off x="7524750" y="5013325"/>
            <a:ext cx="936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  <a:latin typeface="Arial" panose="020B0604020202020204" pitchFamily="34" charset="0"/>
              </a:rPr>
              <a:t>遗憾</a:t>
            </a:r>
            <a:r>
              <a:rPr lang="zh-CN" altLang="en-US" sz="2400">
                <a:latin typeface="Arial" panose="020B0604020202020204" pitchFamily="34" charset="0"/>
              </a:rPr>
              <a:t>　</a:t>
            </a:r>
            <a:endParaRPr lang="zh-CN" altLang="en-US" sz="2400">
              <a:latin typeface="Arial" panose="020B0604020202020204" pitchFamily="34" charset="0"/>
            </a:endParaRPr>
          </a:p>
        </p:txBody>
      </p:sp>
      <p:sp>
        <p:nvSpPr>
          <p:cNvPr id="51211" name="Text Box 11"/>
          <p:cNvSpPr txBox="1">
            <a:spLocks noChangeArrowheads="1"/>
          </p:cNvSpPr>
          <p:nvPr/>
        </p:nvSpPr>
        <p:spPr bwMode="auto">
          <a:xfrm>
            <a:off x="7524750" y="2492375"/>
            <a:ext cx="1152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  <a:latin typeface="Arial" panose="020B0604020202020204" pitchFamily="34" charset="0"/>
              </a:rPr>
              <a:t>惊奇</a:t>
            </a:r>
            <a:endParaRPr lang="zh-CN" altLang="en-US" sz="24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51212" name="Text Box 12"/>
          <p:cNvSpPr txBox="1">
            <a:spLocks noChangeArrowheads="1"/>
          </p:cNvSpPr>
          <p:nvPr/>
        </p:nvSpPr>
        <p:spPr bwMode="auto">
          <a:xfrm>
            <a:off x="5867400" y="836613"/>
            <a:ext cx="1511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  <a:latin typeface="Arial" panose="020B0604020202020204" pitchFamily="34" charset="0"/>
              </a:rPr>
              <a:t>怦然一震</a:t>
            </a:r>
            <a:endParaRPr lang="zh-CN" altLang="en-US" sz="24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51213" name="Line 13"/>
          <p:cNvSpPr>
            <a:spLocks noChangeShapeType="1"/>
          </p:cNvSpPr>
          <p:nvPr/>
        </p:nvSpPr>
        <p:spPr bwMode="auto">
          <a:xfrm flipV="1">
            <a:off x="2771775" y="4365625"/>
            <a:ext cx="576263" cy="7921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14" name="Line 14"/>
          <p:cNvSpPr>
            <a:spLocks noChangeShapeType="1"/>
          </p:cNvSpPr>
          <p:nvPr/>
        </p:nvSpPr>
        <p:spPr bwMode="auto">
          <a:xfrm>
            <a:off x="4643438" y="4437063"/>
            <a:ext cx="865187" cy="6477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15" name="Line 15"/>
          <p:cNvSpPr>
            <a:spLocks noChangeShapeType="1"/>
          </p:cNvSpPr>
          <p:nvPr/>
        </p:nvSpPr>
        <p:spPr bwMode="auto">
          <a:xfrm flipV="1">
            <a:off x="5508625" y="3357563"/>
            <a:ext cx="503238" cy="172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16" name="Line 16"/>
          <p:cNvSpPr>
            <a:spLocks noChangeShapeType="1"/>
          </p:cNvSpPr>
          <p:nvPr/>
        </p:nvSpPr>
        <p:spPr bwMode="auto">
          <a:xfrm flipV="1">
            <a:off x="6732588" y="1628775"/>
            <a:ext cx="0" cy="9366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17" name="AutoShape 17">
            <a:hlinkClick r:id="rId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56550" y="6092825"/>
            <a:ext cx="719138" cy="431800"/>
          </a:xfrm>
          <a:prstGeom prst="actionButtonBlank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1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12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51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1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1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51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51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1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1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51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7" dur="2000"/>
                                        <p:tgtEl>
                                          <p:spTgt spid="51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51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51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/>
      <p:bldP spid="51204" grpId="0"/>
      <p:bldP spid="51206" grpId="0"/>
      <p:bldP spid="51207" grpId="0"/>
      <p:bldP spid="51208" grpId="0"/>
      <p:bldP spid="51209" grpId="0"/>
      <p:bldP spid="51210" grpId="0"/>
      <p:bldP spid="51211" grpId="0"/>
      <p:bldP spid="51212" grpId="0"/>
      <p:bldP spid="51213" grpId="0" animBg="1"/>
      <p:bldP spid="51214" grpId="0" animBg="1"/>
      <p:bldP spid="51215" grpId="0" animBg="1"/>
      <p:bldP spid="51216" grpId="0" animBg="1"/>
    </p:bldLst>
  </p:timing>
</p:sld>
</file>

<file path=ppt/theme/theme1.xml><?xml version="1.0" encoding="utf-8"?>
<a:theme xmlns:a="http://schemas.openxmlformats.org/drawingml/2006/main" name="第一PPT模板网-WWW.1PPT.COM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宋体"/>
        <a:cs typeface=""/>
      </a:majorFont>
      <a:minorFont>
        <a:latin typeface="Tahom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0</TotalTime>
  <Words>1126</Words>
  <Application>WPS 演示</Application>
  <PresentationFormat>全屏显示(4:3)</PresentationFormat>
  <Paragraphs>116</Paragraphs>
  <Slides>17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Arial</vt:lpstr>
      <vt:lpstr>宋体</vt:lpstr>
      <vt:lpstr>Wingdings</vt:lpstr>
      <vt:lpstr>Tahoma</vt:lpstr>
      <vt:lpstr>微软雅黑</vt:lpstr>
      <vt:lpstr>华文琥珀</vt:lpstr>
      <vt:lpstr>黑体</vt:lpstr>
      <vt:lpstr>Arial</vt:lpstr>
      <vt:lpstr>Arial Unicode MS</vt:lpstr>
      <vt:lpstr>第一PPT模板网-WWW.1PPT.COM</vt:lpstr>
      <vt:lpstr>PowerPoint 演示文稿</vt:lpstr>
      <vt:lpstr>花的勇气</vt:lpstr>
      <vt:lpstr>自读小建议</vt:lpstr>
      <vt:lpstr>PowerPoint 演示文稿</vt:lpstr>
      <vt:lpstr>课文主要写了一件什么事？</vt:lpstr>
      <vt:lpstr>PowerPoint 演示文稿</vt:lpstr>
      <vt:lpstr>PowerPoint 演示文稿</vt:lpstr>
      <vt:lpstr>PowerPoint 演示文稿</vt:lpstr>
      <vt:lpstr>PowerPoint 演示文稿</vt:lpstr>
      <vt:lpstr>品读小提示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category>第一PPT模板网-WWW.1PPT.COM</cp:category>
  <cp:lastModifiedBy>涂圣文</cp:lastModifiedBy>
  <cp:revision>52</cp:revision>
  <dcterms:created xsi:type="dcterms:W3CDTF">2006-04-19T02:50:00Z</dcterms:created>
  <dcterms:modified xsi:type="dcterms:W3CDTF">2020-05-27T00:37:07Z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2052-11.8.2.8053</vt:lpwstr>
  </property>
</Properties>
</file>