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6"/>
  </p:notesMasterIdLst>
  <p:handoutMasterIdLst>
    <p:handoutMasterId r:id="rId33"/>
  </p:handoutMasterIdLst>
  <p:sldIdLst>
    <p:sldId id="714" r:id="rId3"/>
    <p:sldId id="257" r:id="rId4"/>
    <p:sldId id="643" r:id="rId5"/>
    <p:sldId id="347" r:id="rId6"/>
    <p:sldId id="640" r:id="rId7"/>
    <p:sldId id="349" r:id="rId8"/>
    <p:sldId id="642" r:id="rId9"/>
    <p:sldId id="693" r:id="rId10"/>
    <p:sldId id="266" r:id="rId11"/>
    <p:sldId id="292" r:id="rId12"/>
    <p:sldId id="353" r:id="rId13"/>
    <p:sldId id="696" r:id="rId14"/>
    <p:sldId id="639" r:id="rId15"/>
    <p:sldId id="675" r:id="rId16"/>
    <p:sldId id="276" r:id="rId17"/>
    <p:sldId id="558" r:id="rId18"/>
    <p:sldId id="593" r:id="rId19"/>
    <p:sldId id="590" r:id="rId20"/>
    <p:sldId id="288" r:id="rId21"/>
    <p:sldId id="354" r:id="rId22"/>
    <p:sldId id="499" r:id="rId23"/>
    <p:sldId id="355" r:id="rId24"/>
    <p:sldId id="612" r:id="rId25"/>
    <p:sldId id="611" r:id="rId27"/>
    <p:sldId id="380" r:id="rId28"/>
    <p:sldId id="508" r:id="rId29"/>
    <p:sldId id="268" r:id="rId30"/>
    <p:sldId id="673" r:id="rId31"/>
    <p:sldId id="743" r:id="rId32"/>
  </p:sldIdLst>
  <p:sldSz cx="9144000" cy="5143500" type="screen16x9"/>
  <p:notesSz cx="6858000" cy="9144000"/>
  <p:embeddedFontLst>
    <p:embeddedFont>
      <p:font typeface="楷体" panose="02010609060101010101" charset="-122"/>
      <p:regular r:id="rId38"/>
    </p:embeddedFont>
    <p:embeddedFont>
      <p:font typeface="Calibri" panose="020F0502020204030204"/>
      <p:regular r:id="rId39"/>
      <p:bold r:id="rId40"/>
      <p:italic r:id="rId41"/>
      <p:boldItalic r:id="rId42"/>
    </p:embeddedFont>
    <p:embeddedFont>
      <p:font typeface="微软雅黑" panose="020B0503020204020204" charset="-122"/>
      <p:regular r:id="rId43"/>
    </p:embeddedFont>
    <p:embeddedFont>
      <p:font typeface="Pinyin Adjust" panose="02000500000000000000" charset="0"/>
      <p:regular r:id="rId44"/>
    </p:embeddedFont>
    <p:embeddedFont>
      <p:font typeface="黑体" panose="02010609060101010101" pitchFamily="49" charset="-122"/>
      <p:regular r:id="rId45"/>
    </p:embeddedFont>
  </p:embeddedFontLst>
  <p:defaultTextStyle>
    <a:defPPr>
      <a:defRPr lang="zh-CN"/>
    </a:defPPr>
    <a:lvl1pPr marL="0" lvl="0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1pPr>
    <a:lvl2pPr marL="342900" lvl="1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2pPr>
    <a:lvl3pPr marL="685800" lvl="2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3pPr>
    <a:lvl4pPr marL="1028700" lvl="3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4pPr>
    <a:lvl5pPr marL="1371600" lvl="4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5pPr>
    <a:lvl6pPr marL="1714500" lvl="5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6pPr>
    <a:lvl7pPr marL="2057400" lvl="6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7pPr>
    <a:lvl8pPr marL="2400300" lvl="7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8pPr>
    <a:lvl9pPr marL="2743200" lvl="8" indent="0" algn="l" defTabSz="6858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kern="1200">
        <a:solidFill>
          <a:schemeClr val="tx1"/>
        </a:solidFill>
        <a:latin typeface="GB Pinyinok-B" charset="0"/>
        <a:ea typeface="楷体" panose="02010609060101010101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ubeishijiyingcai@126.com" initials="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4236"/>
    <a:srgbClr val="A1C4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/>
    <p:restoredTop sz="94660"/>
  </p:normalViewPr>
  <p:slideViewPr>
    <p:cSldViewPr snapToGrid="0" showGuides="1">
      <p:cViewPr varScale="1">
        <p:scale>
          <a:sx n="106" d="100"/>
          <a:sy n="106" d="100"/>
        </p:scale>
        <p:origin x="-102" y="-702"/>
      </p:cViewPr>
      <p:guideLst>
        <p:guide orient="horz" pos="168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5" Type="http://schemas.openxmlformats.org/officeDocument/2006/relationships/font" Target="fonts/font8.fntdata"/><Relationship Id="rId44" Type="http://schemas.openxmlformats.org/officeDocument/2006/relationships/font" Target="fonts/font7.fntdata"/><Relationship Id="rId43" Type="http://schemas.openxmlformats.org/officeDocument/2006/relationships/font" Target="fonts/font6.fntdata"/><Relationship Id="rId42" Type="http://schemas.openxmlformats.org/officeDocument/2006/relationships/font" Target="fonts/font5.fntdata"/><Relationship Id="rId41" Type="http://schemas.openxmlformats.org/officeDocument/2006/relationships/font" Target="fonts/font4.fntdata"/><Relationship Id="rId40" Type="http://schemas.openxmlformats.org/officeDocument/2006/relationships/font" Target="fonts/font3.fntdata"/><Relationship Id="rId4" Type="http://schemas.openxmlformats.org/officeDocument/2006/relationships/slide" Target="slides/slide2.xml"/><Relationship Id="rId39" Type="http://schemas.openxmlformats.org/officeDocument/2006/relationships/font" Target="fonts/font2.fntdata"/><Relationship Id="rId38" Type="http://schemas.openxmlformats.org/officeDocument/2006/relationships/font" Target="fonts/font1.fntdata"/><Relationship Id="rId37" Type="http://schemas.openxmlformats.org/officeDocument/2006/relationships/commentAuthors" Target="commentAuthors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handoutMaster" Target="handoutMasters/handoutMaster1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fontAlgn="base"/>
            <a:fld id="{0F9B84EA-7D68-4D60-9CB1-D50884785D1C}" type="datetimeFigureOut">
              <a:rPr lang="zh-CN" altLang="en-US" strike="noStrike" noProof="1" smtClean="0">
                <a:latin typeface="GB Pinyinok-B" charset="0"/>
                <a:ea typeface="楷体" panose="02010609060101010101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fontAlgn="base"/>
            <a:fld id="{8D4E0FC9-F1F8-4FAE-9988-3BA365CFD46F}" type="slidenum">
              <a:rPr lang="zh-CN" altLang="en-US" strike="noStrike" noProof="1" smtClean="0">
                <a:latin typeface="GB Pinyinok-B" charset="0"/>
                <a:ea typeface="楷体" panose="02010609060101010101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1972785" y="509374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www.1ppt.com/jianli/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502412" y="972000"/>
            <a:ext cx="8139178" cy="378101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135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7" Type="http://schemas.openxmlformats.org/officeDocument/2006/relationships/theme" Target="../theme/theme1.xml"/><Relationship Id="rId36" Type="http://schemas.openxmlformats.org/officeDocument/2006/relationships/tags" Target="../tags/tag11.xml"/><Relationship Id="rId35" Type="http://schemas.openxmlformats.org/officeDocument/2006/relationships/tags" Target="../tags/tag10.xml"/><Relationship Id="rId34" Type="http://schemas.openxmlformats.org/officeDocument/2006/relationships/tags" Target="../tags/tag9.xml"/><Relationship Id="rId33" Type="http://schemas.openxmlformats.org/officeDocument/2006/relationships/tags" Target="../tags/tag8.xml"/><Relationship Id="rId32" Type="http://schemas.openxmlformats.org/officeDocument/2006/relationships/tags" Target="../tags/tag7.xml"/><Relationship Id="rId31" Type="http://schemas.openxmlformats.org/officeDocument/2006/relationships/tags" Target="../tags/tag6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31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2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33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4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35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36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135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0.xml"/><Relationship Id="rId1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0.xml"/><Relationship Id="rId1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9.xml"/><Relationship Id="rId4" Type="http://schemas.openxmlformats.org/officeDocument/2006/relationships/image" Target="../media/image17.jpe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4268391"/>
            <a:ext cx="9144000" cy="877967"/>
          </a:xfrm>
          <a:prstGeom prst="rect">
            <a:avLst/>
          </a:prstGeom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212772" y="1489710"/>
            <a:ext cx="4931228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5400" b="1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16.</a:t>
            </a:r>
            <a:r>
              <a:rPr lang="zh-CN" altLang="en-US" sz="5400" b="1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海上日出</a:t>
            </a:r>
            <a:endParaRPr lang="zh-CN" altLang="en-US" sz="6000" dirty="0">
              <a:latin typeface="华文新魏" panose="02010800040101010101" charset="-122"/>
              <a:ea typeface="华文新魏" panose="02010800040101010101" charset="-122"/>
            </a:endParaRPr>
          </a:p>
        </p:txBody>
      </p:sp>
      <p:pic>
        <p:nvPicPr>
          <p:cNvPr id="61" name="图片 60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-2858" y="1386602"/>
            <a:ext cx="3626168" cy="2881789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074670" y="392907"/>
            <a:ext cx="606933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400" dirty="0"/>
              <a:t>人教部编版</a:t>
            </a:r>
            <a:r>
              <a:rPr lang="en-US" altLang="zh-CN" sz="2400" dirty="0"/>
              <a:t>·</a:t>
            </a:r>
            <a:r>
              <a:rPr lang="zh-CN" altLang="en-US" sz="2400" dirty="0"/>
              <a:t>四年级（下册）</a:t>
            </a:r>
            <a:endParaRPr lang="zh-CN" altLang="en-US" sz="2400" dirty="0"/>
          </a:p>
        </p:txBody>
      </p:sp>
      <p:sp>
        <p:nvSpPr>
          <p:cNvPr id="6" name="矩形 5"/>
          <p:cNvSpPr/>
          <p:nvPr/>
        </p:nvSpPr>
        <p:spPr>
          <a:xfrm>
            <a:off x="5580024" y="2574426"/>
            <a:ext cx="1058623" cy="37702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 algn="ctr"/>
            <a:r>
              <a:rPr lang="zh-CN" altLang="zh-CN" sz="2000" dirty="0" smtClean="0"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en-US" altLang="zh-CN" sz="2000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zh-CN" sz="2000" dirty="0">
                <a:latin typeface="微软雅黑" panose="020B0503020204020204" charset="-122"/>
                <a:ea typeface="微软雅黑" panose="020B0503020204020204" charset="-122"/>
              </a:rPr>
              <a:t>课时</a:t>
            </a:r>
            <a:endParaRPr lang="zh-CN" altLang="zh-CN" sz="2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2"/>
          <p:cNvSpPr txBox="1"/>
          <p:nvPr/>
        </p:nvSpPr>
        <p:spPr>
          <a:xfrm>
            <a:off x="3636645" y="1257063"/>
            <a:ext cx="1965960" cy="43767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加一加识记法</a:t>
            </a:r>
            <a:endParaRPr lang="zh-CN" altLang="en-US" sz="24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018699" y="658654"/>
            <a:ext cx="1628775" cy="504825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zh-CN" altLang="en-US" sz="2400" b="1" noProof="1">
                <a:latin typeface="微软雅黑" panose="020B0503020204020204" charset="-122"/>
                <a:ea typeface="微软雅黑" panose="020B0503020204020204" charset="-122"/>
              </a:rPr>
              <a:t>识字方法</a:t>
            </a:r>
            <a:endParaRPr lang="zh-CN" altLang="en-US" sz="2400" b="1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TextBox 10"/>
          <p:cNvSpPr txBox="1"/>
          <p:nvPr/>
        </p:nvSpPr>
        <p:spPr>
          <a:xfrm>
            <a:off x="2396967" y="4200525"/>
            <a:ext cx="4481036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   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镶（镶嵌）  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  嚷（叫嚷）</a:t>
            </a:r>
            <a:endParaRPr lang="en-US" altLang="zh-CN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235042" y="1912621"/>
            <a:ext cx="4642961" cy="1492568"/>
            <a:chOff x="4594" y="3531"/>
            <a:chExt cx="10992" cy="3134"/>
          </a:xfrm>
        </p:grpSpPr>
        <p:grpSp>
          <p:nvGrpSpPr>
            <p:cNvPr id="8" name="组合 7"/>
            <p:cNvGrpSpPr/>
            <p:nvPr/>
          </p:nvGrpSpPr>
          <p:grpSpPr>
            <a:xfrm>
              <a:off x="4594" y="3531"/>
              <a:ext cx="10992" cy="2014"/>
              <a:chOff x="4593" y="4161"/>
              <a:chExt cx="10992" cy="2014"/>
            </a:xfrm>
          </p:grpSpPr>
          <p:sp>
            <p:nvSpPr>
              <p:cNvPr id="12" name="TextBox 2"/>
              <p:cNvSpPr txBox="1"/>
              <p:nvPr/>
            </p:nvSpPr>
            <p:spPr>
              <a:xfrm>
                <a:off x="4593" y="5303"/>
                <a:ext cx="10013" cy="87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en-US" altLang="zh-CN" sz="21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 </a:t>
                </a:r>
                <a:r>
                  <a:rPr lang="zh-CN" altLang="en-US" sz="21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何 </a:t>
                </a:r>
                <a:r>
                  <a:rPr lang="en-US" altLang="zh-CN" sz="21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+ 艹 = </a:t>
                </a:r>
                <a:r>
                  <a:rPr lang="zh-CN" altLang="en-US" sz="21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荷             </a:t>
                </a:r>
                <a:r>
                  <a:rPr lang="zh-CN" altLang="en-US" sz="2100" dirty="0"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组词：重荷  </a:t>
                </a:r>
                <a:endParaRPr lang="zh-CN" altLang="en-US" sz="21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7" name="TextBox 2"/>
              <p:cNvSpPr txBox="1"/>
              <p:nvPr/>
            </p:nvSpPr>
            <p:spPr>
              <a:xfrm>
                <a:off x="4745" y="4161"/>
                <a:ext cx="10840" cy="87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square" anchor="t">
                <a:spAutoFit/>
              </a:bodyPr>
              <a:lstStyle/>
              <a:p>
                <a:pPr algn="l"/>
                <a:r>
                  <a:rPr lang="zh-CN" altLang="en-US" sz="21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广 </a:t>
                </a:r>
                <a:r>
                  <a:rPr lang="en-US" altLang="zh-CN" sz="21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+ </a:t>
                </a:r>
                <a:r>
                  <a:rPr lang="en-US" altLang="zh-CN" sz="21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扌</a:t>
                </a:r>
                <a:r>
                  <a:rPr lang="en-US" altLang="zh-CN" sz="21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 =</a:t>
                </a:r>
                <a:r>
                  <a:rPr lang="zh-CN" altLang="en-US" sz="2100" dirty="0">
                    <a:solidFill>
                      <a:srgbClr val="0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 扩             </a:t>
                </a:r>
                <a:r>
                  <a:rPr lang="zh-CN" altLang="en-US" sz="2100" dirty="0"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组词：扩大    </a:t>
                </a:r>
                <a:endParaRPr lang="zh-CN" altLang="en-US" sz="21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4746" y="5793"/>
              <a:ext cx="10652" cy="87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1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杀 </a:t>
              </a:r>
              <a:r>
                <a:rPr lang="en-US" altLang="zh-CN" sz="21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+ 扌 = </a:t>
              </a:r>
              <a:r>
                <a:rPr lang="zh-CN" altLang="en-US" sz="21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刹             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组词：一刹那</a:t>
              </a:r>
              <a:endParaRPr lang="zh-CN" altLang="en-US" sz="21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6" name="TextBox 2"/>
          <p:cNvSpPr txBox="1"/>
          <p:nvPr/>
        </p:nvSpPr>
        <p:spPr>
          <a:xfrm>
            <a:off x="3741420" y="3574019"/>
            <a:ext cx="1661160" cy="43767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pPr algn="l"/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对比识记法</a:t>
            </a:r>
            <a:endParaRPr lang="zh-CN" altLang="en-US" sz="24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 bldLvl="0" animBg="1"/>
      <p:bldP spid="6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4"/>
          <p:cNvSpPr txBox="1"/>
          <p:nvPr/>
        </p:nvSpPr>
        <p:spPr>
          <a:xfrm>
            <a:off x="3173426" y="1788173"/>
            <a:ext cx="471488" cy="48474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700" b="1" dirty="0">
                <a:solidFill>
                  <a:srgbClr val="E04236"/>
                </a:solidFill>
                <a:latin typeface="+mn-ea"/>
                <a:ea typeface="+mn-ea"/>
              </a:rPr>
              <a:t>荷</a:t>
            </a:r>
            <a:endParaRPr lang="zh-CN" altLang="en-US" sz="2700" b="1" dirty="0">
              <a:solidFill>
                <a:srgbClr val="E04236"/>
              </a:solidFill>
              <a:latin typeface="+mn-ea"/>
              <a:ea typeface="+mn-ea"/>
            </a:endParaRPr>
          </a:p>
        </p:txBody>
      </p:sp>
      <p:sp>
        <p:nvSpPr>
          <p:cNvPr id="8" name="左大括号 7"/>
          <p:cNvSpPr/>
          <p:nvPr/>
        </p:nvSpPr>
        <p:spPr>
          <a:xfrm>
            <a:off x="3882086" y="1431700"/>
            <a:ext cx="212884" cy="1105376"/>
          </a:xfrm>
          <a:prstGeom prst="leftBrace">
            <a:avLst>
              <a:gd name="adj1" fmla="val 30690"/>
              <a:gd name="adj2" fmla="val 5001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2" name="圆角矩形 1"/>
          <p:cNvSpPr/>
          <p:nvPr/>
        </p:nvSpPr>
        <p:spPr>
          <a:xfrm>
            <a:off x="3724275" y="697230"/>
            <a:ext cx="1929765" cy="503396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en-US" altLang="zh-CN" sz="2400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2400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多音字</a:t>
            </a:r>
            <a:endParaRPr lang="zh-CN" altLang="en-US" sz="2400" noProof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4203555" y="2062731"/>
            <a:ext cx="1828800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000" dirty="0" err="1">
                <a:solidFill>
                  <a:srgbClr val="000000"/>
                </a:solidFill>
                <a:latin typeface="Pinyin Adjust" panose="02000500000000000000" charset="0"/>
                <a:ea typeface="GB Pinyinok-B" pitchFamily="2" charset="-122"/>
              </a:rPr>
              <a:t>hè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（重荷 </a:t>
            </a:r>
            <a:r>
              <a:rPr lang="en-US" altLang="zh-CN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)</a:t>
            </a:r>
            <a:endParaRPr lang="en-US" altLang="zh-CN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楷体" panose="02010609060101010101" charset="-122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4203555" y="1319067"/>
            <a:ext cx="2246710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000" dirty="0" err="1">
                <a:solidFill>
                  <a:srgbClr val="000000"/>
                </a:solidFill>
                <a:latin typeface="Pinyin Adjust" panose="02000500000000000000" charset="0"/>
                <a:ea typeface="GB Pinyinok-B" pitchFamily="2" charset="-122"/>
              </a:rPr>
              <a:t>hé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（荷花 </a:t>
            </a:r>
            <a:r>
              <a:rPr lang="en-US" altLang="zh-CN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)</a:t>
            </a:r>
            <a:endParaRPr lang="en-US" altLang="zh-CN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楷体" panose="02010609060101010101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328136" y="2428444"/>
            <a:ext cx="987029" cy="503635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zh-CN" altLang="en-US" sz="2100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造句</a:t>
            </a:r>
            <a:endParaRPr lang="zh-CN" altLang="en-US" sz="2100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59544" y="2815590"/>
            <a:ext cx="8862060" cy="14535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那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盛开的荷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（</a:t>
            </a:r>
            <a:r>
              <a:rPr lang="en-US" altLang="zh-CN" sz="3000" dirty="0" err="1">
                <a:solidFill>
                  <a:srgbClr val="E04236"/>
                </a:solidFill>
                <a:latin typeface="Pinyin Adjust" panose="02000500000000000000" charset="0"/>
                <a:ea typeface="GB Pinyinok-B" pitchFamily="2" charset="-122"/>
                <a:sym typeface="+mn-ea"/>
              </a:rPr>
              <a:t>hé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）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花挺着碧绿的茎杆，像一位亭亭玉立的少女眺望着远方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en-US" altLang="zh-CN"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生活中种种苦难，让他不堪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重荷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（</a:t>
            </a:r>
            <a:r>
              <a:rPr lang="en-US" altLang="zh-CN" sz="3000" dirty="0" err="1">
                <a:solidFill>
                  <a:srgbClr val="E04236"/>
                </a:solidFill>
                <a:latin typeface="Pinyin Adjust" panose="02000500000000000000" charset="0"/>
                <a:ea typeface="GB Pinyinok-B" pitchFamily="2" charset="-122"/>
                <a:sym typeface="+mn-ea"/>
              </a:rPr>
              <a:t>hè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）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16" grpId="0"/>
      <p:bldP spid="17" grpId="0"/>
      <p:bldP spid="3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4"/>
          <p:cNvSpPr txBox="1"/>
          <p:nvPr/>
        </p:nvSpPr>
        <p:spPr>
          <a:xfrm>
            <a:off x="3251359" y="2140983"/>
            <a:ext cx="471488" cy="484748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700" b="1" dirty="0">
                <a:solidFill>
                  <a:srgbClr val="E04236"/>
                </a:solidFill>
                <a:latin typeface="+mn-ea"/>
                <a:ea typeface="+mn-ea"/>
              </a:rPr>
              <a:t>刹</a:t>
            </a:r>
            <a:endParaRPr lang="zh-CN" altLang="en-US" sz="2700" b="1" dirty="0">
              <a:solidFill>
                <a:srgbClr val="E04236"/>
              </a:solidFill>
              <a:latin typeface="+mn-ea"/>
              <a:ea typeface="+mn-ea"/>
            </a:endParaRPr>
          </a:p>
        </p:txBody>
      </p:sp>
      <p:sp>
        <p:nvSpPr>
          <p:cNvPr id="8" name="左大括号 7"/>
          <p:cNvSpPr/>
          <p:nvPr/>
        </p:nvSpPr>
        <p:spPr>
          <a:xfrm>
            <a:off x="3960019" y="1784509"/>
            <a:ext cx="212884" cy="1105376"/>
          </a:xfrm>
          <a:prstGeom prst="leftBrace">
            <a:avLst>
              <a:gd name="adj1" fmla="val 30690"/>
              <a:gd name="adj2" fmla="val 50016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 fontAlgn="auto"/>
            <a:endParaRPr lang="zh-CN" altLang="en-US" strike="noStrike" noProof="1"/>
          </a:p>
        </p:txBody>
      </p:sp>
      <p:sp>
        <p:nvSpPr>
          <p:cNvPr id="2" name="圆角矩形 1"/>
          <p:cNvSpPr/>
          <p:nvPr/>
        </p:nvSpPr>
        <p:spPr>
          <a:xfrm>
            <a:off x="3960019" y="715328"/>
            <a:ext cx="1929765" cy="503396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en-US" altLang="zh-CN" sz="2400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2400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多音字</a:t>
            </a:r>
            <a:endParaRPr lang="zh-CN" altLang="en-US" sz="2400" noProof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4281488" y="2415541"/>
            <a:ext cx="1828800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000" dirty="0" err="1">
                <a:solidFill>
                  <a:srgbClr val="000000"/>
                </a:solidFill>
                <a:latin typeface="Pinyin Adjust" panose="02000500000000000000" charset="0"/>
                <a:ea typeface="GB Pinyinok-B" pitchFamily="2" charset="-122"/>
              </a:rPr>
              <a:t>shā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（刹车 </a:t>
            </a:r>
            <a:r>
              <a:rPr lang="en-US" altLang="zh-CN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)</a:t>
            </a:r>
            <a:endParaRPr lang="en-US" altLang="zh-CN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楷体" panose="02010609060101010101" charset="-122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4281488" y="1671876"/>
            <a:ext cx="2246710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000" dirty="0" err="1">
                <a:solidFill>
                  <a:srgbClr val="000000"/>
                </a:solidFill>
                <a:latin typeface="Pinyin Adjust" panose="02000500000000000000" charset="0"/>
                <a:ea typeface="GB Pinyinok-B" pitchFamily="2" charset="-122"/>
              </a:rPr>
              <a:t>chà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（刹那 </a:t>
            </a:r>
            <a:r>
              <a:rPr lang="en-US" altLang="zh-CN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)</a:t>
            </a:r>
            <a:endParaRPr lang="en-US" altLang="zh-CN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楷体" panose="02010609060101010101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1183481" y="2889648"/>
            <a:ext cx="987029" cy="503635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zh-CN" altLang="en-US" sz="2100" noProof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造句</a:t>
            </a:r>
            <a:endParaRPr lang="zh-CN" altLang="en-US" sz="2100" noProof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046798" y="3290411"/>
            <a:ext cx="7050405" cy="14535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刹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（</a:t>
            </a:r>
            <a:r>
              <a:rPr lang="en-US" altLang="zh-CN" sz="3000" dirty="0" err="1">
                <a:solidFill>
                  <a:srgbClr val="E04236"/>
                </a:solidFill>
                <a:latin typeface="Pinyin Adjust" panose="02000500000000000000" charset="0"/>
                <a:ea typeface="GB Pinyinok-B" pitchFamily="2" charset="-122"/>
                <a:sym typeface="+mn-ea"/>
              </a:rPr>
              <a:t>chà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）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那间，太阳发出了夺目的光彩。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       司机手疾眼快，及时刹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（</a:t>
            </a:r>
            <a:r>
              <a:rPr lang="en-US" altLang="zh-CN" sz="3000" dirty="0" err="1">
                <a:solidFill>
                  <a:srgbClr val="E04236"/>
                </a:solidFill>
                <a:latin typeface="Pinyin Adjust" panose="02000500000000000000" charset="0"/>
                <a:ea typeface="GB Pinyinok-B" pitchFamily="2" charset="-122"/>
                <a:sym typeface="+mn-ea"/>
              </a:rPr>
              <a:t>shā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）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车，避免了一次事故。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 bldLvl="0" animBg="1"/>
      <p:bldP spid="16" grpId="0"/>
      <p:bldP spid="17" grpId="0"/>
      <p:bldP spid="3" grpId="0" bldLvl="0" animBg="1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圆角矩形 54"/>
          <p:cNvSpPr/>
          <p:nvPr/>
        </p:nvSpPr>
        <p:spPr>
          <a:xfrm>
            <a:off x="3601403" y="710565"/>
            <a:ext cx="2208371" cy="50387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  <a:endParaRPr lang="zh-CN" altLang="en-US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3057958" y="1663498"/>
            <a:ext cx="706755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000" dirty="0" err="1">
                <a:solidFill>
                  <a:srgbClr val="000000"/>
                </a:solidFill>
                <a:latin typeface="Pinyin Adjust" panose="02000500000000000000" charset="0"/>
                <a:ea typeface="GB Pinyinok-B" pitchFamily="2" charset="-122"/>
                <a:sym typeface="+mn-ea"/>
              </a:rPr>
              <a:t>kuò</a:t>
            </a:r>
            <a:endParaRPr lang="en-US" altLang="zh-CN" sz="3000" dirty="0" err="1">
              <a:solidFill>
                <a:srgbClr val="000000"/>
              </a:solidFill>
              <a:latin typeface="Pinyin Adjust" panose="02000500000000000000" charset="0"/>
              <a:ea typeface="GB Pinyinok-B" pitchFamily="2" charset="-122"/>
              <a:sym typeface="+mn-ea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3889014" y="1663498"/>
            <a:ext cx="688658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000" dirty="0" err="1">
                <a:solidFill>
                  <a:srgbClr val="000000"/>
                </a:solidFill>
                <a:latin typeface="Pinyin Adjust" panose="02000500000000000000" charset="0"/>
                <a:ea typeface="GB Pinyinok-B" pitchFamily="2" charset="-122"/>
                <a:sym typeface="+mn-ea"/>
              </a:rPr>
              <a:t>fàn</a:t>
            </a:r>
            <a:endParaRPr lang="en-US" altLang="zh-CN" sz="3000" dirty="0" err="1">
              <a:solidFill>
                <a:srgbClr val="000000"/>
              </a:solidFill>
              <a:latin typeface="Pinyin Adjust" panose="02000500000000000000" charset="0"/>
              <a:ea typeface="GB Pinyinok-B" pitchFamily="2" charset="-122"/>
              <a:sym typeface="+mn-ea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4782459" y="1635876"/>
            <a:ext cx="654844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000" dirty="0" err="1">
                <a:solidFill>
                  <a:srgbClr val="000000"/>
                </a:solidFill>
                <a:latin typeface="Pinyin Adjust" panose="02000500000000000000" charset="0"/>
                <a:ea typeface="GB Pinyinok-B" pitchFamily="2" charset="-122"/>
                <a:sym typeface="+mn-ea"/>
              </a:rPr>
              <a:t>nǔ</a:t>
            </a:r>
            <a:endParaRPr lang="en-US" altLang="zh-CN" sz="3000" dirty="0" err="1">
              <a:solidFill>
                <a:srgbClr val="000000"/>
              </a:solidFill>
              <a:latin typeface="Pinyin Adjust" panose="02000500000000000000" charset="0"/>
              <a:ea typeface="GB Pinyinok-B" pitchFamily="2" charset="-122"/>
              <a:sym typeface="+mn-ea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5602562" y="1635876"/>
            <a:ext cx="734854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000" dirty="0" err="1">
                <a:solidFill>
                  <a:srgbClr val="000000"/>
                </a:solidFill>
                <a:latin typeface="Pinyin Adjust" panose="02000500000000000000" charset="0"/>
                <a:ea typeface="GB Pinyinok-B" pitchFamily="2" charset="-122"/>
                <a:sym typeface="+mn-ea"/>
              </a:rPr>
              <a:t>chà</a:t>
            </a:r>
            <a:endParaRPr lang="en-US" altLang="zh-CN" sz="3000" dirty="0" err="1">
              <a:solidFill>
                <a:srgbClr val="000000"/>
              </a:solidFill>
              <a:latin typeface="Pinyin Adjust" panose="02000500000000000000" charset="0"/>
              <a:ea typeface="GB Pinyinok-B" pitchFamily="2" charset="-122"/>
              <a:sym typeface="+mn-ea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2932887" y="3154820"/>
            <a:ext cx="799624" cy="10377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</a:rPr>
              <a:t>扩大</a:t>
            </a:r>
            <a:endParaRPr lang="zh-CN" altLang="en-US" sz="2100" dirty="0"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</a:rPr>
              <a:t>扩充</a:t>
            </a:r>
            <a:endParaRPr lang="zh-CN" altLang="en-US" sz="2100" dirty="0"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3772809" y="3166644"/>
            <a:ext cx="799624" cy="10377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</a:rPr>
              <a:t>示范 </a:t>
            </a:r>
            <a:endParaRPr lang="zh-CN" altLang="en-US" sz="2100" dirty="0"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</a:rPr>
              <a:t>模范</a:t>
            </a:r>
            <a:endParaRPr lang="zh-CN" altLang="en-US" sz="2100" dirty="0"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4709906" y="3178435"/>
            <a:ext cx="799624" cy="10377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</a:rPr>
              <a:t>努力</a:t>
            </a:r>
            <a:endParaRPr lang="zh-CN" altLang="en-US" sz="2100" dirty="0"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</a:rPr>
              <a:t>努嘴</a:t>
            </a:r>
            <a:endParaRPr lang="zh-CN" altLang="en-US" sz="2100" dirty="0"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5570177" y="3178449"/>
            <a:ext cx="855821" cy="10377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</a:rPr>
              <a:t>刹那</a:t>
            </a:r>
            <a:endParaRPr lang="zh-CN" altLang="en-US" sz="2100" dirty="0"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</a:rPr>
              <a:t>古刹</a:t>
            </a:r>
            <a:endParaRPr lang="zh-CN" altLang="en-US" sz="2100" dirty="0"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4654348" y="2267859"/>
            <a:ext cx="749618" cy="749618"/>
            <a:chOff x="14350" y="9067"/>
            <a:chExt cx="1574" cy="1574"/>
          </a:xfrm>
        </p:grpSpPr>
        <p:cxnSp>
          <p:nvCxnSpPr>
            <p:cNvPr id="12" name="直接连接符 11"/>
            <p:cNvCxnSpPr>
              <a:stCxn id="11" idx="0"/>
              <a:endCxn id="11" idx="2"/>
            </p:cNvCxnSpPr>
            <p:nvPr/>
          </p:nvCxnSpPr>
          <p:spPr>
            <a:xfrm>
              <a:off x="15138" y="9067"/>
              <a:ext cx="0" cy="15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>
              <a:stCxn id="11" idx="1"/>
              <a:endCxn id="11" idx="3"/>
            </p:cNvCxnSpPr>
            <p:nvPr/>
          </p:nvCxnSpPr>
          <p:spPr>
            <a:xfrm>
              <a:off x="14350" y="9855"/>
              <a:ext cx="1575" cy="0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矩形 10"/>
            <p:cNvSpPr/>
            <p:nvPr/>
          </p:nvSpPr>
          <p:spPr>
            <a:xfrm>
              <a:off x="14350" y="9067"/>
              <a:ext cx="1575" cy="1575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</p:grpSp>
      <p:sp>
        <p:nvSpPr>
          <p:cNvPr id="19" name="文本框 64"/>
          <p:cNvSpPr txBox="1">
            <a:spLocks noChangeArrowheads="1"/>
          </p:cNvSpPr>
          <p:nvPr/>
        </p:nvSpPr>
        <p:spPr bwMode="auto">
          <a:xfrm>
            <a:off x="2891617" y="2244850"/>
            <a:ext cx="693896" cy="82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anose="02010609060101010101" charset="-122"/>
              </a:rPr>
              <a:t>扩</a:t>
            </a:r>
            <a:endParaRPr lang="zh-CN" altLang="en-US" sz="5000" b="1" dirty="0">
              <a:solidFill>
                <a:srgbClr val="E04236"/>
              </a:solidFill>
              <a:latin typeface="楷体" panose="02010609060101010101" charset="-122"/>
            </a:endParaRPr>
          </a:p>
        </p:txBody>
      </p:sp>
      <p:sp>
        <p:nvSpPr>
          <p:cNvPr id="20" name="文本框 64"/>
          <p:cNvSpPr txBox="1">
            <a:spLocks noChangeArrowheads="1"/>
          </p:cNvSpPr>
          <p:nvPr/>
        </p:nvSpPr>
        <p:spPr bwMode="auto">
          <a:xfrm>
            <a:off x="3732213" y="2268860"/>
            <a:ext cx="695801" cy="82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anose="02010609060101010101" charset="-122"/>
              </a:rPr>
              <a:t>范</a:t>
            </a:r>
            <a:endParaRPr lang="zh-CN" altLang="en-US" sz="5000" b="1" dirty="0">
              <a:solidFill>
                <a:srgbClr val="E04236"/>
              </a:solidFill>
              <a:latin typeface="楷体" panose="02010609060101010101" charset="-122"/>
            </a:endParaRPr>
          </a:p>
        </p:txBody>
      </p:sp>
      <p:grpSp>
        <p:nvGrpSpPr>
          <p:cNvPr id="2" name="组合 77"/>
          <p:cNvGrpSpPr/>
          <p:nvPr/>
        </p:nvGrpSpPr>
        <p:grpSpPr bwMode="auto">
          <a:xfrm>
            <a:off x="2891747" y="2252619"/>
            <a:ext cx="750094" cy="775335"/>
            <a:chOff x="714348" y="428604"/>
            <a:chExt cx="1000132" cy="1000926"/>
          </a:xfrm>
        </p:grpSpPr>
        <p:sp>
          <p:nvSpPr>
            <p:cNvPr id="3" name="矩形 2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 dirty="0">
                <a:solidFill>
                  <a:srgbClr val="FF0000"/>
                </a:solidFill>
              </a:endParaRPr>
            </a:p>
          </p:txBody>
        </p:sp>
        <p:cxnSp>
          <p:nvCxnSpPr>
            <p:cNvPr id="4" name="直接连接符 3"/>
            <p:cNvCxnSpPr>
              <a:stCxn id="3" idx="0"/>
              <a:endCxn id="3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>
              <a:stCxn id="3" idx="1"/>
              <a:endCxn id="3" idx="3"/>
            </p:cNvCxnSpPr>
            <p:nvPr/>
          </p:nvCxnSpPr>
          <p:spPr>
            <a:xfrm rot="10800000" flipH="1">
              <a:off x="714348" y="966561"/>
              <a:ext cx="1000132" cy="1589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81"/>
          <p:cNvGrpSpPr/>
          <p:nvPr/>
        </p:nvGrpSpPr>
        <p:grpSpPr bwMode="auto">
          <a:xfrm>
            <a:off x="3772809" y="2251667"/>
            <a:ext cx="750094" cy="792956"/>
            <a:chOff x="714348" y="428604"/>
            <a:chExt cx="1000132" cy="1023327"/>
          </a:xfrm>
        </p:grpSpPr>
        <p:sp>
          <p:nvSpPr>
            <p:cNvPr id="7" name="矩形 6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 dirty="0">
                <a:solidFill>
                  <a:srgbClr val="FF0000"/>
                </a:solidFill>
              </a:endParaRPr>
            </a:p>
          </p:txBody>
        </p:sp>
        <p:cxnSp>
          <p:nvCxnSpPr>
            <p:cNvPr id="8" name="直接连接符 7"/>
            <p:cNvCxnSpPr>
              <a:stCxn id="7" idx="0"/>
              <a:endCxn id="7" idx="2"/>
            </p:cNvCxnSpPr>
            <p:nvPr/>
          </p:nvCxnSpPr>
          <p:spPr>
            <a:xfrm rot="16200000" flipH="1">
              <a:off x="713951" y="949880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7" idx="1"/>
              <a:endCxn id="7" idx="3"/>
            </p:cNvCxnSpPr>
            <p:nvPr/>
          </p:nvCxnSpPr>
          <p:spPr>
            <a:xfrm rot="10800000" flipH="1">
              <a:off x="714348" y="929066"/>
              <a:ext cx="1000132" cy="1589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文本框 64"/>
          <p:cNvSpPr txBox="1">
            <a:spLocks noChangeArrowheads="1"/>
          </p:cNvSpPr>
          <p:nvPr/>
        </p:nvSpPr>
        <p:spPr bwMode="auto">
          <a:xfrm>
            <a:off x="4654463" y="2268696"/>
            <a:ext cx="671513" cy="82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anose="02010609060101010101" charset="-122"/>
              </a:rPr>
              <a:t>努</a:t>
            </a:r>
            <a:endParaRPr lang="zh-CN" altLang="en-US" sz="5000" b="1" dirty="0">
              <a:solidFill>
                <a:srgbClr val="E04236"/>
              </a:solidFill>
              <a:latin typeface="楷体" panose="02010609060101010101" charset="-122"/>
            </a:endParaRPr>
          </a:p>
        </p:txBody>
      </p:sp>
      <p:grpSp>
        <p:nvGrpSpPr>
          <p:cNvPr id="23" name="组合 89"/>
          <p:cNvGrpSpPr/>
          <p:nvPr/>
        </p:nvGrpSpPr>
        <p:grpSpPr bwMode="auto">
          <a:xfrm>
            <a:off x="5546364" y="2275479"/>
            <a:ext cx="750094" cy="751046"/>
            <a:chOff x="714348" y="428604"/>
            <a:chExt cx="1000132" cy="1000926"/>
          </a:xfrm>
        </p:grpSpPr>
        <p:sp>
          <p:nvSpPr>
            <p:cNvPr id="24" name="矩形 23"/>
            <p:cNvSpPr/>
            <p:nvPr/>
          </p:nvSpPr>
          <p:spPr>
            <a:xfrm>
              <a:off x="714348" y="428604"/>
              <a:ext cx="1000132" cy="999340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25" name="直接连接符 24"/>
            <p:cNvCxnSpPr>
              <a:stCxn id="24" idx="0"/>
              <a:endCxn id="24" idx="2"/>
            </p:cNvCxnSpPr>
            <p:nvPr/>
          </p:nvCxnSpPr>
          <p:spPr>
            <a:xfrm rot="16200000" flipH="1">
              <a:off x="714744" y="928272"/>
              <a:ext cx="999340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stCxn id="24" idx="1"/>
              <a:endCxn id="24" idx="3"/>
            </p:cNvCxnSpPr>
            <p:nvPr/>
          </p:nvCxnSpPr>
          <p:spPr>
            <a:xfrm rot="10800000" flipH="1">
              <a:off x="714348" y="928274"/>
              <a:ext cx="1000132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64"/>
          <p:cNvSpPr txBox="1">
            <a:spLocks noChangeArrowheads="1"/>
          </p:cNvSpPr>
          <p:nvPr/>
        </p:nvSpPr>
        <p:spPr bwMode="auto">
          <a:xfrm>
            <a:off x="5546479" y="2267625"/>
            <a:ext cx="745808" cy="82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anose="02010609060101010101" charset="-122"/>
              </a:rPr>
              <a:t>刹</a:t>
            </a:r>
            <a:endParaRPr lang="zh-CN" altLang="en-US" sz="5000" b="1" dirty="0">
              <a:solidFill>
                <a:srgbClr val="E04236"/>
              </a:solidFill>
              <a:latin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94" grpId="0"/>
      <p:bldP spid="95" grpId="0"/>
      <p:bldP spid="96" grpId="0"/>
      <p:bldP spid="112" grpId="0"/>
      <p:bldP spid="114" grpId="0"/>
      <p:bldP spid="115" grpId="0"/>
      <p:bldP spid="116" grpId="0"/>
      <p:bldP spid="19" grpId="0"/>
      <p:bldP spid="20" grpId="0"/>
      <p:bldP spid="21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圆角矩形 54"/>
          <p:cNvSpPr/>
          <p:nvPr/>
        </p:nvSpPr>
        <p:spPr>
          <a:xfrm>
            <a:off x="3601403" y="710565"/>
            <a:ext cx="2208371" cy="50387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  <a:endParaRPr lang="zh-CN" altLang="en-US" sz="21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2651284" y="1487806"/>
            <a:ext cx="721995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000" dirty="0" err="1">
                <a:solidFill>
                  <a:srgbClr val="000000"/>
                </a:solidFill>
                <a:latin typeface="Pinyin Adjust" panose="02000500000000000000" charset="0"/>
                <a:ea typeface="GB Pinyinok-B" pitchFamily="2" charset="-122"/>
                <a:sym typeface="+mn-ea"/>
              </a:rPr>
              <a:t>làn</a:t>
            </a:r>
            <a:endParaRPr lang="en-US" altLang="zh-CN" sz="3000" dirty="0" err="1">
              <a:solidFill>
                <a:srgbClr val="000000"/>
              </a:solidFill>
              <a:latin typeface="Pinyin Adjust" panose="02000500000000000000" charset="0"/>
              <a:ea typeface="GB Pinyinok-B" pitchFamily="2" charset="-122"/>
              <a:sym typeface="+mn-ea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3601403" y="1515428"/>
            <a:ext cx="581025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000" dirty="0" err="1">
                <a:solidFill>
                  <a:srgbClr val="000000"/>
                </a:solidFill>
                <a:latin typeface="Pinyin Adjust" panose="02000500000000000000" charset="0"/>
                <a:ea typeface="GB Pinyinok-B" pitchFamily="2" charset="-122"/>
                <a:sym typeface="+mn-ea"/>
              </a:rPr>
              <a:t>tì</a:t>
            </a:r>
            <a:endParaRPr lang="en-US" altLang="zh-CN" sz="3000" dirty="0" err="1">
              <a:solidFill>
                <a:srgbClr val="000000"/>
              </a:solidFill>
              <a:latin typeface="Pinyin Adjust" panose="02000500000000000000" charset="0"/>
              <a:ea typeface="GB Pinyinok-B" pitchFamily="2" charset="-122"/>
              <a:sym typeface="+mn-ea"/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4310539" y="1515428"/>
            <a:ext cx="947261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000" dirty="0" err="1">
                <a:solidFill>
                  <a:srgbClr val="000000"/>
                </a:solidFill>
                <a:latin typeface="Pinyin Adjust" panose="02000500000000000000" charset="0"/>
                <a:ea typeface="GB Pinyinok-B" pitchFamily="2" charset="-122"/>
                <a:sym typeface="+mn-ea"/>
              </a:rPr>
              <a:t>xiāng</a:t>
            </a:r>
            <a:endParaRPr lang="en-US" altLang="zh-CN" sz="3000" dirty="0" err="1">
              <a:solidFill>
                <a:srgbClr val="000000"/>
              </a:solidFill>
              <a:latin typeface="Pinyin Adjust" panose="02000500000000000000" charset="0"/>
              <a:ea typeface="GB Pinyinok-B" pitchFamily="2" charset="-122"/>
              <a:sym typeface="+mn-ea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5372576" y="1515428"/>
            <a:ext cx="569595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000" dirty="0" err="1">
                <a:solidFill>
                  <a:srgbClr val="000000"/>
                </a:solidFill>
                <a:latin typeface="Pinyin Adjust" panose="02000500000000000000" charset="0"/>
                <a:ea typeface="GB Pinyinok-B" pitchFamily="2" charset="-122"/>
                <a:sym typeface="+mn-ea"/>
              </a:rPr>
              <a:t>zǐ</a:t>
            </a:r>
            <a:endParaRPr lang="en-US" altLang="zh-CN" sz="3000" dirty="0" err="1">
              <a:solidFill>
                <a:srgbClr val="000000"/>
              </a:solidFill>
              <a:latin typeface="Pinyin Adjust" panose="02000500000000000000" charset="0"/>
              <a:ea typeface="GB Pinyinok-B" pitchFamily="2" charset="-122"/>
              <a:sym typeface="+mn-ea"/>
            </a:endParaRPr>
          </a:p>
        </p:txBody>
      </p:sp>
      <p:sp>
        <p:nvSpPr>
          <p:cNvPr id="96" name="矩形 95"/>
          <p:cNvSpPr/>
          <p:nvPr/>
        </p:nvSpPr>
        <p:spPr>
          <a:xfrm>
            <a:off x="6244114" y="1487806"/>
            <a:ext cx="734854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000" dirty="0" err="1">
                <a:solidFill>
                  <a:srgbClr val="000000"/>
                </a:solidFill>
                <a:latin typeface="Pinyin Adjust" panose="02000500000000000000" charset="0"/>
                <a:ea typeface="GB Pinyinok-B" pitchFamily="2" charset="-122"/>
                <a:sym typeface="+mn-ea"/>
              </a:rPr>
              <a:t>jǐn</a:t>
            </a:r>
            <a:endParaRPr lang="en-US" altLang="zh-CN" sz="3000" dirty="0" err="1">
              <a:solidFill>
                <a:srgbClr val="000000"/>
              </a:solidFill>
              <a:latin typeface="Pinyin Adjust" panose="02000500000000000000" charset="0"/>
              <a:ea typeface="GB Pinyinok-B" pitchFamily="2" charset="-122"/>
              <a:sym typeface="+mn-ea"/>
            </a:endParaRPr>
          </a:p>
        </p:txBody>
      </p:sp>
      <p:sp>
        <p:nvSpPr>
          <p:cNvPr id="46" name="文本框 64"/>
          <p:cNvSpPr txBox="1">
            <a:spLocks noChangeArrowheads="1"/>
          </p:cNvSpPr>
          <p:nvPr/>
        </p:nvSpPr>
        <p:spPr bwMode="auto">
          <a:xfrm>
            <a:off x="2275047" y="3505200"/>
            <a:ext cx="671989" cy="82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435" tIns="25718" rIns="51435" bIns="25718">
            <a:spAutoFit/>
          </a:bodyPr>
          <a:lstStyle/>
          <a:p>
            <a:endParaRPr lang="zh-CN" altLang="en-US" sz="5000" b="1" dirty="0">
              <a:solidFill>
                <a:srgbClr val="E04236"/>
              </a:solidFill>
              <a:latin typeface="楷体" panose="02010609060101010101" charset="-122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2459014" y="3006750"/>
            <a:ext cx="799624" cy="10377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100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</a:rPr>
              <a:t>破烂</a:t>
            </a:r>
            <a:endParaRPr lang="zh-CN" altLang="en-US" sz="2100" dirty="0"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</a:rPr>
              <a:t> 打烂                                                                                  </a:t>
            </a:r>
            <a:endParaRPr lang="zh-CN" altLang="en-US" sz="2100" dirty="0"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3470617" y="3006750"/>
            <a:ext cx="799624" cy="10377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</a:rPr>
              <a:t>代替</a:t>
            </a:r>
            <a:endParaRPr lang="zh-CN" altLang="en-US" sz="2100" dirty="0"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</a:rPr>
              <a:t>顶替</a:t>
            </a:r>
            <a:endParaRPr lang="zh-CN" altLang="en-US" sz="2100" dirty="0"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4" name="文本框 113"/>
          <p:cNvSpPr txBox="1"/>
          <p:nvPr/>
        </p:nvSpPr>
        <p:spPr>
          <a:xfrm>
            <a:off x="4310539" y="3018574"/>
            <a:ext cx="799624" cy="10377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</a:rPr>
              <a:t>镶嵌 </a:t>
            </a:r>
            <a:endParaRPr lang="zh-CN" altLang="en-US" sz="2100" dirty="0"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</a:rPr>
              <a:t>镶边</a:t>
            </a:r>
            <a:endParaRPr lang="zh-CN" altLang="en-US" sz="2100" dirty="0"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5247636" y="3030365"/>
            <a:ext cx="799624" cy="10377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</a:rPr>
              <a:t>紫色</a:t>
            </a:r>
            <a:endParaRPr lang="zh-CN" altLang="en-US" sz="2100" dirty="0"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</a:rPr>
              <a:t>紫藤</a:t>
            </a:r>
            <a:endParaRPr lang="zh-CN" altLang="en-US" sz="2100" dirty="0"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6107873" y="3030398"/>
            <a:ext cx="799624" cy="10377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</a:rPr>
              <a:t>不仅</a:t>
            </a:r>
            <a:endParaRPr lang="zh-CN" altLang="en-US" sz="2100" dirty="0"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</a:rPr>
              <a:t>仅仅</a:t>
            </a:r>
            <a:endParaRPr lang="zh-CN" altLang="en-US" sz="2100" dirty="0"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192077" y="2119789"/>
            <a:ext cx="749618" cy="749618"/>
            <a:chOff x="14350" y="9067"/>
            <a:chExt cx="1574" cy="1574"/>
          </a:xfrm>
        </p:grpSpPr>
        <p:cxnSp>
          <p:nvCxnSpPr>
            <p:cNvPr id="12" name="直接连接符 11"/>
            <p:cNvCxnSpPr>
              <a:stCxn id="11" idx="0"/>
              <a:endCxn id="11" idx="2"/>
            </p:cNvCxnSpPr>
            <p:nvPr/>
          </p:nvCxnSpPr>
          <p:spPr>
            <a:xfrm>
              <a:off x="15138" y="9067"/>
              <a:ext cx="0" cy="15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>
              <a:stCxn id="11" idx="1"/>
              <a:endCxn id="11" idx="3"/>
            </p:cNvCxnSpPr>
            <p:nvPr/>
          </p:nvCxnSpPr>
          <p:spPr>
            <a:xfrm>
              <a:off x="14350" y="9855"/>
              <a:ext cx="1575" cy="0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矩形 10"/>
            <p:cNvSpPr/>
            <p:nvPr/>
          </p:nvSpPr>
          <p:spPr>
            <a:xfrm>
              <a:off x="14350" y="9067"/>
              <a:ext cx="1575" cy="1575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</p:grpSp>
      <p:sp>
        <p:nvSpPr>
          <p:cNvPr id="19" name="文本框 64"/>
          <p:cNvSpPr txBox="1">
            <a:spLocks noChangeArrowheads="1"/>
          </p:cNvSpPr>
          <p:nvPr/>
        </p:nvSpPr>
        <p:spPr bwMode="auto">
          <a:xfrm>
            <a:off x="3429347" y="2096780"/>
            <a:ext cx="693896" cy="82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anose="02010609060101010101" charset="-122"/>
              </a:rPr>
              <a:t>替</a:t>
            </a:r>
            <a:endParaRPr lang="zh-CN" altLang="en-US" sz="5000" b="1" dirty="0">
              <a:solidFill>
                <a:srgbClr val="E04236"/>
              </a:solidFill>
              <a:latin typeface="楷体" panose="02010609060101010101" charset="-122"/>
            </a:endParaRPr>
          </a:p>
        </p:txBody>
      </p:sp>
      <p:sp>
        <p:nvSpPr>
          <p:cNvPr id="18" name="文本框 64"/>
          <p:cNvSpPr txBox="1">
            <a:spLocks noChangeArrowheads="1"/>
          </p:cNvSpPr>
          <p:nvPr/>
        </p:nvSpPr>
        <p:spPr bwMode="auto">
          <a:xfrm>
            <a:off x="2533030" y="2085071"/>
            <a:ext cx="842486" cy="82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anose="02010609060101010101" charset="-122"/>
              </a:rPr>
              <a:t>烂</a:t>
            </a:r>
            <a:endParaRPr lang="zh-CN" altLang="en-US" sz="5000" b="1" dirty="0">
              <a:solidFill>
                <a:srgbClr val="E04236"/>
              </a:solidFill>
              <a:latin typeface="楷体" panose="02010609060101010101" charset="-122"/>
            </a:endParaRPr>
          </a:p>
        </p:txBody>
      </p:sp>
      <p:sp>
        <p:nvSpPr>
          <p:cNvPr id="20" name="文本框 64"/>
          <p:cNvSpPr txBox="1">
            <a:spLocks noChangeArrowheads="1"/>
          </p:cNvSpPr>
          <p:nvPr/>
        </p:nvSpPr>
        <p:spPr bwMode="auto">
          <a:xfrm>
            <a:off x="4310424" y="2096977"/>
            <a:ext cx="695801" cy="82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anose="02010609060101010101" charset="-122"/>
              </a:rPr>
              <a:t>镶</a:t>
            </a:r>
            <a:endParaRPr lang="zh-CN" altLang="en-US" sz="5000" b="1" dirty="0">
              <a:solidFill>
                <a:srgbClr val="E04236"/>
              </a:solidFill>
              <a:latin typeface="楷体" panose="02010609060101010101" charset="-122"/>
            </a:endParaRPr>
          </a:p>
        </p:txBody>
      </p:sp>
      <p:grpSp>
        <p:nvGrpSpPr>
          <p:cNvPr id="2" name="组合 77"/>
          <p:cNvGrpSpPr/>
          <p:nvPr/>
        </p:nvGrpSpPr>
        <p:grpSpPr bwMode="auto">
          <a:xfrm>
            <a:off x="3429477" y="2104549"/>
            <a:ext cx="750094" cy="775335"/>
            <a:chOff x="714348" y="428604"/>
            <a:chExt cx="1000132" cy="1000926"/>
          </a:xfrm>
        </p:grpSpPr>
        <p:sp>
          <p:nvSpPr>
            <p:cNvPr id="3" name="矩形 2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 dirty="0">
                <a:solidFill>
                  <a:srgbClr val="FF0000"/>
                </a:solidFill>
              </a:endParaRPr>
            </a:p>
          </p:txBody>
        </p:sp>
        <p:cxnSp>
          <p:nvCxnSpPr>
            <p:cNvPr id="4" name="直接连接符 3"/>
            <p:cNvCxnSpPr>
              <a:stCxn id="3" idx="0"/>
              <a:endCxn id="3" idx="2"/>
            </p:cNvCxnSpPr>
            <p:nvPr/>
          </p:nvCxnSpPr>
          <p:spPr>
            <a:xfrm rot="16200000" flipH="1">
              <a:off x="713951" y="927479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>
              <a:stCxn id="3" idx="1"/>
              <a:endCxn id="3" idx="3"/>
            </p:cNvCxnSpPr>
            <p:nvPr/>
          </p:nvCxnSpPr>
          <p:spPr>
            <a:xfrm rot="10800000" flipH="1">
              <a:off x="714348" y="966561"/>
              <a:ext cx="1000132" cy="1589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组合 81"/>
          <p:cNvGrpSpPr/>
          <p:nvPr/>
        </p:nvGrpSpPr>
        <p:grpSpPr bwMode="auto">
          <a:xfrm>
            <a:off x="4310539" y="2103597"/>
            <a:ext cx="750094" cy="792956"/>
            <a:chOff x="714348" y="428604"/>
            <a:chExt cx="1000132" cy="1023327"/>
          </a:xfrm>
        </p:grpSpPr>
        <p:sp>
          <p:nvSpPr>
            <p:cNvPr id="7" name="矩形 6"/>
            <p:cNvSpPr/>
            <p:nvPr/>
          </p:nvSpPr>
          <p:spPr>
            <a:xfrm>
              <a:off x="714348" y="428604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 dirty="0">
                <a:solidFill>
                  <a:srgbClr val="FF0000"/>
                </a:solidFill>
              </a:endParaRPr>
            </a:p>
          </p:txBody>
        </p:sp>
        <p:cxnSp>
          <p:nvCxnSpPr>
            <p:cNvPr id="8" name="直接连接符 7"/>
            <p:cNvCxnSpPr>
              <a:stCxn id="7" idx="0"/>
              <a:endCxn id="7" idx="2"/>
            </p:cNvCxnSpPr>
            <p:nvPr/>
          </p:nvCxnSpPr>
          <p:spPr>
            <a:xfrm rot="16200000" flipH="1">
              <a:off x="713951" y="949880"/>
              <a:ext cx="1000926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>
              <a:stCxn id="7" idx="1"/>
              <a:endCxn id="7" idx="3"/>
            </p:cNvCxnSpPr>
            <p:nvPr/>
          </p:nvCxnSpPr>
          <p:spPr>
            <a:xfrm rot="10800000" flipH="1">
              <a:off x="714348" y="929066"/>
              <a:ext cx="1000132" cy="1589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组合 76"/>
          <p:cNvGrpSpPr/>
          <p:nvPr/>
        </p:nvGrpSpPr>
        <p:grpSpPr bwMode="auto">
          <a:xfrm>
            <a:off x="2533174" y="2120742"/>
            <a:ext cx="750094" cy="750094"/>
            <a:chOff x="714348" y="466873"/>
            <a:chExt cx="1000132" cy="1000946"/>
          </a:xfrm>
        </p:grpSpPr>
        <p:sp>
          <p:nvSpPr>
            <p:cNvPr id="15" name="矩形 14"/>
            <p:cNvSpPr/>
            <p:nvPr/>
          </p:nvSpPr>
          <p:spPr>
            <a:xfrm>
              <a:off x="714348" y="466893"/>
              <a:ext cx="1000132" cy="1000926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 dirty="0">
                <a:solidFill>
                  <a:srgbClr val="FF0000"/>
                </a:solidFill>
              </a:endParaRPr>
            </a:p>
          </p:txBody>
        </p:sp>
        <p:cxnSp>
          <p:nvCxnSpPr>
            <p:cNvPr id="16" name="直接连接符 15"/>
            <p:cNvCxnSpPr>
              <a:stCxn id="15" idx="0"/>
              <a:endCxn id="15" idx="2"/>
            </p:cNvCxnSpPr>
            <p:nvPr/>
          </p:nvCxnSpPr>
          <p:spPr>
            <a:xfrm>
              <a:off x="1214732" y="466873"/>
              <a:ext cx="0" cy="100094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>
              <a:stCxn id="15" idx="1"/>
              <a:endCxn id="15" idx="3"/>
            </p:cNvCxnSpPr>
            <p:nvPr/>
          </p:nvCxnSpPr>
          <p:spPr>
            <a:xfrm>
              <a:off x="714348" y="986093"/>
              <a:ext cx="1000132" cy="0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文本框 64"/>
          <p:cNvSpPr txBox="1">
            <a:spLocks noChangeArrowheads="1"/>
          </p:cNvSpPr>
          <p:nvPr/>
        </p:nvSpPr>
        <p:spPr bwMode="auto">
          <a:xfrm>
            <a:off x="5192193" y="2120626"/>
            <a:ext cx="671513" cy="82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anose="02010609060101010101" charset="-122"/>
              </a:rPr>
              <a:t>紫</a:t>
            </a:r>
            <a:endParaRPr lang="zh-CN" altLang="en-US" sz="5000" b="1" dirty="0">
              <a:solidFill>
                <a:srgbClr val="E04236"/>
              </a:solidFill>
              <a:latin typeface="楷体" panose="02010609060101010101" charset="-122"/>
            </a:endParaRPr>
          </a:p>
        </p:txBody>
      </p:sp>
      <p:grpSp>
        <p:nvGrpSpPr>
          <p:cNvPr id="23" name="组合 89"/>
          <p:cNvGrpSpPr/>
          <p:nvPr/>
        </p:nvGrpSpPr>
        <p:grpSpPr bwMode="auto">
          <a:xfrm>
            <a:off x="6084094" y="2127409"/>
            <a:ext cx="750094" cy="751046"/>
            <a:chOff x="714348" y="428604"/>
            <a:chExt cx="1000132" cy="1000926"/>
          </a:xfrm>
        </p:grpSpPr>
        <p:sp>
          <p:nvSpPr>
            <p:cNvPr id="24" name="矩形 23"/>
            <p:cNvSpPr/>
            <p:nvPr/>
          </p:nvSpPr>
          <p:spPr>
            <a:xfrm>
              <a:off x="714348" y="428604"/>
              <a:ext cx="1000132" cy="999340"/>
            </a:xfrm>
            <a:prstGeom prst="rect">
              <a:avLst/>
            </a:prstGeom>
            <a:noFill/>
            <a:ln w="3175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b="1">
                <a:solidFill>
                  <a:srgbClr val="FF0000"/>
                </a:solidFill>
              </a:endParaRPr>
            </a:p>
          </p:txBody>
        </p:sp>
        <p:cxnSp>
          <p:nvCxnSpPr>
            <p:cNvPr id="25" name="直接连接符 24"/>
            <p:cNvCxnSpPr>
              <a:stCxn id="24" idx="0"/>
              <a:endCxn id="24" idx="2"/>
            </p:cNvCxnSpPr>
            <p:nvPr/>
          </p:nvCxnSpPr>
          <p:spPr>
            <a:xfrm rot="16200000" flipH="1">
              <a:off x="714744" y="928272"/>
              <a:ext cx="999340" cy="3175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stCxn id="24" idx="1"/>
              <a:endCxn id="24" idx="3"/>
            </p:cNvCxnSpPr>
            <p:nvPr/>
          </p:nvCxnSpPr>
          <p:spPr>
            <a:xfrm rot="10800000" flipH="1">
              <a:off x="714348" y="928274"/>
              <a:ext cx="1000132" cy="1587"/>
            </a:xfrm>
            <a:prstGeom prst="line">
              <a:avLst/>
            </a:prstGeom>
            <a:ln>
              <a:solidFill>
                <a:schemeClr val="tx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64"/>
          <p:cNvSpPr txBox="1">
            <a:spLocks noChangeArrowheads="1"/>
          </p:cNvSpPr>
          <p:nvPr/>
        </p:nvSpPr>
        <p:spPr bwMode="auto">
          <a:xfrm>
            <a:off x="6084209" y="2119554"/>
            <a:ext cx="745808" cy="8213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51435" tIns="25718" rIns="51435" bIns="25718">
            <a:spAutoFit/>
          </a:bodyPr>
          <a:lstStyle/>
          <a:p>
            <a:r>
              <a:rPr lang="zh-CN" altLang="en-US" sz="5000" b="1" dirty="0">
                <a:solidFill>
                  <a:srgbClr val="E04236"/>
                </a:solidFill>
                <a:latin typeface="楷体" panose="02010609060101010101" charset="-122"/>
              </a:rPr>
              <a:t>仅</a:t>
            </a:r>
            <a:endParaRPr lang="zh-CN" altLang="en-US" sz="5000" b="1" dirty="0">
              <a:solidFill>
                <a:srgbClr val="E04236"/>
              </a:solidFill>
              <a:latin typeface="楷体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" grpId="0"/>
      <p:bldP spid="93" grpId="0"/>
      <p:bldP spid="94" grpId="0"/>
      <p:bldP spid="95" grpId="0"/>
      <p:bldP spid="96" grpId="0"/>
      <p:bldP spid="111" grpId="0"/>
      <p:bldP spid="112" grpId="0"/>
      <p:bldP spid="114" grpId="0"/>
      <p:bldP spid="115" grpId="0"/>
      <p:bldP spid="116" grpId="0"/>
      <p:bldP spid="19" grpId="0"/>
      <p:bldP spid="18" grpId="0"/>
      <p:bldP spid="20" grpId="0"/>
      <p:bldP spid="21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/>
          <p:nvPr/>
        </p:nvSpPr>
        <p:spPr>
          <a:xfrm>
            <a:off x="3324226" y="2375535"/>
            <a:ext cx="861536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  <a:endParaRPr lang="zh-CN" altLang="en-US" sz="21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63"/>
          <p:cNvSpPr txBox="1"/>
          <p:nvPr/>
        </p:nvSpPr>
        <p:spPr>
          <a:xfrm>
            <a:off x="4187190" y="2306956"/>
            <a:ext cx="2724150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模范   示范   师范 </a:t>
            </a:r>
            <a:r>
              <a:rPr lang="zh-CN" altLang="en-US" sz="3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  <a:endParaRPr lang="zh-CN" altLang="en-US" sz="30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20"/>
          <p:cNvSpPr txBox="1"/>
          <p:nvPr/>
        </p:nvSpPr>
        <p:spPr>
          <a:xfrm>
            <a:off x="3324225" y="3005138"/>
            <a:ext cx="741760" cy="39171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造句 </a:t>
            </a:r>
            <a:endParaRPr lang="zh-CN" altLang="en-US" sz="21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21"/>
          <p:cNvSpPr txBox="1"/>
          <p:nvPr/>
        </p:nvSpPr>
        <p:spPr>
          <a:xfrm>
            <a:off x="4187190" y="2892267"/>
            <a:ext cx="4691539" cy="10377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王明是全国劳动模范，他全家都觉得很光彩。</a:t>
            </a: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2229" name="组合 23"/>
          <p:cNvGrpSpPr/>
          <p:nvPr/>
        </p:nvGrpSpPr>
        <p:grpSpPr>
          <a:xfrm>
            <a:off x="641748" y="1662112"/>
            <a:ext cx="2078831" cy="1968104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/>
          <p:nvPr/>
        </p:nvSpPr>
        <p:spPr>
          <a:xfrm>
            <a:off x="777479" y="1662113"/>
            <a:ext cx="2125265" cy="206502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13000" b="1" dirty="0">
                <a:solidFill>
                  <a:srgbClr val="E04236"/>
                </a:solidFill>
                <a:latin typeface="楷体" panose="02010609060101010101" charset="-122"/>
              </a:rPr>
              <a:t>范</a:t>
            </a:r>
            <a:endParaRPr lang="zh-CN" altLang="en-US" sz="13000" b="1" dirty="0">
              <a:solidFill>
                <a:srgbClr val="E04236"/>
              </a:solidFill>
              <a:latin typeface="楷体" panose="02010609060101010101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351360" y="965598"/>
            <a:ext cx="831056" cy="62245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600" dirty="0" err="1">
                <a:solidFill>
                  <a:srgbClr val="000000"/>
                </a:solidFill>
                <a:latin typeface="Pinyin Adjust" panose="02000500000000000000" charset="0"/>
                <a:ea typeface="GB Pinyinok-B" pitchFamily="2" charset="-122"/>
              </a:rPr>
              <a:t>fàn</a:t>
            </a:r>
            <a:endParaRPr lang="en-US" altLang="zh-CN" sz="3600" dirty="0" err="1">
              <a:solidFill>
                <a:srgbClr val="000000"/>
              </a:solidFill>
              <a:latin typeface="Pinyin Adjust" panose="02000500000000000000" charset="0"/>
              <a:ea typeface="GB Pinyinok-B" pitchFamily="2" charset="-122"/>
            </a:endParaRPr>
          </a:p>
        </p:txBody>
      </p:sp>
      <p:sp>
        <p:nvSpPr>
          <p:cNvPr id="18" name="文本框 60"/>
          <p:cNvSpPr txBox="1"/>
          <p:nvPr/>
        </p:nvSpPr>
        <p:spPr>
          <a:xfrm>
            <a:off x="3323988" y="1588294"/>
            <a:ext cx="950119" cy="39052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  <a:endParaRPr lang="zh-CN" altLang="en-US" sz="21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5" name="圆角矩形 54"/>
          <p:cNvSpPr/>
          <p:nvPr/>
        </p:nvSpPr>
        <p:spPr>
          <a:xfrm>
            <a:off x="3693796" y="731996"/>
            <a:ext cx="2208371" cy="50387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en-US" altLang="zh-CN" sz="2400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zh-CN" altLang="en-US" sz="2400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  <a:endParaRPr lang="zh-CN" altLang="en-US" sz="2400" noProof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文本框 20"/>
          <p:cNvSpPr txBox="1"/>
          <p:nvPr/>
        </p:nvSpPr>
        <p:spPr>
          <a:xfrm>
            <a:off x="3324226" y="4063841"/>
            <a:ext cx="741521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写法 </a:t>
            </a:r>
            <a:endParaRPr lang="zh-CN" altLang="en-US" sz="21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文本框 21"/>
          <p:cNvSpPr txBox="1"/>
          <p:nvPr/>
        </p:nvSpPr>
        <p:spPr>
          <a:xfrm>
            <a:off x="4187190" y="3930016"/>
            <a:ext cx="4202430" cy="55292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“艹”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要略宽，竖弯钩舒展有力。</a:t>
            </a: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274344" y="1412081"/>
            <a:ext cx="3843338" cy="742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11" grpId="0"/>
      <p:bldP spid="15" grpId="0"/>
      <p:bldP spid="18" grpId="0"/>
      <p:bldP spid="1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/>
          <p:nvPr/>
        </p:nvSpPr>
        <p:spPr>
          <a:xfrm>
            <a:off x="3324702" y="2116455"/>
            <a:ext cx="861536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  <a:endParaRPr lang="zh-CN" altLang="en-US" sz="21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63"/>
          <p:cNvSpPr txBox="1"/>
          <p:nvPr/>
        </p:nvSpPr>
        <p:spPr>
          <a:xfrm>
            <a:off x="4186238" y="1977867"/>
            <a:ext cx="3212306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刹那   刹那   宝刹 </a:t>
            </a:r>
            <a:r>
              <a:rPr lang="zh-CN" altLang="en-US" sz="3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  <a:endParaRPr lang="zh-CN" altLang="en-US" sz="30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20"/>
          <p:cNvSpPr txBox="1"/>
          <p:nvPr/>
        </p:nvSpPr>
        <p:spPr>
          <a:xfrm>
            <a:off x="3324702" y="2771299"/>
            <a:ext cx="741760" cy="39171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造句 </a:t>
            </a:r>
            <a:endParaRPr lang="zh-CN" altLang="en-US" sz="21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21"/>
          <p:cNvSpPr txBox="1"/>
          <p:nvPr/>
        </p:nvSpPr>
        <p:spPr>
          <a:xfrm>
            <a:off x="4186237" y="2646046"/>
            <a:ext cx="4264343" cy="55292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清晨，从古刹里传来洪亮的钟声。</a:t>
            </a: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2229" name="组合 23"/>
          <p:cNvGrpSpPr/>
          <p:nvPr/>
        </p:nvGrpSpPr>
        <p:grpSpPr>
          <a:xfrm>
            <a:off x="641748" y="1662112"/>
            <a:ext cx="2078831" cy="1968104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/>
          <p:nvPr/>
        </p:nvSpPr>
        <p:spPr>
          <a:xfrm>
            <a:off x="772717" y="1662113"/>
            <a:ext cx="2125265" cy="206502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13000" b="1" dirty="0">
                <a:solidFill>
                  <a:srgbClr val="E04236"/>
                </a:solidFill>
                <a:latin typeface="楷体" panose="02010609060101010101" charset="-122"/>
              </a:rPr>
              <a:t>刹</a:t>
            </a:r>
            <a:endParaRPr lang="zh-CN" altLang="en-US" sz="13000" b="1" dirty="0">
              <a:solidFill>
                <a:srgbClr val="E04236"/>
              </a:solidFill>
              <a:latin typeface="楷体" panose="02010609060101010101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266826" y="907257"/>
            <a:ext cx="952976" cy="62245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600" dirty="0" err="1">
                <a:solidFill>
                  <a:srgbClr val="000000"/>
                </a:solidFill>
                <a:latin typeface="Pinyin Adjust" panose="02000500000000000000" charset="0"/>
                <a:ea typeface="GB Pinyinok-B" pitchFamily="2" charset="-122"/>
                <a:sym typeface="+mn-ea"/>
              </a:rPr>
              <a:t>chà</a:t>
            </a:r>
            <a:endParaRPr lang="en-US" altLang="zh-CN" sz="3600" dirty="0" err="1">
              <a:solidFill>
                <a:srgbClr val="000000"/>
              </a:solidFill>
              <a:latin typeface="Pinyin Adjust" panose="02000500000000000000" charset="0"/>
              <a:ea typeface="GB Pinyinok-B" pitchFamily="2" charset="-122"/>
              <a:sym typeface="+mn-ea"/>
            </a:endParaRPr>
          </a:p>
        </p:txBody>
      </p:sp>
      <p:sp>
        <p:nvSpPr>
          <p:cNvPr id="18" name="文本框 60"/>
          <p:cNvSpPr txBox="1"/>
          <p:nvPr/>
        </p:nvSpPr>
        <p:spPr>
          <a:xfrm>
            <a:off x="3330893" y="1022985"/>
            <a:ext cx="735806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  <a:endParaRPr lang="zh-CN" altLang="en-US" sz="21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文本框 20"/>
          <p:cNvSpPr txBox="1"/>
          <p:nvPr/>
        </p:nvSpPr>
        <p:spPr>
          <a:xfrm>
            <a:off x="3324702" y="3574256"/>
            <a:ext cx="950119" cy="39171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写法 </a:t>
            </a:r>
            <a:endParaRPr lang="zh-CN" altLang="en-US" sz="21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文本框 21"/>
          <p:cNvSpPr txBox="1"/>
          <p:nvPr/>
        </p:nvSpPr>
        <p:spPr>
          <a:xfrm>
            <a:off x="4066699" y="3433287"/>
            <a:ext cx="4457700" cy="10377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杀</a:t>
            </a:r>
            <a:r>
              <a:rPr lang="en-US" altLang="zh-CN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下部的竖钩不能写成竖，右部竖钩挺直。</a:t>
            </a: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274820" y="836772"/>
            <a:ext cx="4084320" cy="7643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11" grpId="0"/>
      <p:bldP spid="15" grpId="0"/>
      <p:bldP spid="18" grpId="0"/>
      <p:bldP spid="16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/>
          <p:nvPr/>
        </p:nvSpPr>
        <p:spPr>
          <a:xfrm>
            <a:off x="3302318" y="2498884"/>
            <a:ext cx="861536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  <a:endParaRPr lang="zh-CN" altLang="en-US" sz="21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63"/>
          <p:cNvSpPr txBox="1"/>
          <p:nvPr/>
        </p:nvSpPr>
        <p:spPr>
          <a:xfrm>
            <a:off x="4190524" y="2429352"/>
            <a:ext cx="2724150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镶嵌   镶牙   镶边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3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  <a:endParaRPr lang="zh-CN" altLang="en-US" sz="30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20"/>
          <p:cNvSpPr txBox="1"/>
          <p:nvPr/>
        </p:nvSpPr>
        <p:spPr>
          <a:xfrm>
            <a:off x="3280887" y="3158014"/>
            <a:ext cx="741760" cy="39171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造句 </a:t>
            </a:r>
            <a:endParaRPr lang="zh-CN" altLang="en-US" sz="21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21"/>
          <p:cNvSpPr txBox="1"/>
          <p:nvPr/>
        </p:nvSpPr>
        <p:spPr>
          <a:xfrm>
            <a:off x="4163854" y="3077528"/>
            <a:ext cx="4575334" cy="55292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王冠上镶嵌着一颗闪闪发亮的宝石。</a:t>
            </a: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2229" name="组合 23"/>
          <p:cNvGrpSpPr/>
          <p:nvPr/>
        </p:nvGrpSpPr>
        <p:grpSpPr>
          <a:xfrm>
            <a:off x="641748" y="1662112"/>
            <a:ext cx="2078831" cy="1968104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/>
          <p:nvPr/>
        </p:nvSpPr>
        <p:spPr>
          <a:xfrm>
            <a:off x="763192" y="1662113"/>
            <a:ext cx="2125265" cy="206502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13000" b="1" dirty="0">
                <a:solidFill>
                  <a:srgbClr val="E04236"/>
                </a:solidFill>
                <a:latin typeface="楷体" panose="02010609060101010101" charset="-122"/>
              </a:rPr>
              <a:t>镶</a:t>
            </a:r>
            <a:endParaRPr lang="zh-CN" altLang="en-US" sz="13000" b="1" dirty="0">
              <a:solidFill>
                <a:srgbClr val="E04236"/>
              </a:solidFill>
              <a:latin typeface="楷体" panose="02010609060101010101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047751" y="807244"/>
            <a:ext cx="1267301" cy="62245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600" dirty="0" err="1">
                <a:solidFill>
                  <a:srgbClr val="000000"/>
                </a:solidFill>
                <a:latin typeface="Pinyin Adjust" panose="02000500000000000000" charset="0"/>
                <a:ea typeface="GB Pinyinok-B" pitchFamily="2" charset="-122"/>
                <a:sym typeface="+mn-ea"/>
              </a:rPr>
              <a:t>xiāng</a:t>
            </a:r>
            <a:endParaRPr lang="en-US" altLang="zh-CN" sz="3600" dirty="0" err="1">
              <a:solidFill>
                <a:srgbClr val="000000"/>
              </a:solidFill>
              <a:latin typeface="Pinyin Adjust" panose="02000500000000000000" charset="0"/>
              <a:ea typeface="GB Pinyinok-B" pitchFamily="2" charset="-122"/>
              <a:sym typeface="+mn-ea"/>
            </a:endParaRPr>
          </a:p>
        </p:txBody>
      </p:sp>
      <p:sp>
        <p:nvSpPr>
          <p:cNvPr id="18" name="文本框 60"/>
          <p:cNvSpPr txBox="1"/>
          <p:nvPr/>
        </p:nvSpPr>
        <p:spPr>
          <a:xfrm>
            <a:off x="3280887" y="1270635"/>
            <a:ext cx="698659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  <a:endParaRPr lang="zh-CN" altLang="en-US" sz="21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文本框 20"/>
          <p:cNvSpPr txBox="1"/>
          <p:nvPr/>
        </p:nvSpPr>
        <p:spPr>
          <a:xfrm>
            <a:off x="3302318" y="3727133"/>
            <a:ext cx="950119" cy="39171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写法 </a:t>
            </a:r>
            <a:endParaRPr lang="zh-CN" altLang="en-US" sz="21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文本框 21"/>
          <p:cNvSpPr txBox="1"/>
          <p:nvPr/>
        </p:nvSpPr>
        <p:spPr>
          <a:xfrm>
            <a:off x="4163854" y="3630454"/>
            <a:ext cx="4518184" cy="10377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左窄右宽，右部笔画繁多，上下要写得较紧凑。</a:t>
            </a: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190524" y="609601"/>
            <a:ext cx="4686300" cy="17359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11" grpId="0"/>
      <p:bldP spid="15" grpId="0"/>
      <p:bldP spid="18" grpId="0"/>
      <p:bldP spid="16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2"/>
          <p:cNvSpPr txBox="1"/>
          <p:nvPr/>
        </p:nvSpPr>
        <p:spPr>
          <a:xfrm>
            <a:off x="3324702" y="2116455"/>
            <a:ext cx="861536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组词</a:t>
            </a:r>
            <a:endParaRPr lang="zh-CN" altLang="en-US" sz="21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文本框 63"/>
          <p:cNvSpPr txBox="1"/>
          <p:nvPr/>
        </p:nvSpPr>
        <p:spPr>
          <a:xfrm>
            <a:off x="4129564" y="1977867"/>
            <a:ext cx="3109436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紫色   紫红   万紫千红 </a:t>
            </a:r>
            <a:r>
              <a:rPr lang="zh-CN" altLang="en-US" sz="30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  <a:endParaRPr lang="zh-CN" altLang="en-US" sz="30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文本框 20"/>
          <p:cNvSpPr txBox="1"/>
          <p:nvPr/>
        </p:nvSpPr>
        <p:spPr>
          <a:xfrm>
            <a:off x="3324702" y="2771299"/>
            <a:ext cx="741760" cy="39171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造句 </a:t>
            </a:r>
            <a:endParaRPr lang="zh-CN" altLang="en-US" sz="21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21"/>
          <p:cNvSpPr txBox="1"/>
          <p:nvPr/>
        </p:nvSpPr>
        <p:spPr>
          <a:xfrm>
            <a:off x="4129564" y="2646045"/>
            <a:ext cx="4489609" cy="10377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紫色的山峰衬托着几朵白云，美丽极了。</a:t>
            </a: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52229" name="组合 23"/>
          <p:cNvGrpSpPr/>
          <p:nvPr/>
        </p:nvGrpSpPr>
        <p:grpSpPr>
          <a:xfrm>
            <a:off x="641748" y="1662112"/>
            <a:ext cx="2078831" cy="1968104"/>
            <a:chOff x="379999" y="1753368"/>
            <a:chExt cx="4320000" cy="4320000"/>
          </a:xfrm>
        </p:grpSpPr>
        <p:sp>
          <p:nvSpPr>
            <p:cNvPr id="8" name="矩形 7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/>
              <a:endParaRPr lang="zh-CN" altLang="en-US" strike="noStrike" noProof="1"/>
            </a:p>
          </p:txBody>
        </p:sp>
        <p:cxnSp>
          <p:nvCxnSpPr>
            <p:cNvPr id="9" name="直接连接符 8"/>
            <p:cNvCxnSpPr>
              <a:stCxn id="8" idx="1"/>
              <a:endCxn id="8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>
              <a:stCxn id="8" idx="0"/>
              <a:endCxn id="8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文本框 25"/>
          <p:cNvSpPr txBox="1"/>
          <p:nvPr/>
        </p:nvSpPr>
        <p:spPr>
          <a:xfrm>
            <a:off x="813198" y="1662113"/>
            <a:ext cx="2125265" cy="206502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13000" b="1" dirty="0">
                <a:solidFill>
                  <a:srgbClr val="E04236"/>
                </a:solidFill>
                <a:latin typeface="楷体" panose="02010609060101010101" charset="-122"/>
              </a:rPr>
              <a:t>紫</a:t>
            </a:r>
            <a:endParaRPr lang="zh-CN" altLang="en-US" sz="13000" b="1" dirty="0">
              <a:solidFill>
                <a:srgbClr val="E04236"/>
              </a:solidFill>
              <a:latin typeface="楷体" panose="02010609060101010101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483996" y="892017"/>
            <a:ext cx="783431" cy="62245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600" dirty="0" err="1">
                <a:solidFill>
                  <a:srgbClr val="000000"/>
                </a:solidFill>
                <a:latin typeface="Pinyin Adjust" panose="02000500000000000000" charset="0"/>
                <a:ea typeface="GB Pinyinok-B" pitchFamily="2" charset="-122"/>
                <a:sym typeface="+mn-ea"/>
              </a:rPr>
              <a:t>zǐ</a:t>
            </a:r>
            <a:endParaRPr lang="en-US" altLang="zh-CN" sz="3600" dirty="0" err="1">
              <a:solidFill>
                <a:srgbClr val="000000"/>
              </a:solidFill>
              <a:latin typeface="Pinyin Adjust" panose="02000500000000000000" charset="0"/>
              <a:ea typeface="GB Pinyinok-B" pitchFamily="2" charset="-122"/>
              <a:sym typeface="+mn-ea"/>
            </a:endParaRPr>
          </a:p>
        </p:txBody>
      </p:sp>
      <p:sp>
        <p:nvSpPr>
          <p:cNvPr id="18" name="文本框 60"/>
          <p:cNvSpPr txBox="1"/>
          <p:nvPr/>
        </p:nvSpPr>
        <p:spPr>
          <a:xfrm>
            <a:off x="3324226" y="1007269"/>
            <a:ext cx="735806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笔顺</a:t>
            </a:r>
            <a:endParaRPr lang="zh-CN" altLang="en-US" sz="21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文本框 20"/>
          <p:cNvSpPr txBox="1"/>
          <p:nvPr/>
        </p:nvSpPr>
        <p:spPr>
          <a:xfrm>
            <a:off x="3324702" y="3807143"/>
            <a:ext cx="950119" cy="39171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写法 </a:t>
            </a:r>
            <a:endParaRPr lang="zh-CN" altLang="en-US" sz="21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文本框 21"/>
          <p:cNvSpPr txBox="1"/>
          <p:nvPr/>
        </p:nvSpPr>
        <p:spPr>
          <a:xfrm>
            <a:off x="3953352" y="3646171"/>
            <a:ext cx="4665821" cy="55292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此</a:t>
            </a:r>
            <a:r>
              <a:rPr lang="en-US" altLang="zh-CN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写得要宽扁，下部要紧凑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。</a:t>
            </a: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186238" y="552927"/>
            <a:ext cx="4679156" cy="13006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11" grpId="0"/>
      <p:bldP spid="15" grpId="0"/>
      <p:bldP spid="18" grpId="0"/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392079" y="1491615"/>
            <a:ext cx="6858000" cy="297703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夺目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(光彩)耀眼。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造句：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舞台上的布景绚丽夺目，异常新颖。</a:t>
            </a: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灿烂：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形容光芒照得非常耀眼，夺目。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造句：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今天的阳光真灿烂。</a:t>
            </a: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奇观：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指雄伟美丽而又罕见的景象或出奇少见的事情。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造句：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八月十五的钱塘江大潮是江南的一大奇观。</a:t>
            </a:r>
            <a:endParaRPr lang="zh-CN" altLang="en-US"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1392079" y="726757"/>
            <a:ext cx="1544241" cy="444104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zh-CN" altLang="en-US" sz="2100" b="1" noProof="1">
                <a:latin typeface="微软雅黑" panose="020B0503020204020204" charset="-122"/>
                <a:ea typeface="微软雅黑" panose="020B0503020204020204" charset="-122"/>
              </a:rPr>
              <a:t>词语解释</a:t>
            </a:r>
            <a:endParaRPr lang="zh-CN" altLang="en-US" sz="2100" b="1" noProof="1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352074" y="1675967"/>
            <a:ext cx="6967061" cy="200824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 marL="266700" indent="-266700" defTabSz="342900">
              <a:lnSpc>
                <a:spcPct val="150000"/>
              </a:lnSpc>
            </a:pPr>
            <a:r>
              <a:rPr lang="en-US" altLang="zh-CN" sz="2100" b="1" dirty="0">
                <a:latin typeface="楷体" panose="02010609060101010101" charset="-122"/>
                <a:sym typeface="楷体" panose="02010609060101010101" charset="-122"/>
              </a:rPr>
              <a:t>1.</a:t>
            </a:r>
            <a:r>
              <a:rPr lang="zh-CN" altLang="en-US" sz="2100" b="1" dirty="0">
                <a:latin typeface="楷体" panose="02010609060101010101" charset="-122"/>
                <a:sym typeface="楷体" panose="02010609060101010101" charset="-122"/>
              </a:rPr>
              <a:t>认识“扩、荷、刹、镶</a:t>
            </a:r>
            <a:r>
              <a:rPr lang="zh-CN" altLang="zh-CN" sz="2100" b="1" dirty="0">
                <a:latin typeface="楷体" panose="02010609060101010101" charset="-122"/>
                <a:sym typeface="楷体" panose="02010609060101010101" charset="-122"/>
              </a:rPr>
              <a:t>”</a:t>
            </a:r>
            <a:r>
              <a:rPr lang="en-US" sz="2100" b="1" dirty="0">
                <a:latin typeface="楷体" panose="02010609060101010101" charset="-122"/>
                <a:sym typeface="楷体" panose="02010609060101010101" charset="-122"/>
              </a:rPr>
              <a:t>4</a:t>
            </a:r>
            <a:r>
              <a:rPr lang="zh-CN" altLang="zh-CN" sz="2100" b="1" dirty="0">
                <a:latin typeface="楷体" panose="02010609060101010101" charset="-122"/>
                <a:sym typeface="楷体" panose="02010609060101010101" charset="-122"/>
              </a:rPr>
              <a:t>个生字，会写</a:t>
            </a:r>
            <a:r>
              <a:rPr lang="zh-CN" altLang="zh-CN" sz="2100" b="1" dirty="0">
                <a:latin typeface="楷体" panose="02010609060101010101" charset="-122"/>
                <a:sym typeface="楷体" panose="02010609060101010101" charset="-122"/>
              </a:rPr>
              <a:t>“扩</a:t>
            </a:r>
            <a:r>
              <a:rPr lang="zh-CN" altLang="zh-CN" sz="2100" b="1" dirty="0">
                <a:latin typeface="楷体" panose="02010609060101010101" charset="-122"/>
                <a:sym typeface="楷体" panose="02010609060101010101" charset="-122"/>
              </a:rPr>
              <a:t>、范、努”</a:t>
            </a:r>
            <a:r>
              <a:rPr lang="zh-CN" altLang="zh-CN" sz="2100" b="1" dirty="0">
                <a:latin typeface="楷体" panose="02010609060101010101" charset="-122"/>
                <a:sym typeface="楷体" panose="02010609060101010101" charset="-122"/>
              </a:rPr>
              <a:t>等</a:t>
            </a:r>
            <a:r>
              <a:rPr lang="en-US" altLang="zh-CN" sz="2100" b="1" dirty="0">
                <a:latin typeface="楷体" panose="02010609060101010101" charset="-122"/>
                <a:sym typeface="楷体" panose="02010609060101010101" charset="-122"/>
              </a:rPr>
              <a:t>9</a:t>
            </a:r>
            <a:r>
              <a:rPr lang="zh-CN" altLang="zh-CN" sz="2100" b="1" dirty="0">
                <a:latin typeface="楷体" panose="02010609060101010101" charset="-122"/>
                <a:sym typeface="楷体" panose="02010609060101010101" charset="-122"/>
              </a:rPr>
              <a:t>个</a:t>
            </a:r>
            <a:r>
              <a:rPr lang="zh-CN" altLang="zh-CN" sz="2100" b="1" dirty="0">
                <a:latin typeface="楷体" panose="02010609060101010101" charset="-122"/>
                <a:sym typeface="楷体" panose="02010609060101010101" charset="-122"/>
              </a:rPr>
              <a:t>生字</a:t>
            </a:r>
            <a:r>
              <a:rPr lang="en-US" altLang="zh-CN" sz="2100" b="1" dirty="0">
                <a:latin typeface="楷体" panose="02010609060101010101" charset="-122"/>
                <a:sym typeface="楷体" panose="02010609060101010101" charset="-122"/>
              </a:rPr>
              <a:t>,</a:t>
            </a:r>
            <a:r>
              <a:rPr lang="zh-CN" altLang="en-US" sz="2100" b="1" dirty="0">
                <a:latin typeface="楷体" panose="02010609060101010101" charset="-122"/>
                <a:sym typeface="楷体" panose="02010609060101010101" charset="-122"/>
              </a:rPr>
              <a:t>理解生字组成的词语。 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charset="-122"/>
                <a:sym typeface="楷体" panose="02010609060101010101" charset="-122"/>
              </a:rPr>
              <a:t>(</a:t>
            </a:r>
            <a:r>
              <a:rPr lang="zh-CN" altLang="en-US" sz="2100" b="1" dirty="0">
                <a:solidFill>
                  <a:srgbClr val="E04236"/>
                </a:solidFill>
                <a:latin typeface="楷体" panose="02010609060101010101" charset="-122"/>
                <a:sym typeface="楷体" panose="02010609060101010101" charset="-122"/>
              </a:rPr>
              <a:t>重点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charset="-122"/>
                <a:sym typeface="楷体" panose="02010609060101010101" charset="-122"/>
              </a:rPr>
              <a:t>)</a:t>
            </a:r>
            <a:endParaRPr lang="en-US" altLang="zh-CN" sz="2100" b="1" dirty="0">
              <a:solidFill>
                <a:srgbClr val="FF0000"/>
              </a:solidFill>
              <a:latin typeface="楷体" panose="02010609060101010101" charset="-122"/>
            </a:endParaRPr>
          </a:p>
          <a:p>
            <a:pPr marL="266700" indent="-266700" defTabSz="342900">
              <a:lnSpc>
                <a:spcPct val="150000"/>
              </a:lnSpc>
            </a:pPr>
            <a:r>
              <a:rPr lang="en-US" altLang="zh-CN" sz="2100" b="1" dirty="0">
                <a:latin typeface="楷体" panose="02010609060101010101" charset="-122"/>
                <a:sym typeface="楷体" panose="02010609060101010101" charset="-122"/>
              </a:rPr>
              <a:t>2.初步理解课文，感受海上日出壮观景象。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charset="-122"/>
                <a:sym typeface="楷体" panose="02010609060101010101" charset="-122"/>
              </a:rPr>
              <a:t>(</a:t>
            </a:r>
            <a:r>
              <a:rPr lang="zh-CN" altLang="en-US" sz="2100" b="1" dirty="0">
                <a:solidFill>
                  <a:srgbClr val="E04236"/>
                </a:solidFill>
                <a:latin typeface="楷体" panose="02010609060101010101" charset="-122"/>
                <a:sym typeface="楷体" panose="02010609060101010101" charset="-122"/>
              </a:rPr>
              <a:t>重点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charset="-122"/>
                <a:sym typeface="楷体" panose="02010609060101010101" charset="-122"/>
              </a:rPr>
              <a:t>)</a:t>
            </a:r>
            <a:endParaRPr lang="en-US" altLang="zh-CN" sz="2100" b="1" dirty="0">
              <a:latin typeface="楷体" panose="02010609060101010101" charset="-122"/>
              <a:sym typeface="楷体" panose="02010609060101010101" charset="-122"/>
            </a:endParaRPr>
          </a:p>
          <a:p>
            <a:pPr marL="266700" indent="-266700" defTabSz="342900">
              <a:lnSpc>
                <a:spcPct val="150000"/>
              </a:lnSpc>
            </a:pPr>
            <a:r>
              <a:rPr lang="en-US" altLang="zh-CN" sz="2100" b="1" dirty="0">
                <a:latin typeface="楷体" panose="02010609060101010101" charset="-122"/>
                <a:sym typeface="楷体" panose="02010609060101010101" charset="-122"/>
              </a:rPr>
              <a:t>3.体会课文最后一句话的含义。</a:t>
            </a:r>
            <a:r>
              <a:rPr lang="zh-CN" altLang="en-US" sz="2100" b="1" dirty="0">
                <a:latin typeface="楷体" panose="02010609060101010101" charset="-122"/>
                <a:sym typeface="楷体" panose="02010609060101010101" charset="-122"/>
              </a:rPr>
              <a:t> 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charset="-122"/>
                <a:sym typeface="楷体" panose="02010609060101010101" charset="-122"/>
              </a:rPr>
              <a:t>(</a:t>
            </a:r>
            <a:r>
              <a:rPr lang="zh-CN" altLang="en-US" sz="2100" b="1" dirty="0">
                <a:solidFill>
                  <a:srgbClr val="E04236"/>
                </a:solidFill>
                <a:latin typeface="楷体" panose="02010609060101010101" charset="-122"/>
                <a:sym typeface="楷体" panose="02010609060101010101" charset="-122"/>
              </a:rPr>
              <a:t>难点</a:t>
            </a:r>
            <a:r>
              <a:rPr lang="en-US" altLang="zh-CN" sz="2100" b="1" dirty="0">
                <a:solidFill>
                  <a:srgbClr val="E04236"/>
                </a:solidFill>
                <a:latin typeface="楷体" panose="02010609060101010101" charset="-122"/>
                <a:sym typeface="楷体" panose="02010609060101010101" charset="-122"/>
              </a:rPr>
              <a:t>)</a:t>
            </a:r>
            <a:endParaRPr lang="en-US" altLang="zh-CN" sz="2100" b="1" dirty="0">
              <a:solidFill>
                <a:srgbClr val="E04236"/>
              </a:solidFill>
              <a:latin typeface="楷体" panose="02010609060101010101" charset="-122"/>
              <a:sym typeface="楷体" panose="02010609060101010101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036882" y="704043"/>
            <a:ext cx="1597805" cy="452402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zh-CN" altLang="en-US" sz="2100" noProof="1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学</a:t>
            </a:r>
            <a:r>
              <a:rPr lang="zh-CN" altLang="en-US" sz="2100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习目标</a:t>
            </a:r>
            <a:endParaRPr lang="zh-CN" altLang="en-US" sz="2100" noProof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94485" y="2102168"/>
            <a:ext cx="3668078" cy="200739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200000"/>
              </a:lnSpc>
            </a:pPr>
            <a:r>
              <a:rPr sz="2100" dirty="0">
                <a:latin typeface="微软雅黑" panose="020B0503020204020204" charset="-122"/>
                <a:ea typeface="微软雅黑" panose="020B0503020204020204" charset="-122"/>
              </a:rPr>
              <a:t>自由读课文，边读边想：</a:t>
            </a:r>
            <a:endParaRPr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sz="2100" dirty="0">
                <a:latin typeface="微软雅黑" panose="020B0503020204020204" charset="-122"/>
                <a:ea typeface="微软雅黑" panose="020B0503020204020204" charset="-122"/>
              </a:rPr>
              <a:t>课文的哪几个自然段是写海上日出的？其余段落讲什么？</a:t>
            </a:r>
            <a:endParaRPr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3779044" y="812007"/>
            <a:ext cx="2208371" cy="503396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zh-CN" altLang="en-US" sz="2400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自读提示</a:t>
            </a:r>
            <a:endParaRPr lang="zh-CN" altLang="en-US" sz="2400" noProof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262563" y="1882617"/>
            <a:ext cx="2897029" cy="2446496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626519" y="1129189"/>
            <a:ext cx="6240780" cy="265366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第一部分（1）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写“我”常常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在海上看日出。      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第二部分（2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—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5）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写“我”几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次看到海上日   出的景色， 具体描写了日出过程中景色的变化。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第三部分（6）观看日出的感受。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62589" y="779145"/>
            <a:ext cx="6372701" cy="62245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</a:rPr>
              <a:t>默读课文，从课文中找出赞美海上日出的句子。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214211" y="1476852"/>
            <a:ext cx="3004748" cy="71485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200000"/>
              </a:lnSpc>
            </a:pPr>
            <a:r>
              <a:rPr sz="2100" b="1" dirty="0">
                <a:solidFill>
                  <a:srgbClr val="E04236"/>
                </a:solidFill>
                <a:latin typeface="+mn-ea"/>
                <a:ea typeface="+mn-ea"/>
              </a:rPr>
              <a:t>这</a:t>
            </a:r>
            <a:r>
              <a:rPr sz="2100" b="1" dirty="0">
                <a:latin typeface="+mn-ea"/>
                <a:ea typeface="+mn-ea"/>
              </a:rPr>
              <a:t>不是伟大的</a:t>
            </a:r>
            <a:r>
              <a:rPr sz="2100" b="1" dirty="0">
                <a:solidFill>
                  <a:srgbClr val="E04236"/>
                </a:solidFill>
                <a:latin typeface="+mn-ea"/>
                <a:ea typeface="+mn-ea"/>
              </a:rPr>
              <a:t>奇观</a:t>
            </a:r>
            <a:r>
              <a:rPr sz="2100" b="1" dirty="0">
                <a:latin typeface="+mn-ea"/>
                <a:ea typeface="+mn-ea"/>
              </a:rPr>
              <a:t>吗？</a:t>
            </a:r>
            <a:endParaRPr sz="2100" b="1" dirty="0">
              <a:latin typeface="+mn-ea"/>
              <a:ea typeface="+mn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225351" y="2493709"/>
            <a:ext cx="6693218" cy="2246644"/>
            <a:chOff x="2312" y="5213"/>
            <a:chExt cx="13189" cy="4448"/>
          </a:xfrm>
        </p:grpSpPr>
        <p:sp>
          <p:nvSpPr>
            <p:cNvPr id="7" name="圆角矩形标注 6"/>
            <p:cNvSpPr/>
            <p:nvPr/>
          </p:nvSpPr>
          <p:spPr>
            <a:xfrm>
              <a:off x="2312" y="5582"/>
              <a:ext cx="13189" cy="4079"/>
            </a:xfrm>
            <a:prstGeom prst="wedgeRoundRectCallout">
              <a:avLst>
                <a:gd name="adj1" fmla="val -20528"/>
                <a:gd name="adj2" fmla="val 48904"/>
                <a:gd name="adj3" fmla="val 16667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2654" y="5213"/>
              <a:ext cx="12505" cy="4022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zh-CN" altLang="en-US" sz="2100" dirty="0">
                  <a:solidFill>
                    <a:srgbClr val="0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这是一个</a:t>
              </a:r>
              <a:r>
                <a:rPr sz="2100" dirty="0">
                  <a:latin typeface="微软雅黑" panose="020B0503020204020204" charset="-122"/>
                  <a:ea typeface="微软雅黑" panose="020B0503020204020204" charset="-122"/>
                </a:rPr>
                <a:t>反问句，</a:t>
              </a:r>
              <a:r>
                <a:rPr sz="2100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总结全文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。</a:t>
              </a:r>
              <a:r>
                <a:rPr sz="2100" dirty="0" err="1">
                  <a:latin typeface="微软雅黑" panose="020B0503020204020204" charset="-122"/>
                  <a:ea typeface="微软雅黑" panose="020B0503020204020204" charset="-122"/>
                </a:rPr>
                <a:t>既是对奇妙大自然景观的赞美，又是对光明力量的惊叹，</a:t>
              </a:r>
              <a:r>
                <a:rPr sz="2100" dirty="0" err="1">
                  <a:latin typeface="微软雅黑" panose="020B0503020204020204" charset="-122"/>
                  <a:ea typeface="微软雅黑" panose="020B0503020204020204" charset="-122"/>
                </a:rPr>
                <a:t>表达了作者热爱光明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、</a:t>
              </a:r>
              <a:r>
                <a:rPr sz="2100" dirty="0" err="1">
                  <a:latin typeface="微软雅黑" panose="020B0503020204020204" charset="-122"/>
                  <a:ea typeface="微软雅黑" panose="020B0503020204020204" charset="-122"/>
                </a:rPr>
                <a:t>追求光明的美好感情</a:t>
              </a:r>
              <a:r>
                <a:rPr lang="zh-CN" altLang="en-US" sz="2100" dirty="0">
                  <a:latin typeface="微软雅黑" panose="020B0503020204020204" charset="-122"/>
                  <a:ea typeface="微软雅黑" panose="020B0503020204020204" charset="-122"/>
                </a:rPr>
                <a:t>。</a:t>
              </a:r>
              <a:endParaRPr lang="zh-CN" altLang="en-US" sz="21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381101" y="2005532"/>
            <a:ext cx="5993780" cy="136112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sz="2100" dirty="0" err="1">
                <a:latin typeface="+mn-ea"/>
                <a:ea typeface="+mn-ea"/>
                <a:cs typeface="微软雅黑" panose="020B0503020204020204" charset="-122"/>
              </a:rPr>
              <a:t>为了</a:t>
            </a:r>
            <a:r>
              <a:rPr sz="2100" dirty="0" err="1">
                <a:solidFill>
                  <a:srgbClr val="00B0F0"/>
                </a:solidFill>
                <a:latin typeface="+mn-ea"/>
                <a:ea typeface="+mn-ea"/>
                <a:cs typeface="微软雅黑" panose="020B0503020204020204" charset="-122"/>
              </a:rPr>
              <a:t>看日出</a:t>
            </a:r>
            <a:r>
              <a:rPr sz="2100" dirty="0" err="1">
                <a:latin typeface="+mn-ea"/>
                <a:ea typeface="+mn-ea"/>
                <a:cs typeface="微软雅黑" panose="020B0503020204020204" charset="-122"/>
              </a:rPr>
              <a:t>，</a:t>
            </a:r>
            <a:r>
              <a:rPr sz="2100" dirty="0" err="1">
                <a:solidFill>
                  <a:srgbClr val="00B0F0"/>
                </a:solidFill>
                <a:latin typeface="+mn-ea"/>
                <a:ea typeface="+mn-ea"/>
                <a:cs typeface="微软雅黑" panose="020B0503020204020204" charset="-122"/>
              </a:rPr>
              <a:t>我</a:t>
            </a:r>
            <a:r>
              <a:rPr sz="2100" dirty="0" err="1">
                <a:latin typeface="+mn-ea"/>
                <a:ea typeface="+mn-ea"/>
                <a:cs typeface="微软雅黑" panose="020B0503020204020204" charset="-122"/>
              </a:rPr>
              <a:t>常常早起。那时</a:t>
            </a:r>
            <a:r>
              <a:rPr sz="2100" dirty="0" err="1">
                <a:solidFill>
                  <a:srgbClr val="00B0F0"/>
                </a:solidFill>
                <a:latin typeface="+mn-ea"/>
                <a:ea typeface="+mn-ea"/>
                <a:cs typeface="微软雅黑" panose="020B0503020204020204" charset="-122"/>
              </a:rPr>
              <a:t>天还没有大亮</a:t>
            </a:r>
            <a:r>
              <a:rPr sz="2100" dirty="0" err="1">
                <a:latin typeface="+mn-ea"/>
                <a:ea typeface="+mn-ea"/>
                <a:cs typeface="微软雅黑" panose="020B0503020204020204" charset="-122"/>
              </a:rPr>
              <a:t>，</a:t>
            </a:r>
            <a:r>
              <a:rPr sz="2100" dirty="0" err="1">
                <a:solidFill>
                  <a:srgbClr val="00B0F0"/>
                </a:solidFill>
                <a:latin typeface="+mn-ea"/>
                <a:ea typeface="+mn-ea"/>
                <a:cs typeface="微软雅黑" panose="020B0503020204020204" charset="-122"/>
              </a:rPr>
              <a:t>周围</a:t>
            </a:r>
            <a:r>
              <a:rPr lang="zh-CN" altLang="en-US" sz="2100" dirty="0">
                <a:solidFill>
                  <a:srgbClr val="00B0F0"/>
                </a:solidFill>
                <a:latin typeface="+mn-ea"/>
                <a:ea typeface="+mn-ea"/>
                <a:cs typeface="微软雅黑" panose="020B0503020204020204" charset="-122"/>
              </a:rPr>
              <a:t>非常清</a:t>
            </a:r>
            <a:r>
              <a:rPr sz="2100" dirty="0" err="1">
                <a:solidFill>
                  <a:srgbClr val="00B0F0"/>
                </a:solidFill>
                <a:latin typeface="+mn-ea"/>
                <a:ea typeface="+mn-ea"/>
                <a:cs typeface="微软雅黑" panose="020B0503020204020204" charset="-122"/>
              </a:rPr>
              <a:t>静</a:t>
            </a:r>
            <a:r>
              <a:rPr sz="2100" dirty="0" err="1">
                <a:latin typeface="+mn-ea"/>
                <a:ea typeface="+mn-ea"/>
                <a:cs typeface="微软雅黑" panose="020B0503020204020204" charset="-122"/>
              </a:rPr>
              <a:t>，</a:t>
            </a:r>
            <a:r>
              <a:rPr sz="2100" dirty="0" err="1">
                <a:latin typeface="+mn-ea"/>
                <a:ea typeface="+mn-ea"/>
                <a:cs typeface="微软雅黑" panose="020B0503020204020204" charset="-122"/>
              </a:rPr>
              <a:t>只听见</a:t>
            </a:r>
            <a:r>
              <a:rPr sz="2100" dirty="0" err="1">
                <a:solidFill>
                  <a:srgbClr val="00B0F0"/>
                </a:solidFill>
                <a:latin typeface="+mn-ea"/>
                <a:ea typeface="+mn-ea"/>
                <a:cs typeface="微软雅黑" panose="020B0503020204020204" charset="-122"/>
              </a:rPr>
              <a:t>船里</a:t>
            </a:r>
            <a:r>
              <a:rPr sz="2100" dirty="0" err="1">
                <a:latin typeface="+mn-ea"/>
                <a:ea typeface="+mn-ea"/>
                <a:cs typeface="微软雅黑" panose="020B0503020204020204" charset="-122"/>
              </a:rPr>
              <a:t>机器的</a:t>
            </a:r>
            <a:r>
              <a:rPr lang="zh-CN" altLang="en-US" sz="2100" dirty="0">
                <a:latin typeface="+mn-ea"/>
                <a:ea typeface="+mn-ea"/>
                <a:cs typeface="微软雅黑" panose="020B0503020204020204" charset="-122"/>
              </a:rPr>
              <a:t>响声</a:t>
            </a:r>
            <a:r>
              <a:rPr sz="2100" dirty="0">
                <a:latin typeface="+mn-ea"/>
                <a:ea typeface="+mn-ea"/>
                <a:cs typeface="微软雅黑" panose="020B0503020204020204" charset="-122"/>
              </a:rPr>
              <a:t>。</a:t>
            </a:r>
            <a:endParaRPr sz="2100" dirty="0">
              <a:latin typeface="+mn-ea"/>
              <a:ea typeface="+mn-ea"/>
              <a:cs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44905" y="744379"/>
            <a:ext cx="6854190" cy="62245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</a:rPr>
              <a:t>  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朗读第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自然段，思考：这一段交代了些什么？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2292191" y="1585437"/>
            <a:ext cx="856298" cy="738664"/>
            <a:chOff x="4548" y="3329"/>
            <a:chExt cx="2043" cy="1551"/>
          </a:xfrm>
        </p:grpSpPr>
        <p:sp>
          <p:nvSpPr>
            <p:cNvPr id="5" name="圆角矩形标注 4"/>
            <p:cNvSpPr/>
            <p:nvPr/>
          </p:nvSpPr>
          <p:spPr>
            <a:xfrm>
              <a:off x="4548" y="3329"/>
              <a:ext cx="2043" cy="899"/>
            </a:xfrm>
            <a:prstGeom prst="wedgeRoundRectCallout">
              <a:avLst>
                <a:gd name="adj1" fmla="val -30200"/>
                <a:gd name="adj2" fmla="val 107730"/>
                <a:gd name="adj3" fmla="val 16667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04236"/>
                </a:solidFill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741" y="3329"/>
              <a:ext cx="1656" cy="1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>
                  <a:solidFill>
                    <a:srgbClr val="E04236"/>
                  </a:solidFill>
                  <a:latin typeface="微软雅黑" panose="020B0503020204020204" charset="-122"/>
                  <a:ea typeface="微软雅黑" panose="020B0503020204020204" charset="-122"/>
                </a:rPr>
                <a:t>事情</a:t>
              </a:r>
              <a:endParaRPr lang="zh-CN" altLang="en-US" sz="210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293746" y="1585437"/>
            <a:ext cx="976283" cy="428149"/>
            <a:chOff x="4548" y="3329"/>
            <a:chExt cx="2529" cy="899"/>
          </a:xfrm>
        </p:grpSpPr>
        <p:sp>
          <p:nvSpPr>
            <p:cNvPr id="9" name="圆角矩形标注 8"/>
            <p:cNvSpPr/>
            <p:nvPr/>
          </p:nvSpPr>
          <p:spPr>
            <a:xfrm>
              <a:off x="4548" y="3329"/>
              <a:ext cx="2043" cy="899"/>
            </a:xfrm>
            <a:prstGeom prst="wedgeRoundRectCallout">
              <a:avLst>
                <a:gd name="adj1" fmla="val -55797"/>
                <a:gd name="adj2" fmla="val 116740"/>
                <a:gd name="adj3" fmla="val 16667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04236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548" y="3329"/>
              <a:ext cx="2529" cy="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100">
                  <a:solidFill>
                    <a:srgbClr val="E04236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 </a:t>
              </a:r>
              <a:r>
                <a:rPr lang="zh-CN" altLang="en-US" sz="2100">
                  <a:solidFill>
                    <a:srgbClr val="E04236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人物</a:t>
              </a:r>
              <a:endParaRPr lang="zh-CN" altLang="en-US" sz="210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961221" y="1585437"/>
            <a:ext cx="856298" cy="738664"/>
            <a:chOff x="4548" y="3329"/>
            <a:chExt cx="2043" cy="1551"/>
          </a:xfrm>
        </p:grpSpPr>
        <p:sp>
          <p:nvSpPr>
            <p:cNvPr id="14" name="圆角矩形标注 13"/>
            <p:cNvSpPr/>
            <p:nvPr/>
          </p:nvSpPr>
          <p:spPr>
            <a:xfrm>
              <a:off x="4548" y="3329"/>
              <a:ext cx="2043" cy="899"/>
            </a:xfrm>
            <a:prstGeom prst="wedgeRoundRectCallout">
              <a:avLst>
                <a:gd name="adj1" fmla="val 18131"/>
                <a:gd name="adj2" fmla="val 101167"/>
                <a:gd name="adj3" fmla="val 16667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04236"/>
                </a:solidFill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4741" y="3329"/>
              <a:ext cx="1656" cy="1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>
                  <a:solidFill>
                    <a:srgbClr val="E04236"/>
                  </a:solidFill>
                  <a:latin typeface="微软雅黑" panose="020B0503020204020204" charset="-122"/>
                  <a:ea typeface="微软雅黑" panose="020B0503020204020204" charset="-122"/>
                </a:rPr>
                <a:t>时间</a:t>
              </a:r>
              <a:endParaRPr lang="zh-CN" altLang="en-US" sz="210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137886" y="3616167"/>
            <a:ext cx="856298" cy="738664"/>
            <a:chOff x="4548" y="3329"/>
            <a:chExt cx="2043" cy="1551"/>
          </a:xfrm>
        </p:grpSpPr>
        <p:sp>
          <p:nvSpPr>
            <p:cNvPr id="17" name="圆角矩形标注 16"/>
            <p:cNvSpPr/>
            <p:nvPr/>
          </p:nvSpPr>
          <p:spPr>
            <a:xfrm>
              <a:off x="4548" y="3329"/>
              <a:ext cx="2043" cy="899"/>
            </a:xfrm>
            <a:prstGeom prst="wedgeRoundRectCallout">
              <a:avLst>
                <a:gd name="adj1" fmla="val -46941"/>
                <a:gd name="adj2" fmla="val -114849"/>
                <a:gd name="adj3" fmla="val 16667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04236"/>
                </a:solidFill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4741" y="3329"/>
              <a:ext cx="1656" cy="1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>
                  <a:solidFill>
                    <a:srgbClr val="E04236"/>
                  </a:solidFill>
                  <a:latin typeface="微软雅黑" panose="020B0503020204020204" charset="-122"/>
                  <a:ea typeface="微软雅黑" panose="020B0503020204020204" charset="-122"/>
                </a:rPr>
                <a:t>环境</a:t>
              </a:r>
              <a:endParaRPr lang="zh-CN" altLang="en-US" sz="210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270058" y="3531871"/>
            <a:ext cx="1818799" cy="433388"/>
            <a:chOff x="4548" y="3329"/>
            <a:chExt cx="2831" cy="910"/>
          </a:xfrm>
        </p:grpSpPr>
        <p:sp>
          <p:nvSpPr>
            <p:cNvPr id="20" name="圆角矩形标注 19"/>
            <p:cNvSpPr/>
            <p:nvPr/>
          </p:nvSpPr>
          <p:spPr>
            <a:xfrm>
              <a:off x="4548" y="3329"/>
              <a:ext cx="2831" cy="899"/>
            </a:xfrm>
            <a:prstGeom prst="wedgeRoundRectCallout">
              <a:avLst>
                <a:gd name="adj1" fmla="val -37875"/>
                <a:gd name="adj2" fmla="val -108175"/>
                <a:gd name="adj3" fmla="val 16667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04236"/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4716" y="3367"/>
              <a:ext cx="2419" cy="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>
                  <a:solidFill>
                    <a:srgbClr val="E04236"/>
                  </a:solidFill>
                  <a:latin typeface="微软雅黑" panose="020B0503020204020204" charset="-122"/>
                  <a:ea typeface="微软雅黑" panose="020B0503020204020204" charset="-122"/>
                </a:rPr>
                <a:t>地点（海上）</a:t>
              </a:r>
              <a:endParaRPr lang="zh-CN" altLang="en-US" sz="210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216819" y="2451259"/>
            <a:ext cx="3287554" cy="152257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1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说明“我”看日出的次数多，为下文写日出的景象埋下了伏笔。</a:t>
            </a:r>
            <a:endParaRPr lang="zh-CN" altLang="en-US" sz="21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62013" y="702945"/>
            <a:ext cx="7419975" cy="117633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为了看日出，我</a:t>
            </a:r>
            <a:r>
              <a:rPr lang="zh-CN" altLang="en-US" sz="24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常常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早起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一句中的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“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常常</a:t>
            </a: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</a:t>
            </a:r>
            <a:r>
              <a:rPr lang="zh-CN" altLang="en-US" sz="24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说明什么？与下文有什么联系。</a:t>
            </a:r>
            <a:endParaRPr lang="zh-CN" altLang="en-US" sz="24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858703" y="2009775"/>
            <a:ext cx="3068479" cy="2405539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4091940" y="851535"/>
            <a:ext cx="2251710" cy="504349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en-US" altLang="zh-CN" sz="2400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结构梳理</a:t>
            </a:r>
            <a:endParaRPr lang="zh-CN" altLang="en-US" sz="2400" noProof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0661" name="矩形 3"/>
          <p:cNvSpPr/>
          <p:nvPr/>
        </p:nvSpPr>
        <p:spPr>
          <a:xfrm>
            <a:off x="4350544" y="2073593"/>
            <a:ext cx="2414588" cy="249221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时间：天还没有亮</a:t>
            </a:r>
            <a:endParaRPr lang="en-US" altLang="zh-CN" sz="2100" dirty="0">
              <a:latin typeface="微软雅黑" panose="020B0503020204020204" charset="-122"/>
              <a:ea typeface="微软雅黑" panose="020B0503020204020204" charset="-122"/>
              <a:sym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 err="1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人物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：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“我”</a:t>
            </a:r>
            <a:endParaRPr lang="en-US" altLang="zh-CN" sz="2100" dirty="0">
              <a:latin typeface="微软雅黑" panose="020B0503020204020204" charset="-122"/>
              <a:ea typeface="微软雅黑" panose="020B0503020204020204" charset="-122"/>
              <a:sym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地点：海上</a:t>
            </a:r>
            <a:endParaRPr lang="en-US" altLang="zh-CN" sz="2100" dirty="0">
              <a:latin typeface="微软雅黑" panose="020B0503020204020204" charset="-122"/>
              <a:ea typeface="微软雅黑" panose="020B0503020204020204" charset="-122"/>
              <a:sym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事情：看日出</a:t>
            </a:r>
            <a:endParaRPr lang="en-US" altLang="zh-CN" sz="2100" dirty="0">
              <a:latin typeface="微软雅黑" panose="020B0503020204020204" charset="-122"/>
              <a:ea typeface="微软雅黑" panose="020B0503020204020204" charset="-122"/>
              <a:sym typeface="楷体" panose="02010609060101010101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环境：周围很静</a:t>
            </a:r>
            <a:endParaRPr lang="en-US" altLang="zh-CN" sz="2100" dirty="0">
              <a:latin typeface="微软雅黑" panose="020B0503020204020204" charset="-122"/>
              <a:ea typeface="微软雅黑" panose="020B0503020204020204" charset="-122"/>
              <a:sym typeface="楷体" panose="02010609060101010101" charset="-122"/>
            </a:endParaRPr>
          </a:p>
        </p:txBody>
      </p:sp>
      <p:sp>
        <p:nvSpPr>
          <p:cNvPr id="90117" name="文本框 3"/>
          <p:cNvSpPr txBox="1"/>
          <p:nvPr/>
        </p:nvSpPr>
        <p:spPr>
          <a:xfrm>
            <a:off x="2638425" y="3124200"/>
            <a:ext cx="1435894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>
                <a:latin typeface="微软雅黑" panose="020B0503020204020204" charset="-122"/>
                <a:ea typeface="微软雅黑" panose="020B0503020204020204" charset="-122"/>
              </a:rPr>
              <a:t>海上日出</a:t>
            </a:r>
            <a:endParaRPr lang="zh-CN" altLang="en-US" sz="21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3889534" y="2254092"/>
            <a:ext cx="323850" cy="2225516"/>
          </a:xfrm>
          <a:prstGeom prst="leftBrace">
            <a:avLst>
              <a:gd name="adj1" fmla="val 103623"/>
              <a:gd name="adj2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0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1" grpId="0"/>
      <p:bldP spid="90117" grpId="0"/>
      <p:bldP spid="3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圆角矩形 10"/>
          <p:cNvSpPr/>
          <p:nvPr/>
        </p:nvSpPr>
        <p:spPr>
          <a:xfrm>
            <a:off x="3309938" y="582538"/>
            <a:ext cx="2911316" cy="50387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zh-CN" altLang="en-US" sz="2400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关于日出的词语</a:t>
            </a:r>
            <a:endParaRPr lang="zh-CN" altLang="en-US" sz="2400" noProof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07319" y="1787366"/>
            <a:ext cx="6716554" cy="265366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旭日初露       冉冉东升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 晓日初升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 朝阳初升                            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红日欲出       日色东升       旭日东升       旭日初升     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朝晖满地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       日出旭旭       红日未出       红日初升   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喷薄而出       火轮升腾       金光耀目       红日喷薄            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40995" y="556023"/>
            <a:ext cx="4231005" cy="43767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一、选择合适的词语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填空</a:t>
            </a:r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24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258252" y="1514475"/>
            <a:ext cx="7335203" cy="233076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               光彩	光芒     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      ）夺目 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      ）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万丈 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      ）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四射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      ）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照人      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                         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亮光      光亮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夺目的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      ）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      ）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的金边    灿烂的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      ）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9" name="TextBox 16"/>
          <p:cNvSpPr txBox="1"/>
          <p:nvPr/>
        </p:nvSpPr>
        <p:spPr>
          <a:xfrm>
            <a:off x="1462564" y="2099310"/>
            <a:ext cx="812483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光彩</a:t>
            </a:r>
            <a:endParaRPr lang="zh-CN" altLang="en-US" sz="21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TextBox 16"/>
          <p:cNvSpPr txBox="1"/>
          <p:nvPr/>
        </p:nvSpPr>
        <p:spPr>
          <a:xfrm>
            <a:off x="3172301" y="2099310"/>
            <a:ext cx="793433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光芒</a:t>
            </a:r>
            <a:endParaRPr lang="zh-CN" altLang="en-US" sz="21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TextBox 16"/>
          <p:cNvSpPr txBox="1"/>
          <p:nvPr/>
        </p:nvSpPr>
        <p:spPr>
          <a:xfrm>
            <a:off x="6568916" y="2099310"/>
            <a:ext cx="812483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光彩</a:t>
            </a:r>
            <a:endParaRPr lang="zh-CN" altLang="en-US" sz="21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TextBox 16"/>
          <p:cNvSpPr txBox="1"/>
          <p:nvPr/>
        </p:nvSpPr>
        <p:spPr>
          <a:xfrm>
            <a:off x="3452812" y="3371850"/>
            <a:ext cx="812483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光亮</a:t>
            </a:r>
            <a:endParaRPr lang="zh-CN" altLang="en-US" sz="21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TextBox 16"/>
          <p:cNvSpPr txBox="1"/>
          <p:nvPr/>
        </p:nvSpPr>
        <p:spPr>
          <a:xfrm>
            <a:off x="5068253" y="2099310"/>
            <a:ext cx="735330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光芒</a:t>
            </a:r>
            <a:endParaRPr lang="zh-CN" altLang="en-US" sz="21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TextBox 16"/>
          <p:cNvSpPr txBox="1"/>
          <p:nvPr/>
        </p:nvSpPr>
        <p:spPr>
          <a:xfrm>
            <a:off x="2275046" y="3371850"/>
            <a:ext cx="793433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亮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光</a:t>
            </a:r>
            <a:endParaRPr lang="zh-CN" altLang="en-US" sz="21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" name="TextBox 16"/>
          <p:cNvSpPr txBox="1"/>
          <p:nvPr/>
        </p:nvSpPr>
        <p:spPr>
          <a:xfrm>
            <a:off x="6382226" y="3371850"/>
            <a:ext cx="793433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亮</a:t>
            </a: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光</a:t>
            </a:r>
            <a:endParaRPr lang="zh-CN" altLang="en-US" sz="2100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/>
      <p:bldP spid="2" grpId="0"/>
      <p:bldP spid="3" grpId="0"/>
      <p:bldP spid="6" grpId="0"/>
      <p:bldP spid="7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57439" y="606981"/>
            <a:ext cx="3185160" cy="437674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 anchor="t">
            <a:spAutoFit/>
          </a:bodyPr>
          <a:lstStyle/>
          <a:p>
            <a:r>
              <a:rPr lang="zh-CN" altLang="en-US" sz="2400" b="1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二、比一比，组成词。</a:t>
            </a:r>
            <a:endParaRPr lang="zh-CN" altLang="en-US" sz="2400" b="1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0429" y="1619250"/>
            <a:ext cx="6592490" cy="274605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zh-CN" sz="2100" dirty="0">
                <a:latin typeface="微软雅黑" panose="020B0503020204020204" charset="-122"/>
                <a:ea typeface="微软雅黑" panose="020B0503020204020204" charset="-122"/>
              </a:rPr>
              <a:t>浅（         ）           扩</a:t>
            </a:r>
            <a:r>
              <a:rPr lang="zh-CN" altLang="zh-CN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（         ）</a:t>
            </a:r>
            <a:r>
              <a:rPr lang="zh-CN" altLang="zh-CN" sz="2100" dirty="0">
                <a:latin typeface="微软雅黑" panose="020B0503020204020204" charset="-122"/>
                <a:ea typeface="微软雅黑" panose="020B0503020204020204" charset="-122"/>
              </a:rPr>
              <a:t>          努</a:t>
            </a:r>
            <a:r>
              <a:rPr lang="zh-CN" altLang="zh-CN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（         ）</a:t>
            </a:r>
            <a:r>
              <a:rPr lang="zh-CN" altLang="zh-CN" sz="2100" dirty="0">
                <a:latin typeface="微软雅黑" panose="020B0503020204020204" charset="-122"/>
                <a:ea typeface="微软雅黑" panose="020B0503020204020204" charset="-122"/>
              </a:rPr>
              <a:t>     </a:t>
            </a:r>
            <a:endParaRPr lang="zh-CN" altLang="zh-CN"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zh-CN"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zh-CN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钱（         ）</a:t>
            </a:r>
            <a:r>
              <a:rPr lang="zh-CN" altLang="zh-CN" sz="2100" dirty="0">
                <a:latin typeface="微软雅黑" panose="020B0503020204020204" charset="-122"/>
                <a:ea typeface="微软雅黑" panose="020B0503020204020204" charset="-122"/>
              </a:rPr>
              <a:t>           矿</a:t>
            </a:r>
            <a:r>
              <a:rPr lang="zh-CN" altLang="zh-CN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（         ） </a:t>
            </a:r>
            <a:r>
              <a:rPr lang="zh-CN" altLang="zh-CN" sz="2100" dirty="0">
                <a:latin typeface="微软雅黑" panose="020B0503020204020204" charset="-122"/>
                <a:ea typeface="微软雅黑" panose="020B0503020204020204" charset="-122"/>
              </a:rPr>
              <a:t>         怒</a:t>
            </a:r>
            <a:r>
              <a:rPr lang="zh-CN" altLang="zh-CN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（         ） </a:t>
            </a:r>
            <a:r>
              <a:rPr lang="zh-CN" altLang="zh-CN" sz="2100" dirty="0">
                <a:latin typeface="微软雅黑" panose="020B0503020204020204" charset="-122"/>
                <a:ea typeface="微软雅黑" panose="020B0503020204020204" charset="-122"/>
              </a:rPr>
              <a:t>    </a:t>
            </a:r>
            <a:endParaRPr lang="zh-CN" altLang="zh-CN"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zh-CN"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zh-CN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烂（         ） </a:t>
            </a:r>
            <a:r>
              <a:rPr lang="zh-CN" altLang="zh-CN" sz="2100" dirty="0">
                <a:latin typeface="微软雅黑" panose="020B0503020204020204" charset="-122"/>
                <a:ea typeface="微软雅黑" panose="020B0503020204020204" charset="-122"/>
              </a:rPr>
              <a:t>          镶</a:t>
            </a:r>
            <a:r>
              <a:rPr lang="zh-CN" altLang="zh-CN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（         ） </a:t>
            </a:r>
            <a:r>
              <a:rPr lang="zh-CN" altLang="zh-CN" sz="2100" dirty="0">
                <a:latin typeface="微软雅黑" panose="020B0503020204020204" charset="-122"/>
                <a:ea typeface="微软雅黑" panose="020B0503020204020204" charset="-122"/>
              </a:rPr>
              <a:t>         紫</a:t>
            </a:r>
            <a:r>
              <a:rPr lang="zh-CN" altLang="zh-CN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（         ） </a:t>
            </a:r>
            <a:r>
              <a:rPr lang="zh-CN" altLang="zh-CN" sz="2100" dirty="0">
                <a:latin typeface="微软雅黑" panose="020B0503020204020204" charset="-122"/>
                <a:ea typeface="微软雅黑" panose="020B0503020204020204" charset="-122"/>
              </a:rPr>
              <a:t>   </a:t>
            </a:r>
            <a:endParaRPr lang="zh-CN" altLang="zh-CN"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zh-CN" sz="21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zh-CN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栏（         ） </a:t>
            </a:r>
            <a:r>
              <a:rPr lang="zh-CN" altLang="zh-CN" sz="2100" dirty="0">
                <a:latin typeface="微软雅黑" panose="020B0503020204020204" charset="-122"/>
                <a:ea typeface="微软雅黑" panose="020B0503020204020204" charset="-122"/>
              </a:rPr>
              <a:t>          壤</a:t>
            </a:r>
            <a:r>
              <a:rPr lang="zh-CN" altLang="zh-CN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（         ） </a:t>
            </a:r>
            <a:r>
              <a:rPr lang="zh-CN" altLang="zh-CN" sz="2100" dirty="0">
                <a:latin typeface="微软雅黑" panose="020B0503020204020204" charset="-122"/>
                <a:ea typeface="微软雅黑" panose="020B0503020204020204" charset="-122"/>
              </a:rPr>
              <a:t>         繁</a:t>
            </a:r>
            <a:r>
              <a:rPr lang="zh-CN" altLang="zh-CN" sz="2100" dirty="0">
                <a:latin typeface="微软雅黑" panose="020B0503020204020204" charset="-122"/>
                <a:ea typeface="微软雅黑" panose="020B0503020204020204" charset="-122"/>
                <a:sym typeface="楷体" panose="02010609060101010101" charset="-122"/>
              </a:rPr>
              <a:t>（         ） </a:t>
            </a:r>
            <a:r>
              <a:rPr lang="zh-CN" altLang="zh-CN" sz="2400" dirty="0"/>
              <a:t>  </a:t>
            </a:r>
            <a:endParaRPr lang="zh-CN" altLang="zh-CN" sz="2400" dirty="0"/>
          </a:p>
          <a:p>
            <a:endParaRPr lang="zh-CN" altLang="zh-CN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128838" y="1619250"/>
            <a:ext cx="735330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 err="1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浅绿</a:t>
            </a:r>
            <a:endParaRPr lang="zh-CN" altLang="en-US" sz="2100" dirty="0" err="1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TextBox 5"/>
          <p:cNvSpPr txBox="1"/>
          <p:nvPr/>
        </p:nvSpPr>
        <p:spPr>
          <a:xfrm>
            <a:off x="4507707" y="2250281"/>
            <a:ext cx="1016794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 err="1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煤矿</a:t>
            </a:r>
            <a:endParaRPr lang="zh-CN" altLang="en-US" sz="2100" dirty="0" err="1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TextBox 5"/>
          <p:cNvSpPr txBox="1"/>
          <p:nvPr/>
        </p:nvSpPr>
        <p:spPr>
          <a:xfrm>
            <a:off x="6793706" y="1619250"/>
            <a:ext cx="686991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 err="1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努力</a:t>
            </a:r>
            <a:endParaRPr lang="zh-CN" altLang="en-US" sz="2100" dirty="0" err="1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TextBox 5"/>
          <p:cNvSpPr txBox="1"/>
          <p:nvPr/>
        </p:nvSpPr>
        <p:spPr>
          <a:xfrm>
            <a:off x="2035969" y="2250281"/>
            <a:ext cx="1016794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 dirty="0" err="1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100" dirty="0" err="1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金钱</a:t>
            </a:r>
            <a:endParaRPr lang="zh-CN" altLang="en-US" sz="2100" dirty="0" err="1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TextBox 5"/>
          <p:cNvSpPr txBox="1"/>
          <p:nvPr/>
        </p:nvSpPr>
        <p:spPr>
          <a:xfrm>
            <a:off x="4507707" y="1619250"/>
            <a:ext cx="1016794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 err="1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扩大</a:t>
            </a:r>
            <a:endParaRPr lang="zh-CN" altLang="en-US" sz="2100" dirty="0" err="1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TextBox 5"/>
          <p:cNvSpPr txBox="1"/>
          <p:nvPr/>
        </p:nvSpPr>
        <p:spPr>
          <a:xfrm>
            <a:off x="6793469" y="2250281"/>
            <a:ext cx="1016794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 err="1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恼怒</a:t>
            </a:r>
            <a:endParaRPr lang="zh-CN" altLang="en-US" sz="2100" dirty="0" err="1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TextBox 5"/>
          <p:cNvSpPr txBox="1"/>
          <p:nvPr/>
        </p:nvSpPr>
        <p:spPr>
          <a:xfrm>
            <a:off x="2128838" y="2914650"/>
            <a:ext cx="1016794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 err="1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灿烂</a:t>
            </a:r>
            <a:endParaRPr lang="zh-CN" altLang="en-US" sz="2100" dirty="0" err="1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TextBox 5"/>
          <p:cNvSpPr txBox="1"/>
          <p:nvPr/>
        </p:nvSpPr>
        <p:spPr>
          <a:xfrm>
            <a:off x="4507707" y="2914650"/>
            <a:ext cx="1016794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 err="1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镶边</a:t>
            </a:r>
            <a:endParaRPr lang="zh-CN" altLang="en-US" sz="2100" dirty="0" err="1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TextBox 5"/>
          <p:cNvSpPr txBox="1"/>
          <p:nvPr/>
        </p:nvSpPr>
        <p:spPr>
          <a:xfrm>
            <a:off x="6793707" y="2914650"/>
            <a:ext cx="1016794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 err="1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紫色</a:t>
            </a:r>
            <a:endParaRPr lang="zh-CN" altLang="en-US" sz="2100" dirty="0" err="1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TextBox 5"/>
          <p:cNvSpPr txBox="1"/>
          <p:nvPr/>
        </p:nvSpPr>
        <p:spPr>
          <a:xfrm>
            <a:off x="6793707" y="3589972"/>
            <a:ext cx="1016794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 err="1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繁荣</a:t>
            </a:r>
            <a:endParaRPr lang="zh-CN" altLang="en-US" sz="2100" dirty="0" err="1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TextBox 5"/>
          <p:cNvSpPr txBox="1"/>
          <p:nvPr/>
        </p:nvSpPr>
        <p:spPr>
          <a:xfrm>
            <a:off x="4507707" y="3589972"/>
            <a:ext cx="1016794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100" dirty="0" err="1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土壤</a:t>
            </a:r>
            <a:endParaRPr lang="zh-CN" altLang="en-US" sz="2100" dirty="0" err="1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TextBox 5"/>
          <p:cNvSpPr txBox="1"/>
          <p:nvPr/>
        </p:nvSpPr>
        <p:spPr>
          <a:xfrm>
            <a:off x="2035969" y="3589972"/>
            <a:ext cx="1016794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2100" dirty="0" err="1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100" dirty="0" err="1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围栏</a:t>
            </a:r>
            <a:endParaRPr lang="zh-CN" altLang="en-US" sz="2100" dirty="0" err="1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1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2" name="图片 2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68300" y="938214"/>
            <a:ext cx="3028950" cy="2482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6083" name="图片 2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643813" y="1330326"/>
            <a:ext cx="687387" cy="892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" name="文本框 3"/>
          <p:cNvSpPr txBox="1"/>
          <p:nvPr/>
        </p:nvSpPr>
        <p:spPr>
          <a:xfrm>
            <a:off x="3205605" y="2131370"/>
            <a:ext cx="3546827" cy="899160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0" hangingPunct="0">
              <a:defRPr/>
            </a:pPr>
            <a:r>
              <a:rPr lang="zh-CN" altLang="en-US" sz="5400" b="1" dirty="0">
                <a:blipFill>
                  <a:blip r:embed="rId4"/>
                  <a:stretch>
                    <a:fillRect/>
                  </a:stretch>
                </a:blipFill>
                <a:latin typeface="黑体" panose="02010609060101010101" pitchFamily="49" charset="-122"/>
                <a:ea typeface="黑体" panose="02010609060101010101" pitchFamily="49" charset="-122"/>
              </a:rPr>
              <a:t>感谢观看</a:t>
            </a:r>
            <a:endParaRPr lang="zh-CN" altLang="en-US" sz="5400" b="1" dirty="0">
              <a:blipFill>
                <a:blip r:embed="rId4"/>
                <a:stretch>
                  <a:fillRect/>
                </a:stretch>
              </a:blip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rcRect/>
          <a:stretch>
            <a:fillRect/>
          </a:stretch>
        </p:blipFill>
        <p:spPr>
          <a:xfrm>
            <a:off x="84296" y="261461"/>
            <a:ext cx="8974455" cy="4799648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773" y="227647"/>
            <a:ext cx="8977789" cy="4837748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5250" y="259080"/>
            <a:ext cx="8972550" cy="4816793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47123" y="552450"/>
            <a:ext cx="4931569" cy="403860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400" dirty="0">
                <a:latin typeface="微软雅黑" panose="020B0503020204020204" charset="-122"/>
                <a:ea typeface="微软雅黑" panose="020B0503020204020204" charset="-122"/>
              </a:rPr>
              <a:t>   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太阳每天东升西落，我们大多数人都熟视无睹，可是伟大的作家——巴金爷爷却将他在海上看到的日出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景色</a:t>
            </a:r>
            <a:r>
              <a:rPr lang="zh-CN" altLang="zh-CN" sz="2100" dirty="0">
                <a:latin typeface="微软雅黑" panose="020B0503020204020204" charset="-122"/>
                <a:ea typeface="微软雅黑" panose="020B0503020204020204" charset="-122"/>
              </a:rPr>
              <a:t>绚丽多彩</a:t>
            </a:r>
            <a:r>
              <a:rPr lang="zh-CN" altLang="zh-CN" sz="2100" dirty="0">
                <a:latin typeface="微软雅黑" panose="020B0503020204020204" charset="-122"/>
                <a:ea typeface="微软雅黑" panose="020B0503020204020204" charset="-122"/>
              </a:rPr>
              <a:t>地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展现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在我们眼前，他是怎么写的呢？又有什么感受呢？今天我们一起来学习他经典名作《海上日出》。 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343376" y="820102"/>
            <a:ext cx="3128010" cy="3774758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rcRect r="1002"/>
          <a:stretch>
            <a:fillRect/>
          </a:stretch>
        </p:blipFill>
        <p:spPr>
          <a:xfrm>
            <a:off x="92393" y="244316"/>
            <a:ext cx="8969216" cy="4823460"/>
          </a:xfrm>
          <a:prstGeom prst="roundRect">
            <a:avLst/>
          </a:prstGeom>
        </p:spPr>
      </p:pic>
      <p:sp>
        <p:nvSpPr>
          <p:cNvPr id="43010" name="文本框 2"/>
          <p:cNvSpPr txBox="1"/>
          <p:nvPr/>
        </p:nvSpPr>
        <p:spPr>
          <a:xfrm>
            <a:off x="3681889" y="1054893"/>
            <a:ext cx="2134076" cy="117633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en-US" altLang="zh-CN" sz="2400" b="1"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2400" b="1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</a:rPr>
              <a:t>海 上 日 出</a:t>
            </a:r>
            <a:r>
              <a:rPr lang="zh-CN" altLang="en-US" sz="240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</a:rPr>
              <a:t>          </a:t>
            </a:r>
            <a:endParaRPr lang="zh-CN" altLang="en-US" sz="2400">
              <a:solidFill>
                <a:srgbClr val="FFFF0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solidFill>
                  <a:srgbClr val="FFFF00"/>
                </a:solidFill>
                <a:latin typeface="微软雅黑" panose="020B0503020204020204" charset="-122"/>
                <a:ea typeface="微软雅黑" panose="020B0503020204020204" charset="-122"/>
              </a:rPr>
              <a:t>       巴金</a:t>
            </a:r>
            <a:endParaRPr lang="zh-CN" altLang="en-US" sz="2400">
              <a:solidFill>
                <a:srgbClr val="FFFF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副标题 2"/>
          <p:cNvSpPr txBox="1"/>
          <p:nvPr/>
        </p:nvSpPr>
        <p:spPr>
          <a:xfrm>
            <a:off x="792480" y="1289686"/>
            <a:ext cx="5468303" cy="3397091"/>
          </a:xfrm>
          <a:prstGeom prst="rect">
            <a:avLst/>
          </a:prstGeom>
        </p:spPr>
        <p:txBody>
          <a:bodyPr lIns="68580" tIns="34290" rIns="68580" bIns="34290"/>
          <a:lstStyle/>
          <a:p>
            <a:pPr fontAlgn="auto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  <a:buFont typeface="Arial" panose="020B0604020202020204" pitchFamily="34" charset="0"/>
              <a:defRPr/>
            </a:pPr>
            <a:r>
              <a:rPr lang="zh-CN" altLang="en-US" sz="2100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巴金</a:t>
            </a:r>
            <a:r>
              <a:rPr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（1904—2005），原名李尧棠，字芾甘</a:t>
            </a: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，</a:t>
            </a:r>
            <a:r>
              <a:rPr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笔名巴金。巴金是中国现代文学史上的著名作家之一，具有世界影响。</a:t>
            </a:r>
            <a:r>
              <a:rPr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《海上日出》是巴金写的一篇散文。</a:t>
            </a:r>
            <a:endParaRPr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fontAlgn="auto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  <a:buFont typeface="Arial" panose="020B0604020202020204" pitchFamily="34" charset="0"/>
              <a:defRPr/>
            </a:pPr>
            <a:r>
              <a:rPr lang="zh-CN" altLang="en-US"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主要作品有：“爱情三部曲”</a:t>
            </a:r>
            <a:r>
              <a:rPr sz="2100" dirty="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（《雾》《雨》《电》）和“激流三部曲”（《家》《春》《秋》）。</a:t>
            </a:r>
            <a:endParaRPr sz="21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45357" y="694135"/>
            <a:ext cx="1707356" cy="4381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微软雅黑" panose="020B0503020204020204" charset="-122"/>
                <a:ea typeface="微软雅黑" panose="020B0503020204020204" charset="-122"/>
              </a:rPr>
              <a:t>作者简介</a:t>
            </a:r>
            <a:endParaRPr lang="zh-CN" altLang="en-US" sz="2400" b="1" dirty="0">
              <a:solidFill>
                <a:srgbClr val="E0423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618446" y="1500664"/>
            <a:ext cx="1986915" cy="2844641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3799523" y="2149317"/>
            <a:ext cx="611981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000" b="1" dirty="0" err="1">
                <a:latin typeface="Pinyin Adjust" panose="02000500000000000000" charset="0"/>
                <a:ea typeface="GB Pinyinok-B" pitchFamily="2" charset="-122"/>
              </a:rPr>
              <a:t>hè</a:t>
            </a:r>
            <a:endParaRPr lang="en-US" altLang="zh-CN" sz="3000" b="1" dirty="0" err="1">
              <a:latin typeface="Pinyin Adjust" panose="02000500000000000000" charset="0"/>
              <a:ea typeface="GB Pinyinok-B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648326" y="2149317"/>
            <a:ext cx="1217771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000" b="1" dirty="0" err="1">
                <a:latin typeface="Pinyin Adjust" panose="02000500000000000000" charset="0"/>
                <a:ea typeface="GB Pinyinok-B" pitchFamily="2" charset="-122"/>
              </a:rPr>
              <a:t>xiāng</a:t>
            </a:r>
            <a:endParaRPr lang="en-US" altLang="zh-CN" sz="3000" b="1" dirty="0" err="1">
              <a:latin typeface="Pinyin Adjust" panose="02000500000000000000" charset="0"/>
              <a:ea typeface="GB Pinyinok-B" pitchFamily="2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763203" y="2149317"/>
            <a:ext cx="765810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000" b="1" dirty="0" err="1">
                <a:latin typeface="Pinyin Adjust" panose="02000500000000000000" charset="0"/>
                <a:ea typeface="GB Pinyinok-B" pitchFamily="2" charset="-122"/>
              </a:rPr>
              <a:t>kuò</a:t>
            </a:r>
            <a:endParaRPr lang="en-US" altLang="zh-CN" sz="3000" b="1" dirty="0" err="1">
              <a:latin typeface="Pinyin Adjust" panose="02000500000000000000" charset="0"/>
              <a:ea typeface="GB Pinyinok-B" pitchFamily="2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3934302" y="1052037"/>
            <a:ext cx="1942624" cy="504349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fontAlgn="auto"/>
            <a:r>
              <a:rPr lang="zh-CN" altLang="en-US" sz="2400" noProof="1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  <a:endParaRPr lang="en-US" altLang="zh-CN" sz="2400" noProof="1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3500" name="TextBox 21"/>
          <p:cNvSpPr txBox="1"/>
          <p:nvPr/>
        </p:nvSpPr>
        <p:spPr>
          <a:xfrm>
            <a:off x="2790349" y="2752249"/>
            <a:ext cx="3637598" cy="62324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zh-CN" altLang="en-US" sz="3600" b="1" dirty="0">
                <a:solidFill>
                  <a:srgbClr val="E04236"/>
                </a:solidFill>
                <a:latin typeface="+mn-ea"/>
                <a:ea typeface="+mn-ea"/>
              </a:rPr>
              <a:t>扩</a:t>
            </a:r>
            <a:r>
              <a:rPr lang="zh-CN" altLang="en-US" sz="3600" b="1" dirty="0">
                <a:solidFill>
                  <a:srgbClr val="E04236"/>
                </a:solidFill>
                <a:latin typeface="+mn-ea"/>
                <a:ea typeface="+mn-ea"/>
                <a:sym typeface="+mn-ea"/>
              </a:rPr>
              <a:t>    </a:t>
            </a:r>
            <a:r>
              <a:rPr lang="zh-CN" altLang="en-US" sz="3600" b="1" dirty="0">
                <a:solidFill>
                  <a:srgbClr val="E04236"/>
                </a:solidFill>
                <a:latin typeface="+mn-ea"/>
                <a:ea typeface="+mn-ea"/>
              </a:rPr>
              <a:t>荷</a:t>
            </a:r>
            <a:r>
              <a:rPr lang="zh-CN" altLang="en-US" sz="3600" b="1" dirty="0">
                <a:solidFill>
                  <a:srgbClr val="E04236"/>
                </a:solidFill>
                <a:latin typeface="+mn-ea"/>
                <a:ea typeface="+mn-ea"/>
                <a:sym typeface="+mn-ea"/>
              </a:rPr>
              <a:t>    </a:t>
            </a:r>
            <a:r>
              <a:rPr lang="zh-CN" altLang="en-US" sz="3600" b="1" dirty="0">
                <a:solidFill>
                  <a:srgbClr val="E04236"/>
                </a:solidFill>
                <a:latin typeface="+mn-ea"/>
                <a:ea typeface="+mn-ea"/>
              </a:rPr>
              <a:t>刹</a:t>
            </a:r>
            <a:r>
              <a:rPr lang="zh-CN" altLang="en-US" sz="3600" b="1" dirty="0">
                <a:solidFill>
                  <a:srgbClr val="E04236"/>
                </a:solidFill>
                <a:latin typeface="+mn-ea"/>
                <a:ea typeface="+mn-ea"/>
                <a:sym typeface="+mn-ea"/>
              </a:rPr>
              <a:t>    </a:t>
            </a:r>
            <a:r>
              <a:rPr lang="zh-CN" altLang="en-US" sz="3600" b="1" dirty="0">
                <a:solidFill>
                  <a:srgbClr val="E04236"/>
                </a:solidFill>
                <a:latin typeface="+mn-ea"/>
                <a:ea typeface="+mn-ea"/>
              </a:rPr>
              <a:t>镶 </a:t>
            </a:r>
            <a:endParaRPr lang="zh-CN" altLang="en-US" sz="3600" b="1" dirty="0">
              <a:solidFill>
                <a:srgbClr val="E04236"/>
              </a:solidFill>
              <a:latin typeface="+mn-ea"/>
              <a:ea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29639" y="2149317"/>
            <a:ext cx="918686" cy="53006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r>
              <a:rPr lang="en-US" altLang="zh-CN" sz="3000" b="1" dirty="0" err="1">
                <a:latin typeface="Pinyin Adjust" panose="02000500000000000000" charset="0"/>
                <a:ea typeface="GB Pinyinok-B" pitchFamily="2" charset="-122"/>
              </a:rPr>
              <a:t>chà</a:t>
            </a:r>
            <a:endParaRPr lang="en-US" altLang="zh-CN" sz="3000" b="1" dirty="0" err="1">
              <a:latin typeface="Pinyin Adjust" panose="02000500000000000000" charset="0"/>
              <a:ea typeface="GB Pinyinok-B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3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37" grpId="0"/>
      <p:bldP spid="63500" grpId="0"/>
      <p:bldP spid="6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12.xml><?xml version="1.0" encoding="utf-8"?>
<p:tagLst xmlns:p="http://schemas.openxmlformats.org/presentationml/2006/main">
  <p:tag name="KSO_WM_BEAUTIFY_FLAG" val="#wm#"/>
  <p:tag name="KSO_WM_TEMPLATE_CATEGORY" val="custom"/>
  <p:tag name="KSO_WM_TEMPLATE_INDEX" val="160394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2325</Words>
  <Application>WPS 演示</Application>
  <PresentationFormat>全屏显示(16:9)</PresentationFormat>
  <Paragraphs>332</Paragraphs>
  <Slides>29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46" baseType="lpstr">
      <vt:lpstr>Arial</vt:lpstr>
      <vt:lpstr>宋体</vt:lpstr>
      <vt:lpstr>Wingdings</vt:lpstr>
      <vt:lpstr>GB Pinyinok-B</vt:lpstr>
      <vt:lpstr>Segoe Print</vt:lpstr>
      <vt:lpstr>楷体</vt:lpstr>
      <vt:lpstr>Calibri</vt:lpstr>
      <vt:lpstr>微软雅黑</vt:lpstr>
      <vt:lpstr>华文新魏</vt:lpstr>
      <vt:lpstr>Pinyin Adjust</vt:lpstr>
      <vt:lpstr>GB Pinyinok-B</vt:lpstr>
      <vt:lpstr>Arial Unicode MS</vt:lpstr>
      <vt:lpstr>黑体</vt:lpstr>
      <vt:lpstr>Arial</vt:lpstr>
      <vt:lpstr>Calibri</vt:lpstr>
      <vt:lpstr>华文新魏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admin</cp:lastModifiedBy>
  <cp:revision>184</cp:revision>
  <dcterms:created xsi:type="dcterms:W3CDTF">2019-01-28T06:44:00Z</dcterms:created>
  <dcterms:modified xsi:type="dcterms:W3CDTF">2020-05-22T07:46:14Z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2052-11.1.0.9662</vt:lpwstr>
  </property>
</Properties>
</file>