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handoutMasterIdLst>
    <p:handoutMasterId r:id="rId29"/>
  </p:handoutMasterIdLst>
  <p:sldIdLst>
    <p:sldId id="700" r:id="rId3"/>
    <p:sldId id="257" r:id="rId4"/>
    <p:sldId id="649" r:id="rId5"/>
    <p:sldId id="344" r:id="rId6"/>
    <p:sldId id="347" r:id="rId7"/>
    <p:sldId id="509" r:id="rId8"/>
    <p:sldId id="510" r:id="rId10"/>
    <p:sldId id="650" r:id="rId11"/>
    <p:sldId id="611" r:id="rId12"/>
    <p:sldId id="685" r:id="rId13"/>
    <p:sldId id="684" r:id="rId14"/>
    <p:sldId id="614" r:id="rId15"/>
    <p:sldId id="652" r:id="rId16"/>
    <p:sldId id="608" r:id="rId17"/>
    <p:sldId id="686" r:id="rId18"/>
    <p:sldId id="609" r:id="rId19"/>
    <p:sldId id="674" r:id="rId20"/>
    <p:sldId id="687" r:id="rId21"/>
    <p:sldId id="558" r:id="rId22"/>
    <p:sldId id="567" r:id="rId23"/>
    <p:sldId id="512" r:id="rId24"/>
    <p:sldId id="268" r:id="rId25"/>
    <p:sldId id="296" r:id="rId26"/>
    <p:sldId id="556" r:id="rId27"/>
    <p:sldId id="725" r:id="rId28"/>
  </p:sldIdLst>
  <p:sldSz cx="9144000" cy="5143500" type="screen16x9"/>
  <p:notesSz cx="6858000" cy="9144000"/>
  <p:embeddedFontLst>
    <p:embeddedFont>
      <p:font typeface="楷体" panose="02010609060101010101" charset="-122"/>
      <p:regular r:id="rId34"/>
    </p:embeddedFont>
    <p:embeddedFont>
      <p:font typeface="Calibri" panose="020F0502020204030204"/>
      <p:regular r:id="rId35"/>
      <p:bold r:id="rId36"/>
      <p:italic r:id="rId37"/>
      <p:boldItalic r:id="rId38"/>
    </p:embeddedFont>
    <p:embeddedFont>
      <p:font typeface="微软雅黑" panose="020B0503020204020204" charset="-122"/>
      <p:regular r:id="rId39"/>
    </p:embeddedFont>
    <p:embeddedFont>
      <p:font typeface="Pinyin Adjust" panose="02000500000000000000" charset="0"/>
      <p:regular r:id="rId40"/>
    </p:embeddedFont>
    <p:embeddedFont>
      <p:font typeface="黑体" panose="02010609060101010101" pitchFamily="49" charset="-122"/>
      <p:regular r:id="rId41"/>
    </p:embeddedFont>
  </p:embeddedFontLst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02" y="-654"/>
      </p:cViewPr>
      <p:guideLst>
        <p:guide orient="horz" pos="1684"/>
        <p:guide pos="281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font" Target="fonts/font8.fntdata"/><Relationship Id="rId40" Type="http://schemas.openxmlformats.org/officeDocument/2006/relationships/font" Target="fonts/font7.fntdata"/><Relationship Id="rId4" Type="http://schemas.openxmlformats.org/officeDocument/2006/relationships/slide" Target="slides/slide2.xml"/><Relationship Id="rId39" Type="http://schemas.openxmlformats.org/officeDocument/2006/relationships/font" Target="fonts/font6.fntdata"/><Relationship Id="rId38" Type="http://schemas.openxmlformats.org/officeDocument/2006/relationships/font" Target="fonts/font5.fntdata"/><Relationship Id="rId37" Type="http://schemas.openxmlformats.org/officeDocument/2006/relationships/font" Target="fonts/font4.fntdata"/><Relationship Id="rId36" Type="http://schemas.openxmlformats.org/officeDocument/2006/relationships/font" Target="fonts/font3.fntdata"/><Relationship Id="rId35" Type="http://schemas.openxmlformats.org/officeDocument/2006/relationships/font" Target="fonts/font2.fntdata"/><Relationship Id="rId34" Type="http://schemas.openxmlformats.org/officeDocument/2006/relationships/font" Target="fonts/font1.fntdata"/><Relationship Id="rId33" Type="http://schemas.openxmlformats.org/officeDocument/2006/relationships/commentAuthors" Target="commentAuthors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D2A48B96-639E-45A3-A0BA-2464DFDB1FAA}" type="datetimeFigureOut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121860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1861" name="备注占位符 4"/>
          <p:cNvSpPr>
            <a:spLocks noGrp="1"/>
          </p:cNvSpPr>
          <p:nvPr>
            <p:ph type="body" sz="quarter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A6837353-30EB-4A48-80EB-173D804AEFBD}" type="slidenum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107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1314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6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35170" name="文本占位符 2"/>
          <p:cNvSpPr>
            <a:spLocks noGrp="1"/>
          </p:cNvSpPr>
          <p:nvPr>
            <p:ph type="body"/>
          </p:nvPr>
        </p:nvSpPr>
        <p:spPr/>
        <p:txBody>
          <a:bodyPr lIns="91440" tIns="45720" rIns="91440" bIns="45720" anchor="t"/>
          <a:lstStyle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2313444" y="446621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3" Type="http://schemas.openxmlformats.org/officeDocument/2006/relationships/theme" Target="../theme/theme1.xml"/><Relationship Id="rId32" Type="http://schemas.openxmlformats.org/officeDocument/2006/relationships/tags" Target="../tags/tag12.xml"/><Relationship Id="rId31" Type="http://schemas.openxmlformats.org/officeDocument/2006/relationships/tags" Target="../tags/tag11.xml"/><Relationship Id="rId30" Type="http://schemas.openxmlformats.org/officeDocument/2006/relationships/tags" Target="../tags/tag10.xml"/><Relationship Id="rId3" Type="http://schemas.openxmlformats.org/officeDocument/2006/relationships/slideLayout" Target="../slideLayouts/slideLayout3.xml"/><Relationship Id="rId29" Type="http://schemas.openxmlformats.org/officeDocument/2006/relationships/tags" Target="../tags/tag9.xml"/><Relationship Id="rId28" Type="http://schemas.openxmlformats.org/officeDocument/2006/relationships/tags" Target="../tags/tag8.xml"/><Relationship Id="rId27" Type="http://schemas.openxmlformats.org/officeDocument/2006/relationships/tags" Target="../tags/tag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7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8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9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0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1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5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7.jpeg"/><Relationship Id="rId1" Type="http://schemas.openxmlformats.org/officeDocument/2006/relationships/tags" Target="../tags/tag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25.jpe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0.xml"/><Relationship Id="rId2" Type="http://schemas.openxmlformats.org/officeDocument/2006/relationships/image" Target="../media/image8.png"/><Relationship Id="rId1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68391"/>
            <a:ext cx="9144000" cy="87796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2858" y="1386602"/>
            <a:ext cx="3626168" cy="2881789"/>
          </a:xfrm>
          <a:prstGeom prst="rect">
            <a:avLst/>
          </a:prstGeom>
        </p:spPr>
      </p:pic>
      <p:sp>
        <p:nvSpPr>
          <p:cNvPr id="7" name="文本框 2"/>
          <p:cNvSpPr txBox="1"/>
          <p:nvPr/>
        </p:nvSpPr>
        <p:spPr>
          <a:xfrm>
            <a:off x="4212772" y="1489710"/>
            <a:ext cx="4931228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4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16.</a:t>
            </a:r>
            <a:r>
              <a:rPr lang="zh-CN" altLang="en-US" sz="54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海上日出</a:t>
            </a:r>
            <a:endParaRPr lang="zh-CN" altLang="en-US" sz="60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3299012" y="392907"/>
            <a:ext cx="58449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/>
              <a:t>人教部编版</a:t>
            </a:r>
            <a:r>
              <a:rPr lang="en-US" altLang="zh-CN" sz="2400" dirty="0"/>
              <a:t>·</a:t>
            </a:r>
            <a:r>
              <a:rPr lang="zh-CN" altLang="en-US" sz="2400" dirty="0"/>
              <a:t>四年级（下册）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5603427" y="2753482"/>
            <a:ext cx="12971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 smtClean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zh-CN" sz="2400" b="1" dirty="0"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zh-CN" sz="24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25354" y="692944"/>
            <a:ext cx="7293293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作者为什么用“果然”一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词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“果然”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一词与第一自然中哪个词相对应？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049179" y="1800225"/>
            <a:ext cx="6839762" cy="2007394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“常常早起”，“常常”说明我经常看日出，我预料太阳要从那边出来，结果真的出来了。预料中和事情得到了证实，所以用“果然”。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327660" y="216218"/>
            <a:ext cx="7100368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sz="2100" b="1" dirty="0" err="1">
                <a:latin typeface="微软雅黑" panose="020B0503020204020204" charset="-122"/>
                <a:ea typeface="微软雅黑" panose="020B0503020204020204" charset="-122"/>
              </a:rPr>
              <a:t>朗读课文第</a:t>
            </a: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三</a:t>
            </a:r>
            <a:r>
              <a:rPr sz="2100" b="1" dirty="0" err="1">
                <a:latin typeface="微软雅黑" panose="020B0503020204020204" charset="-122"/>
                <a:ea typeface="微软雅黑" panose="020B0503020204020204" charset="-122"/>
              </a:rPr>
              <a:t>自然段</a:t>
            </a: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，找</a:t>
            </a:r>
            <a:r>
              <a:rPr sz="2100" b="1" dirty="0" err="1">
                <a:latin typeface="微软雅黑" panose="020B0503020204020204" charset="-122"/>
                <a:ea typeface="微软雅黑" panose="020B0503020204020204" charset="-122"/>
              </a:rPr>
              <a:t>出描写太阳上升过程的句子</a:t>
            </a:r>
            <a:r>
              <a:rPr sz="2100" b="1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25366" y="976313"/>
            <a:ext cx="7103745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+mn-ea"/>
                <a:ea typeface="+mn-ea"/>
              </a:rPr>
              <a:t>太阳</a:t>
            </a:r>
            <a:r>
              <a:rPr lang="zh-CN" altLang="en-US" sz="2100" dirty="0">
                <a:latin typeface="+mn-ea"/>
                <a:ea typeface="+mn-ea"/>
              </a:rPr>
              <a:t>好像</a:t>
            </a: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</a:rPr>
              <a:t>负</a:t>
            </a:r>
            <a:r>
              <a:rPr lang="zh-CN" altLang="en-US" sz="2100" dirty="0">
                <a:latin typeface="+mn-ea"/>
                <a:ea typeface="+mn-ea"/>
              </a:rPr>
              <a:t>着重荷似的一步一步，慢慢地努力上升，到了最后，终于</a:t>
            </a: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</a:rPr>
              <a:t>冲</a:t>
            </a:r>
            <a:r>
              <a:rPr lang="zh-CN" altLang="en-US" sz="2100" dirty="0">
                <a:latin typeface="+mn-ea"/>
                <a:ea typeface="+mn-ea"/>
              </a:rPr>
              <a:t>破了云霞，完全</a:t>
            </a: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</a:rPr>
              <a:t>跳</a:t>
            </a:r>
            <a:r>
              <a:rPr lang="zh-CN" altLang="en-US" sz="2100" dirty="0">
                <a:latin typeface="+mn-ea"/>
                <a:ea typeface="+mn-ea"/>
              </a:rPr>
              <a:t>出了海面，颜色红得非常可爱。</a:t>
            </a:r>
            <a:endParaRPr lang="zh-CN" altLang="en-US" sz="2100" dirty="0">
              <a:latin typeface="+mn-ea"/>
              <a:ea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625355" y="2299812"/>
            <a:ext cx="5735003" cy="2225516"/>
            <a:chOff x="4082" y="4922"/>
            <a:chExt cx="12042" cy="4673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351" y="4922"/>
              <a:ext cx="5773" cy="4672"/>
            </a:xfrm>
            <a:prstGeom prst="roundRect">
              <a:avLst/>
            </a:prstGeom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 cstate="email">
              <a:lum bright="6000"/>
            </a:blip>
            <a:stretch>
              <a:fillRect/>
            </a:stretch>
          </p:blipFill>
          <p:spPr>
            <a:xfrm>
              <a:off x="4082" y="4922"/>
              <a:ext cx="5662" cy="4673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234316" y="1051084"/>
            <a:ext cx="5361146" cy="2492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负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”这个词形象地刻画了太阳在上升的过程中很费劲、很吃力的样子。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冲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”表现出太阳上升时有力量、势不可挡。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跳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刻画了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太阳冲破云霞，如释重负、可爱的样子。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58339" y="697706"/>
            <a:ext cx="3148489" cy="353187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683419" y="689610"/>
            <a:ext cx="7794784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天气晴朗时日出都这么美，那在有云的情况下，日出又是怎样一番美景呢？自由读课文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自然段。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647224" y="2190274"/>
            <a:ext cx="7794784" cy="2227898"/>
            <a:chOff x="1359" y="4599"/>
            <a:chExt cx="16367" cy="4678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>
            <a:xfrm>
              <a:off x="1359" y="4600"/>
              <a:ext cx="5160" cy="4677"/>
            </a:xfrm>
            <a:prstGeom prst="round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>
            <a:xfrm>
              <a:off x="6917" y="4600"/>
              <a:ext cx="5184" cy="4677"/>
            </a:xfrm>
            <a:prstGeom prst="round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2518" y="4599"/>
              <a:ext cx="5208" cy="4678"/>
            </a:xfrm>
            <a:prstGeom prst="round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140142" y="561975"/>
            <a:ext cx="7028498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默读第</a:t>
            </a:r>
            <a:r>
              <a:rPr lang="en-US" altLang="zh-CN" sz="2100"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自然段，思考：有薄云时，作者看到了怎么的景象？</a:t>
            </a:r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40143" y="981552"/>
            <a:ext cx="6864191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+mn-ea"/>
                <a:ea typeface="+mn-ea"/>
              </a:rPr>
              <a:t>有时</a:t>
            </a:r>
            <a:r>
              <a:rPr lang="zh-CN" altLang="en-US" sz="2100" b="1" dirty="0">
                <a:latin typeface="+mn-ea"/>
                <a:ea typeface="+mn-ea"/>
              </a:rPr>
              <a:t>太阳走进了云堆中，它的光线却从云里射下来，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</a:rPr>
              <a:t>直射到</a:t>
            </a:r>
            <a:r>
              <a:rPr lang="zh-CN" altLang="en-US" sz="2100" b="1" dirty="0">
                <a:latin typeface="+mn-ea"/>
                <a:ea typeface="+mn-ea"/>
              </a:rPr>
              <a:t>水面上。</a:t>
            </a:r>
            <a:endParaRPr lang="zh-CN" altLang="en-US" sz="2100" b="1" dirty="0">
              <a:latin typeface="+mn-ea"/>
              <a:ea typeface="+mn-ea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220278" y="2032159"/>
            <a:ext cx="4637246" cy="2533174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1143953" y="2099787"/>
            <a:ext cx="2813685" cy="1791176"/>
            <a:chOff x="2402" y="4409"/>
            <a:chExt cx="5908" cy="3761"/>
          </a:xfrm>
        </p:grpSpPr>
        <p:sp>
          <p:nvSpPr>
            <p:cNvPr id="10" name="圆角矩形标注 9"/>
            <p:cNvSpPr/>
            <p:nvPr/>
          </p:nvSpPr>
          <p:spPr>
            <a:xfrm>
              <a:off x="2402" y="4409"/>
              <a:ext cx="5908" cy="3761"/>
            </a:xfrm>
            <a:prstGeom prst="wedgeRoundRectCallout">
              <a:avLst>
                <a:gd name="adj1" fmla="val -20836"/>
                <a:gd name="adj2" fmla="val 49153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Title 6"/>
            <p:cNvSpPr txBox="1"/>
            <p:nvPr>
              <p:custDataLst>
                <p:tags r:id="rId1"/>
              </p:custDataLst>
            </p:nvPr>
          </p:nvSpPr>
          <p:spPr>
            <a:xfrm>
              <a:off x="2598" y="4409"/>
              <a:ext cx="5441" cy="3682"/>
            </a:xfrm>
            <a:prstGeom prst="rect">
              <a:avLst/>
            </a:prstGeom>
            <a:noFill/>
            <a:ln w="3175">
              <a:noFill/>
              <a:prstDash val="dash"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bg2"/>
                  </a:solidFill>
                </a14:hiddenFill>
              </a:ext>
            </a:extLst>
          </p:spPr>
          <p:txBody>
            <a:bodyPr wrap="square" lIns="72000" tIns="36195" rIns="72000" bIns="36195" anchor="t" anchorCtr="0">
              <a:spAutoFit/>
            </a:bodyPr>
            <a:lstStyle>
              <a:lvl1pPr algn="l" defTabSz="913765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2745" b="0" kern="1200" cap="none" spc="-49" baseline="0" dirty="0" smtClean="0">
                  <a:ln w="3175">
                    <a:noFill/>
                  </a:ln>
                  <a:solidFill>
                    <a:schemeClr val="tx1"/>
                  </a:solidFill>
                  <a:effectLst/>
                  <a:latin typeface="+mj-lt"/>
                  <a:ea typeface="+mn-ea"/>
                  <a:cs typeface="Segoe UI" panose="020B0502040204020203" pitchFamily="34" charset="0"/>
                </a:defRPr>
              </a:lvl1pPr>
            </a:lstStyle>
            <a:p>
              <a:pPr>
                <a:lnSpc>
                  <a:spcPct val="130000"/>
                </a:lnSpc>
                <a:spcBef>
                  <a:spcPts val="750"/>
                </a:spcBef>
                <a:spcAft>
                  <a:spcPts val="0"/>
                </a:spcAft>
                <a:buSzPct val="100000"/>
              </a:pPr>
              <a:r>
                <a:rPr lang="en-US" sz="2100" spc="263" dirty="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“</a:t>
              </a:r>
              <a:r>
                <a:rPr lang="zh-CN" altLang="en-US" sz="2100" spc="263" dirty="0">
                  <a:ln w="3175">
                    <a:noFill/>
                    <a:prstDash val="dash"/>
                  </a:ln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直射到</a:t>
              </a:r>
              <a:r>
                <a:rPr altLang="zh-CN" sz="2100" spc="263" dirty="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”</a:t>
              </a:r>
              <a:r>
                <a:rPr lang="zh-CN" altLang="en-US" sz="2100" spc="263" dirty="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形象地写出了阳光穿过云缝时水天一色，一片光亮的景色</a:t>
              </a:r>
              <a:r>
                <a:rPr sz="2100" spc="263" dirty="0">
                  <a:ln w="3175">
                    <a:noFill/>
                    <a:prstDash val="dash"/>
                  </a:ln>
                  <a:latin typeface="微软雅黑" panose="020B0503020204020204" charset="-122"/>
                  <a:ea typeface="微软雅黑" panose="020B0503020204020204" charset="-122"/>
                  <a:cs typeface="微软雅黑" panose="020B0503020204020204" charset="-122"/>
                  <a:sym typeface="+mn-ea"/>
                </a:rPr>
                <a:t>。</a:t>
              </a:r>
              <a:endParaRPr sz="2100" spc="263" dirty="0">
                <a:ln w="3175">
                  <a:noFill/>
                  <a:prstDash val="dash"/>
                </a:ln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63378" y="1834992"/>
            <a:ext cx="3902869" cy="2464594"/>
          </a:xfrm>
          <a:prstGeom prst="round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143953" y="634842"/>
            <a:ext cx="6724650" cy="103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b="1" dirty="0">
                <a:latin typeface="+mn-ea"/>
                <a:ea typeface="+mn-ea"/>
                <a:sym typeface="+mn-ea"/>
              </a:rPr>
              <a:t>这时候要分辨出哪里是水，哪里是天，倒也不容易，因为我就只看见一片灿烂的亮光。</a:t>
            </a:r>
            <a:endParaRPr lang="zh-CN" altLang="en-US" sz="2100" b="1" dirty="0">
              <a:latin typeface="+mn-ea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1099186" y="541020"/>
            <a:ext cx="7188041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默读第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自然段，思考：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云很厚的时候又是什么景象呢？ 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9185" y="1163479"/>
            <a:ext cx="7025164" cy="103874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然而太阳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在黑云里</a:t>
            </a: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放射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的光芒，</a:t>
            </a: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透过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黑云的重围，替黑云</a:t>
            </a:r>
            <a:r>
              <a:rPr lang="zh-CN" altLang="en-US" sz="2100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镶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了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一道发光的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金边。</a:t>
            </a:r>
            <a:endParaRPr lang="zh-CN" altLang="en-US" sz="2100" dirty="0">
              <a:latin typeface="+mn-ea"/>
              <a:ea typeface="+mn-ea"/>
              <a:sym typeface="+mn-ea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55972" y="2276475"/>
            <a:ext cx="5172551" cy="240553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684021" y="1698307"/>
            <a:ext cx="5934551" cy="2968943"/>
          </a:xfrm>
          <a:prstGeom prst="round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88708" y="540068"/>
            <a:ext cx="6846094" cy="103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b="1" dirty="0">
                <a:latin typeface="+mn-ea"/>
                <a:ea typeface="+mn-ea"/>
                <a:sym typeface="+mn-ea"/>
              </a:rPr>
              <a:t>后来太阳才慢慢地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冲出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重围，出现在天空，甚至把黑云也</a:t>
            </a:r>
            <a:r>
              <a:rPr lang="zh-CN" altLang="en-US" sz="21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染成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了紫色或者红色。</a:t>
            </a:r>
            <a:endParaRPr lang="zh-CN" altLang="en-US" b="1" dirty="0">
              <a:latin typeface="+mn-ea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893445" y="2142173"/>
            <a:ext cx="3403759" cy="1744980"/>
            <a:chOff x="1179" y="4517"/>
            <a:chExt cx="7147" cy="3664"/>
          </a:xfrm>
        </p:grpSpPr>
        <p:sp>
          <p:nvSpPr>
            <p:cNvPr id="5" name="圆角矩形标注 4"/>
            <p:cNvSpPr/>
            <p:nvPr/>
          </p:nvSpPr>
          <p:spPr>
            <a:xfrm>
              <a:off x="1179" y="4577"/>
              <a:ext cx="7147" cy="3604"/>
            </a:xfrm>
            <a:prstGeom prst="wedgeRoundRectCallout">
              <a:avLst>
                <a:gd name="adj1" fmla="val -19964"/>
                <a:gd name="adj2" fmla="val 48834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010" name="文本框 2"/>
            <p:cNvSpPr txBox="1"/>
            <p:nvPr/>
          </p:nvSpPr>
          <p:spPr>
            <a:xfrm>
              <a:off x="1507" y="4517"/>
              <a:ext cx="6799" cy="324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“</a:t>
              </a:r>
              <a:r>
                <a:rPr lang="zh-CN" altLang="en-US" sz="2100" dirty="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放射、透过、镶、冲出、染成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</a:rPr>
                <a:t>”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写出了太阳冲破黑云时的变化之美。</a:t>
              </a:r>
              <a:endParaRPr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850583" y="783907"/>
            <a:ext cx="7912894" cy="391478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+mn-ea"/>
                <a:ea typeface="+mn-ea"/>
                <a:sym typeface="+mn-ea"/>
              </a:rPr>
              <a:t>这时候发亮的不仅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是太阳、云和海水，连我自己也成了光亮的了。</a:t>
            </a:r>
            <a:endParaRPr lang="zh-CN" altLang="en-US" b="1" dirty="0">
              <a:latin typeface="+mn-ea"/>
              <a:ea typeface="+mn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99611" y="1512570"/>
            <a:ext cx="3719036" cy="300037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943350" y="660559"/>
            <a:ext cx="2446973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结构梳理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5957" name="文本框 3"/>
          <p:cNvSpPr txBox="1"/>
          <p:nvPr/>
        </p:nvSpPr>
        <p:spPr>
          <a:xfrm>
            <a:off x="1857851" y="2488406"/>
            <a:ext cx="423863" cy="136112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海上日出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806191" y="2742724"/>
            <a:ext cx="2292191" cy="1799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endParaRPr lang="en-US" altLang="zh-CN" sz="900">
              <a:latin typeface="宋体" panose="0201060003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薄：射 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厚：射、透、镶、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冲、染     　　　　　　　　　　　　　　　　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r>
              <a:rPr lang="en-US" altLang="zh-CN" sz="900">
                <a:latin typeface="宋体" panose="02010600030101010101" pitchFamily="2" charset="-122"/>
              </a:rPr>
              <a:t>                      </a:t>
            </a:r>
            <a:endParaRPr lang="zh-CN" altLang="en-US">
              <a:latin typeface="GB Pinyinok-B" charset="0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611756" y="2150746"/>
            <a:ext cx="939641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1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天气</a:t>
            </a:r>
            <a:endParaRPr lang="zh-CN" altLang="en-US" sz="21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21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晴朗时</a:t>
            </a:r>
            <a:endParaRPr lang="zh-CN" altLang="en-US" sz="21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11756" y="3527584"/>
            <a:ext cx="93964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有云时</a:t>
            </a:r>
            <a:endParaRPr lang="zh-CN" altLang="en-US" sz="2100">
              <a:solidFill>
                <a:srgbClr val="00B05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左大括号 14"/>
          <p:cNvSpPr/>
          <p:nvPr/>
        </p:nvSpPr>
        <p:spPr>
          <a:xfrm>
            <a:off x="2458879" y="2018348"/>
            <a:ext cx="152400" cy="2301240"/>
          </a:xfrm>
          <a:prstGeom prst="leftBrace">
            <a:avLst>
              <a:gd name="adj1" fmla="val 176628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6" name="左大括号 15"/>
          <p:cNvSpPr/>
          <p:nvPr/>
        </p:nvSpPr>
        <p:spPr>
          <a:xfrm>
            <a:off x="3715703" y="2114074"/>
            <a:ext cx="57150" cy="735330"/>
          </a:xfrm>
          <a:prstGeom prst="leftBrace">
            <a:avLst>
              <a:gd name="adj1" fmla="val 79508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3" name="文本框 6"/>
          <p:cNvSpPr txBox="1"/>
          <p:nvPr/>
        </p:nvSpPr>
        <p:spPr>
          <a:xfrm>
            <a:off x="3861911" y="1901667"/>
            <a:ext cx="1989773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浅蓝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红霞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负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冲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跳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  </a:t>
            </a:r>
            <a:endParaRPr lang="zh-CN" altLang="zh-CN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21" name="左大括号 20"/>
          <p:cNvSpPr/>
          <p:nvPr/>
        </p:nvSpPr>
        <p:spPr>
          <a:xfrm>
            <a:off x="3651409" y="3113246"/>
            <a:ext cx="64294" cy="1220153"/>
          </a:xfrm>
          <a:prstGeom prst="leftBrace">
            <a:avLst>
              <a:gd name="adj1" fmla="val 218333"/>
              <a:gd name="adj2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4" name="右大括号 3"/>
          <p:cNvSpPr/>
          <p:nvPr/>
        </p:nvSpPr>
        <p:spPr>
          <a:xfrm>
            <a:off x="6070283" y="1968818"/>
            <a:ext cx="156210" cy="2364581"/>
          </a:xfrm>
          <a:prstGeom prst="rightBrace">
            <a:avLst>
              <a:gd name="adj1" fmla="val 164550"/>
              <a:gd name="adj2" fmla="val 49807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6445092" y="2291715"/>
            <a:ext cx="464344" cy="1684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伟大的奇观</a:t>
            </a:r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7" grpId="0"/>
      <p:bldP spid="101" grpId="0"/>
      <p:bldP spid="8" grpId="0"/>
      <p:bldP spid="9" grpId="0"/>
      <p:bldP spid="15" grpId="0" bldLvl="0" animBg="1"/>
      <p:bldP spid="16" grpId="0" bldLvl="0" animBg="1"/>
      <p:bldP spid="13" grpId="0"/>
      <p:bldP spid="21" grpId="0" bldLvl="0" animBg="1"/>
      <p:bldP spid="4" grpId="0" bldLvl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249456" y="1633873"/>
            <a:ext cx="6741319" cy="2007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66700" indent="-266700" defTabSz="342900">
              <a:lnSpc>
                <a:spcPct val="20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1.</a:t>
            </a:r>
            <a:r>
              <a:rPr sz="2100" b="1" dirty="0">
                <a:latin typeface="楷体" panose="02010609060101010101" charset="-122"/>
                <a:sym typeface="楷体" panose="02010609060101010101" charset="-122"/>
              </a:rPr>
              <a:t>正确、流利、</a:t>
            </a:r>
            <a:r>
              <a:rPr sz="2100" b="1" dirty="0">
                <a:latin typeface="楷体" panose="02010609060101010101" charset="-122"/>
                <a:sym typeface="楷体" panose="02010609060101010101" charset="-122"/>
              </a:rPr>
              <a:t>有感情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地</a:t>
            </a:r>
            <a:r>
              <a:rPr sz="2100" b="1" dirty="0" err="1">
                <a:latin typeface="楷体" panose="02010609060101010101" charset="-122"/>
                <a:sym typeface="楷体" panose="02010609060101010101" charset="-122"/>
              </a:rPr>
              <a:t>朗读课文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，</a:t>
            </a:r>
            <a:r>
              <a:rPr sz="2100" b="1" dirty="0" err="1">
                <a:latin typeface="楷体" panose="02010609060101010101" charset="-122"/>
                <a:sym typeface="楷体" panose="02010609060101010101" charset="-122"/>
              </a:rPr>
              <a:t>背诵课文</a:t>
            </a:r>
            <a:r>
              <a:rPr sz="2100" b="1" dirty="0" smtClean="0">
                <a:latin typeface="楷体" panose="02010609060101010101" charset="-122"/>
                <a:sym typeface="楷体" panose="02010609060101010101" charset="-122"/>
              </a:rPr>
              <a:t>。</a:t>
            </a:r>
            <a:r>
              <a:rPr lang="en-US" altLang="zh-CN" sz="2100" b="1" dirty="0" smtClean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charset="-122"/>
            </a:endParaRPr>
          </a:p>
          <a:p>
            <a:pPr marL="266700" indent="-266700" defTabSz="342900">
              <a:lnSpc>
                <a:spcPct val="20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2.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理解课文内容，感受日出时的壮观景象。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  </a:t>
            </a:r>
            <a:endParaRPr lang="zh-CN" altLang="en-US" sz="2100" b="1" dirty="0">
              <a:latin typeface="楷体" panose="02010609060101010101" charset="-122"/>
              <a:sym typeface="楷体" panose="02010609060101010101" charset="-122"/>
            </a:endParaRPr>
          </a:p>
          <a:p>
            <a:pPr marL="266700" indent="-266700" defTabSz="342900">
              <a:lnSpc>
                <a:spcPct val="200000"/>
              </a:lnSpc>
            </a:pP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3</a:t>
            </a: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.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学习作者按照一定顺序观察事物的方法。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charset="-122"/>
              <a:sym typeface="楷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036882" y="704043"/>
            <a:ext cx="1597805" cy="452402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</a:t>
            </a:r>
            <a:r>
              <a:rPr lang="zh-CN" altLang="en-US" sz="2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习目标</a:t>
            </a:r>
            <a:endParaRPr lang="zh-CN" altLang="en-US" sz="21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581876" y="705327"/>
            <a:ext cx="2446973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概括主旨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1" name="文本框 100"/>
          <p:cNvSpPr txBox="1"/>
          <p:nvPr/>
        </p:nvSpPr>
        <p:spPr>
          <a:xfrm>
            <a:off x="3497580" y="1986915"/>
            <a:ext cx="5160169" cy="21459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/>
            <a:endParaRPr lang="en-US" altLang="zh-CN" sz="900" dirty="0">
              <a:latin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《海上日出》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是一篇写景抒情散文，课文按照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日出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前、日出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时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和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日出后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的时间顺序描写了天气晴好时和有云时海上日出的不同景象，展现了日出这一伟大景观。</a:t>
            </a:r>
            <a:r>
              <a:rPr lang="en-US" altLang="zh-CN" sz="900" dirty="0">
                <a:latin typeface="宋体" panose="02010600030101010101" pitchFamily="2" charset="-122"/>
              </a:rPr>
              <a:t>                      </a:t>
            </a:r>
            <a:endParaRPr lang="zh-CN" altLang="en-US" dirty="0">
              <a:latin typeface="GB Pinyinok-B" charset="0"/>
              <a:ea typeface="楷体" panose="02010609060101010101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2936" y="1834515"/>
            <a:ext cx="2708910" cy="245649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圆角矩形 11"/>
          <p:cNvSpPr/>
          <p:nvPr/>
        </p:nvSpPr>
        <p:spPr>
          <a:xfrm>
            <a:off x="3328750" y="576739"/>
            <a:ext cx="2751296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描写日出的句子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5477" name="文本框 13"/>
          <p:cNvSpPr txBox="1"/>
          <p:nvPr/>
        </p:nvSpPr>
        <p:spPr>
          <a:xfrm>
            <a:off x="1047274" y="1448277"/>
            <a:ext cx="7314248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刹那，太阳整个浮出海面，绚烂的阳光照亮了大地，也照亮了我的内心。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太阳猛地一跳，蹦出了海面，霎时间，那辽阔无垠的天空和大海，一下子就布满了耀眼的金光。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latin typeface="微软雅黑" panose="020B0503020204020204" charset="-122"/>
                <a:ea typeface="微软雅黑" panose="020B0503020204020204" charset="-122"/>
              </a:rPr>
              <a:t>3.太阳刚刚升上山头，被几片鲜红的朝霞掩映着，阳光从云缝里照射下来，像无数条巨龙喷吐着金色的瀑布。</a:t>
            </a:r>
            <a:endParaRPr 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27184" y="611505"/>
            <a:ext cx="3739515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一、写出下面带注音的词。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57262" y="1321594"/>
            <a:ext cx="7443788" cy="318468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1.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地震灾区搜救工作的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fàn wéi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      ）在不断扩大。</a:t>
            </a:r>
            <a:endParaRPr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2.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càn làn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     ）的阳光、清新的空气，又一个美好的清晨。</a:t>
            </a:r>
            <a:endParaRPr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岁月</a:t>
            </a:r>
            <a:r>
              <a:rPr lang="en-US" altLang="zh-CN" sz="2700" dirty="0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gēng 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tì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      ），</a:t>
            </a:r>
            <a:r>
              <a:rPr sz="2100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家乡门前的那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棵</a:t>
            </a:r>
            <a:r>
              <a:rPr sz="2100" dirty="0" err="1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枣树愈发显得沧桑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4.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学习过程中不能放松，因为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bū jǐn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     ）只有你一个人在</a:t>
            </a:r>
            <a:r>
              <a:rPr lang="en-US" altLang="zh-CN" sz="27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nú lì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      ）。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95838" y="1511617"/>
            <a:ext cx="76628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范围</a:t>
            </a:r>
            <a:endParaRPr lang="zh-CN" altLang="en-US" sz="210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271021" y="2186053"/>
            <a:ext cx="76628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灿烂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49404" y="2796367"/>
            <a:ext cx="730568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更替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52561" y="3369685"/>
            <a:ext cx="741998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不仅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324582" y="3973224"/>
            <a:ext cx="766286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努力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3864" y="601504"/>
            <a:ext cx="2194084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二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、</a:t>
            </a:r>
            <a:r>
              <a:rPr lang="en-US" altLang="zh-CN" sz="2400" b="1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选词填空</a:t>
            </a:r>
            <a:r>
              <a:rPr lang="en-US" altLang="zh-CN" sz="2400" b="1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4866" name="TextBox 2"/>
          <p:cNvSpPr txBox="1"/>
          <p:nvPr/>
        </p:nvSpPr>
        <p:spPr>
          <a:xfrm>
            <a:off x="1120616" y="1800225"/>
            <a:ext cx="7634288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1.夜深了，王老师的屋里还透出(        )。 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2.阳光普照大地，屋里也有了(        )。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3.钱塘江的潮汐是一大(        )。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20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4.用数不清的红旗装饰起来的长江大桥，显得格外(        )。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27947" y="1039177"/>
            <a:ext cx="3275648" cy="83099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endParaRPr lang="zh-CN" altLang="en-US" dirty="0">
              <a:latin typeface="GB Pinyinok-B" charset="0"/>
              <a:ea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亮光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光亮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壮观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</a:t>
            </a: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+mn-ea"/>
              </a:rPr>
              <a:t>奇观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042786" y="3980497"/>
            <a:ext cx="79867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壮观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    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42046" y="2050256"/>
            <a:ext cx="799148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亮光     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639152" y="2706052"/>
            <a:ext cx="77009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光亮    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820001" y="3350895"/>
            <a:ext cx="89154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奇观     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81489" y="548164"/>
            <a:ext cx="3391264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三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、按要求改写句子</a:t>
            </a:r>
            <a:r>
              <a:rPr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52989" y="1176814"/>
            <a:ext cx="7732871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1.这不是伟大的奇观吗?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改成陈述句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___________________</a:t>
            </a:r>
            <a:endParaRPr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2.太阳把一片片云染成了紫色或者红色。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改成“被”字句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_______________________________________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3.在水天相接的地方出现了一道红霞。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（缩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句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___________________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                       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      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      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96340" y="3650456"/>
            <a:ext cx="274415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地方出现了红霞。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196340" y="1743075"/>
            <a:ext cx="243411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这是伟大的奇观。</a:t>
            </a:r>
            <a:endParaRPr lang="en-US" altLang="zh-CN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96340" y="2709386"/>
            <a:ext cx="452437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一片片云被太阳染成了紫色或者红色。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  <a:endParaRPr lang="zh-CN" altLang="en-US" sz="5400" b="1" dirty="0">
              <a:blipFill>
                <a:blip r:embed="rId4"/>
                <a:stretch>
                  <a:fillRect/>
                </a:stretch>
              </a:blip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3346" y="251461"/>
            <a:ext cx="8936355" cy="482393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66774" y="386239"/>
            <a:ext cx="4241959" cy="4555331"/>
          </a:xfrm>
          <a:prstGeom prst="round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90500" y="2457927"/>
            <a:ext cx="4415314" cy="15225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这句反问句的意思是：这是伟大的奇观，表达了作者对海上日出的赞美之情。</a:t>
            </a:r>
            <a:endParaRPr lang="zh-CN" altLang="en-US" dirty="0"/>
          </a:p>
        </p:txBody>
      </p:sp>
      <p:sp>
        <p:nvSpPr>
          <p:cNvPr id="7" name="文本框 6"/>
          <p:cNvSpPr txBox="1"/>
          <p:nvPr/>
        </p:nvSpPr>
        <p:spPr>
          <a:xfrm>
            <a:off x="214789" y="599123"/>
            <a:ext cx="4227671" cy="1037749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回想课文，文中哪句话概括了巴金在看海上日出时的感受?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199549" y="1807846"/>
            <a:ext cx="3487103" cy="552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sz="2100" dirty="0" err="1">
                <a:latin typeface="微软雅黑" panose="020B0503020204020204" charset="-122"/>
                <a:ea typeface="微软雅黑" panose="020B0503020204020204" charset="-122"/>
              </a:rPr>
              <a:t>这不是很伟大的奇观吗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文本框 2"/>
          <p:cNvSpPr txBox="1"/>
          <p:nvPr/>
        </p:nvSpPr>
        <p:spPr>
          <a:xfrm>
            <a:off x="4077653" y="1122521"/>
            <a:ext cx="4236244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通过上节课的学习，我们初步了解了课文内容，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欣赏了海上日出的景色。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这节课，我们继续跟随巴金爷爷去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感受日出的壮观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吧。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5793" y="945356"/>
            <a:ext cx="3198971" cy="305276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92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>
            <a:lum bright="24000"/>
          </a:blip>
          <a:srcRect l="1267" r="952"/>
          <a:stretch>
            <a:fillRect/>
          </a:stretch>
        </p:blipFill>
        <p:spPr>
          <a:xfrm>
            <a:off x="80486" y="240031"/>
            <a:ext cx="8983028" cy="4816316"/>
          </a:xfrm>
          <a:prstGeom prst="roundRect">
            <a:avLst/>
          </a:prstGeom>
        </p:spPr>
      </p:pic>
      <p:sp>
        <p:nvSpPr>
          <p:cNvPr id="5" name="文本框 2"/>
          <p:cNvSpPr txBox="1"/>
          <p:nvPr/>
        </p:nvSpPr>
        <p:spPr>
          <a:xfrm>
            <a:off x="3429000" y="1880235"/>
            <a:ext cx="2058829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海 上 日 出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       巴金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377190" y="401002"/>
            <a:ext cx="8151019" cy="136112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默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读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全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</a:rPr>
              <a:t>文，想一想：作者是按什么顺序描绘日出景象的？分别有几段对应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？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84972" y="1786890"/>
            <a:ext cx="1965008" cy="2110741"/>
            <a:chOff x="3272" y="4455"/>
            <a:chExt cx="4304" cy="4432"/>
          </a:xfrm>
        </p:grpSpPr>
        <p:sp>
          <p:nvSpPr>
            <p:cNvPr id="7" name="文本框 6"/>
            <p:cNvSpPr txBox="1"/>
            <p:nvPr/>
          </p:nvSpPr>
          <p:spPr>
            <a:xfrm>
              <a:off x="3272" y="4455"/>
              <a:ext cx="3416" cy="87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日出前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（</a:t>
              </a:r>
              <a:r>
                <a:rPr lang="en-US" altLang="zh-CN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2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）</a:t>
              </a:r>
              <a:endParaRPr lang="zh-CN" altLang="en-US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72" y="6072"/>
              <a:ext cx="3416" cy="87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日出时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（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3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）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272" y="8015"/>
              <a:ext cx="4304" cy="872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日出后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（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4、5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）</a:t>
              </a:r>
              <a:endParaRPr lang="zh-CN" altLang="en-US" dirty="0"/>
            </a:p>
          </p:txBody>
        </p:sp>
        <p:cxnSp>
          <p:nvCxnSpPr>
            <p:cNvPr id="10" name="直接箭头连接符 9"/>
            <p:cNvCxnSpPr/>
            <p:nvPr/>
          </p:nvCxnSpPr>
          <p:spPr>
            <a:xfrm>
              <a:off x="4490" y="5306"/>
              <a:ext cx="0" cy="614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直接箭头连接符 10"/>
            <p:cNvCxnSpPr/>
            <p:nvPr/>
          </p:nvCxnSpPr>
          <p:spPr>
            <a:xfrm>
              <a:off x="4490" y="7148"/>
              <a:ext cx="0" cy="614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880009" y="1366362"/>
            <a:ext cx="4241959" cy="314182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文本框 2"/>
          <p:cNvSpPr txBox="1"/>
          <p:nvPr/>
        </p:nvSpPr>
        <p:spPr>
          <a:xfrm>
            <a:off x="923449" y="322421"/>
            <a:ext cx="7297103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en-US" altLang="zh-CN" sz="21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朗读课文第</a:t>
            </a:r>
            <a:r>
              <a:rPr lang="en-US" sz="2100" dirty="0"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自然段。思考：日出前天空的颜色有什么变化？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请找</a:t>
            </a:r>
            <a:r>
              <a:rPr sz="2100" dirty="0" err="1">
                <a:latin typeface="微软雅黑" panose="020B0503020204020204" charset="-122"/>
                <a:ea typeface="微软雅黑" panose="020B0503020204020204" charset="-122"/>
              </a:rPr>
              <a:t>出相关词语</a:t>
            </a: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772002" y="1775936"/>
            <a:ext cx="7600474" cy="5539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ea typeface="微软雅黑" panose="020B0503020204020204" charset="-122"/>
              </a:rPr>
              <a:t>  </a:t>
            </a:r>
            <a:r>
              <a:rPr lang="zh-CN" altLang="en-US" sz="2100" dirty="0">
                <a:ea typeface="微软雅黑" panose="020B0503020204020204" charset="-122"/>
              </a:rPr>
              <a:t>天空还是一片</a:t>
            </a:r>
            <a:r>
              <a:rPr lang="zh-CN" altLang="en-US" sz="2100" dirty="0">
                <a:solidFill>
                  <a:srgbClr val="E04236"/>
                </a:solidFill>
                <a:ea typeface="微软雅黑" panose="020B0503020204020204" charset="-122"/>
              </a:rPr>
              <a:t>浅蓝</a:t>
            </a:r>
            <a:r>
              <a:rPr lang="zh-CN" altLang="en-US" sz="2100" dirty="0">
                <a:ea typeface="微软雅黑" panose="020B0503020204020204" charset="-122"/>
              </a:rPr>
              <a:t>，颜色很浅。转眼间天边出现了一道</a:t>
            </a:r>
            <a:r>
              <a:rPr lang="zh-CN" altLang="en-US" sz="2100" dirty="0">
                <a:solidFill>
                  <a:srgbClr val="E04236"/>
                </a:solidFill>
                <a:ea typeface="微软雅黑" panose="020B0503020204020204" charset="-122"/>
              </a:rPr>
              <a:t>红霞</a:t>
            </a:r>
            <a:r>
              <a:rPr lang="zh-CN" altLang="en-US" sz="2100" dirty="0">
                <a:ea typeface="微软雅黑" panose="020B0503020204020204" charset="-122"/>
              </a:rPr>
              <a:t>。</a:t>
            </a:r>
            <a:endParaRPr lang="zh-CN" altLang="en-US" sz="2100" dirty="0"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239679" y="2413635"/>
            <a:ext cx="6553200" cy="2169795"/>
            <a:chOff x="2603" y="5068"/>
            <a:chExt cx="13760" cy="4556"/>
          </a:xfrm>
        </p:grpSpPr>
        <p:pic>
          <p:nvPicPr>
            <p:cNvPr id="11" name="图片 -2147482240"/>
            <p:cNvPicPr>
              <a:picLocks noChangeAspect="1"/>
            </p:cNvPicPr>
            <p:nvPr/>
          </p:nvPicPr>
          <p:blipFill>
            <a:blip r:embed="rId1" cstate="email">
              <a:lum bright="6000"/>
            </a:blip>
            <a:stretch>
              <a:fillRect/>
            </a:stretch>
          </p:blipFill>
          <p:spPr>
            <a:xfrm>
              <a:off x="2603" y="5068"/>
              <a:ext cx="6401" cy="4556"/>
            </a:xfrm>
            <a:prstGeom prst="roundRect">
              <a:avLst/>
            </a:prstGeom>
            <a:noFill/>
            <a:ln w="9525">
              <a:noFill/>
            </a:ln>
          </p:spPr>
        </p:pic>
        <p:pic>
          <p:nvPicPr>
            <p:cNvPr id="12" name="图片 -214748223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9893" y="5069"/>
              <a:ext cx="6471" cy="4555"/>
            </a:xfrm>
            <a:prstGeom prst="round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25354" y="569119"/>
            <a:ext cx="7293293" cy="110799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果然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，过了一会儿，在那个地方出现了太阳的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小半边脸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，红是真红，却没有亮光。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-2147482233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1660684" y="1790224"/>
            <a:ext cx="5822156" cy="2802731"/>
          </a:xfrm>
          <a:prstGeom prst="round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3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14.xml><?xml version="1.0" encoding="utf-8"?>
<p:tagLst xmlns:p="http://schemas.openxmlformats.org/presentationml/2006/main">
  <p:tag name="KSO_WM_UNIT_PRESET_TEXT_INDEX" val="0"/>
  <p:tag name="KSO_WM_UNIT_PRESET_TEXT_LEN" val="0"/>
  <p:tag name="KSO_WM_UNIT_NOCLEAR" val="0"/>
  <p:tag name="KSO_WM_UNIT_VALUE" val="3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OneParaText2_5*f*1"/>
  <p:tag name="KSO_WM_TEMPLATE_CATEGORY" val="OneParaText"/>
  <p:tag name="KSO_WM_TEMPLATE_INDEX" val="2"/>
  <p:tag name="KSO_WM_UNIT_LAYERLEVEL" val="1"/>
  <p:tag name="KSO_WM_TAG_VERSION" val="1.0"/>
  <p:tag name="KSO_WM_BEAUTIFY_FLAG" val="#wm#"/>
  <p:tag name="KSO_WM_UNIT_TEXTBOXSTYLE_GUID" val="{1d2fb4f4-3114-4d9b-9787-a8c9995af8a2}"/>
  <p:tag name="KSO_WM_UNIT_TEXTBOXSTYLE_INDEX" val="5"/>
  <p:tag name="KSO_WM_UNIT_TEXTBOXSTYLE_TYPE" val="OneParaText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1934</Words>
  <Application>WPS 演示</Application>
  <PresentationFormat>全屏显示(16:9)</PresentationFormat>
  <Paragraphs>149</Paragraphs>
  <Slides>25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1" baseType="lpstr">
      <vt:lpstr>Arial</vt:lpstr>
      <vt:lpstr>宋体</vt:lpstr>
      <vt:lpstr>Wingdings</vt:lpstr>
      <vt:lpstr>GB Pinyinok-B</vt:lpstr>
      <vt:lpstr>Segoe Print</vt:lpstr>
      <vt:lpstr>楷体</vt:lpstr>
      <vt:lpstr>Calibri</vt:lpstr>
      <vt:lpstr>微软雅黑</vt:lpstr>
      <vt:lpstr>华文新魏</vt:lpstr>
      <vt:lpstr>Arial Unicode MS</vt:lpstr>
      <vt:lpstr>Segoe UI</vt:lpstr>
      <vt:lpstr>Pinyin Adjust</vt:lpstr>
      <vt:lpstr>GB Pinyinok-B</vt:lpstr>
      <vt:lpstr>黑体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</cp:lastModifiedBy>
  <cp:revision>181</cp:revision>
  <dcterms:created xsi:type="dcterms:W3CDTF">2019-01-28T06:44:00Z</dcterms:created>
  <dcterms:modified xsi:type="dcterms:W3CDTF">2020-05-22T07:49:22Z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