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39"/>
  </p:handoutMasterIdLst>
  <p:sldIdLst>
    <p:sldId id="257" r:id="rId3"/>
    <p:sldId id="364" r:id="rId4"/>
    <p:sldId id="394" r:id="rId5"/>
    <p:sldId id="393" r:id="rId6"/>
    <p:sldId id="278" r:id="rId7"/>
    <p:sldId id="359" r:id="rId8"/>
    <p:sldId id="401" r:id="rId9"/>
    <p:sldId id="360" r:id="rId10"/>
    <p:sldId id="392" r:id="rId11"/>
    <p:sldId id="365" r:id="rId13"/>
    <p:sldId id="397" r:id="rId14"/>
    <p:sldId id="368" r:id="rId15"/>
    <p:sldId id="376" r:id="rId16"/>
    <p:sldId id="389" r:id="rId17"/>
    <p:sldId id="377" r:id="rId18"/>
    <p:sldId id="398" r:id="rId19"/>
    <p:sldId id="378" r:id="rId20"/>
    <p:sldId id="379" r:id="rId21"/>
    <p:sldId id="380" r:id="rId22"/>
    <p:sldId id="399" r:id="rId23"/>
    <p:sldId id="381" r:id="rId24"/>
    <p:sldId id="400" r:id="rId25"/>
    <p:sldId id="382" r:id="rId26"/>
    <p:sldId id="383" r:id="rId27"/>
    <p:sldId id="384" r:id="rId28"/>
    <p:sldId id="390" r:id="rId29"/>
    <p:sldId id="391" r:id="rId30"/>
    <p:sldId id="386" r:id="rId31"/>
    <p:sldId id="369" r:id="rId32"/>
    <p:sldId id="385" r:id="rId33"/>
    <p:sldId id="395" r:id="rId34"/>
    <p:sldId id="396" r:id="rId35"/>
    <p:sldId id="361" r:id="rId36"/>
    <p:sldId id="375" r:id="rId37"/>
    <p:sldId id="373" r:id="rId3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FF"/>
    <a:srgbClr val="00FFFF"/>
    <a:srgbClr val="00FF00"/>
    <a:srgbClr val="CC66FF"/>
    <a:srgbClr val="CC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1" autoAdjust="0"/>
    <p:restoredTop sz="96352" autoAdjust="0"/>
  </p:normalViewPr>
  <p:slideViewPr>
    <p:cSldViewPr>
      <p:cViewPr varScale="1">
        <p:scale>
          <a:sx n="107" d="100"/>
          <a:sy n="107" d="100"/>
        </p:scale>
        <p:origin x="-90" y="-6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2.xml"/><Relationship Id="rId39" Type="http://schemas.openxmlformats.org/officeDocument/2006/relationships/handoutMaster" Target="handoutMasters/handoutMaster1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100F13EC-A7E2-4D22-8E40-24FB36FBCBC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FFEBCBD4-4883-4082-90A3-F04B40AA1DE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331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sp>
        <p:nvSpPr>
          <p:cNvPr id="1331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584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35843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sp>
        <p:nvSpPr>
          <p:cNvPr id="35844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198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198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  <p:sp>
        <p:nvSpPr>
          <p:cNvPr id="4198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53D6C-75FB-464B-A06D-E12B6A91A3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265A9-6BD8-431C-82BE-3C5B7FA6C73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0EA50-6F56-47BF-916E-B256EEE01C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D2367-91C5-421F-8D4A-964D425EF35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F2DFD-84DD-465F-B4C0-603B6C27D6D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7C80B-EA3B-425B-A747-70BA643B81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5A234-F9F3-475E-9ABA-31BE770A808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19A03-460B-4F49-80D2-936DE1B1609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5C6E8-E135-4569-B52F-ED4262C1295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47FE9-3BA9-4DD9-97A0-021BE5FA27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4C39A-9751-4282-BFBE-1558DDA267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90E43-552D-45E2-9850-FC6A52347B29}" type="slidenum">
              <a:rPr lang="zh-CN" altLang="en-US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8EAFF-CBE9-4592-89EC-21BF8562697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E86BD-EAFD-4C37-B52A-3D334C0200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6CC76-7C06-4A8F-8F46-52801907488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C5BAF-04B8-4B00-87E4-2E3905DEB44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42268-C272-40BC-8AE5-A341FC1D88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8F4A7-4608-4639-AE51-B37796521A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62214-AAA0-46A1-A2D7-86EBDAF5F7A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CC282-7E0D-44ED-AB4C-F45CA57CBE4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11FC2-7503-41ED-9FFC-0F9E6A9209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E6066-5EFA-4AC5-93C8-496A5F2F57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DE680-DA5A-4D98-8057-15AAE7C25C7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D7689-9EA0-468F-A225-E14B2B7974E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A66F8-1F87-459A-9179-3D9E478556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20D38-EE53-4A40-BDB2-E844255EFFA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308D2-9E74-442C-92AD-77355FA42B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35FCB-B002-4FE1-B3FF-67693813189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6F6C4-5107-41B8-82DE-349934A189A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5A170-23AE-4E03-B24F-5A8E3542272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258ED-0F70-4F1D-B623-F70F99EF619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76A2E-A2DA-4944-AEED-26989AAACC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9651B-6CBC-48F0-B4B9-518A3811D10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07F73-F9E2-4E68-B8C7-2AFCECCBC1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0E227-B8A7-4361-8218-2CA90F6FCC3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5AA8A-96FF-473D-976A-B4C15F8A0B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86311-ABF5-493B-95CA-36A6A49DF07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DD49D-074C-4BD8-B739-11BB6210289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20DFF-4690-4AB8-AE43-41575B7802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00380-BBCC-4055-A8E5-861F2911A6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D668E-966D-4742-BFFE-D7231FDB43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2E181-5116-4D44-9D96-C30F2509EB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DF98C-8595-4C33-A05E-FA6D498F13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A2D63-4F8D-42B5-BC58-496D790C100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F83A1-2D0C-4639-A270-61A7214DF3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1CECA-D103-4B57-A792-3B65EDE74E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0AFE3-1C89-441A-9BFF-BB1895C4F69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4D507-C8B8-4429-BC65-1B53336D04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9" Type="http://schemas.openxmlformats.org/officeDocument/2006/relationships/image" Target="../media/image1.png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49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0" hangingPunct="0">
              <a:defRPr sz="900">
                <a:solidFill>
                  <a:srgbClr val="898989"/>
                </a:solidFill>
              </a:defRPr>
            </a:lvl1pPr>
          </a:lstStyle>
          <a:p>
            <a:fld id="{33A7033C-6C03-4D44-9A96-4B4E81D5C96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image" Target="../media/image8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1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6.xml"/><Relationship Id="rId4" Type="http://schemas.openxmlformats.org/officeDocument/2006/relationships/image" Target="../media/image17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1.xml"/><Relationship Id="rId4" Type="http://schemas.openxmlformats.org/officeDocument/2006/relationships/image" Target="../media/image17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2.xml"/><Relationship Id="rId1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3.xml"/><Relationship Id="rId4" Type="http://schemas.openxmlformats.org/officeDocument/2006/relationships/image" Target="../media/image19.jpeg"/><Relationship Id="rId3" Type="http://schemas.openxmlformats.org/officeDocument/2006/relationships/image" Target="../media/image17.jpeg"/><Relationship Id="rId2" Type="http://schemas.openxmlformats.org/officeDocument/2006/relationships/image" Target="../media/image20.jpeg"/><Relationship Id="rId1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40.xml"/><Relationship Id="rId5" Type="http://schemas.openxmlformats.org/officeDocument/2006/relationships/image" Target="../media/image8.jpeg"/><Relationship Id="rId4" Type="http://schemas.openxmlformats.org/officeDocument/2006/relationships/image" Target="../media/image10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" Target="slide1.xml"/><Relationship Id="rId1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1.xml"/><Relationship Id="rId4" Type="http://schemas.openxmlformats.org/officeDocument/2006/relationships/slide" Target="slide32.xml"/><Relationship Id="rId3" Type="http://schemas.openxmlformats.org/officeDocument/2006/relationships/slide" Target="slide31.xml"/><Relationship Id="rId2" Type="http://schemas.openxmlformats.org/officeDocument/2006/relationships/image" Target="../media/image8.jpeg"/><Relationship Id="rId1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2.xml"/><Relationship Id="rId3" Type="http://schemas.openxmlformats.org/officeDocument/2006/relationships/slide" Target="slide30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" Target="slide30.xml"/><Relationship Id="rId1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image" Target="../media/image8.jpeg"/><Relationship Id="rId1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image" Target="../media/image8.jpe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audio" Target="../media/audio1.wav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392488" y="1628775"/>
            <a:ext cx="765175" cy="7032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2051050" y="1560513"/>
            <a:ext cx="538162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en-US" altLang="zh-CN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风娃娃</a:t>
            </a:r>
            <a:endParaRPr lang="zh-CN" altLang="en-US" sz="4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00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5600" y="38100"/>
            <a:ext cx="352901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" name="文本框 5"/>
          <p:cNvSpPr txBox="1">
            <a:spLocks noChangeArrowheads="1"/>
          </p:cNvSpPr>
          <p:nvPr/>
        </p:nvSpPr>
        <p:spPr bwMode="auto">
          <a:xfrm>
            <a:off x="738188" y="1344613"/>
            <a:ext cx="766762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600" b="1" dirty="0">
                <a:latin typeface="+mj-ea"/>
                <a:ea typeface="+mj-ea"/>
                <a:sym typeface="+mn-ea"/>
              </a:rPr>
              <a:t>    自由朗读课文，边读边思考：风娃娃为人们做了哪些事？这些事中哪些做得好，哪些做得不好？</a:t>
            </a:r>
            <a:endParaRPr lang="zh-CN" altLang="en-US" sz="3600" b="1" dirty="0">
              <a:latin typeface="+mj-ea"/>
              <a:ea typeface="+mj-ea"/>
              <a:sym typeface="+mn-ea"/>
            </a:endParaRPr>
          </a:p>
        </p:txBody>
      </p:sp>
      <p:grpSp>
        <p:nvGrpSpPr>
          <p:cNvPr id="14339" name="组合 107"/>
          <p:cNvGrpSpPr/>
          <p:nvPr/>
        </p:nvGrpSpPr>
        <p:grpSpPr bwMode="auto">
          <a:xfrm>
            <a:off x="85725" y="60325"/>
            <a:ext cx="2282825" cy="900113"/>
            <a:chOff x="86502" y="60516"/>
            <a:chExt cx="2281676" cy="900200"/>
          </a:xfrm>
        </p:grpSpPr>
        <p:pic>
          <p:nvPicPr>
            <p:cNvPr id="14340" name="图片 109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02" y="60516"/>
              <a:ext cx="2281676" cy="9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1" name="文本框 110"/>
            <p:cNvSpPr txBox="1"/>
            <p:nvPr/>
          </p:nvSpPr>
          <p:spPr>
            <a:xfrm>
              <a:off x="285571" y="191084"/>
              <a:ext cx="2019731" cy="7103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3600" b="1" dirty="0">
                  <a:ln w="9525" cap="rnd" cmpd="sng">
                    <a:solidFill>
                      <a:srgbClr val="CC66FF"/>
                    </a:solidFill>
                    <a:round/>
                  </a:ln>
                  <a:gradFill flip="none" rotWithShape="1">
                    <a:gsLst>
                      <a:gs pos="46000">
                        <a:srgbClr val="FFFF00"/>
                      </a:gs>
                      <a:gs pos="12000">
                        <a:srgbClr val="66FF33"/>
                      </a:gs>
                      <a:gs pos="86000">
                        <a:srgbClr val="00FFFF"/>
                      </a:gs>
                    </a:gsLst>
                    <a:lin ang="16200000" scaled="0"/>
                    <a:tileRect/>
                  </a:gra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课文解读</a:t>
              </a:r>
              <a:endParaRPr lang="zh-CN" altLang="en-US" sz="3600" b="1" dirty="0">
                <a:ln w="9525" cap="rnd" cmpd="sng">
                  <a:solidFill>
                    <a:srgbClr val="CC66FF"/>
                  </a:solidFill>
                  <a:round/>
                </a:ln>
                <a:gradFill flip="none" rotWithShape="1">
                  <a:gsLst>
                    <a:gs pos="46000">
                      <a:srgbClr val="FFFF00"/>
                    </a:gs>
                    <a:gs pos="12000">
                      <a:srgbClr val="66FF33"/>
                    </a:gs>
                    <a:gs pos="86000">
                      <a:srgbClr val="00FFFF"/>
                    </a:gs>
                  </a:gsLst>
                  <a:lin ang="16200000" scaled="0"/>
                  <a:tileRect/>
                </a:gra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 bwMode="auto">
          <a:xfrm>
            <a:off x="4202113" y="444500"/>
            <a:ext cx="3600450" cy="2001838"/>
            <a:chOff x="4906414" y="517407"/>
            <a:chExt cx="3600400" cy="2001932"/>
          </a:xfrm>
        </p:grpSpPr>
        <p:sp>
          <p:nvSpPr>
            <p:cNvPr id="15" name="矩形: 圆角 14"/>
            <p:cNvSpPr/>
            <p:nvPr/>
          </p:nvSpPr>
          <p:spPr>
            <a:xfrm>
              <a:off x="4906414" y="517407"/>
              <a:ext cx="3600400" cy="200193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grpSp>
          <p:nvGrpSpPr>
            <p:cNvPr id="15363" name="组合 10"/>
            <p:cNvGrpSpPr/>
            <p:nvPr/>
          </p:nvGrpSpPr>
          <p:grpSpPr bwMode="auto">
            <a:xfrm>
              <a:off x="4978423" y="517407"/>
              <a:ext cx="3387420" cy="2001932"/>
              <a:chOff x="5388112" y="358502"/>
              <a:chExt cx="3387420" cy="2001932"/>
            </a:xfrm>
          </p:grpSpPr>
          <p:pic>
            <p:nvPicPr>
              <p:cNvPr id="3" name="Picture 3"/>
              <p:cNvPicPr>
                <a:picLocks noChangeAspect="1" noChangeArrowheads="1"/>
              </p:cNvPicPr>
              <p:nvPr/>
            </p:nvPicPr>
            <p:blipFill rotWithShape="1">
              <a:blip r:embed="rId1" cstate="email"/>
              <a:srcRect/>
              <a:stretch>
                <a:fillRect/>
              </a:stretch>
            </p:blipFill>
            <p:spPr bwMode="auto">
              <a:xfrm>
                <a:off x="5388112" y="358502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65" name="Text Box 7"/>
              <p:cNvSpPr txBox="1">
                <a:spLocks noChangeArrowheads="1"/>
              </p:cNvSpPr>
              <p:nvPr/>
            </p:nvSpPr>
            <p:spPr bwMode="auto">
              <a:xfrm>
                <a:off x="8098424" y="707366"/>
                <a:ext cx="677108" cy="130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吹帆船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 bwMode="auto">
          <a:xfrm>
            <a:off x="679450" y="2620963"/>
            <a:ext cx="3333750" cy="2024062"/>
            <a:chOff x="1383322" y="2620255"/>
            <a:chExt cx="3335175" cy="2025435"/>
          </a:xfrm>
        </p:grpSpPr>
        <p:sp>
          <p:nvSpPr>
            <p:cNvPr id="19" name="矩形: 圆角 18"/>
            <p:cNvSpPr/>
            <p:nvPr/>
          </p:nvSpPr>
          <p:spPr>
            <a:xfrm>
              <a:off x="1383322" y="2620255"/>
              <a:ext cx="3335175" cy="200160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15368" name="组合 11"/>
            <p:cNvGrpSpPr/>
            <p:nvPr/>
          </p:nvGrpSpPr>
          <p:grpSpPr bwMode="auto">
            <a:xfrm>
              <a:off x="1383322" y="2643758"/>
              <a:ext cx="3335175" cy="2001932"/>
              <a:chOff x="1793011" y="2484853"/>
              <a:chExt cx="3335175" cy="2001932"/>
            </a:xfrm>
          </p:grpSpPr>
          <p:pic>
            <p:nvPicPr>
              <p:cNvPr id="6" name="Picture 4"/>
              <p:cNvPicPr>
                <a:picLocks noChangeAspect="1" noChangeArrowheads="1"/>
              </p:cNvPicPr>
              <p:nvPr/>
            </p:nvPicPr>
            <p:blipFill rotWithShape="1">
              <a:blip r:embed="rId2" cstate="email"/>
              <a:srcRect/>
              <a:stretch>
                <a:fillRect/>
              </a:stretch>
            </p:blipFill>
            <p:spPr bwMode="auto">
              <a:xfrm>
                <a:off x="2444941" y="2484853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70" name="Text Box 8"/>
              <p:cNvSpPr txBox="1">
                <a:spLocks noChangeArrowheads="1"/>
              </p:cNvSpPr>
              <p:nvPr/>
            </p:nvSpPr>
            <p:spPr bwMode="auto">
              <a:xfrm>
                <a:off x="1793011" y="2833717"/>
                <a:ext cx="677108" cy="130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吹风筝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 bwMode="auto">
          <a:xfrm>
            <a:off x="4202113" y="2620963"/>
            <a:ext cx="3706812" cy="2024062"/>
            <a:chOff x="4906413" y="2620255"/>
            <a:chExt cx="3706893" cy="2025435"/>
          </a:xfrm>
        </p:grpSpPr>
        <p:sp>
          <p:nvSpPr>
            <p:cNvPr id="20" name="矩形: 圆角 19"/>
            <p:cNvSpPr/>
            <p:nvPr/>
          </p:nvSpPr>
          <p:spPr>
            <a:xfrm>
              <a:off x="4906413" y="2620255"/>
              <a:ext cx="3600529" cy="200160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15373" name="组合 12"/>
            <p:cNvGrpSpPr/>
            <p:nvPr/>
          </p:nvGrpSpPr>
          <p:grpSpPr bwMode="auto">
            <a:xfrm>
              <a:off x="4978422" y="2643758"/>
              <a:ext cx="3634884" cy="2001932"/>
              <a:chOff x="5388111" y="2484853"/>
              <a:chExt cx="3634884" cy="2001932"/>
            </a:xfrm>
          </p:grpSpPr>
          <p:pic>
            <p:nvPicPr>
              <p:cNvPr id="7" name="Picture 5"/>
              <p:cNvPicPr>
                <a:picLocks noChangeAspect="1" noChangeArrowheads="1"/>
              </p:cNvPicPr>
              <p:nvPr/>
            </p:nvPicPr>
            <p:blipFill rotWithShape="1">
              <a:blip r:embed="rId3" cstate="email"/>
              <a:srcRect/>
              <a:stretch>
                <a:fillRect/>
              </a:stretch>
            </p:blipFill>
            <p:spPr bwMode="auto">
              <a:xfrm>
                <a:off x="5388111" y="2484853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75" name="Text Box 9"/>
              <p:cNvSpPr txBox="1">
                <a:spLocks noChangeArrowheads="1"/>
              </p:cNvSpPr>
              <p:nvPr/>
            </p:nvSpPr>
            <p:spPr bwMode="auto">
              <a:xfrm>
                <a:off x="7850961" y="2697364"/>
                <a:ext cx="1172034" cy="1569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吹衣服、小树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584200" y="411163"/>
            <a:ext cx="7324725" cy="20955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024813" y="806450"/>
            <a:ext cx="677862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做得好</a:t>
            </a:r>
            <a:endParaRPr lang="zh-CN" altLang="en-US" sz="320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84200" y="2586038"/>
            <a:ext cx="7324725" cy="209391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8024813" y="2779713"/>
            <a:ext cx="677862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做得不好</a:t>
            </a:r>
            <a:endParaRPr lang="zh-CN" altLang="en-US" sz="320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 bwMode="auto">
          <a:xfrm>
            <a:off x="679450" y="444500"/>
            <a:ext cx="3333750" cy="2001838"/>
            <a:chOff x="1383322" y="517407"/>
            <a:chExt cx="3335175" cy="2001932"/>
          </a:xfrm>
        </p:grpSpPr>
        <p:sp>
          <p:nvSpPr>
            <p:cNvPr id="14" name="矩形: 圆角 13"/>
            <p:cNvSpPr/>
            <p:nvPr/>
          </p:nvSpPr>
          <p:spPr>
            <a:xfrm>
              <a:off x="1383322" y="517407"/>
              <a:ext cx="3335175" cy="2001932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15382" name="组合 9"/>
            <p:cNvGrpSpPr/>
            <p:nvPr/>
          </p:nvGrpSpPr>
          <p:grpSpPr bwMode="auto">
            <a:xfrm>
              <a:off x="1383322" y="517407"/>
              <a:ext cx="3335175" cy="2001932"/>
              <a:chOff x="1793011" y="358502"/>
              <a:chExt cx="3335175" cy="2001932"/>
            </a:xfrm>
          </p:grpSpPr>
          <p:pic>
            <p:nvPicPr>
              <p:cNvPr id="2" name="Picture 2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2444941" y="358502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84" name="Text Box 6"/>
              <p:cNvSpPr txBox="1">
                <a:spLocks noChangeArrowheads="1"/>
              </p:cNvSpPr>
              <p:nvPr/>
            </p:nvSpPr>
            <p:spPr bwMode="auto">
              <a:xfrm>
                <a:off x="1793011" y="505388"/>
                <a:ext cx="677108" cy="1708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吹大风车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rAng="0" ptsTypes="">
                                      <p:cBhvr>
                                        <p:cTn id="4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/>
      <p:bldP spid="26" grpId="1"/>
      <p:bldP spid="27" grpId="0" animBg="1"/>
      <p:bldP spid="27" grpId="1" animBg="1"/>
      <p:bldP spid="28" grpId="0"/>
      <p:bldP spid="2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37"/>
          <p:cNvSpPr txBox="1">
            <a:spLocks noChangeArrowheads="1"/>
          </p:cNvSpPr>
          <p:nvPr/>
        </p:nvSpPr>
        <p:spPr bwMode="auto">
          <a:xfrm rot="829244">
            <a:off x="5284788" y="3973513"/>
            <a:ext cx="30956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50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366713" y="628650"/>
            <a:ext cx="2614612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71500" indent="-5715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zh-CN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吹大风车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66713" y="1492250"/>
            <a:ext cx="5529262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风娃娃来到田野，看见一架大风车正在慢慢转动，抽上来的水断断续续地流着。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677988" y="2876550"/>
            <a:ext cx="1636712" cy="5032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7913" y="3603625"/>
            <a:ext cx="439261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时而中断，时而继续。</a:t>
            </a:r>
            <a:endParaRPr lang="zh-CN" altLang="en-US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79734" y="1347612"/>
            <a:ext cx="3016279" cy="2821109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95288" y="1808163"/>
            <a:ext cx="475297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他深深地吸了一口气，鼓起腮使劲向风车吹去。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20072" y="1707654"/>
            <a:ext cx="3383607" cy="253849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1187450" y="730250"/>
            <a:ext cx="62753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风娃娃看到这一切后是怎么做的？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728788" y="2554288"/>
            <a:ext cx="792162" cy="504825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30363" y="3171825"/>
            <a:ext cx="15128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宋体" panose="02010600030101010101" pitchFamily="2" charset="-122"/>
              </a:rPr>
              <a:t>用力。</a:t>
            </a:r>
            <a:endParaRPr lang="zh-CN" altLang="en-US" sz="32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46"/>
          <p:cNvSpPr txBox="1">
            <a:spLocks noChangeArrowheads="1"/>
          </p:cNvSpPr>
          <p:nvPr/>
        </p:nvSpPr>
        <p:spPr bwMode="auto">
          <a:xfrm rot="-1380000">
            <a:off x="4830763" y="1617663"/>
            <a:ext cx="30956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50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8434" name="文本框 34"/>
          <p:cNvSpPr txBox="1">
            <a:spLocks noChangeArrowheads="1"/>
          </p:cNvSpPr>
          <p:nvPr/>
        </p:nvSpPr>
        <p:spPr bwMode="auto">
          <a:xfrm rot="8340000">
            <a:off x="4922838" y="3217863"/>
            <a:ext cx="309562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500">
              <a:solidFill>
                <a:srgbClr val="F7FFFF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731838" y="563563"/>
            <a:ext cx="741680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风车和抽上来的水分别发生了什么变化？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463550" y="1355725"/>
          <a:ext cx="8208963" cy="2927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52"/>
                <a:gridCol w="3240154"/>
                <a:gridCol w="3672657"/>
              </a:tblGrid>
              <a:tr h="719840"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05" marB="45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>
                          <a:solidFill>
                            <a:schemeClr val="tx1"/>
                          </a:solidFill>
                        </a:rPr>
                        <a:t>风车</a:t>
                      </a:r>
                      <a:endParaRPr lang="zh-CN" alt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05" marB="45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>
                          <a:solidFill>
                            <a:schemeClr val="tx1"/>
                          </a:solidFill>
                        </a:rPr>
                        <a:t>抽上来的水</a:t>
                      </a:r>
                      <a:endParaRPr lang="zh-CN" alt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05" marB="45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0375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chemeClr val="tx1"/>
                          </a:solidFill>
                        </a:rPr>
                        <a:t>原本</a:t>
                      </a:r>
                      <a:endParaRPr lang="zh-CN" alt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05" marB="45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05" marB="45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05" marB="45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0375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chemeClr val="tx1"/>
                          </a:solidFill>
                        </a:rPr>
                        <a:t>现在</a:t>
                      </a:r>
                      <a:endParaRPr lang="zh-CN" alt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05" marB="45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05" marB="45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41" marR="91441" marT="45705" marB="45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54" name="Text Box 6"/>
          <p:cNvSpPr txBox="1">
            <a:spLocks noChangeArrowheads="1"/>
          </p:cNvSpPr>
          <p:nvPr/>
        </p:nvSpPr>
        <p:spPr bwMode="auto">
          <a:xfrm>
            <a:off x="2303463" y="2297113"/>
            <a:ext cx="2163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慢慢转动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819275" y="3365500"/>
            <a:ext cx="30972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一下子转得飞快</a:t>
            </a:r>
            <a:endParaRPr lang="zh-CN" altLang="en-US" sz="32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56" name="Text Box 6"/>
          <p:cNvSpPr txBox="1">
            <a:spLocks noChangeArrowheads="1"/>
          </p:cNvSpPr>
          <p:nvPr/>
        </p:nvSpPr>
        <p:spPr bwMode="auto">
          <a:xfrm>
            <a:off x="5270500" y="2282825"/>
            <a:ext cx="31670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断断续续地流着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083175" y="3124200"/>
            <a:ext cx="360045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奔跑着，哗啦哗啦地向田里流去。</a:t>
            </a:r>
            <a:endParaRPr lang="zh-CN" altLang="en-US" sz="32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495425" y="1236663"/>
            <a:ext cx="63214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秧苗喝足了水，笑着不住地点头。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446588" y="1412875"/>
            <a:ext cx="819150" cy="5032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489700" y="1412875"/>
            <a:ext cx="817563" cy="5032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55875" y="582613"/>
            <a:ext cx="4535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秧苗非常感谢风娃娃。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5903107" y="2307279"/>
            <a:ext cx="2808312" cy="186467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7225" y="2066925"/>
            <a:ext cx="2089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52463" y="2800350"/>
            <a:ext cx="51181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如果你是秧苗，你会对风娃娃说些什么？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 bwMode="auto">
          <a:xfrm>
            <a:off x="995363" y="2620963"/>
            <a:ext cx="3335337" cy="2024062"/>
            <a:chOff x="1383322" y="2620255"/>
            <a:chExt cx="3335175" cy="2025435"/>
          </a:xfrm>
        </p:grpSpPr>
        <p:sp>
          <p:nvSpPr>
            <p:cNvPr id="8" name="矩形: 圆角 7"/>
            <p:cNvSpPr/>
            <p:nvPr/>
          </p:nvSpPr>
          <p:spPr>
            <a:xfrm>
              <a:off x="1383322" y="2620255"/>
              <a:ext cx="3335175" cy="200160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20483" name="组合 8"/>
            <p:cNvGrpSpPr/>
            <p:nvPr/>
          </p:nvGrpSpPr>
          <p:grpSpPr bwMode="auto">
            <a:xfrm>
              <a:off x="1383322" y="2643758"/>
              <a:ext cx="3335175" cy="2001932"/>
              <a:chOff x="1793011" y="2484853"/>
              <a:chExt cx="3335175" cy="2001932"/>
            </a:xfrm>
          </p:grpSpPr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 rotWithShape="1">
              <a:blip r:embed="rId1" cstate="email"/>
              <a:srcRect/>
              <a:stretch>
                <a:fillRect/>
              </a:stretch>
            </p:blipFill>
            <p:spPr bwMode="auto">
              <a:xfrm>
                <a:off x="2444941" y="2484853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85" name="Text Box 8"/>
              <p:cNvSpPr txBox="1">
                <a:spLocks noChangeArrowheads="1"/>
              </p:cNvSpPr>
              <p:nvPr/>
            </p:nvSpPr>
            <p:spPr bwMode="auto">
              <a:xfrm>
                <a:off x="1793011" y="2833717"/>
                <a:ext cx="677108" cy="130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吹风筝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 bwMode="auto">
          <a:xfrm>
            <a:off x="4518025" y="2620963"/>
            <a:ext cx="3706813" cy="2024062"/>
            <a:chOff x="4906413" y="2620255"/>
            <a:chExt cx="3706893" cy="2025435"/>
          </a:xfrm>
        </p:grpSpPr>
        <p:sp>
          <p:nvSpPr>
            <p:cNvPr id="13" name="矩形: 圆角 12"/>
            <p:cNvSpPr/>
            <p:nvPr/>
          </p:nvSpPr>
          <p:spPr>
            <a:xfrm>
              <a:off x="4906413" y="2620255"/>
              <a:ext cx="3600528" cy="200160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20488" name="组合 13"/>
            <p:cNvGrpSpPr/>
            <p:nvPr/>
          </p:nvGrpSpPr>
          <p:grpSpPr bwMode="auto">
            <a:xfrm>
              <a:off x="4978422" y="2643758"/>
              <a:ext cx="3634884" cy="2001932"/>
              <a:chOff x="5388111" y="2484853"/>
              <a:chExt cx="3634884" cy="2001932"/>
            </a:xfrm>
          </p:grpSpPr>
          <p:pic>
            <p:nvPicPr>
              <p:cNvPr id="15" name="Picture 5"/>
              <p:cNvPicPr>
                <a:picLocks noChangeAspect="1" noChangeArrowheads="1"/>
              </p:cNvPicPr>
              <p:nvPr/>
            </p:nvPicPr>
            <p:blipFill rotWithShape="1">
              <a:blip r:embed="rId2" cstate="email"/>
              <a:srcRect/>
              <a:stretch>
                <a:fillRect/>
              </a:stretch>
            </p:blipFill>
            <p:spPr bwMode="auto">
              <a:xfrm>
                <a:off x="5388111" y="2484853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90" name="Text Box 9"/>
              <p:cNvSpPr txBox="1">
                <a:spLocks noChangeArrowheads="1"/>
              </p:cNvSpPr>
              <p:nvPr/>
            </p:nvSpPr>
            <p:spPr bwMode="auto">
              <a:xfrm>
                <a:off x="7850961" y="2697364"/>
                <a:ext cx="1172034" cy="1569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吹衣服、小树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 bwMode="auto">
          <a:xfrm>
            <a:off x="995363" y="444500"/>
            <a:ext cx="3335337" cy="2001838"/>
            <a:chOff x="1383322" y="517407"/>
            <a:chExt cx="3335175" cy="2001932"/>
          </a:xfrm>
        </p:grpSpPr>
        <p:sp>
          <p:nvSpPr>
            <p:cNvPr id="22" name="矩形: 圆角 21"/>
            <p:cNvSpPr/>
            <p:nvPr/>
          </p:nvSpPr>
          <p:spPr>
            <a:xfrm>
              <a:off x="1383322" y="517407"/>
              <a:ext cx="3335175" cy="2001932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20493" name="组合 22"/>
            <p:cNvGrpSpPr/>
            <p:nvPr/>
          </p:nvGrpSpPr>
          <p:grpSpPr bwMode="auto">
            <a:xfrm>
              <a:off x="1383322" y="517407"/>
              <a:ext cx="3335175" cy="2001932"/>
              <a:chOff x="1793011" y="358502"/>
              <a:chExt cx="3335175" cy="2001932"/>
            </a:xfrm>
          </p:grpSpPr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2444941" y="358502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495" name="Text Box 6"/>
              <p:cNvSpPr txBox="1">
                <a:spLocks noChangeArrowheads="1"/>
              </p:cNvSpPr>
              <p:nvPr/>
            </p:nvSpPr>
            <p:spPr bwMode="auto">
              <a:xfrm>
                <a:off x="1793011" y="505388"/>
                <a:ext cx="677108" cy="1708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吹大风车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 bwMode="auto">
          <a:xfrm>
            <a:off x="4518025" y="444500"/>
            <a:ext cx="3600450" cy="2001838"/>
            <a:chOff x="4906414" y="517407"/>
            <a:chExt cx="3600400" cy="2001932"/>
          </a:xfrm>
        </p:grpSpPr>
        <p:sp>
          <p:nvSpPr>
            <p:cNvPr id="3" name="矩形: 圆角 2"/>
            <p:cNvSpPr/>
            <p:nvPr/>
          </p:nvSpPr>
          <p:spPr>
            <a:xfrm>
              <a:off x="4906414" y="517407"/>
              <a:ext cx="3600400" cy="200193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grpSp>
          <p:nvGrpSpPr>
            <p:cNvPr id="20498" name="组合 3"/>
            <p:cNvGrpSpPr/>
            <p:nvPr/>
          </p:nvGrpSpPr>
          <p:grpSpPr bwMode="auto">
            <a:xfrm>
              <a:off x="4978423" y="517407"/>
              <a:ext cx="3387420" cy="2001932"/>
              <a:chOff x="5388112" y="358502"/>
              <a:chExt cx="3387420" cy="2001932"/>
            </a:xfrm>
          </p:grpSpPr>
          <p:pic>
            <p:nvPicPr>
              <p:cNvPr id="5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email"/>
              <a:srcRect/>
              <a:stretch>
                <a:fillRect/>
              </a:stretch>
            </p:blipFill>
            <p:spPr bwMode="auto">
              <a:xfrm>
                <a:off x="5388112" y="358502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00" name="Text Box 7"/>
              <p:cNvSpPr txBox="1">
                <a:spLocks noChangeArrowheads="1"/>
              </p:cNvSpPr>
              <p:nvPr/>
            </p:nvSpPr>
            <p:spPr bwMode="auto">
              <a:xfrm>
                <a:off x="8098424" y="707366"/>
                <a:ext cx="677108" cy="130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吹帆船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19753E-6 L -0.10225 -4.19753E-6 C -0.14809 -4.19753E-6 -0.20434 0.0605 -0.20434 0.10957 L -0.20434 0.21914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11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1"/>
          <p:cNvSpPr>
            <a:spLocks noChangeArrowheads="1"/>
          </p:cNvSpPr>
          <p:nvPr/>
        </p:nvSpPr>
        <p:spPr bwMode="auto">
          <a:xfrm>
            <a:off x="357188" y="671513"/>
            <a:ext cx="215106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71500" indent="-5715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zh-CN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</a:t>
            </a:r>
            <a:r>
              <a: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帆船</a:t>
            </a:r>
            <a:endParaRPr lang="en-US" altLang="zh-CN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57188" y="1382713"/>
            <a:ext cx="8482012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风娃娃又来到河边，看见许多船工正拉着一艘大船。他们弯着腰，流着汗，“嗨哟，嗨哟”喊着号子，可是船却走得很慢很慢。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409825" y="2620963"/>
            <a:ext cx="6259513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60375" y="3232150"/>
            <a:ext cx="2455863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06500" y="3533775"/>
            <a:ext cx="6757988" cy="6413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动作描写：船工们拉船非常辛苦。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95288" y="700088"/>
            <a:ext cx="8497887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他急忙跑过去，对着船帆用力吹了口气，船飞快地跑了起来。船工们笑了，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一边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收起纤绳，</a:t>
            </a:r>
            <a:r>
              <a:rPr lang="zh-CN" altLang="en-US" sz="36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一边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向风娃娃表示感谢。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9113" y="3076575"/>
            <a:ext cx="173037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我会说</a:t>
            </a:r>
            <a:endParaRPr lang="zh-CN" altLang="en-US" sz="32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11388" y="3121025"/>
            <a:ext cx="6464300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丁丁</a:t>
            </a:r>
            <a:r>
              <a:rPr lang="zh-CN" altLang="en-US" sz="3600" b="1">
                <a:solidFill>
                  <a:srgbClr val="FF0066"/>
                </a:solidFill>
                <a:latin typeface="宋体" panose="02010600030101010101" pitchFamily="2" charset="-122"/>
              </a:rPr>
              <a:t>一边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走路，</a:t>
            </a:r>
            <a:r>
              <a:rPr lang="zh-CN" altLang="en-US" sz="3600" b="1">
                <a:solidFill>
                  <a:srgbClr val="FF0066"/>
                </a:solidFill>
                <a:latin typeface="宋体" panose="02010600030101010101" pitchFamily="2" charset="-122"/>
              </a:rPr>
              <a:t>一边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唱歌。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11388" y="3868738"/>
            <a:ext cx="646430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____</a:t>
            </a:r>
            <a:r>
              <a:rPr lang="zh-CN" altLang="en-US" sz="3600" b="1">
                <a:solidFill>
                  <a:srgbClr val="FF0066"/>
                </a:solidFill>
                <a:latin typeface="宋体" panose="02010600030101010101" pitchFamily="2" charset="-122"/>
              </a:rPr>
              <a:t>一边</a:t>
            </a: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____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，</a:t>
            </a:r>
            <a:r>
              <a:rPr lang="zh-CN" altLang="en-US" sz="3600" b="1">
                <a:solidFill>
                  <a:srgbClr val="FF0066"/>
                </a:solidFill>
                <a:latin typeface="宋体" panose="02010600030101010101" pitchFamily="2" charset="-122"/>
              </a:rPr>
              <a:t>一边</a:t>
            </a:r>
            <a:r>
              <a:rPr lang="en-US" altLang="zh-CN" sz="3600" b="1">
                <a:solidFill>
                  <a:srgbClr val="0000FF"/>
                </a:solidFill>
                <a:latin typeface="宋体" panose="02010600030101010101" pitchFamily="2" charset="-122"/>
              </a:rPr>
              <a:t>____</a:t>
            </a:r>
            <a:r>
              <a:rPr lang="zh-CN" altLang="en-US" sz="3600" b="1">
                <a:solidFill>
                  <a:srgbClr val="0000FF"/>
                </a:solidFill>
                <a:latin typeface="宋体" panose="02010600030101010101" pitchFamily="2" charset="-122"/>
              </a:rPr>
              <a:t>。</a:t>
            </a:r>
            <a:endParaRPr lang="zh-CN" altLang="en-US" sz="36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07988" y="730250"/>
            <a:ext cx="83407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风娃娃做了两件好事后，是怎么想的？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4264" y="1450799"/>
            <a:ext cx="3873500" cy="2460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462463" y="1511300"/>
            <a:ext cx="4133850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风娃娃想：帮助人们做好事，真容易，只要有力气就行。</a:t>
            </a:r>
            <a:endParaRPr lang="zh-CN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9" descr="C:\Users\Administrator\Desktop\timg (4)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 rot="21333454">
            <a:off x="5486248" y="1288202"/>
            <a:ext cx="2622550" cy="20522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2051720" y="682992"/>
            <a:ext cx="206017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4800" b="1" spc="50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猜谜语</a:t>
            </a:r>
            <a:endParaRPr lang="zh-CN" altLang="en-US" sz="4800" b="1" spc="50" dirty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492250" y="1547813"/>
            <a:ext cx="3602038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云儿见它让路，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小树见它招手，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禾苗见它弯腰，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花儿见它点头。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953125" y="3644900"/>
            <a:ext cx="212248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谜底：风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7" name="圆角矩形 11"/>
          <p:cNvSpPr/>
          <p:nvPr/>
        </p:nvSpPr>
        <p:spPr>
          <a:xfrm>
            <a:off x="87313" y="109538"/>
            <a:ext cx="1568450" cy="6969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导入一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8" name="圆角矩形 12">
            <a:hlinkClick r:id="rId3" action="ppaction://hlinksldjump"/>
          </p:cNvPr>
          <p:cNvSpPr/>
          <p:nvPr/>
        </p:nvSpPr>
        <p:spPr>
          <a:xfrm>
            <a:off x="7820025" y="4310063"/>
            <a:ext cx="1177925" cy="6969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返回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995363" y="2620963"/>
            <a:ext cx="3335337" cy="2024062"/>
            <a:chOff x="1383322" y="2620255"/>
            <a:chExt cx="3335175" cy="2025435"/>
          </a:xfrm>
        </p:grpSpPr>
        <p:sp>
          <p:nvSpPr>
            <p:cNvPr id="3" name="矩形: 圆角 2"/>
            <p:cNvSpPr/>
            <p:nvPr/>
          </p:nvSpPr>
          <p:spPr>
            <a:xfrm>
              <a:off x="1383322" y="2620255"/>
              <a:ext cx="3335175" cy="200160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25603" name="组合 3"/>
            <p:cNvGrpSpPr/>
            <p:nvPr/>
          </p:nvGrpSpPr>
          <p:grpSpPr bwMode="auto">
            <a:xfrm>
              <a:off x="1383322" y="2643758"/>
              <a:ext cx="3335175" cy="2001932"/>
              <a:chOff x="1793011" y="2484853"/>
              <a:chExt cx="3335175" cy="2001932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 rotWithShape="1">
              <a:blip r:embed="rId1" cstate="email"/>
              <a:srcRect/>
              <a:stretch>
                <a:fillRect/>
              </a:stretch>
            </p:blipFill>
            <p:spPr bwMode="auto">
              <a:xfrm>
                <a:off x="2444941" y="2484853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605" name="Text Box 8"/>
              <p:cNvSpPr txBox="1">
                <a:spLocks noChangeArrowheads="1"/>
              </p:cNvSpPr>
              <p:nvPr/>
            </p:nvSpPr>
            <p:spPr bwMode="auto">
              <a:xfrm>
                <a:off x="1793011" y="2833717"/>
                <a:ext cx="677108" cy="130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吹风筝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 bwMode="auto">
          <a:xfrm>
            <a:off x="4518025" y="2620963"/>
            <a:ext cx="3706813" cy="2024062"/>
            <a:chOff x="4906413" y="2620255"/>
            <a:chExt cx="3706893" cy="2025435"/>
          </a:xfrm>
        </p:grpSpPr>
        <p:sp>
          <p:nvSpPr>
            <p:cNvPr id="8" name="矩形: 圆角 7"/>
            <p:cNvSpPr/>
            <p:nvPr/>
          </p:nvSpPr>
          <p:spPr>
            <a:xfrm>
              <a:off x="4906413" y="2620255"/>
              <a:ext cx="3600528" cy="200160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25608" name="组合 8"/>
            <p:cNvGrpSpPr/>
            <p:nvPr/>
          </p:nvGrpSpPr>
          <p:grpSpPr bwMode="auto">
            <a:xfrm>
              <a:off x="4978422" y="2643758"/>
              <a:ext cx="3634884" cy="2001932"/>
              <a:chOff x="5388111" y="2484853"/>
              <a:chExt cx="3634884" cy="2001932"/>
            </a:xfrm>
          </p:grpSpPr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 rotWithShape="1">
              <a:blip r:embed="rId2" cstate="email"/>
              <a:srcRect/>
              <a:stretch>
                <a:fillRect/>
              </a:stretch>
            </p:blipFill>
            <p:spPr bwMode="auto">
              <a:xfrm>
                <a:off x="5388111" y="2484853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610" name="Text Box 9"/>
              <p:cNvSpPr txBox="1">
                <a:spLocks noChangeArrowheads="1"/>
              </p:cNvSpPr>
              <p:nvPr/>
            </p:nvSpPr>
            <p:spPr bwMode="auto">
              <a:xfrm>
                <a:off x="7850961" y="2697364"/>
                <a:ext cx="1172034" cy="1569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吹衣服、小树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 bwMode="auto">
          <a:xfrm>
            <a:off x="995363" y="444500"/>
            <a:ext cx="3335337" cy="2001838"/>
            <a:chOff x="1383322" y="517407"/>
            <a:chExt cx="3335175" cy="2001932"/>
          </a:xfrm>
        </p:grpSpPr>
        <p:sp>
          <p:nvSpPr>
            <p:cNvPr id="13" name="矩形: 圆角 12"/>
            <p:cNvSpPr/>
            <p:nvPr/>
          </p:nvSpPr>
          <p:spPr>
            <a:xfrm>
              <a:off x="1383322" y="517407"/>
              <a:ext cx="3335175" cy="2001932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25613" name="组合 13"/>
            <p:cNvGrpSpPr/>
            <p:nvPr/>
          </p:nvGrpSpPr>
          <p:grpSpPr bwMode="auto">
            <a:xfrm>
              <a:off x="1383322" y="517407"/>
              <a:ext cx="3335175" cy="2001932"/>
              <a:chOff x="1793011" y="358502"/>
              <a:chExt cx="3335175" cy="2001932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2444941" y="358502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615" name="Text Box 6"/>
              <p:cNvSpPr txBox="1">
                <a:spLocks noChangeArrowheads="1"/>
              </p:cNvSpPr>
              <p:nvPr/>
            </p:nvSpPr>
            <p:spPr bwMode="auto">
              <a:xfrm>
                <a:off x="1793011" y="505388"/>
                <a:ext cx="677108" cy="1708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吹大风车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 bwMode="auto">
          <a:xfrm>
            <a:off x="4518025" y="444500"/>
            <a:ext cx="3600450" cy="2001838"/>
            <a:chOff x="4906414" y="517407"/>
            <a:chExt cx="3600400" cy="2001932"/>
          </a:xfrm>
        </p:grpSpPr>
        <p:sp>
          <p:nvSpPr>
            <p:cNvPr id="18" name="矩形: 圆角 17"/>
            <p:cNvSpPr/>
            <p:nvPr/>
          </p:nvSpPr>
          <p:spPr>
            <a:xfrm>
              <a:off x="4906414" y="517407"/>
              <a:ext cx="3600400" cy="200193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grpSp>
          <p:nvGrpSpPr>
            <p:cNvPr id="25618" name="组合 18"/>
            <p:cNvGrpSpPr/>
            <p:nvPr/>
          </p:nvGrpSpPr>
          <p:grpSpPr bwMode="auto">
            <a:xfrm>
              <a:off x="4978423" y="517407"/>
              <a:ext cx="3387420" cy="2001932"/>
              <a:chOff x="5388112" y="358502"/>
              <a:chExt cx="3387420" cy="2001932"/>
            </a:xfrm>
          </p:grpSpPr>
          <p:pic>
            <p:nvPicPr>
              <p:cNvPr id="20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email"/>
              <a:srcRect/>
              <a:stretch>
                <a:fillRect/>
              </a:stretch>
            </p:blipFill>
            <p:spPr bwMode="auto">
              <a:xfrm>
                <a:off x="5388112" y="358502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620" name="Text Box 7"/>
              <p:cNvSpPr txBox="1">
                <a:spLocks noChangeArrowheads="1"/>
              </p:cNvSpPr>
              <p:nvPr/>
            </p:nvSpPr>
            <p:spPr bwMode="auto">
              <a:xfrm>
                <a:off x="8098424" y="707366"/>
                <a:ext cx="677108" cy="130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吹帆船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83951E-6 L 0.09566 -2.83951E-6 C 0.13854 -2.83951E-6 0.19132 -0.0571 0.19132 -0.10308 L 0.19132 -0.2061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00" y="-10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12763" y="339725"/>
            <a:ext cx="2151062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71500" indent="-5715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zh-CN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吹风筝</a:t>
            </a:r>
            <a:endParaRPr lang="en-US" altLang="zh-CN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411413" y="4084638"/>
            <a:ext cx="4789487" cy="5715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zh-CN" sz="32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风娃娃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的帮助起了反作用。</a:t>
            </a:r>
            <a:endParaRPr lang="zh-CN" altLang="zh-CN" sz="32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12763" y="1211263"/>
            <a:ext cx="8118475" cy="2012950"/>
          </a:xfrm>
          <a:prstGeom prst="rect">
            <a:avLst/>
          </a:prstGeom>
          <a:solidFill>
            <a:srgbClr val="FFFFCC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风筝在空中摇摇摆摆，有的还翻起了跟头。不一会儿，风筝被吹得无影无踪，孩子们伤心极了。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517900" y="2500313"/>
            <a:ext cx="4824413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00075" y="3148013"/>
            <a:ext cx="2341563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995363" y="2620963"/>
            <a:ext cx="3335337" cy="2024062"/>
            <a:chOff x="1383322" y="2620255"/>
            <a:chExt cx="3335175" cy="2025435"/>
          </a:xfrm>
        </p:grpSpPr>
        <p:sp>
          <p:nvSpPr>
            <p:cNvPr id="3" name="矩形: 圆角 2"/>
            <p:cNvSpPr/>
            <p:nvPr/>
          </p:nvSpPr>
          <p:spPr>
            <a:xfrm>
              <a:off x="1383322" y="2620255"/>
              <a:ext cx="3335175" cy="2001607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27651" name="组合 3"/>
            <p:cNvGrpSpPr/>
            <p:nvPr/>
          </p:nvGrpSpPr>
          <p:grpSpPr bwMode="auto">
            <a:xfrm>
              <a:off x="1383322" y="2643758"/>
              <a:ext cx="3335175" cy="2001932"/>
              <a:chOff x="1793011" y="2484853"/>
              <a:chExt cx="3335175" cy="2001932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 rotWithShape="1">
              <a:blip r:embed="rId1" cstate="email"/>
              <a:srcRect/>
              <a:stretch>
                <a:fillRect/>
              </a:stretch>
            </p:blipFill>
            <p:spPr bwMode="auto">
              <a:xfrm>
                <a:off x="2444941" y="2484853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53" name="Text Box 8"/>
              <p:cNvSpPr txBox="1">
                <a:spLocks noChangeArrowheads="1"/>
              </p:cNvSpPr>
              <p:nvPr/>
            </p:nvSpPr>
            <p:spPr bwMode="auto">
              <a:xfrm>
                <a:off x="1793011" y="2833717"/>
                <a:ext cx="677108" cy="130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吹风筝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 bwMode="auto">
          <a:xfrm>
            <a:off x="995363" y="444500"/>
            <a:ext cx="3335337" cy="2001838"/>
            <a:chOff x="1383322" y="517407"/>
            <a:chExt cx="3335175" cy="2001932"/>
          </a:xfrm>
        </p:grpSpPr>
        <p:sp>
          <p:nvSpPr>
            <p:cNvPr id="13" name="矩形: 圆角 12"/>
            <p:cNvSpPr/>
            <p:nvPr/>
          </p:nvSpPr>
          <p:spPr>
            <a:xfrm>
              <a:off x="1383322" y="517407"/>
              <a:ext cx="3335175" cy="2001932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27656" name="组合 13"/>
            <p:cNvGrpSpPr/>
            <p:nvPr/>
          </p:nvGrpSpPr>
          <p:grpSpPr bwMode="auto">
            <a:xfrm>
              <a:off x="1383322" y="517407"/>
              <a:ext cx="3335175" cy="2001932"/>
              <a:chOff x="1793011" y="358502"/>
              <a:chExt cx="3335175" cy="2001932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2444941" y="358502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58" name="Text Box 6"/>
              <p:cNvSpPr txBox="1">
                <a:spLocks noChangeArrowheads="1"/>
              </p:cNvSpPr>
              <p:nvPr/>
            </p:nvSpPr>
            <p:spPr bwMode="auto">
              <a:xfrm>
                <a:off x="1793011" y="505388"/>
                <a:ext cx="677108" cy="1708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吹大风车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 bwMode="auto">
          <a:xfrm>
            <a:off x="4518025" y="444500"/>
            <a:ext cx="3600450" cy="2001838"/>
            <a:chOff x="4906414" y="517407"/>
            <a:chExt cx="3600400" cy="2001932"/>
          </a:xfrm>
        </p:grpSpPr>
        <p:sp>
          <p:nvSpPr>
            <p:cNvPr id="18" name="矩形: 圆角 17"/>
            <p:cNvSpPr/>
            <p:nvPr/>
          </p:nvSpPr>
          <p:spPr>
            <a:xfrm>
              <a:off x="4906414" y="517407"/>
              <a:ext cx="3600400" cy="200193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grpSp>
          <p:nvGrpSpPr>
            <p:cNvPr id="27661" name="组合 18"/>
            <p:cNvGrpSpPr/>
            <p:nvPr/>
          </p:nvGrpSpPr>
          <p:grpSpPr bwMode="auto">
            <a:xfrm>
              <a:off x="4978423" y="517407"/>
              <a:ext cx="3387420" cy="2001932"/>
              <a:chOff x="5388112" y="358502"/>
              <a:chExt cx="3387420" cy="2001932"/>
            </a:xfrm>
          </p:grpSpPr>
          <p:pic>
            <p:nvPicPr>
              <p:cNvPr id="20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email"/>
              <a:srcRect/>
              <a:stretch>
                <a:fillRect/>
              </a:stretch>
            </p:blipFill>
            <p:spPr bwMode="auto">
              <a:xfrm>
                <a:off x="5388112" y="358502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63" name="Text Box 7"/>
              <p:cNvSpPr txBox="1">
                <a:spLocks noChangeArrowheads="1"/>
              </p:cNvSpPr>
              <p:nvPr/>
            </p:nvSpPr>
            <p:spPr bwMode="auto">
              <a:xfrm>
                <a:off x="8098424" y="707366"/>
                <a:ext cx="677108" cy="130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吹帆船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 bwMode="auto">
          <a:xfrm>
            <a:off x="4518025" y="2620963"/>
            <a:ext cx="3706813" cy="2024062"/>
            <a:chOff x="4906413" y="2620255"/>
            <a:chExt cx="3706893" cy="2025435"/>
          </a:xfrm>
        </p:grpSpPr>
        <p:sp>
          <p:nvSpPr>
            <p:cNvPr id="8" name="矩形: 圆角 7"/>
            <p:cNvSpPr/>
            <p:nvPr/>
          </p:nvSpPr>
          <p:spPr>
            <a:xfrm>
              <a:off x="4906413" y="2620255"/>
              <a:ext cx="3600528" cy="200160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/>
            </a:p>
          </p:txBody>
        </p:sp>
        <p:grpSp>
          <p:nvGrpSpPr>
            <p:cNvPr id="27666" name="组合 8"/>
            <p:cNvGrpSpPr/>
            <p:nvPr/>
          </p:nvGrpSpPr>
          <p:grpSpPr bwMode="auto">
            <a:xfrm>
              <a:off x="4978422" y="2643758"/>
              <a:ext cx="3634884" cy="2001932"/>
              <a:chOff x="5388111" y="2484853"/>
              <a:chExt cx="3634884" cy="2001932"/>
            </a:xfrm>
          </p:grpSpPr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 rotWithShape="1">
              <a:blip r:embed="rId4" cstate="email"/>
              <a:srcRect/>
              <a:stretch>
                <a:fillRect/>
              </a:stretch>
            </p:blipFill>
            <p:spPr bwMode="auto">
              <a:xfrm>
                <a:off x="5388111" y="2484853"/>
                <a:ext cx="2683245" cy="200193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668" name="Text Box 9"/>
              <p:cNvSpPr txBox="1">
                <a:spLocks noChangeArrowheads="1"/>
              </p:cNvSpPr>
              <p:nvPr/>
            </p:nvSpPr>
            <p:spPr bwMode="auto">
              <a:xfrm>
                <a:off x="7850961" y="2697364"/>
                <a:ext cx="1172034" cy="1569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zh-CN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吹衣服、小树</a:t>
                </a:r>
                <a:endParaRPr lang="zh-CN" altLang="zh-CN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83951E-6 L -0.10764 -2.83951E-6 C -0.15607 -2.83951E-6 -0.21528 -0.05987 -0.21528 -0.10802 L -0.21528 -0.21574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15913" y="666750"/>
            <a:ext cx="3541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571500" indent="-5715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zh-CN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吹衣服、小树</a:t>
            </a:r>
            <a:endParaRPr lang="zh-CN" altLang="zh-CN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15913" y="1301750"/>
            <a:ext cx="85661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风娃娃吹跑了人们晾晒的衣服，折断了路边新栽的小树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人们都生气了，纷纷责怪他。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15913" y="2919413"/>
            <a:ext cx="8428037" cy="1296987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    风娃娃的热心出力给人们的生活带来了许多麻烦。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915150" y="2028825"/>
            <a:ext cx="1828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419350" y="2028825"/>
            <a:ext cx="41370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69888" y="2728913"/>
            <a:ext cx="247808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9750" y="596900"/>
            <a:ext cx="8064500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风娃娃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不敢再去帮忙了，他委屈地在天上转着、</a:t>
            </a:r>
            <a:r>
              <a:rPr lang="zh-CN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想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r>
              <a:rPr lang="zh-CN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：我帮人们做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事情</a:t>
            </a:r>
            <a:r>
              <a:rPr lang="zh-CN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，为什么他们还责怪我呢？</a:t>
            </a:r>
            <a:endParaRPr lang="zh-CN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450975" y="2859088"/>
            <a:ext cx="6049963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600" b="1" dirty="0">
                <a:latin typeface="+mj-ea"/>
                <a:ea typeface="+mj-ea"/>
                <a:sym typeface="+mn-ea"/>
              </a:rPr>
              <a:t>人们为什么要责怪风娃娃？</a:t>
            </a:r>
            <a:endParaRPr lang="zh-CN" altLang="en-US" sz="3600" b="1" dirty="0">
              <a:latin typeface="+mj-ea"/>
              <a:ea typeface="+mj-ea"/>
              <a:sym typeface="+mn-ea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450975" y="3654425"/>
            <a:ext cx="56832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风娃娃好心却办了坏事。</a:t>
            </a:r>
            <a:endParaRPr lang="zh-CN" altLang="en-US" sz="36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11188" y="1779588"/>
            <a:ext cx="8029575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妈妈说：“孩子，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做事情光有好的愿望还不行，还要看是不是真的对别人有用</a:t>
            </a:r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endParaRPr lang="zh-CN" altLang="zh-CN" sz="36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11188" y="915988"/>
            <a:ext cx="6697662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latin typeface="宋体" panose="02010600030101010101" pitchFamily="2" charset="-122"/>
              </a:rPr>
              <a:t>    风妈妈是如何教育风孩子的？</a:t>
            </a:r>
            <a:endParaRPr lang="zh-CN" altLang="en-US" sz="36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503238" y="730250"/>
            <a:ext cx="813752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你认为风娃娃是个怎样的孩子？从哪些地方可以看出？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2613" y="2479675"/>
            <a:ext cx="1079500" cy="13731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热心</a:t>
            </a:r>
            <a:endParaRPr lang="en-US" altLang="zh-CN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 eaLnBrk="0" hangingPunct="0">
              <a:lnSpc>
                <a:spcPct val="130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善良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722438" y="2193925"/>
            <a:ext cx="215900" cy="1944688"/>
          </a:xfrm>
          <a:prstGeom prst="leftBrace">
            <a:avLst>
              <a:gd name="adj1" fmla="val 60477"/>
              <a:gd name="adj2" fmla="val 5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843088" y="2052638"/>
            <a:ext cx="47529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鼓起腮使劲向风车吹去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843088" y="2784475"/>
            <a:ext cx="68373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急忙跑过去，对着帆船用力吹了口气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843088" y="3508375"/>
            <a:ext cx="46370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赶紧过去用力吹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50825" y="673100"/>
            <a:ext cx="8767763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latin typeface="宋体" panose="02010600030101010101" pitchFamily="2" charset="-122"/>
              </a:rPr>
              <a:t>风娃娃做的哪些事情有用？哪些事情没用？</a:t>
            </a:r>
            <a:endParaRPr lang="zh-CN" altLang="en-US" sz="3600" b="1">
              <a:latin typeface="宋体" panose="02010600030101010101" pitchFamily="2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2654300" y="1374775"/>
            <a:ext cx="219551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吹大风车</a:t>
            </a:r>
            <a:endParaRPr lang="en-US" altLang="zh-CN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2654300" y="2112963"/>
            <a:ext cx="170180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</a:t>
            </a:r>
            <a:r>
              <a:rPr lang="zh-CN" altLang="en-US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帆船</a:t>
            </a:r>
            <a:endParaRPr lang="en-US" altLang="zh-CN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3"/>
          <p:cNvSpPr>
            <a:spLocks noChangeArrowheads="1"/>
          </p:cNvSpPr>
          <p:nvPr/>
        </p:nvSpPr>
        <p:spPr bwMode="auto">
          <a:xfrm>
            <a:off x="2654300" y="2932113"/>
            <a:ext cx="170180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吹风筝</a:t>
            </a:r>
            <a:endParaRPr lang="en-US" altLang="zh-CN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654300" y="3724275"/>
            <a:ext cx="3182938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吹衣服、小树</a:t>
            </a:r>
            <a:endParaRPr lang="zh-CN" altLang="zh-CN" sz="36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25563" y="1363663"/>
            <a:ext cx="19827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有用：</a:t>
            </a:r>
            <a:endParaRPr lang="zh-CN" altLang="en-US" sz="36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25563" y="2927350"/>
            <a:ext cx="1982787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没用：</a:t>
            </a:r>
            <a:endParaRPr lang="zh-CN" altLang="en-US" sz="36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5759450" y="1374775"/>
            <a:ext cx="219551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帮助秧苗</a:t>
            </a:r>
            <a:endParaRPr lang="en-US" altLang="zh-CN" sz="3600" b="1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5759450" y="2112963"/>
            <a:ext cx="2195513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帮助船工</a:t>
            </a:r>
            <a:endParaRPr lang="en-US" altLang="zh-CN" sz="3600" b="1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5759450" y="2932113"/>
            <a:ext cx="2195513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孩子伤心</a:t>
            </a:r>
            <a:endParaRPr lang="en-US" altLang="zh-CN" sz="3600" b="1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5762625" y="3724275"/>
            <a:ext cx="219551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人们生气</a:t>
            </a:r>
            <a:endParaRPr lang="en-US" altLang="zh-CN" sz="3600" b="1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81025" y="727075"/>
            <a:ext cx="850900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3600" b="1" dirty="0">
                <a:latin typeface="+mj-ea"/>
                <a:ea typeface="+mj-ea"/>
                <a:sym typeface="+mn-ea"/>
              </a:rPr>
              <a:t>学了本课，你从风娃娃身上知道了什么？</a:t>
            </a:r>
            <a:endParaRPr lang="zh-CN" altLang="en-US" sz="3600" b="1" dirty="0">
              <a:latin typeface="+mj-ea"/>
              <a:ea typeface="+mj-ea"/>
              <a:sym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00075" y="1552575"/>
            <a:ext cx="8075613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我们都希望尽自己的能力为大家做一些好事，但有时也许会因为好心帮倒忙，所以我们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做好事也要从实际出发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，不能光凭自己的主观愿望行事。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 bwMode="auto">
          <a:xfrm>
            <a:off x="2468563" y="2986088"/>
            <a:ext cx="1257300" cy="584200"/>
            <a:chOff x="2655186" y="3092159"/>
            <a:chExt cx="1257301" cy="585027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655186" y="3616776"/>
              <a:ext cx="1246188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34819" name="Text Box 15"/>
            <p:cNvSpPr txBox="1">
              <a:spLocks noChangeArrowheads="1"/>
            </p:cNvSpPr>
            <p:nvPr/>
          </p:nvSpPr>
          <p:spPr bwMode="auto">
            <a:xfrm>
              <a:off x="2699637" y="3092159"/>
              <a:ext cx="1212850" cy="585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坏事</a:t>
              </a:r>
              <a:endPara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AutoShape 2"/>
          <p:cNvSpPr/>
          <p:nvPr/>
        </p:nvSpPr>
        <p:spPr bwMode="auto">
          <a:xfrm>
            <a:off x="2278063" y="1619250"/>
            <a:ext cx="220662" cy="1962150"/>
          </a:xfrm>
          <a:prstGeom prst="leftBrace">
            <a:avLst>
              <a:gd name="adj1" fmla="val 41620"/>
              <a:gd name="adj2" fmla="val 50000"/>
            </a:avLst>
          </a:prstGeom>
          <a:noFill/>
          <a:ln w="28575">
            <a:solidFill>
              <a:srgbClr val="92D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 sz="2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2443163" y="1414463"/>
            <a:ext cx="1246187" cy="584200"/>
            <a:chOff x="2655186" y="1708163"/>
            <a:chExt cx="1246188" cy="58448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655186" y="2240230"/>
              <a:ext cx="1246188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34823" name="Text Box 15"/>
            <p:cNvSpPr txBox="1">
              <a:spLocks noChangeArrowheads="1"/>
            </p:cNvSpPr>
            <p:nvPr/>
          </p:nvSpPr>
          <p:spPr bwMode="auto">
            <a:xfrm>
              <a:off x="2699637" y="1708163"/>
              <a:ext cx="1163191" cy="584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好事</a:t>
              </a:r>
              <a:endPara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AutoShape 2"/>
          <p:cNvSpPr/>
          <p:nvPr/>
        </p:nvSpPr>
        <p:spPr bwMode="auto">
          <a:xfrm flipH="1">
            <a:off x="5880100" y="1452563"/>
            <a:ext cx="438150" cy="2493962"/>
          </a:xfrm>
          <a:prstGeom prst="leftBrace">
            <a:avLst>
              <a:gd name="adj1" fmla="val 38896"/>
              <a:gd name="adj2" fmla="val 50000"/>
            </a:avLst>
          </a:prstGeom>
          <a:noFill/>
          <a:ln w="28575">
            <a:solidFill>
              <a:srgbClr val="92D05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 sz="2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4825" name="组合 3"/>
          <p:cNvGrpSpPr/>
          <p:nvPr/>
        </p:nvGrpSpPr>
        <p:grpSpPr bwMode="auto">
          <a:xfrm>
            <a:off x="152400" y="1589088"/>
            <a:ext cx="2270125" cy="2062162"/>
            <a:chOff x="257251" y="1550441"/>
            <a:chExt cx="2269844" cy="2062162"/>
          </a:xfrm>
        </p:grpSpPr>
        <p:pic>
          <p:nvPicPr>
            <p:cNvPr id="34826" name="Picture 6" descr="E:\上课课件\制作\人二语上\人二语状元大课堂\JG16.TIF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57251" y="1957834"/>
              <a:ext cx="1721151" cy="1199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27" name="TextBox 15"/>
            <p:cNvSpPr txBox="1">
              <a:spLocks noChangeArrowheads="1"/>
            </p:cNvSpPr>
            <p:nvPr/>
          </p:nvSpPr>
          <p:spPr bwMode="auto">
            <a:xfrm>
              <a:off x="1850071" y="1550441"/>
              <a:ext cx="677024" cy="206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风娃娃</a:t>
              </a:r>
              <a:endPara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6311900" y="1739900"/>
            <a:ext cx="2566988" cy="1712913"/>
            <a:chOff x="6716007" y="2005076"/>
            <a:chExt cx="2566179" cy="1711697"/>
          </a:xfrm>
        </p:grpSpPr>
        <p:sp>
          <p:nvSpPr>
            <p:cNvPr id="14" name="云形 13"/>
            <p:cNvSpPr/>
            <p:nvPr/>
          </p:nvSpPr>
          <p:spPr>
            <a:xfrm>
              <a:off x="6716007" y="2005076"/>
              <a:ext cx="2566179" cy="1711697"/>
            </a:xfrm>
            <a:prstGeom prst="cloud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830" name="矩形 32767"/>
            <p:cNvSpPr>
              <a:spLocks noChangeArrowheads="1"/>
            </p:cNvSpPr>
            <p:nvPr/>
          </p:nvSpPr>
          <p:spPr bwMode="auto">
            <a:xfrm>
              <a:off x="6830899" y="2169240"/>
              <a:ext cx="2246303" cy="1274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做事情要考虑是否有益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3713163" y="1152525"/>
            <a:ext cx="1600200" cy="1257300"/>
            <a:chOff x="3582195" y="1785731"/>
            <a:chExt cx="1600199" cy="1257672"/>
          </a:xfrm>
        </p:grpSpPr>
        <p:sp>
          <p:nvSpPr>
            <p:cNvPr id="34832" name="Text Box 15"/>
            <p:cNvSpPr txBox="1">
              <a:spLocks noChangeArrowheads="1"/>
            </p:cNvSpPr>
            <p:nvPr/>
          </p:nvSpPr>
          <p:spPr bwMode="auto">
            <a:xfrm>
              <a:off x="3802858" y="1785731"/>
              <a:ext cx="1320799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吹风车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833" name="AutoShape 2"/>
            <p:cNvSpPr/>
            <p:nvPr/>
          </p:nvSpPr>
          <p:spPr bwMode="auto">
            <a:xfrm>
              <a:off x="3582195" y="2000362"/>
              <a:ext cx="220662" cy="981075"/>
            </a:xfrm>
            <a:prstGeom prst="leftBrace">
              <a:avLst>
                <a:gd name="adj1" fmla="val 29558"/>
                <a:gd name="adj2" fmla="val 50000"/>
              </a:avLst>
            </a:prstGeom>
            <a:noFill/>
            <a:ln w="28575">
              <a:solidFill>
                <a:srgbClr val="92D05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2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834" name="Text Box 15"/>
            <p:cNvSpPr txBox="1">
              <a:spLocks noChangeArrowheads="1"/>
            </p:cNvSpPr>
            <p:nvPr/>
          </p:nvSpPr>
          <p:spPr bwMode="auto">
            <a:xfrm>
              <a:off x="3833018" y="2519528"/>
              <a:ext cx="1349376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吹帆船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3694113" y="2678113"/>
            <a:ext cx="1851025" cy="1497012"/>
            <a:chOff x="3884824" y="2537616"/>
            <a:chExt cx="1850340" cy="1496007"/>
          </a:xfrm>
        </p:grpSpPr>
        <p:grpSp>
          <p:nvGrpSpPr>
            <p:cNvPr id="34836" name="组合 2"/>
            <p:cNvGrpSpPr/>
            <p:nvPr/>
          </p:nvGrpSpPr>
          <p:grpSpPr bwMode="auto">
            <a:xfrm>
              <a:off x="3884824" y="2537616"/>
              <a:ext cx="1850340" cy="1313126"/>
              <a:chOff x="3426829" y="3260970"/>
              <a:chExt cx="1850340" cy="1313126"/>
            </a:xfrm>
          </p:grpSpPr>
          <p:sp>
            <p:nvSpPr>
              <p:cNvPr id="34837" name="Text Box 15"/>
              <p:cNvSpPr txBox="1">
                <a:spLocks noChangeArrowheads="1"/>
              </p:cNvSpPr>
              <p:nvPr/>
            </p:nvSpPr>
            <p:spPr bwMode="auto">
              <a:xfrm>
                <a:off x="3587750" y="3260970"/>
                <a:ext cx="1674191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吹跑风筝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838" name="AutoShape 2"/>
              <p:cNvSpPr/>
              <p:nvPr/>
            </p:nvSpPr>
            <p:spPr bwMode="auto">
              <a:xfrm>
                <a:off x="3426829" y="3455700"/>
                <a:ext cx="220662" cy="1118396"/>
              </a:xfrm>
              <a:prstGeom prst="leftBrace">
                <a:avLst>
                  <a:gd name="adj1" fmla="val 26539"/>
                  <a:gd name="adj2" fmla="val 50000"/>
                </a:avLst>
              </a:prstGeom>
              <a:noFill/>
              <a:ln w="28575">
                <a:solidFill>
                  <a:srgbClr val="92D05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 sz="26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839" name="Text Box 15"/>
              <p:cNvSpPr txBox="1">
                <a:spLocks noChangeArrowheads="1"/>
              </p:cNvSpPr>
              <p:nvPr/>
            </p:nvSpPr>
            <p:spPr bwMode="auto">
              <a:xfrm>
                <a:off x="3587750" y="3752961"/>
                <a:ext cx="1689419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吹跑衣服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4840" name="Text Box 15"/>
            <p:cNvSpPr txBox="1">
              <a:spLocks noChangeArrowheads="1"/>
            </p:cNvSpPr>
            <p:nvPr/>
          </p:nvSpPr>
          <p:spPr bwMode="auto">
            <a:xfrm>
              <a:off x="4045744" y="3509748"/>
              <a:ext cx="1674191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吹折小树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67325" y="1414463"/>
            <a:ext cx="7556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6063" y="2940050"/>
            <a:ext cx="782637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43" name="组合 29"/>
          <p:cNvGrpSpPr/>
          <p:nvPr/>
        </p:nvGrpSpPr>
        <p:grpSpPr bwMode="auto">
          <a:xfrm>
            <a:off x="60325" y="60325"/>
            <a:ext cx="2308225" cy="989013"/>
            <a:chOff x="60515" y="60516"/>
            <a:chExt cx="2307663" cy="988280"/>
          </a:xfrm>
        </p:grpSpPr>
        <p:pic>
          <p:nvPicPr>
            <p:cNvPr id="34844" name="图片 3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515" y="60516"/>
              <a:ext cx="1023437" cy="988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45" name="图片 31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02" y="60516"/>
              <a:ext cx="2281676" cy="9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文本框 32"/>
            <p:cNvSpPr txBox="1"/>
            <p:nvPr/>
          </p:nvSpPr>
          <p:spPr>
            <a:xfrm>
              <a:off x="285571" y="191084"/>
              <a:ext cx="2019731" cy="7103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3600" b="1" dirty="0">
                  <a:ln w="9525" cap="rnd" cmpd="sng">
                    <a:solidFill>
                      <a:srgbClr val="CC66FF"/>
                    </a:solidFill>
                    <a:round/>
                  </a:ln>
                  <a:gradFill flip="none" rotWithShape="1">
                    <a:gsLst>
                      <a:gs pos="46000">
                        <a:srgbClr val="FFFF00"/>
                      </a:gs>
                      <a:gs pos="12000">
                        <a:srgbClr val="66FF33"/>
                      </a:gs>
                      <a:gs pos="86000">
                        <a:srgbClr val="00FFFF"/>
                      </a:gs>
                    </a:gsLst>
                    <a:lin ang="16200000" scaled="0"/>
                    <a:tileRect/>
                  </a:gra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板书设计</a:t>
              </a:r>
              <a:endParaRPr lang="zh-CN" altLang="en-US" sz="3600" b="1" dirty="0">
                <a:ln w="9525" cap="rnd" cmpd="sng">
                  <a:solidFill>
                    <a:srgbClr val="CC66FF"/>
                  </a:solidFill>
                  <a:round/>
                </a:ln>
                <a:gradFill flip="none" rotWithShape="1">
                  <a:gsLst>
                    <a:gs pos="46000">
                      <a:srgbClr val="FFFF00"/>
                    </a:gs>
                    <a:gs pos="12000">
                      <a:srgbClr val="66FF33"/>
                    </a:gs>
                    <a:gs pos="86000">
                      <a:srgbClr val="00FFFF"/>
                    </a:gs>
                  </a:gsLst>
                  <a:lin ang="16200000" scaled="0"/>
                  <a:tileRect/>
                </a:gra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图片包含 文字, 地图&#10;&#10;描述已自动生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0" y="1106488"/>
            <a:ext cx="9144000" cy="30988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2" name="圆角矩形 6"/>
          <p:cNvSpPr/>
          <p:nvPr/>
        </p:nvSpPr>
        <p:spPr>
          <a:xfrm>
            <a:off x="260350" y="339725"/>
            <a:ext cx="1568450" cy="69691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导入二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圆角矩形 8">
            <a:hlinkClick r:id="rId2" action="ppaction://hlinksldjump"/>
          </p:cNvPr>
          <p:cNvSpPr/>
          <p:nvPr/>
        </p:nvSpPr>
        <p:spPr>
          <a:xfrm>
            <a:off x="7812088" y="4251325"/>
            <a:ext cx="1177925" cy="69691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返回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149" name="矩形 3"/>
          <p:cNvSpPr>
            <a:spLocks noChangeArrowheads="1"/>
          </p:cNvSpPr>
          <p:nvPr/>
        </p:nvSpPr>
        <p:spPr bwMode="auto">
          <a:xfrm>
            <a:off x="539750" y="1182688"/>
            <a:ext cx="806450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风娃娃是风妈妈的孩子，他一心想帮助人们做事。人们有时赞扬他，有时责怪他，这是为什么呢？快到课文中去看一看吧！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5" descr="图片包含 天空, 自然, 户外, 云彩&#10;&#10;描述已自动生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866" name="组合 6"/>
          <p:cNvGrpSpPr/>
          <p:nvPr/>
        </p:nvGrpSpPr>
        <p:grpSpPr bwMode="auto">
          <a:xfrm>
            <a:off x="85725" y="60325"/>
            <a:ext cx="2282825" cy="900113"/>
            <a:chOff x="86502" y="60516"/>
            <a:chExt cx="2281676" cy="900200"/>
          </a:xfrm>
        </p:grpSpPr>
        <p:pic>
          <p:nvPicPr>
            <p:cNvPr id="36867" name="图片 8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02" y="60516"/>
              <a:ext cx="2281676" cy="9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文本框 9"/>
            <p:cNvSpPr txBox="1"/>
            <p:nvPr/>
          </p:nvSpPr>
          <p:spPr>
            <a:xfrm>
              <a:off x="285571" y="191084"/>
              <a:ext cx="2019731" cy="7103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3600" b="1" dirty="0">
                  <a:ln w="9525" cap="rnd" cmpd="sng">
                    <a:solidFill>
                      <a:srgbClr val="CC66FF"/>
                    </a:solidFill>
                    <a:round/>
                  </a:ln>
                  <a:gradFill flip="none" rotWithShape="1">
                    <a:gsLst>
                      <a:gs pos="46000">
                        <a:srgbClr val="FFFF00"/>
                      </a:gs>
                      <a:gs pos="12000">
                        <a:srgbClr val="66FF33"/>
                      </a:gs>
                      <a:gs pos="86000">
                        <a:srgbClr val="00FFFF"/>
                      </a:gs>
                    </a:gsLst>
                    <a:lin ang="16200000" scaled="0"/>
                    <a:tileRect/>
                  </a:gra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拓展延伸</a:t>
              </a:r>
              <a:endParaRPr lang="zh-CN" altLang="en-US" sz="3600" b="1" dirty="0">
                <a:ln w="9525" cap="rnd" cmpd="sng">
                  <a:solidFill>
                    <a:srgbClr val="CC66FF"/>
                  </a:solidFill>
                  <a:round/>
                </a:ln>
                <a:gradFill flip="none" rotWithShape="1">
                  <a:gsLst>
                    <a:gs pos="46000">
                      <a:srgbClr val="FFFF00"/>
                    </a:gs>
                    <a:gs pos="12000">
                      <a:srgbClr val="66FF33"/>
                    </a:gs>
                    <a:gs pos="86000">
                      <a:srgbClr val="00FFFF"/>
                    </a:gs>
                  </a:gsLst>
                  <a:lin ang="16200000" scaled="0"/>
                  <a:tileRect/>
                </a:gra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sp>
        <p:nvSpPr>
          <p:cNvPr id="36869" name="矩形 1"/>
          <p:cNvSpPr>
            <a:spLocks noChangeArrowheads="1"/>
          </p:cNvSpPr>
          <p:nvPr/>
        </p:nvSpPr>
        <p:spPr bwMode="auto">
          <a:xfrm>
            <a:off x="1711325" y="989013"/>
            <a:ext cx="6748463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风娃娃帮助人们做事，给人们带来的坏处和好处，你还知道哪些好心办坏事的故事呢？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24">
            <a:hlinkClick r:id="rId3" action="ppaction://hlinksldjump"/>
          </p:cNvPr>
          <p:cNvSpPr/>
          <p:nvPr/>
        </p:nvSpPr>
        <p:spPr>
          <a:xfrm>
            <a:off x="827088" y="1055688"/>
            <a:ext cx="720725" cy="16557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拓展一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圆角矩形 25">
            <a:hlinkClick r:id="rId4" action="ppaction://hlinksldjump"/>
          </p:cNvPr>
          <p:cNvSpPr/>
          <p:nvPr/>
        </p:nvSpPr>
        <p:spPr>
          <a:xfrm>
            <a:off x="827088" y="3036888"/>
            <a:ext cx="720725" cy="165576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拓展二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6872" name="矩形 11"/>
          <p:cNvSpPr>
            <a:spLocks noChangeArrowheads="1"/>
          </p:cNvSpPr>
          <p:nvPr/>
        </p:nvSpPr>
        <p:spPr bwMode="auto">
          <a:xfrm>
            <a:off x="1711325" y="3543300"/>
            <a:ext cx="6748463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拓展阅读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风力等级歌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 bwMode="auto"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7890" name="图片 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 5"/>
            <p:cNvSpPr/>
            <p:nvPr/>
          </p:nvSpPr>
          <p:spPr>
            <a:xfrm>
              <a:off x="827088" y="2787650"/>
              <a:ext cx="3240087" cy="847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4400" b="1" spc="12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画蛇添足</a:t>
              </a:r>
              <a:endParaRPr lang="zh-CN" altLang="en-US" sz="4400" b="1" spc="1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7893" name="图片 8" descr="图片包含 室内, 就坐&#10;&#10;描述已自动生成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801688" y="895350"/>
              <a:ext cx="939800" cy="3352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 algn="ctr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4400" b="1" spc="1200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拔苗助长</a:t>
              </a:r>
              <a:endParaRPr lang="zh-CN" altLang="en-US" sz="4400" b="1" spc="1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sp>
        <p:nvSpPr>
          <p:cNvPr id="2" name="圆角矩形 16"/>
          <p:cNvSpPr/>
          <p:nvPr/>
        </p:nvSpPr>
        <p:spPr>
          <a:xfrm>
            <a:off x="250825" y="195263"/>
            <a:ext cx="1568450" cy="6969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拓展一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圆角矩形 17">
            <a:hlinkClick r:id="rId3" action="ppaction://hlinksldjump"/>
          </p:cNvPr>
          <p:cNvSpPr/>
          <p:nvPr/>
        </p:nvSpPr>
        <p:spPr>
          <a:xfrm>
            <a:off x="7667625" y="4352925"/>
            <a:ext cx="1177925" cy="6334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返回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4" descr="图片包含 户外, 草, 天空, 树&#10;&#10;描述已自动生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38915" name="TextBox 1"/>
          <p:cNvSpPr txBox="1">
            <a:spLocks noChangeArrowheads="1"/>
          </p:cNvSpPr>
          <p:nvPr/>
        </p:nvSpPr>
        <p:spPr bwMode="auto">
          <a:xfrm>
            <a:off x="3205163" y="407988"/>
            <a:ext cx="2733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风力等级儿歌</a:t>
            </a:r>
            <a:endParaRPr lang="zh-CN" altLang="en-US" sz="3200" b="1" dirty="0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6" name="TextBox 2"/>
          <p:cNvSpPr txBox="1">
            <a:spLocks noChangeArrowheads="1"/>
          </p:cNvSpPr>
          <p:nvPr/>
        </p:nvSpPr>
        <p:spPr bwMode="auto">
          <a:xfrm>
            <a:off x="668338" y="1058863"/>
            <a:ext cx="7807325" cy="3341687"/>
          </a:xfrm>
          <a:prstGeom prst="rect">
            <a:avLst/>
          </a:prstGeom>
          <a:solidFill>
            <a:srgbClr val="FFFFFF">
              <a:alpha val="6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零级烟柱直冲天，一级青烟随风偏，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二级轻风吹脸面，三级叶动红旗展，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四级枝摇飞纸片，五级带叶小树摇，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六级举伞步行艰，七级迎风走不便，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八级风吹树枝断，九级屋顶飞瓦片，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十级拔树又倒屋，十一、十二级陆上很少见。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14">
            <a:hlinkClick r:id="rId2" action="ppaction://hlinksldjump"/>
          </p:cNvPr>
          <p:cNvSpPr/>
          <p:nvPr/>
        </p:nvSpPr>
        <p:spPr>
          <a:xfrm>
            <a:off x="7712075" y="4364038"/>
            <a:ext cx="1177925" cy="6334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返回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圆角矩形 6"/>
          <p:cNvSpPr/>
          <p:nvPr/>
        </p:nvSpPr>
        <p:spPr>
          <a:xfrm>
            <a:off x="274638" y="206375"/>
            <a:ext cx="1568450" cy="69691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拓展二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7" name="内容占位符 2"/>
          <p:cNvSpPr txBox="1"/>
          <p:nvPr/>
        </p:nvSpPr>
        <p:spPr bwMode="auto">
          <a:xfrm>
            <a:off x="457200" y="1160463"/>
            <a:ext cx="72834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2250"/>
              </a:spcBef>
              <a:buFontTx/>
              <a:buNone/>
              <a:defRPr/>
            </a:pPr>
            <a:r>
              <a:rPr lang="zh-CN" altLang="en-US" sz="3200" b="1" dirty="0">
                <a:latin typeface="+mj-ea"/>
                <a:ea typeface="+mj-ea"/>
                <a:sym typeface="+mn-ea"/>
              </a:rPr>
              <a:t>一、给加点字选择正确的读音。</a:t>
            </a:r>
            <a:endParaRPr lang="en-US" altLang="zh-CN" sz="3200" b="1" dirty="0">
              <a:latin typeface="+mj-ea"/>
              <a:ea typeface="+mj-ea"/>
              <a:sym typeface="+mn-ea"/>
            </a:endParaRPr>
          </a:p>
        </p:txBody>
      </p:sp>
      <p:sp>
        <p:nvSpPr>
          <p:cNvPr id="39938" name="内容占位符 2"/>
          <p:cNvSpPr txBox="1">
            <a:spLocks noChangeArrowheads="1"/>
          </p:cNvSpPr>
          <p:nvPr/>
        </p:nvSpPr>
        <p:spPr bwMode="auto">
          <a:xfrm>
            <a:off x="1235075" y="2733675"/>
            <a:ext cx="713105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演出失败了，那几名号（</a:t>
            </a:r>
            <a:r>
              <a:rPr lang="en-US" altLang="zh-CN" sz="3200" b="1" dirty="0" err="1">
                <a:latin typeface="宋体" panose="02010600030101010101" pitchFamily="2" charset="-122"/>
              </a:rPr>
              <a:t>hào</a:t>
            </a:r>
            <a:r>
              <a:rPr lang="en-US" altLang="zh-CN" sz="3200" b="1" dirty="0">
                <a:latin typeface="宋体" panose="02010600030101010101" pitchFamily="2" charset="-122"/>
              </a:rPr>
              <a:t> </a:t>
            </a:r>
            <a:r>
              <a:rPr lang="en-US" altLang="zh-CN" sz="3200" b="1" dirty="0" err="1">
                <a:latin typeface="宋体" panose="02010600030101010101" pitchFamily="2" charset="-122"/>
              </a:rPr>
              <a:t>háo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）手都号（</a:t>
            </a:r>
            <a:r>
              <a:rPr lang="en-US" altLang="zh-CN" sz="3200" b="1" dirty="0" err="1">
                <a:latin typeface="宋体" panose="02010600030101010101" pitchFamily="2" charset="-122"/>
              </a:rPr>
              <a:t>hào</a:t>
            </a:r>
            <a:r>
              <a:rPr lang="en-US" altLang="zh-CN" sz="3200" b="1" dirty="0">
                <a:latin typeface="宋体" panose="02010600030101010101" pitchFamily="2" charset="-122"/>
              </a:rPr>
              <a:t> </a:t>
            </a:r>
            <a:r>
              <a:rPr lang="en-US" altLang="zh-CN" sz="3200" b="1" dirty="0" err="1">
                <a:latin typeface="宋体" panose="02010600030101010101" pitchFamily="2" charset="-122"/>
              </a:rPr>
              <a:t>háo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）啕大哭起来。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内容占位符 2"/>
          <p:cNvSpPr txBox="1">
            <a:spLocks noChangeArrowheads="1"/>
          </p:cNvSpPr>
          <p:nvPr/>
        </p:nvSpPr>
        <p:spPr bwMode="auto">
          <a:xfrm>
            <a:off x="6253163" y="2506663"/>
            <a:ext cx="1235075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2250"/>
              </a:spcBef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9940" name="组合 109"/>
          <p:cNvGrpSpPr/>
          <p:nvPr/>
        </p:nvGrpSpPr>
        <p:grpSpPr bwMode="auto">
          <a:xfrm>
            <a:off x="60325" y="60325"/>
            <a:ext cx="2308225" cy="989013"/>
            <a:chOff x="60515" y="60516"/>
            <a:chExt cx="2307663" cy="988280"/>
          </a:xfrm>
        </p:grpSpPr>
        <p:pic>
          <p:nvPicPr>
            <p:cNvPr id="39941" name="图片 110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60515" y="60516"/>
              <a:ext cx="1023437" cy="988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2" name="图片 11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02" y="60516"/>
              <a:ext cx="2281676" cy="9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" name="文本框 112"/>
            <p:cNvSpPr txBox="1"/>
            <p:nvPr/>
          </p:nvSpPr>
          <p:spPr>
            <a:xfrm>
              <a:off x="285571" y="191084"/>
              <a:ext cx="2019731" cy="7103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3600" b="1" dirty="0">
                  <a:ln w="9525" cap="rnd" cmpd="sng">
                    <a:solidFill>
                      <a:srgbClr val="CC66FF"/>
                    </a:solidFill>
                    <a:round/>
                  </a:ln>
                  <a:gradFill flip="none" rotWithShape="1">
                    <a:gsLst>
                      <a:gs pos="46000">
                        <a:srgbClr val="FFFF00"/>
                      </a:gs>
                      <a:gs pos="12000">
                        <a:srgbClr val="66FF33"/>
                      </a:gs>
                      <a:gs pos="86000">
                        <a:srgbClr val="00FFFF"/>
                      </a:gs>
                    </a:gsLst>
                    <a:lin ang="16200000" scaled="0"/>
                    <a:tileRect/>
                  </a:gra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随堂练习</a:t>
              </a:r>
              <a:endParaRPr lang="zh-CN" altLang="en-US" sz="3600" b="1" dirty="0">
                <a:ln w="9525" cap="rnd" cmpd="sng">
                  <a:solidFill>
                    <a:srgbClr val="CC66FF"/>
                  </a:solidFill>
                  <a:round/>
                </a:ln>
                <a:gradFill flip="none" rotWithShape="1">
                  <a:gsLst>
                    <a:gs pos="46000">
                      <a:srgbClr val="FFFF00"/>
                    </a:gs>
                    <a:gs pos="12000">
                      <a:srgbClr val="66FF33"/>
                    </a:gs>
                    <a:gs pos="86000">
                      <a:srgbClr val="00FFFF"/>
                    </a:gs>
                  </a:gsLst>
                  <a:lin ang="16200000" scaled="0"/>
                  <a:tileRect/>
                </a:gra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sp>
        <p:nvSpPr>
          <p:cNvPr id="112" name="内容占位符 2"/>
          <p:cNvSpPr txBox="1">
            <a:spLocks noChangeArrowheads="1"/>
          </p:cNvSpPr>
          <p:nvPr/>
        </p:nvSpPr>
        <p:spPr bwMode="auto">
          <a:xfrm>
            <a:off x="3416300" y="3082925"/>
            <a:ext cx="1235075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2250"/>
              </a:spcBef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2266950" y="3852863"/>
            <a:ext cx="122238" cy="1206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39946" name="内容占位符 2"/>
          <p:cNvSpPr txBox="1">
            <a:spLocks noChangeArrowheads="1"/>
          </p:cNvSpPr>
          <p:nvPr/>
        </p:nvSpPr>
        <p:spPr bwMode="auto">
          <a:xfrm>
            <a:off x="1235075" y="1997075"/>
            <a:ext cx="7131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帮助（</a:t>
            </a:r>
            <a:r>
              <a:rPr lang="en-US" altLang="zh-CN" sz="3200" b="1" dirty="0" err="1">
                <a:latin typeface="宋体" panose="02010600030101010101" pitchFamily="2" charset="-122"/>
              </a:rPr>
              <a:t>zhù</a:t>
            </a:r>
            <a:r>
              <a:rPr lang="en-US" altLang="zh-CN" sz="3200" b="1" dirty="0">
                <a:latin typeface="宋体" panose="02010600030101010101" pitchFamily="2" charset="-122"/>
              </a:rPr>
              <a:t>  </a:t>
            </a:r>
            <a:r>
              <a:rPr lang="en-US" altLang="zh-CN" sz="3200" b="1" dirty="0" err="1">
                <a:latin typeface="宋体" panose="02010600030101010101" pitchFamily="2" charset="-122"/>
              </a:rPr>
              <a:t>zù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 责怪（</a:t>
            </a:r>
            <a:r>
              <a:rPr lang="en-US" altLang="zh-CN" sz="3200" b="1" dirty="0" err="1">
                <a:latin typeface="宋体" panose="02010600030101010101" pitchFamily="2" charset="-122"/>
              </a:rPr>
              <a:t>zhé</a:t>
            </a:r>
            <a:r>
              <a:rPr lang="en-US" altLang="zh-CN" sz="3200" b="1" dirty="0">
                <a:latin typeface="宋体" panose="02010600030101010101" pitchFamily="2" charset="-122"/>
              </a:rPr>
              <a:t>  </a:t>
            </a:r>
            <a:r>
              <a:rPr lang="en-US" altLang="zh-CN" sz="3200" b="1" dirty="0" err="1">
                <a:latin typeface="宋体" panose="02010600030101010101" pitchFamily="2" charset="-122"/>
              </a:rPr>
              <a:t>zé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1851025" y="2522538"/>
            <a:ext cx="122238" cy="1206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5337175" y="2522538"/>
            <a:ext cx="122238" cy="1206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22" name="内容占位符 2"/>
          <p:cNvSpPr txBox="1">
            <a:spLocks noChangeArrowheads="1"/>
          </p:cNvSpPr>
          <p:nvPr/>
        </p:nvSpPr>
        <p:spPr bwMode="auto">
          <a:xfrm>
            <a:off x="2143125" y="1790700"/>
            <a:ext cx="1235075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2250"/>
              </a:spcBef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" name="内容占位符 2"/>
          <p:cNvSpPr txBox="1">
            <a:spLocks noChangeArrowheads="1"/>
          </p:cNvSpPr>
          <p:nvPr/>
        </p:nvSpPr>
        <p:spPr bwMode="auto">
          <a:xfrm>
            <a:off x="7032625" y="1790700"/>
            <a:ext cx="1235075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2250"/>
              </a:spcBef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2" grpId="0"/>
      <p:bldP spid="122" grpId="0"/>
      <p:bldP spid="12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95288" y="627063"/>
            <a:ext cx="8424862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27405" indent="-827405">
              <a:lnSpc>
                <a:spcPct val="135000"/>
              </a:lnSpc>
              <a:spcBef>
                <a:spcPts val="225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二、同学们，你们想一想风娃娃意识到自己的错误，还会去哪些地方，做些什么事？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63713" y="2066925"/>
            <a:ext cx="4968875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风娃娃来到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看见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706438" y="1419225"/>
            <a:ext cx="77311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800"/>
              </a:spcBef>
              <a:buFont typeface="Calibri" panose="020F0502020204030204" pitchFamily="34" charset="0"/>
              <a:buAutoNum type="arabicPeriod"/>
            </a:pPr>
            <a:r>
              <a:rPr lang="zh-CN" altLang="en-US" sz="3600" b="1" dirty="0">
                <a:latin typeface="宋体" panose="02010600030101010101" pitchFamily="2" charset="-122"/>
              </a:rPr>
              <a:t>把这个故事讲给家长听听。</a:t>
            </a:r>
            <a:endParaRPr lang="en-US" altLang="zh-CN" sz="36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spcBef>
                <a:spcPts val="1800"/>
              </a:spcBef>
              <a:buFont typeface="Calibri" panose="020F0502020204030204" pitchFamily="34" charset="0"/>
              <a:buAutoNum type="arabicPeriod"/>
            </a:pPr>
            <a:r>
              <a:rPr lang="zh-CN" altLang="en-US" sz="3600" b="1" dirty="0">
                <a:latin typeface="宋体" panose="02010600030101010101" pitchFamily="2" charset="-122"/>
              </a:rPr>
              <a:t>你准备为大家做哪些好事呢？并尝试着做一下。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grpSp>
        <p:nvGrpSpPr>
          <p:cNvPr id="43010" name="组合 3"/>
          <p:cNvGrpSpPr/>
          <p:nvPr/>
        </p:nvGrpSpPr>
        <p:grpSpPr bwMode="auto">
          <a:xfrm>
            <a:off x="60325" y="60325"/>
            <a:ext cx="2308225" cy="989013"/>
            <a:chOff x="60515" y="60516"/>
            <a:chExt cx="2307663" cy="988280"/>
          </a:xfrm>
        </p:grpSpPr>
        <p:pic>
          <p:nvPicPr>
            <p:cNvPr id="43011" name="图片 4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60515" y="60516"/>
              <a:ext cx="1023437" cy="988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012" name="图片 5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02" y="60516"/>
              <a:ext cx="2281676" cy="9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本框 6"/>
            <p:cNvSpPr txBox="1"/>
            <p:nvPr/>
          </p:nvSpPr>
          <p:spPr>
            <a:xfrm>
              <a:off x="285571" y="191084"/>
              <a:ext cx="2019731" cy="7103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3600" b="1" dirty="0">
                  <a:ln w="9525" cap="rnd" cmpd="sng">
                    <a:solidFill>
                      <a:srgbClr val="CC66FF"/>
                    </a:solidFill>
                    <a:round/>
                  </a:ln>
                  <a:gradFill flip="none" rotWithShape="1">
                    <a:gsLst>
                      <a:gs pos="46000">
                        <a:srgbClr val="FFFF00"/>
                      </a:gs>
                      <a:gs pos="12000">
                        <a:srgbClr val="66FF33"/>
                      </a:gs>
                      <a:gs pos="86000">
                        <a:srgbClr val="00FFFF"/>
                      </a:gs>
                    </a:gsLst>
                    <a:lin ang="16200000" scaled="0"/>
                    <a:tileRect/>
                  </a:gra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课后作业</a:t>
              </a:r>
              <a:endParaRPr lang="zh-CN" altLang="en-US" sz="3600" b="1" dirty="0">
                <a:ln w="9525" cap="rnd" cmpd="sng">
                  <a:solidFill>
                    <a:srgbClr val="CC66FF"/>
                  </a:solidFill>
                  <a:round/>
                </a:ln>
                <a:gradFill flip="none" rotWithShape="1">
                  <a:gsLst>
                    <a:gs pos="46000">
                      <a:srgbClr val="FFFF00"/>
                    </a:gs>
                    <a:gs pos="12000">
                      <a:srgbClr val="66FF33"/>
                    </a:gs>
                    <a:gs pos="86000">
                      <a:srgbClr val="00FFFF"/>
                    </a:gs>
                  </a:gsLst>
                  <a:lin ang="16200000" scaled="0"/>
                  <a:tileRect/>
                </a:gra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图片 2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75" y="6350"/>
            <a:ext cx="9140825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0" name="组合 15"/>
          <p:cNvGrpSpPr/>
          <p:nvPr/>
        </p:nvGrpSpPr>
        <p:grpSpPr bwMode="auto">
          <a:xfrm>
            <a:off x="85725" y="60325"/>
            <a:ext cx="2282825" cy="900113"/>
            <a:chOff x="86502" y="60516"/>
            <a:chExt cx="2281676" cy="900200"/>
          </a:xfrm>
        </p:grpSpPr>
        <p:pic>
          <p:nvPicPr>
            <p:cNvPr id="7171" name="图片 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02" y="60516"/>
              <a:ext cx="2281676" cy="9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文本框 14"/>
            <p:cNvSpPr txBox="1"/>
            <p:nvPr/>
          </p:nvSpPr>
          <p:spPr>
            <a:xfrm>
              <a:off x="285571" y="191084"/>
              <a:ext cx="2019731" cy="7103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3600" b="1" dirty="0">
                  <a:ln w="9525" cap="rnd" cmpd="sng">
                    <a:solidFill>
                      <a:srgbClr val="CC66FF"/>
                    </a:solidFill>
                    <a:round/>
                  </a:ln>
                  <a:gradFill flip="none" rotWithShape="1">
                    <a:gsLst>
                      <a:gs pos="46000">
                        <a:srgbClr val="FFFF00"/>
                      </a:gs>
                      <a:gs pos="12000">
                        <a:srgbClr val="66FF33"/>
                      </a:gs>
                      <a:gs pos="86000">
                        <a:srgbClr val="00FFFF"/>
                      </a:gs>
                    </a:gsLst>
                    <a:lin ang="16200000" scaled="0"/>
                    <a:tileRect/>
                  </a:gra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初读课文</a:t>
              </a:r>
              <a:endParaRPr lang="zh-CN" altLang="en-US" sz="3600" b="1" dirty="0">
                <a:ln w="9525" cap="rnd" cmpd="sng">
                  <a:solidFill>
                    <a:srgbClr val="CC66FF"/>
                  </a:solidFill>
                  <a:round/>
                </a:ln>
                <a:gradFill flip="none" rotWithShape="1">
                  <a:gsLst>
                    <a:gs pos="46000">
                      <a:srgbClr val="FFFF00"/>
                    </a:gs>
                    <a:gs pos="12000">
                      <a:srgbClr val="66FF33"/>
                    </a:gs>
                    <a:gs pos="86000">
                      <a:srgbClr val="00FFFF"/>
                    </a:gs>
                  </a:gsLst>
                  <a:lin ang="16200000" scaled="0"/>
                  <a:tileRect/>
                </a:gra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90538" y="1203325"/>
            <a:ext cx="8162925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571500" indent="-571500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3600" b="1" dirty="0">
                <a:latin typeface="+mj-ea"/>
                <a:ea typeface="+mj-ea"/>
                <a:sym typeface="+mn-ea"/>
              </a:rPr>
              <a:t>认真读课文，画出生字词，难读的句子多读几遍，试着把课文读通顺。</a:t>
            </a:r>
            <a:endParaRPr lang="en-US" altLang="zh-CN" sz="3600" b="1" dirty="0">
              <a:latin typeface="+mj-ea"/>
              <a:ea typeface="+mj-ea"/>
              <a:sym typeface="+mn-ea"/>
            </a:endParaRPr>
          </a:p>
          <a:p>
            <a:pPr marL="571500" indent="-571500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3600" b="1" dirty="0">
                <a:latin typeface="+mj-ea"/>
                <a:ea typeface="+mj-ea"/>
                <a:sym typeface="+mn-ea"/>
              </a:rPr>
              <a:t>在每个自然段前标上序号，这篇课文一共有</a:t>
            </a:r>
            <a:r>
              <a:rPr lang="en-US" altLang="zh-CN" sz="3600" b="1" dirty="0">
                <a:latin typeface="+mj-ea"/>
                <a:ea typeface="+mj-ea"/>
                <a:sym typeface="+mn-ea"/>
              </a:rPr>
              <a:t>____</a:t>
            </a:r>
            <a:r>
              <a:rPr lang="zh-CN" altLang="en-US" sz="3600" b="1" dirty="0">
                <a:latin typeface="+mj-ea"/>
                <a:ea typeface="+mj-ea"/>
                <a:sym typeface="+mn-ea"/>
              </a:rPr>
              <a:t>个自然段。</a:t>
            </a:r>
            <a:endParaRPr lang="en-US" altLang="zh-CN" sz="3600" b="1" dirty="0">
              <a:latin typeface="+mj-ea"/>
              <a:ea typeface="+mj-ea"/>
              <a:sym typeface="+mn-ea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795588" y="3581400"/>
            <a:ext cx="41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19063" y="866775"/>
            <a:ext cx="9336088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3" name="TextBox 27"/>
          <p:cNvSpPr txBox="1">
            <a:spLocks noChangeArrowheads="1"/>
          </p:cNvSpPr>
          <p:nvPr/>
        </p:nvSpPr>
        <p:spPr bwMode="auto">
          <a:xfrm>
            <a:off x="153988" y="976313"/>
            <a:ext cx="8886825" cy="351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帮助  风车  抽水  使劲  转得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秧苗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哗啦哗啦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拉着  流汗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广场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摇摇摆摆  翻跟头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伤心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路边</a:t>
            </a:r>
            <a:r>
              <a:rPr lang="en-US" altLang="zh-CN" sz="4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栽树  责怪</a:t>
            </a:r>
            <a:endParaRPr lang="zh-CN" altLang="en-US" sz="4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3988" y="973138"/>
            <a:ext cx="8836025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帮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助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风车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抽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水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使劲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转得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秧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苗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哗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啦哗啦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着  流汗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en-US" altLang="zh-CN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广场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摇摇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摆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摆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翻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跟头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伤心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路边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栽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树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责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怪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33350" y="1019175"/>
            <a:ext cx="8856663" cy="3600450"/>
          </a:xfrm>
          <a:prstGeom prst="roundRect">
            <a:avLst/>
          </a:prstGeom>
          <a:noFill/>
          <a:ln>
            <a:solidFill>
              <a:srgbClr val="00B0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grpSp>
        <p:nvGrpSpPr>
          <p:cNvPr id="8196" name="组合 125"/>
          <p:cNvGrpSpPr/>
          <p:nvPr/>
        </p:nvGrpSpPr>
        <p:grpSpPr bwMode="auto">
          <a:xfrm>
            <a:off x="60325" y="60325"/>
            <a:ext cx="2308225" cy="989013"/>
            <a:chOff x="60515" y="60516"/>
            <a:chExt cx="2307663" cy="988280"/>
          </a:xfrm>
        </p:grpSpPr>
        <p:pic>
          <p:nvPicPr>
            <p:cNvPr id="8197" name="图片 12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0515" y="60516"/>
              <a:ext cx="1023437" cy="988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8" name="图片 127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502" y="60516"/>
              <a:ext cx="2281676" cy="9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9" name="文本框 128"/>
            <p:cNvSpPr txBox="1"/>
            <p:nvPr/>
          </p:nvSpPr>
          <p:spPr>
            <a:xfrm>
              <a:off x="285571" y="191084"/>
              <a:ext cx="2019731" cy="7103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lnSpc>
                  <a:spcPct val="130000"/>
                </a:lnSpc>
                <a:buFontTx/>
                <a:buNone/>
                <a:defRPr/>
              </a:pPr>
              <a:r>
                <a:rPr lang="zh-CN" altLang="en-US" sz="3600" b="1" dirty="0">
                  <a:ln w="9525" cap="rnd" cmpd="sng">
                    <a:solidFill>
                      <a:srgbClr val="CC66FF"/>
                    </a:solidFill>
                    <a:round/>
                  </a:ln>
                  <a:gradFill flip="none" rotWithShape="1">
                    <a:gsLst>
                      <a:gs pos="46000">
                        <a:srgbClr val="FFFF00"/>
                      </a:gs>
                      <a:gs pos="12000">
                        <a:srgbClr val="66FF33"/>
                      </a:gs>
                      <a:gs pos="86000">
                        <a:srgbClr val="00FFFF"/>
                      </a:gs>
                    </a:gsLst>
                    <a:lin ang="16200000" scaled="0"/>
                    <a:tileRect/>
                  </a:gra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字词学习</a:t>
              </a:r>
              <a:endParaRPr lang="zh-CN" altLang="en-US" sz="3600" b="1" dirty="0">
                <a:ln w="9525" cap="rnd" cmpd="sng">
                  <a:solidFill>
                    <a:srgbClr val="CC66FF"/>
                  </a:solidFill>
                  <a:round/>
                </a:ln>
                <a:gradFill flip="none" rotWithShape="1">
                  <a:gsLst>
                    <a:gs pos="46000">
                      <a:srgbClr val="FFFF00"/>
                    </a:gs>
                    <a:gs pos="12000">
                      <a:srgbClr val="66FF33"/>
                    </a:gs>
                    <a:gs pos="86000">
                      <a:srgbClr val="00FFFF"/>
                    </a:gs>
                  </a:gsLst>
                  <a:lin ang="16200000" scaled="0"/>
                  <a:tileRect/>
                </a:gra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Administrator\Desktop\图片5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 bwMode="auto">
          <a:xfrm>
            <a:off x="5089525" y="3505200"/>
            <a:ext cx="1209675" cy="1006475"/>
            <a:chOff x="2821211" y="915566"/>
            <a:chExt cx="1209030" cy="1006304"/>
          </a:xfrm>
        </p:grpSpPr>
        <p:pic>
          <p:nvPicPr>
            <p:cNvPr id="9219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0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758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摆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3514725" y="1289050"/>
            <a:ext cx="1208088" cy="1006475"/>
            <a:chOff x="2821211" y="915566"/>
            <a:chExt cx="1209030" cy="1006304"/>
          </a:xfrm>
        </p:grpSpPr>
        <p:pic>
          <p:nvPicPr>
            <p:cNvPr id="9222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8440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劲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5619750" y="2327275"/>
            <a:ext cx="1208088" cy="1006475"/>
            <a:chOff x="2821211" y="915566"/>
            <a:chExt cx="1209030" cy="1006304"/>
          </a:xfrm>
        </p:grpSpPr>
        <p:pic>
          <p:nvPicPr>
            <p:cNvPr id="9225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843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示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 bwMode="auto">
          <a:xfrm>
            <a:off x="3159125" y="3613150"/>
            <a:ext cx="1209675" cy="1006475"/>
            <a:chOff x="2821211" y="915566"/>
            <a:chExt cx="1209030" cy="1006304"/>
          </a:xfrm>
        </p:grpSpPr>
        <p:pic>
          <p:nvPicPr>
            <p:cNvPr id="9228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758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哗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 bwMode="auto">
          <a:xfrm>
            <a:off x="6359525" y="3279775"/>
            <a:ext cx="1209675" cy="1006475"/>
            <a:chOff x="2821211" y="915566"/>
            <a:chExt cx="1209030" cy="1006304"/>
          </a:xfrm>
        </p:grpSpPr>
        <p:pic>
          <p:nvPicPr>
            <p:cNvPr id="9231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2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758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翻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 bwMode="auto">
          <a:xfrm>
            <a:off x="4314825" y="2854325"/>
            <a:ext cx="1209675" cy="1006475"/>
            <a:chOff x="2821211" y="915566"/>
            <a:chExt cx="1209030" cy="1006304"/>
          </a:xfrm>
        </p:grpSpPr>
        <p:pic>
          <p:nvPicPr>
            <p:cNvPr id="9234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5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758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秧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4757738" y="1341438"/>
            <a:ext cx="1209675" cy="1006475"/>
            <a:chOff x="2821211" y="915566"/>
            <a:chExt cx="1209030" cy="1006304"/>
          </a:xfrm>
        </p:grpSpPr>
        <p:pic>
          <p:nvPicPr>
            <p:cNvPr id="9237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8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758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表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 bwMode="auto">
          <a:xfrm>
            <a:off x="3963988" y="292100"/>
            <a:ext cx="1209675" cy="1006475"/>
            <a:chOff x="2821211" y="915566"/>
            <a:chExt cx="1209030" cy="1006304"/>
          </a:xfrm>
        </p:grpSpPr>
        <p:pic>
          <p:nvPicPr>
            <p:cNvPr id="9240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1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758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拉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 bwMode="auto">
          <a:xfrm>
            <a:off x="2127250" y="1190625"/>
            <a:ext cx="1209675" cy="1006475"/>
            <a:chOff x="2821211" y="915566"/>
            <a:chExt cx="1209030" cy="1006304"/>
          </a:xfrm>
        </p:grpSpPr>
        <p:pic>
          <p:nvPicPr>
            <p:cNvPr id="9243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4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758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助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 bwMode="auto">
          <a:xfrm>
            <a:off x="2066925" y="3109913"/>
            <a:ext cx="1208088" cy="1006475"/>
            <a:chOff x="2821211" y="915566"/>
            <a:chExt cx="1209030" cy="1006304"/>
          </a:xfrm>
        </p:grpSpPr>
        <p:pic>
          <p:nvPicPr>
            <p:cNvPr id="9246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7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843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使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20157" y="228585"/>
            <a:ext cx="389722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sym typeface="+mn-ea"/>
              </a:rPr>
              <a:t>蒲公英去旅行</a:t>
            </a:r>
            <a:endParaRPr lang="zh-CN" altLang="en-US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+mn-lt"/>
              <a:ea typeface="+mn-ea"/>
              <a:sym typeface="+mn-ea"/>
            </a:endParaRPr>
          </a:p>
        </p:txBody>
      </p:sp>
      <p:grpSp>
        <p:nvGrpSpPr>
          <p:cNvPr id="34" name="组合 33"/>
          <p:cNvGrpSpPr/>
          <p:nvPr/>
        </p:nvGrpSpPr>
        <p:grpSpPr bwMode="auto">
          <a:xfrm>
            <a:off x="6623050" y="1252538"/>
            <a:ext cx="1209675" cy="1006475"/>
            <a:chOff x="2821211" y="915566"/>
            <a:chExt cx="1209030" cy="1006304"/>
          </a:xfrm>
        </p:grpSpPr>
        <p:pic>
          <p:nvPicPr>
            <p:cNvPr id="9250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1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758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栽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 bwMode="auto">
          <a:xfrm>
            <a:off x="7132638" y="2203450"/>
            <a:ext cx="1209675" cy="1006475"/>
            <a:chOff x="2821211" y="915566"/>
            <a:chExt cx="1209030" cy="1006304"/>
          </a:xfrm>
        </p:grpSpPr>
        <p:pic>
          <p:nvPicPr>
            <p:cNvPr id="9253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4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7589" cy="64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责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 bwMode="auto">
          <a:xfrm>
            <a:off x="2481263" y="1992313"/>
            <a:ext cx="1208087" cy="1006475"/>
            <a:chOff x="2821211" y="915566"/>
            <a:chExt cx="1209030" cy="1006261"/>
          </a:xfrm>
        </p:grpSpPr>
        <p:pic>
          <p:nvPicPr>
            <p:cNvPr id="9256" name="Picture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915816" y="915566"/>
              <a:ext cx="1114425" cy="8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7" name="Text Box 33"/>
            <p:cNvSpPr txBox="1">
              <a:spLocks noChangeArrowheads="1"/>
            </p:cNvSpPr>
            <p:nvPr/>
          </p:nvSpPr>
          <p:spPr bwMode="auto">
            <a:xfrm>
              <a:off x="2821211" y="1275606"/>
              <a:ext cx="648440" cy="6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抽</a:t>
              </a:r>
              <a:endPara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348038" y="504825"/>
            <a:ext cx="36718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转动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3025775" y="652463"/>
            <a:ext cx="322263" cy="1439862"/>
          </a:xfrm>
          <a:prstGeom prst="leftBrace">
            <a:avLst>
              <a:gd name="adj1" fmla="val 33147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348038" y="1439863"/>
            <a:ext cx="37830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转身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44" name="组合 11"/>
          <p:cNvGrpSpPr/>
          <p:nvPr/>
        </p:nvGrpSpPr>
        <p:grpSpPr bwMode="auto">
          <a:xfrm>
            <a:off x="1838325" y="777875"/>
            <a:ext cx="1081088" cy="1016000"/>
            <a:chOff x="885370" y="1113565"/>
            <a:chExt cx="1080120" cy="1015724"/>
          </a:xfrm>
        </p:grpSpPr>
        <p:sp>
          <p:nvSpPr>
            <p:cNvPr id="6" name="椭圆 5"/>
            <p:cNvSpPr/>
            <p:nvPr/>
          </p:nvSpPr>
          <p:spPr>
            <a:xfrm>
              <a:off x="885370" y="1283382"/>
              <a:ext cx="1080120" cy="845907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>
                <a:latin typeface="宋体" panose="02010600030101010101" pitchFamily="2" charset="-122"/>
              </a:endParaRPr>
            </a:p>
          </p:txBody>
        </p:sp>
        <p:sp>
          <p:nvSpPr>
            <p:cNvPr id="10246" name="矩形 3"/>
            <p:cNvSpPr>
              <a:spLocks noChangeArrowheads="1"/>
            </p:cNvSpPr>
            <p:nvPr/>
          </p:nvSpPr>
          <p:spPr bwMode="auto">
            <a:xfrm>
              <a:off x="927314" y="1113565"/>
              <a:ext cx="996231" cy="949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转</a:t>
              </a:r>
              <a:endParaRPr lang="en-US" altLang="zh-CN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454400" y="420688"/>
            <a:ext cx="1790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4000" b="1">
                <a:solidFill>
                  <a:srgbClr val="FF00FF"/>
                </a:solidFill>
                <a:latin typeface="宋体" panose="02010600030101010101" pitchFamily="2" charset="-122"/>
              </a:rPr>
              <a:t>zhuàn</a:t>
            </a:r>
            <a:endParaRPr lang="en-US" altLang="zh-CN" sz="40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454400" y="1343025"/>
            <a:ext cx="1784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4000" b="1">
                <a:solidFill>
                  <a:srgbClr val="FF00FF"/>
                </a:solidFill>
                <a:latin typeface="宋体" panose="02010600030101010101" pitchFamily="2" charset="-122"/>
              </a:rPr>
              <a:t>zhuǎn</a:t>
            </a:r>
            <a:endParaRPr lang="en-US" altLang="zh-CN" sz="40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584200" y="2333625"/>
            <a:ext cx="7991475" cy="2173288"/>
            <a:chOff x="755576" y="3006677"/>
            <a:chExt cx="7450613" cy="2044226"/>
          </a:xfrm>
        </p:grpSpPr>
        <p:sp>
          <p:nvSpPr>
            <p:cNvPr id="11" name="圆角矩形 19"/>
            <p:cNvSpPr/>
            <p:nvPr/>
          </p:nvSpPr>
          <p:spPr>
            <a:xfrm>
              <a:off x="755576" y="3057447"/>
              <a:ext cx="7450613" cy="1993456"/>
            </a:xfrm>
            <a:prstGeom prst="roundRect">
              <a:avLst/>
            </a:prstGeom>
            <a:noFill/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 dirty="0">
                <a:latin typeface="宋体" panose="02010600030101010101" pitchFamily="2" charset="-122"/>
              </a:endParaRPr>
            </a:p>
          </p:txBody>
        </p:sp>
        <p:sp>
          <p:nvSpPr>
            <p:cNvPr id="10251" name="文本框 20"/>
            <p:cNvSpPr txBox="1">
              <a:spLocks noChangeArrowheads="1"/>
            </p:cNvSpPr>
            <p:nvPr/>
          </p:nvSpPr>
          <p:spPr bwMode="auto">
            <a:xfrm>
              <a:off x="856267" y="3006677"/>
              <a:ext cx="7249230" cy="2022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36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运用：</a:t>
              </a:r>
              <a:r>
                <a:rPr lang="zh-CN" altLang="en-US" sz="3600" b="1" dirty="0">
                  <a:latin typeface="宋体" panose="02010600030101010101" pitchFamily="2" charset="-122"/>
                </a:rPr>
                <a:t>他</a:t>
              </a:r>
              <a:r>
                <a:rPr lang="zh-CN" altLang="en-US" sz="3600" b="1" dirty="0">
                  <a:solidFill>
                    <a:srgbClr val="FF00FF"/>
                  </a:solidFill>
                  <a:latin typeface="宋体" panose="02010600030101010101" pitchFamily="2" charset="-122"/>
                </a:rPr>
                <a:t>转（</a:t>
              </a:r>
              <a:r>
                <a:rPr lang="en-US" altLang="zh-CN" sz="3600" b="1" dirty="0" err="1">
                  <a:solidFill>
                    <a:srgbClr val="FF00FF"/>
                  </a:solidFill>
                  <a:latin typeface="宋体" panose="02010600030101010101" pitchFamily="2" charset="-122"/>
                </a:rPr>
                <a:t>zhuǎn</a:t>
              </a:r>
              <a:r>
                <a:rPr lang="zh-CN" altLang="en-US" sz="3600" b="1" dirty="0">
                  <a:solidFill>
                    <a:srgbClr val="FF00FF"/>
                  </a:solidFill>
                  <a:latin typeface="宋体" panose="02010600030101010101" pitchFamily="2" charset="-122"/>
                </a:rPr>
                <a:t>）</a:t>
              </a:r>
              <a:r>
                <a:rPr lang="zh-CN" altLang="en-US" sz="3600" b="1" dirty="0">
                  <a:latin typeface="宋体" panose="02010600030101010101" pitchFamily="2" charset="-122"/>
                </a:rPr>
                <a:t>身开门，一股风把桌上的玩具风车吹得</a:t>
              </a:r>
              <a:r>
                <a:rPr lang="zh-CN" altLang="en-US" sz="3600" b="1" dirty="0">
                  <a:solidFill>
                    <a:srgbClr val="FF00FF"/>
                  </a:solidFill>
                  <a:latin typeface="宋体" panose="02010600030101010101" pitchFamily="2" charset="-122"/>
                </a:rPr>
                <a:t>转（</a:t>
              </a:r>
              <a:r>
                <a:rPr lang="en-US" altLang="zh-CN" sz="3600" b="1" dirty="0" err="1">
                  <a:solidFill>
                    <a:srgbClr val="FF00FF"/>
                  </a:solidFill>
                  <a:latin typeface="宋体" panose="02010600030101010101" pitchFamily="2" charset="-122"/>
                </a:rPr>
                <a:t>zhuàn</a:t>
              </a:r>
              <a:r>
                <a:rPr lang="zh-CN" altLang="en-US" sz="3600" b="1" dirty="0">
                  <a:solidFill>
                    <a:srgbClr val="FF00FF"/>
                  </a:solidFill>
                  <a:latin typeface="宋体" panose="02010600030101010101" pitchFamily="2" charset="-122"/>
                </a:rPr>
                <a:t>）</a:t>
              </a:r>
              <a:r>
                <a:rPr lang="zh-CN" altLang="en-US" sz="3600" b="1" dirty="0">
                  <a:latin typeface="宋体" panose="02010600030101010101" pitchFamily="2" charset="-122"/>
                </a:rPr>
                <a:t>动起来。</a:t>
              </a:r>
              <a:endParaRPr lang="zh-CN" altLang="en-US" sz="3200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04" name="组合 7"/>
          <p:cNvGrpSpPr/>
          <p:nvPr/>
        </p:nvGrpSpPr>
        <p:grpSpPr bwMode="auto">
          <a:xfrm>
            <a:off x="6927850" y="2901950"/>
            <a:ext cx="1355725" cy="1381125"/>
            <a:chOff x="2437" y="2032"/>
            <a:chExt cx="1244" cy="1264"/>
          </a:xfrm>
        </p:grpSpPr>
        <p:sp>
          <p:nvSpPr>
            <p:cNvPr id="1130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30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0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296" name="组合 7"/>
          <p:cNvGrpSpPr/>
          <p:nvPr/>
        </p:nvGrpSpPr>
        <p:grpSpPr bwMode="auto">
          <a:xfrm>
            <a:off x="4959350" y="2901950"/>
            <a:ext cx="1358900" cy="1381125"/>
            <a:chOff x="2437" y="2032"/>
            <a:chExt cx="1244" cy="1264"/>
          </a:xfrm>
        </p:grpSpPr>
        <p:cxnSp>
          <p:nvCxnSpPr>
            <p:cNvPr id="11297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9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9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300" name="组合 7"/>
          <p:cNvGrpSpPr/>
          <p:nvPr/>
        </p:nvGrpSpPr>
        <p:grpSpPr bwMode="auto">
          <a:xfrm>
            <a:off x="6934200" y="1141413"/>
            <a:ext cx="1358900" cy="1360487"/>
            <a:chOff x="2437" y="2032"/>
            <a:chExt cx="1245" cy="1265"/>
          </a:xfrm>
        </p:grpSpPr>
        <p:sp>
          <p:nvSpPr>
            <p:cNvPr id="1130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5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302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0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265" name="组合 7"/>
          <p:cNvGrpSpPr/>
          <p:nvPr/>
        </p:nvGrpSpPr>
        <p:grpSpPr bwMode="auto">
          <a:xfrm>
            <a:off x="1030288" y="1133475"/>
            <a:ext cx="1358900" cy="1379538"/>
            <a:chOff x="2437" y="2032"/>
            <a:chExt cx="1244" cy="1264"/>
          </a:xfrm>
        </p:grpSpPr>
        <p:sp>
          <p:nvSpPr>
            <p:cNvPr id="1126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267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269" name="文本框 64"/>
          <p:cNvSpPr txBox="1">
            <a:spLocks noChangeArrowheads="1"/>
          </p:cNvSpPr>
          <p:nvPr/>
        </p:nvSpPr>
        <p:spPr bwMode="auto">
          <a:xfrm>
            <a:off x="1038225" y="1046163"/>
            <a:ext cx="131603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车</a:t>
            </a:r>
            <a:endParaRPr lang="zh-CN" altLang="en-US" sz="8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270" name="组合 7"/>
          <p:cNvGrpSpPr/>
          <p:nvPr/>
        </p:nvGrpSpPr>
        <p:grpSpPr bwMode="auto">
          <a:xfrm>
            <a:off x="4965700" y="1141413"/>
            <a:ext cx="1358900" cy="1360487"/>
            <a:chOff x="2437" y="2032"/>
            <a:chExt cx="1245" cy="1265"/>
          </a:xfrm>
        </p:grpSpPr>
        <p:sp>
          <p:nvSpPr>
            <p:cNvPr id="1127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5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272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274" name="文本框 92"/>
          <p:cNvSpPr txBox="1">
            <a:spLocks noChangeArrowheads="1"/>
          </p:cNvSpPr>
          <p:nvPr/>
        </p:nvSpPr>
        <p:spPr bwMode="auto">
          <a:xfrm>
            <a:off x="4994275" y="1042988"/>
            <a:ext cx="13176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秧</a:t>
            </a:r>
            <a:endParaRPr lang="zh-CN" altLang="en-US" sz="8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275" name="组合 7"/>
          <p:cNvGrpSpPr/>
          <p:nvPr/>
        </p:nvGrpSpPr>
        <p:grpSpPr bwMode="auto">
          <a:xfrm>
            <a:off x="2973388" y="1135063"/>
            <a:ext cx="1355725" cy="1379537"/>
            <a:chOff x="2437" y="2032"/>
            <a:chExt cx="1244" cy="1264"/>
          </a:xfrm>
        </p:grpSpPr>
        <p:cxnSp>
          <p:nvCxnSpPr>
            <p:cNvPr id="11276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7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7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279" name="文本框 64"/>
          <p:cNvSpPr txBox="1">
            <a:spLocks noChangeArrowheads="1"/>
          </p:cNvSpPr>
          <p:nvPr/>
        </p:nvSpPr>
        <p:spPr bwMode="auto">
          <a:xfrm>
            <a:off x="6954838" y="1066800"/>
            <a:ext cx="13176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苗</a:t>
            </a:r>
            <a:endParaRPr lang="zh-CN" altLang="en-US" sz="8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0" name="文本框 86"/>
          <p:cNvSpPr txBox="1">
            <a:spLocks noChangeArrowheads="1"/>
          </p:cNvSpPr>
          <p:nvPr/>
        </p:nvSpPr>
        <p:spPr bwMode="auto">
          <a:xfrm>
            <a:off x="2970213" y="1042988"/>
            <a:ext cx="13176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endParaRPr lang="zh-CN" altLang="en-US" sz="8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281" name="组合 7"/>
          <p:cNvGrpSpPr/>
          <p:nvPr/>
        </p:nvGrpSpPr>
        <p:grpSpPr bwMode="auto">
          <a:xfrm>
            <a:off x="1028700" y="2900363"/>
            <a:ext cx="1355725" cy="1381125"/>
            <a:chOff x="2437" y="2032"/>
            <a:chExt cx="1244" cy="1264"/>
          </a:xfrm>
        </p:grpSpPr>
        <p:sp>
          <p:nvSpPr>
            <p:cNvPr id="11282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283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84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285" name="文本框 64"/>
          <p:cNvSpPr txBox="1">
            <a:spLocks noChangeArrowheads="1"/>
          </p:cNvSpPr>
          <p:nvPr/>
        </p:nvSpPr>
        <p:spPr bwMode="auto">
          <a:xfrm>
            <a:off x="1055688" y="2827338"/>
            <a:ext cx="13176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汗</a:t>
            </a:r>
            <a:endParaRPr lang="zh-CN" altLang="en-US" sz="8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6" name="文本框 92"/>
          <p:cNvSpPr txBox="1">
            <a:spLocks noChangeArrowheads="1"/>
          </p:cNvSpPr>
          <p:nvPr/>
        </p:nvSpPr>
        <p:spPr bwMode="auto">
          <a:xfrm>
            <a:off x="4941888" y="2819400"/>
            <a:ext cx="131603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伤</a:t>
            </a:r>
            <a:endParaRPr lang="zh-CN" altLang="en-US" sz="8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287" name="组合 7"/>
          <p:cNvGrpSpPr/>
          <p:nvPr/>
        </p:nvGrpSpPr>
        <p:grpSpPr bwMode="auto">
          <a:xfrm>
            <a:off x="2970213" y="2901950"/>
            <a:ext cx="1358900" cy="1381125"/>
            <a:chOff x="2437" y="2032"/>
            <a:chExt cx="1244" cy="1264"/>
          </a:xfrm>
        </p:grpSpPr>
        <p:cxnSp>
          <p:nvCxnSpPr>
            <p:cNvPr id="1128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8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90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291" name="文本框 64"/>
          <p:cNvSpPr txBox="1">
            <a:spLocks noChangeArrowheads="1"/>
          </p:cNvSpPr>
          <p:nvPr/>
        </p:nvSpPr>
        <p:spPr bwMode="auto">
          <a:xfrm>
            <a:off x="6978650" y="2809875"/>
            <a:ext cx="13176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</a:t>
            </a:r>
            <a:endParaRPr lang="zh-CN" altLang="en-US" sz="8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92" name="文本框 86"/>
          <p:cNvSpPr txBox="1">
            <a:spLocks noChangeArrowheads="1"/>
          </p:cNvSpPr>
          <p:nvPr/>
        </p:nvSpPr>
        <p:spPr bwMode="auto">
          <a:xfrm>
            <a:off x="2992438" y="2846388"/>
            <a:ext cx="13160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场</a:t>
            </a:r>
            <a:endParaRPr lang="zh-CN" altLang="en-US" sz="8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293" name="组合 30"/>
          <p:cNvGrpSpPr/>
          <p:nvPr/>
        </p:nvGrpSpPr>
        <p:grpSpPr bwMode="auto">
          <a:xfrm>
            <a:off x="890588" y="165100"/>
            <a:ext cx="2241550" cy="750888"/>
            <a:chOff x="163566" y="55475"/>
            <a:chExt cx="2241390" cy="751062"/>
          </a:xfrm>
        </p:grpSpPr>
        <p:sp>
          <p:nvSpPr>
            <p:cNvPr id="157" name="Text Box 15"/>
            <p:cNvSpPr txBox="1">
              <a:spLocks noChangeArrowheads="1"/>
            </p:cNvSpPr>
            <p:nvPr/>
          </p:nvSpPr>
          <p:spPr bwMode="auto">
            <a:xfrm>
              <a:off x="755392" y="120650"/>
              <a:ext cx="1649564" cy="584200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auto" hangingPunct="0">
                <a:spcBef>
                  <a:spcPts val="120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我会写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pic>
          <p:nvPicPr>
            <p:cNvPr id="11295" name="图片 32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3566" y="55475"/>
              <a:ext cx="758691" cy="751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2" name="矩形: 圆角 51"/>
          <p:cNvSpPr/>
          <p:nvPr/>
        </p:nvSpPr>
        <p:spPr>
          <a:xfrm>
            <a:off x="882650" y="1036638"/>
            <a:ext cx="1649413" cy="1571625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3" name="矩形: 圆角 52"/>
          <p:cNvSpPr/>
          <p:nvPr/>
        </p:nvSpPr>
        <p:spPr>
          <a:xfrm>
            <a:off x="6807200" y="1031875"/>
            <a:ext cx="1651000" cy="157162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4" name="任意多边形: 形状 53"/>
          <p:cNvSpPr/>
          <p:nvPr/>
        </p:nvSpPr>
        <p:spPr>
          <a:xfrm>
            <a:off x="860425" y="949325"/>
            <a:ext cx="7616825" cy="3465513"/>
          </a:xfrm>
          <a:custGeom>
            <a:avLst/>
            <a:gdLst>
              <a:gd name="connsiteX0" fmla="*/ 2061671 w 7224784"/>
              <a:gd name="connsiteY0" fmla="*/ 9610 h 2759909"/>
              <a:gd name="connsiteX1" fmla="*/ 1960071 w 7224784"/>
              <a:gd name="connsiteY1" fmla="*/ 22310 h 2759909"/>
              <a:gd name="connsiteX2" fmla="*/ 1928321 w 7224784"/>
              <a:gd name="connsiteY2" fmla="*/ 231860 h 2759909"/>
              <a:gd name="connsiteX3" fmla="*/ 1921971 w 7224784"/>
              <a:gd name="connsiteY3" fmla="*/ 555710 h 2759909"/>
              <a:gd name="connsiteX4" fmla="*/ 1915621 w 7224784"/>
              <a:gd name="connsiteY4" fmla="*/ 1114510 h 2759909"/>
              <a:gd name="connsiteX5" fmla="*/ 1915621 w 7224784"/>
              <a:gd name="connsiteY5" fmla="*/ 1425660 h 2759909"/>
              <a:gd name="connsiteX6" fmla="*/ 1845771 w 7224784"/>
              <a:gd name="connsiteY6" fmla="*/ 1457410 h 2759909"/>
              <a:gd name="connsiteX7" fmla="*/ 1572721 w 7224784"/>
              <a:gd name="connsiteY7" fmla="*/ 1451060 h 2759909"/>
              <a:gd name="connsiteX8" fmla="*/ 169371 w 7224784"/>
              <a:gd name="connsiteY8" fmla="*/ 1451060 h 2759909"/>
              <a:gd name="connsiteX9" fmla="*/ 67771 w 7224784"/>
              <a:gd name="connsiteY9" fmla="*/ 1444710 h 2759909"/>
              <a:gd name="connsiteX10" fmla="*/ 10621 w 7224784"/>
              <a:gd name="connsiteY10" fmla="*/ 1470110 h 2759909"/>
              <a:gd name="connsiteX11" fmla="*/ 4271 w 7224784"/>
              <a:gd name="connsiteY11" fmla="*/ 1717760 h 2759909"/>
              <a:gd name="connsiteX12" fmla="*/ 4271 w 7224784"/>
              <a:gd name="connsiteY12" fmla="*/ 2314660 h 2759909"/>
              <a:gd name="connsiteX13" fmla="*/ 4271 w 7224784"/>
              <a:gd name="connsiteY13" fmla="*/ 2600410 h 2759909"/>
              <a:gd name="connsiteX14" fmla="*/ 10621 w 7224784"/>
              <a:gd name="connsiteY14" fmla="*/ 2708360 h 2759909"/>
              <a:gd name="connsiteX15" fmla="*/ 124921 w 7224784"/>
              <a:gd name="connsiteY15" fmla="*/ 2727410 h 2759909"/>
              <a:gd name="connsiteX16" fmla="*/ 575771 w 7224784"/>
              <a:gd name="connsiteY16" fmla="*/ 2727410 h 2759909"/>
              <a:gd name="connsiteX17" fmla="*/ 3052271 w 7224784"/>
              <a:gd name="connsiteY17" fmla="*/ 2733760 h 2759909"/>
              <a:gd name="connsiteX18" fmla="*/ 4652471 w 7224784"/>
              <a:gd name="connsiteY18" fmla="*/ 2740110 h 2759909"/>
              <a:gd name="connsiteX19" fmla="*/ 6246321 w 7224784"/>
              <a:gd name="connsiteY19" fmla="*/ 2746460 h 2759909"/>
              <a:gd name="connsiteX20" fmla="*/ 7040071 w 7224784"/>
              <a:gd name="connsiteY20" fmla="*/ 2746460 h 2759909"/>
              <a:gd name="connsiteX21" fmla="*/ 7122621 w 7224784"/>
              <a:gd name="connsiteY21" fmla="*/ 2740110 h 2759909"/>
              <a:gd name="connsiteX22" fmla="*/ 7198821 w 7224784"/>
              <a:gd name="connsiteY22" fmla="*/ 2752810 h 2759909"/>
              <a:gd name="connsiteX23" fmla="*/ 7217871 w 7224784"/>
              <a:gd name="connsiteY23" fmla="*/ 2613110 h 2759909"/>
              <a:gd name="connsiteX24" fmla="*/ 7224221 w 7224784"/>
              <a:gd name="connsiteY24" fmla="*/ 2162260 h 2759909"/>
              <a:gd name="connsiteX25" fmla="*/ 7205171 w 7224784"/>
              <a:gd name="connsiteY25" fmla="*/ 1565360 h 2759909"/>
              <a:gd name="connsiteX26" fmla="*/ 7198821 w 7224784"/>
              <a:gd name="connsiteY26" fmla="*/ 1444710 h 2759909"/>
              <a:gd name="connsiteX27" fmla="*/ 7027371 w 7224784"/>
              <a:gd name="connsiteY27" fmla="*/ 1451060 h 2759909"/>
              <a:gd name="connsiteX28" fmla="*/ 6525721 w 7224784"/>
              <a:gd name="connsiteY28" fmla="*/ 1451060 h 2759909"/>
              <a:gd name="connsiteX29" fmla="*/ 5973271 w 7224784"/>
              <a:gd name="connsiteY29" fmla="*/ 1444710 h 2759909"/>
              <a:gd name="connsiteX30" fmla="*/ 5274771 w 7224784"/>
              <a:gd name="connsiteY30" fmla="*/ 1425660 h 2759909"/>
              <a:gd name="connsiteX31" fmla="*/ 5389071 w 7224784"/>
              <a:gd name="connsiteY31" fmla="*/ 1432010 h 2759909"/>
              <a:gd name="connsiteX32" fmla="*/ 5300171 w 7224784"/>
              <a:gd name="connsiteY32" fmla="*/ 1419310 h 2759909"/>
              <a:gd name="connsiteX33" fmla="*/ 5243021 w 7224784"/>
              <a:gd name="connsiteY33" fmla="*/ 1438360 h 2759909"/>
              <a:gd name="connsiteX34" fmla="*/ 5262071 w 7224784"/>
              <a:gd name="connsiteY34" fmla="*/ 1197060 h 2759909"/>
              <a:gd name="connsiteX35" fmla="*/ 5262071 w 7224784"/>
              <a:gd name="connsiteY35" fmla="*/ 708110 h 2759909"/>
              <a:gd name="connsiteX36" fmla="*/ 5249371 w 7224784"/>
              <a:gd name="connsiteY36" fmla="*/ 162010 h 2759909"/>
              <a:gd name="connsiteX37" fmla="*/ 4836621 w 7224784"/>
              <a:gd name="connsiteY37" fmla="*/ 79460 h 2759909"/>
              <a:gd name="connsiteX38" fmla="*/ 1979121 w 7224784"/>
              <a:gd name="connsiteY38" fmla="*/ 9610 h 2759909"/>
              <a:gd name="connsiteX39" fmla="*/ 3973021 w 7224784"/>
              <a:gd name="connsiteY39" fmla="*/ 54060 h 2759909"/>
              <a:gd name="connsiteX40" fmla="*/ 2061671 w 7224784"/>
              <a:gd name="connsiteY40" fmla="*/ 9610 h 2759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224784" h="2759909">
                <a:moveTo>
                  <a:pt x="2061671" y="9610"/>
                </a:moveTo>
                <a:cubicBezTo>
                  <a:pt x="1726179" y="4318"/>
                  <a:pt x="1982296" y="-14731"/>
                  <a:pt x="1960071" y="22310"/>
                </a:cubicBezTo>
                <a:cubicBezTo>
                  <a:pt x="1937846" y="59351"/>
                  <a:pt x="1934671" y="142960"/>
                  <a:pt x="1928321" y="231860"/>
                </a:cubicBezTo>
                <a:cubicBezTo>
                  <a:pt x="1921971" y="320760"/>
                  <a:pt x="1924088" y="408602"/>
                  <a:pt x="1921971" y="555710"/>
                </a:cubicBezTo>
                <a:cubicBezTo>
                  <a:pt x="1919854" y="702818"/>
                  <a:pt x="1916679" y="969518"/>
                  <a:pt x="1915621" y="1114510"/>
                </a:cubicBezTo>
                <a:cubicBezTo>
                  <a:pt x="1914563" y="1259502"/>
                  <a:pt x="1927263" y="1368510"/>
                  <a:pt x="1915621" y="1425660"/>
                </a:cubicBezTo>
                <a:cubicBezTo>
                  <a:pt x="1903979" y="1482810"/>
                  <a:pt x="1902921" y="1453177"/>
                  <a:pt x="1845771" y="1457410"/>
                </a:cubicBezTo>
                <a:cubicBezTo>
                  <a:pt x="1788621" y="1461643"/>
                  <a:pt x="1572721" y="1451060"/>
                  <a:pt x="1572721" y="1451060"/>
                </a:cubicBezTo>
                <a:lnTo>
                  <a:pt x="169371" y="1451060"/>
                </a:lnTo>
                <a:cubicBezTo>
                  <a:pt x="-81454" y="1450002"/>
                  <a:pt x="94229" y="1441535"/>
                  <a:pt x="67771" y="1444710"/>
                </a:cubicBezTo>
                <a:cubicBezTo>
                  <a:pt x="41313" y="1447885"/>
                  <a:pt x="21204" y="1424602"/>
                  <a:pt x="10621" y="1470110"/>
                </a:cubicBezTo>
                <a:cubicBezTo>
                  <a:pt x="38" y="1515618"/>
                  <a:pt x="5329" y="1577002"/>
                  <a:pt x="4271" y="1717760"/>
                </a:cubicBezTo>
                <a:cubicBezTo>
                  <a:pt x="3213" y="1858518"/>
                  <a:pt x="4271" y="2314660"/>
                  <a:pt x="4271" y="2314660"/>
                </a:cubicBezTo>
                <a:cubicBezTo>
                  <a:pt x="4271" y="2461768"/>
                  <a:pt x="3213" y="2534793"/>
                  <a:pt x="4271" y="2600410"/>
                </a:cubicBezTo>
                <a:cubicBezTo>
                  <a:pt x="5329" y="2666027"/>
                  <a:pt x="-9487" y="2687193"/>
                  <a:pt x="10621" y="2708360"/>
                </a:cubicBezTo>
                <a:cubicBezTo>
                  <a:pt x="30729" y="2729527"/>
                  <a:pt x="30729" y="2724235"/>
                  <a:pt x="124921" y="2727410"/>
                </a:cubicBezTo>
                <a:cubicBezTo>
                  <a:pt x="219113" y="2730585"/>
                  <a:pt x="575771" y="2727410"/>
                  <a:pt x="575771" y="2727410"/>
                </a:cubicBezTo>
                <a:lnTo>
                  <a:pt x="3052271" y="2733760"/>
                </a:lnTo>
                <a:lnTo>
                  <a:pt x="4652471" y="2740110"/>
                </a:lnTo>
                <a:lnTo>
                  <a:pt x="6246321" y="2746460"/>
                </a:lnTo>
                <a:lnTo>
                  <a:pt x="7040071" y="2746460"/>
                </a:lnTo>
                <a:cubicBezTo>
                  <a:pt x="7186121" y="2745402"/>
                  <a:pt x="7096163" y="2739052"/>
                  <a:pt x="7122621" y="2740110"/>
                </a:cubicBezTo>
                <a:cubicBezTo>
                  <a:pt x="7149079" y="2741168"/>
                  <a:pt x="7182946" y="2773977"/>
                  <a:pt x="7198821" y="2752810"/>
                </a:cubicBezTo>
                <a:cubicBezTo>
                  <a:pt x="7214696" y="2731643"/>
                  <a:pt x="7213638" y="2711535"/>
                  <a:pt x="7217871" y="2613110"/>
                </a:cubicBezTo>
                <a:cubicBezTo>
                  <a:pt x="7222104" y="2514685"/>
                  <a:pt x="7226338" y="2336885"/>
                  <a:pt x="7224221" y="2162260"/>
                </a:cubicBezTo>
                <a:cubicBezTo>
                  <a:pt x="7222104" y="1987635"/>
                  <a:pt x="7209404" y="1684952"/>
                  <a:pt x="7205171" y="1565360"/>
                </a:cubicBezTo>
                <a:cubicBezTo>
                  <a:pt x="7200938" y="1445768"/>
                  <a:pt x="7228454" y="1463760"/>
                  <a:pt x="7198821" y="1444710"/>
                </a:cubicBezTo>
                <a:cubicBezTo>
                  <a:pt x="7169188" y="1425660"/>
                  <a:pt x="7027371" y="1451060"/>
                  <a:pt x="7027371" y="1451060"/>
                </a:cubicBezTo>
                <a:lnTo>
                  <a:pt x="6525721" y="1451060"/>
                </a:lnTo>
                <a:lnTo>
                  <a:pt x="5973271" y="1444710"/>
                </a:lnTo>
                <a:lnTo>
                  <a:pt x="5274771" y="1425660"/>
                </a:lnTo>
                <a:cubicBezTo>
                  <a:pt x="5177404" y="1423543"/>
                  <a:pt x="5384838" y="1433068"/>
                  <a:pt x="5389071" y="1432010"/>
                </a:cubicBezTo>
                <a:cubicBezTo>
                  <a:pt x="5393304" y="1430952"/>
                  <a:pt x="5324513" y="1418252"/>
                  <a:pt x="5300171" y="1419310"/>
                </a:cubicBezTo>
                <a:cubicBezTo>
                  <a:pt x="5275829" y="1420368"/>
                  <a:pt x="5249371" y="1475402"/>
                  <a:pt x="5243021" y="1438360"/>
                </a:cubicBezTo>
                <a:cubicBezTo>
                  <a:pt x="5236671" y="1401318"/>
                  <a:pt x="5258896" y="1318768"/>
                  <a:pt x="5262071" y="1197060"/>
                </a:cubicBezTo>
                <a:cubicBezTo>
                  <a:pt x="5265246" y="1075352"/>
                  <a:pt x="5264188" y="880618"/>
                  <a:pt x="5262071" y="708110"/>
                </a:cubicBezTo>
                <a:cubicBezTo>
                  <a:pt x="5259954" y="535602"/>
                  <a:pt x="5320279" y="266785"/>
                  <a:pt x="5249371" y="162010"/>
                </a:cubicBezTo>
                <a:cubicBezTo>
                  <a:pt x="5178463" y="57235"/>
                  <a:pt x="5381663" y="104860"/>
                  <a:pt x="4836621" y="79460"/>
                </a:cubicBezTo>
                <a:cubicBezTo>
                  <a:pt x="4291579" y="54060"/>
                  <a:pt x="1979121" y="9610"/>
                  <a:pt x="1979121" y="9610"/>
                </a:cubicBezTo>
                <a:lnTo>
                  <a:pt x="3973021" y="54060"/>
                </a:lnTo>
                <a:cubicBezTo>
                  <a:pt x="3980429" y="54060"/>
                  <a:pt x="2397163" y="14902"/>
                  <a:pt x="2061671" y="9610"/>
                </a:cubicBezTo>
                <a:close/>
              </a:path>
            </a:pathLst>
          </a:custGeom>
          <a:noFill/>
          <a:ln>
            <a:solidFill>
              <a:srgbClr val="CC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5" name="文本框 2"/>
          <p:cNvSpPr txBox="1">
            <a:spLocks noChangeArrowheads="1"/>
          </p:cNvSpPr>
          <p:nvPr/>
        </p:nvSpPr>
        <p:spPr bwMode="auto">
          <a:xfrm>
            <a:off x="6113463" y="384175"/>
            <a:ext cx="237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上下结构</a:t>
            </a:r>
            <a:endParaRPr lang="zh-CN" altLang="en-US" sz="36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6" name="文本框 3"/>
          <p:cNvSpPr txBox="1">
            <a:spLocks noChangeArrowheads="1"/>
          </p:cNvSpPr>
          <p:nvPr/>
        </p:nvSpPr>
        <p:spPr bwMode="auto">
          <a:xfrm>
            <a:off x="233363" y="798513"/>
            <a:ext cx="738187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独体字</a:t>
            </a:r>
            <a:endParaRPr lang="zh-CN" altLang="en-US" sz="36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7" name="文本框 2"/>
          <p:cNvSpPr txBox="1">
            <a:spLocks noChangeArrowheads="1"/>
          </p:cNvSpPr>
          <p:nvPr/>
        </p:nvSpPr>
        <p:spPr bwMode="auto">
          <a:xfrm>
            <a:off x="3295650" y="4275138"/>
            <a:ext cx="2746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左右结构</a:t>
            </a:r>
            <a:endParaRPr lang="zh-CN" altLang="en-US" sz="36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5" grpId="0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51363" y="841375"/>
            <a:ext cx="2278062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文本框 3"/>
          <p:cNvSpPr txBox="1">
            <a:spLocks noChangeArrowheads="1"/>
          </p:cNvSpPr>
          <p:nvPr/>
        </p:nvSpPr>
        <p:spPr bwMode="auto">
          <a:xfrm>
            <a:off x="647700" y="1924050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结构：</a:t>
            </a:r>
            <a:endParaRPr lang="en-US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2291" name="文本框 9"/>
          <p:cNvSpPr txBox="1">
            <a:spLocks noChangeArrowheads="1"/>
          </p:cNvSpPr>
          <p:nvPr/>
        </p:nvSpPr>
        <p:spPr bwMode="auto">
          <a:xfrm>
            <a:off x="647700" y="2514600"/>
            <a:ext cx="1584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部首：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2292" name="文本框 10"/>
          <p:cNvSpPr txBox="1">
            <a:spLocks noChangeArrowheads="1"/>
          </p:cNvSpPr>
          <p:nvPr/>
        </p:nvSpPr>
        <p:spPr bwMode="auto">
          <a:xfrm>
            <a:off x="647700" y="3113088"/>
            <a:ext cx="2254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2293" name="文本框 11"/>
          <p:cNvSpPr txBox="1">
            <a:spLocks noChangeArrowheads="1"/>
          </p:cNvSpPr>
          <p:nvPr/>
        </p:nvSpPr>
        <p:spPr bwMode="auto">
          <a:xfrm>
            <a:off x="1897063" y="1919288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宋体" panose="02010600030101010101" pitchFamily="2" charset="-122"/>
              </a:rPr>
              <a:t>独体字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12294" name="文本框 13"/>
          <p:cNvSpPr txBox="1">
            <a:spLocks noChangeArrowheads="1"/>
          </p:cNvSpPr>
          <p:nvPr/>
        </p:nvSpPr>
        <p:spPr bwMode="auto">
          <a:xfrm>
            <a:off x="2689225" y="3105150"/>
            <a:ext cx="6005513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4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撇折的折段在横中线上，比第一横稍短，第三笔横略长，最后一笔竖写在竖中线上。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12295" name="文本框 14"/>
          <p:cNvSpPr txBox="1">
            <a:spLocks noChangeArrowheads="1"/>
          </p:cNvSpPr>
          <p:nvPr/>
        </p:nvSpPr>
        <p:spPr bwMode="auto">
          <a:xfrm>
            <a:off x="557213" y="1068388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</a:rPr>
              <a:t>chē</a:t>
            </a:r>
            <a:endParaRPr lang="en-US" altLang="zh-CN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2296" name="文本框 15"/>
          <p:cNvSpPr txBox="1">
            <a:spLocks noChangeArrowheads="1"/>
          </p:cNvSpPr>
          <p:nvPr/>
        </p:nvSpPr>
        <p:spPr bwMode="auto">
          <a:xfrm>
            <a:off x="1949450" y="727075"/>
            <a:ext cx="1181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车</a:t>
            </a:r>
            <a:endParaRPr lang="en-US" altLang="zh-CN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7" name="文本框 15"/>
          <p:cNvSpPr txBox="1">
            <a:spLocks noChangeArrowheads="1"/>
          </p:cNvSpPr>
          <p:nvPr/>
        </p:nvSpPr>
        <p:spPr bwMode="auto">
          <a:xfrm>
            <a:off x="1897063" y="2514600"/>
            <a:ext cx="1584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宋体" panose="02010600030101010101" pitchFamily="2" charset="-122"/>
              </a:rPr>
              <a:t>车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17" name="Freeform 9"/>
          <p:cNvSpPr>
            <a:spLocks noChangeArrowheads="1"/>
          </p:cNvSpPr>
          <p:nvPr/>
        </p:nvSpPr>
        <p:spPr bwMode="auto">
          <a:xfrm>
            <a:off x="4897438" y="2147888"/>
            <a:ext cx="1555750" cy="260350"/>
          </a:xfrm>
          <a:custGeom>
            <a:avLst/>
            <a:gdLst>
              <a:gd name="T0" fmla="*/ 29 w 980"/>
              <a:gd name="T1" fmla="*/ 136 h 164"/>
              <a:gd name="T2" fmla="*/ 12 w 980"/>
              <a:gd name="T3" fmla="*/ 125 h 164"/>
              <a:gd name="T4" fmla="*/ 0 w 980"/>
              <a:gd name="T5" fmla="*/ 113 h 164"/>
              <a:gd name="T6" fmla="*/ 0 w 980"/>
              <a:gd name="T7" fmla="*/ 102 h 164"/>
              <a:gd name="T8" fmla="*/ 6 w 980"/>
              <a:gd name="T9" fmla="*/ 96 h 164"/>
              <a:gd name="T10" fmla="*/ 17 w 980"/>
              <a:gd name="T11" fmla="*/ 91 h 164"/>
              <a:gd name="T12" fmla="*/ 34 w 980"/>
              <a:gd name="T13" fmla="*/ 91 h 164"/>
              <a:gd name="T14" fmla="*/ 51 w 980"/>
              <a:gd name="T15" fmla="*/ 85 h 164"/>
              <a:gd name="T16" fmla="*/ 80 w 980"/>
              <a:gd name="T17" fmla="*/ 85 h 164"/>
              <a:gd name="T18" fmla="*/ 108 w 980"/>
              <a:gd name="T19" fmla="*/ 85 h 164"/>
              <a:gd name="T20" fmla="*/ 148 w 980"/>
              <a:gd name="T21" fmla="*/ 79 h 164"/>
              <a:gd name="T22" fmla="*/ 193 w 980"/>
              <a:gd name="T23" fmla="*/ 74 h 164"/>
              <a:gd name="T24" fmla="*/ 272 w 980"/>
              <a:gd name="T25" fmla="*/ 68 h 164"/>
              <a:gd name="T26" fmla="*/ 436 w 980"/>
              <a:gd name="T27" fmla="*/ 45 h 164"/>
              <a:gd name="T28" fmla="*/ 544 w 980"/>
              <a:gd name="T29" fmla="*/ 28 h 164"/>
              <a:gd name="T30" fmla="*/ 652 w 980"/>
              <a:gd name="T31" fmla="*/ 11 h 164"/>
              <a:gd name="T32" fmla="*/ 697 w 980"/>
              <a:gd name="T33" fmla="*/ 6 h 164"/>
              <a:gd name="T34" fmla="*/ 742 w 980"/>
              <a:gd name="T35" fmla="*/ 0 h 164"/>
              <a:gd name="T36" fmla="*/ 782 w 980"/>
              <a:gd name="T37" fmla="*/ 0 h 164"/>
              <a:gd name="T38" fmla="*/ 816 w 980"/>
              <a:gd name="T39" fmla="*/ 0 h 164"/>
              <a:gd name="T40" fmla="*/ 878 w 980"/>
              <a:gd name="T41" fmla="*/ 6 h 164"/>
              <a:gd name="T42" fmla="*/ 929 w 980"/>
              <a:gd name="T43" fmla="*/ 17 h 164"/>
              <a:gd name="T44" fmla="*/ 952 w 980"/>
              <a:gd name="T45" fmla="*/ 28 h 164"/>
              <a:gd name="T46" fmla="*/ 963 w 980"/>
              <a:gd name="T47" fmla="*/ 40 h 164"/>
              <a:gd name="T48" fmla="*/ 974 w 980"/>
              <a:gd name="T49" fmla="*/ 57 h 164"/>
              <a:gd name="T50" fmla="*/ 980 w 980"/>
              <a:gd name="T51" fmla="*/ 68 h 164"/>
              <a:gd name="T52" fmla="*/ 980 w 980"/>
              <a:gd name="T53" fmla="*/ 85 h 164"/>
              <a:gd name="T54" fmla="*/ 974 w 980"/>
              <a:gd name="T55" fmla="*/ 91 h 164"/>
              <a:gd name="T56" fmla="*/ 963 w 980"/>
              <a:gd name="T57" fmla="*/ 102 h 164"/>
              <a:gd name="T58" fmla="*/ 929 w 980"/>
              <a:gd name="T59" fmla="*/ 108 h 164"/>
              <a:gd name="T60" fmla="*/ 884 w 980"/>
              <a:gd name="T61" fmla="*/ 102 h 164"/>
              <a:gd name="T62" fmla="*/ 833 w 980"/>
              <a:gd name="T63" fmla="*/ 96 h 164"/>
              <a:gd name="T64" fmla="*/ 759 w 980"/>
              <a:gd name="T65" fmla="*/ 96 h 164"/>
              <a:gd name="T66" fmla="*/ 680 w 980"/>
              <a:gd name="T67" fmla="*/ 96 h 164"/>
              <a:gd name="T68" fmla="*/ 601 w 980"/>
              <a:gd name="T69" fmla="*/ 102 h 164"/>
              <a:gd name="T70" fmla="*/ 550 w 980"/>
              <a:gd name="T71" fmla="*/ 102 h 164"/>
              <a:gd name="T72" fmla="*/ 499 w 980"/>
              <a:gd name="T73" fmla="*/ 108 h 164"/>
              <a:gd name="T74" fmla="*/ 436 w 980"/>
              <a:gd name="T75" fmla="*/ 113 h 164"/>
              <a:gd name="T76" fmla="*/ 368 w 980"/>
              <a:gd name="T77" fmla="*/ 125 h 164"/>
              <a:gd name="T78" fmla="*/ 300 w 980"/>
              <a:gd name="T79" fmla="*/ 130 h 164"/>
              <a:gd name="T80" fmla="*/ 244 w 980"/>
              <a:gd name="T81" fmla="*/ 142 h 164"/>
              <a:gd name="T82" fmla="*/ 204 w 980"/>
              <a:gd name="T83" fmla="*/ 147 h 164"/>
              <a:gd name="T84" fmla="*/ 176 w 980"/>
              <a:gd name="T85" fmla="*/ 153 h 164"/>
              <a:gd name="T86" fmla="*/ 136 w 980"/>
              <a:gd name="T87" fmla="*/ 159 h 164"/>
              <a:gd name="T88" fmla="*/ 108 w 980"/>
              <a:gd name="T89" fmla="*/ 164 h 164"/>
              <a:gd name="T90" fmla="*/ 97 w 980"/>
              <a:gd name="T91" fmla="*/ 164 h 164"/>
              <a:gd name="T92" fmla="*/ 80 w 980"/>
              <a:gd name="T93" fmla="*/ 159 h 164"/>
              <a:gd name="T94" fmla="*/ 57 w 980"/>
              <a:gd name="T95" fmla="*/ 153 h 164"/>
              <a:gd name="T96" fmla="*/ 34 w 980"/>
              <a:gd name="T97" fmla="*/ 14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0" h="164">
                <a:moveTo>
                  <a:pt x="34" y="142"/>
                </a:moveTo>
                <a:lnTo>
                  <a:pt x="29" y="136"/>
                </a:lnTo>
                <a:lnTo>
                  <a:pt x="17" y="130"/>
                </a:lnTo>
                <a:lnTo>
                  <a:pt x="12" y="125"/>
                </a:lnTo>
                <a:lnTo>
                  <a:pt x="6" y="119"/>
                </a:lnTo>
                <a:lnTo>
                  <a:pt x="0" y="113"/>
                </a:lnTo>
                <a:lnTo>
                  <a:pt x="0" y="108"/>
                </a:lnTo>
                <a:lnTo>
                  <a:pt x="0" y="102"/>
                </a:lnTo>
                <a:lnTo>
                  <a:pt x="6" y="102"/>
                </a:lnTo>
                <a:lnTo>
                  <a:pt x="6" y="96"/>
                </a:lnTo>
                <a:lnTo>
                  <a:pt x="12" y="96"/>
                </a:lnTo>
                <a:lnTo>
                  <a:pt x="17" y="91"/>
                </a:lnTo>
                <a:lnTo>
                  <a:pt x="29" y="91"/>
                </a:lnTo>
                <a:lnTo>
                  <a:pt x="34" y="91"/>
                </a:lnTo>
                <a:lnTo>
                  <a:pt x="46" y="85"/>
                </a:lnTo>
                <a:lnTo>
                  <a:pt x="51" y="85"/>
                </a:lnTo>
                <a:lnTo>
                  <a:pt x="63" y="85"/>
                </a:lnTo>
                <a:lnTo>
                  <a:pt x="80" y="85"/>
                </a:lnTo>
                <a:lnTo>
                  <a:pt x="91" y="85"/>
                </a:lnTo>
                <a:lnTo>
                  <a:pt x="108" y="85"/>
                </a:lnTo>
                <a:lnTo>
                  <a:pt x="125" y="85"/>
                </a:lnTo>
                <a:lnTo>
                  <a:pt x="148" y="79"/>
                </a:lnTo>
                <a:lnTo>
                  <a:pt x="170" y="79"/>
                </a:lnTo>
                <a:lnTo>
                  <a:pt x="193" y="74"/>
                </a:lnTo>
                <a:lnTo>
                  <a:pt x="216" y="74"/>
                </a:lnTo>
                <a:lnTo>
                  <a:pt x="272" y="68"/>
                </a:lnTo>
                <a:lnTo>
                  <a:pt x="323" y="57"/>
                </a:lnTo>
                <a:lnTo>
                  <a:pt x="436" y="45"/>
                </a:lnTo>
                <a:lnTo>
                  <a:pt x="493" y="40"/>
                </a:lnTo>
                <a:lnTo>
                  <a:pt x="544" y="28"/>
                </a:lnTo>
                <a:lnTo>
                  <a:pt x="595" y="23"/>
                </a:lnTo>
                <a:lnTo>
                  <a:pt x="652" y="11"/>
                </a:lnTo>
                <a:lnTo>
                  <a:pt x="674" y="11"/>
                </a:lnTo>
                <a:lnTo>
                  <a:pt x="697" y="6"/>
                </a:lnTo>
                <a:lnTo>
                  <a:pt x="720" y="6"/>
                </a:lnTo>
                <a:lnTo>
                  <a:pt x="742" y="0"/>
                </a:lnTo>
                <a:lnTo>
                  <a:pt x="765" y="0"/>
                </a:lnTo>
                <a:lnTo>
                  <a:pt x="782" y="0"/>
                </a:lnTo>
                <a:lnTo>
                  <a:pt x="799" y="0"/>
                </a:lnTo>
                <a:lnTo>
                  <a:pt x="816" y="0"/>
                </a:lnTo>
                <a:lnTo>
                  <a:pt x="850" y="0"/>
                </a:lnTo>
                <a:lnTo>
                  <a:pt x="878" y="6"/>
                </a:lnTo>
                <a:lnTo>
                  <a:pt x="901" y="11"/>
                </a:lnTo>
                <a:lnTo>
                  <a:pt x="929" y="17"/>
                </a:lnTo>
                <a:lnTo>
                  <a:pt x="940" y="23"/>
                </a:lnTo>
                <a:lnTo>
                  <a:pt x="952" y="28"/>
                </a:lnTo>
                <a:lnTo>
                  <a:pt x="957" y="34"/>
                </a:lnTo>
                <a:lnTo>
                  <a:pt x="963" y="40"/>
                </a:lnTo>
                <a:lnTo>
                  <a:pt x="969" y="45"/>
                </a:lnTo>
                <a:lnTo>
                  <a:pt x="974" y="57"/>
                </a:lnTo>
                <a:lnTo>
                  <a:pt x="974" y="62"/>
                </a:lnTo>
                <a:lnTo>
                  <a:pt x="980" y="68"/>
                </a:lnTo>
                <a:lnTo>
                  <a:pt x="980" y="74"/>
                </a:lnTo>
                <a:lnTo>
                  <a:pt x="980" y="85"/>
                </a:lnTo>
                <a:lnTo>
                  <a:pt x="980" y="91"/>
                </a:lnTo>
                <a:lnTo>
                  <a:pt x="974" y="91"/>
                </a:lnTo>
                <a:lnTo>
                  <a:pt x="969" y="102"/>
                </a:lnTo>
                <a:lnTo>
                  <a:pt x="963" y="102"/>
                </a:lnTo>
                <a:lnTo>
                  <a:pt x="946" y="108"/>
                </a:lnTo>
                <a:lnTo>
                  <a:pt x="929" y="108"/>
                </a:lnTo>
                <a:lnTo>
                  <a:pt x="906" y="102"/>
                </a:lnTo>
                <a:lnTo>
                  <a:pt x="884" y="102"/>
                </a:lnTo>
                <a:lnTo>
                  <a:pt x="861" y="96"/>
                </a:lnTo>
                <a:lnTo>
                  <a:pt x="833" y="96"/>
                </a:lnTo>
                <a:lnTo>
                  <a:pt x="799" y="96"/>
                </a:lnTo>
                <a:lnTo>
                  <a:pt x="759" y="96"/>
                </a:lnTo>
                <a:lnTo>
                  <a:pt x="720" y="96"/>
                </a:lnTo>
                <a:lnTo>
                  <a:pt x="680" y="96"/>
                </a:lnTo>
                <a:lnTo>
                  <a:pt x="640" y="96"/>
                </a:lnTo>
                <a:lnTo>
                  <a:pt x="601" y="102"/>
                </a:lnTo>
                <a:lnTo>
                  <a:pt x="578" y="102"/>
                </a:lnTo>
                <a:lnTo>
                  <a:pt x="550" y="102"/>
                </a:lnTo>
                <a:lnTo>
                  <a:pt x="527" y="108"/>
                </a:lnTo>
                <a:lnTo>
                  <a:pt x="499" y="108"/>
                </a:lnTo>
                <a:lnTo>
                  <a:pt x="465" y="113"/>
                </a:lnTo>
                <a:lnTo>
                  <a:pt x="436" y="113"/>
                </a:lnTo>
                <a:lnTo>
                  <a:pt x="402" y="119"/>
                </a:lnTo>
                <a:lnTo>
                  <a:pt x="368" y="125"/>
                </a:lnTo>
                <a:lnTo>
                  <a:pt x="329" y="130"/>
                </a:lnTo>
                <a:lnTo>
                  <a:pt x="300" y="130"/>
                </a:lnTo>
                <a:lnTo>
                  <a:pt x="272" y="136"/>
                </a:lnTo>
                <a:lnTo>
                  <a:pt x="244" y="142"/>
                </a:lnTo>
                <a:lnTo>
                  <a:pt x="221" y="147"/>
                </a:lnTo>
                <a:lnTo>
                  <a:pt x="204" y="147"/>
                </a:lnTo>
                <a:lnTo>
                  <a:pt x="187" y="153"/>
                </a:lnTo>
                <a:lnTo>
                  <a:pt x="176" y="153"/>
                </a:lnTo>
                <a:lnTo>
                  <a:pt x="153" y="159"/>
                </a:lnTo>
                <a:lnTo>
                  <a:pt x="136" y="159"/>
                </a:lnTo>
                <a:lnTo>
                  <a:pt x="119" y="164"/>
                </a:lnTo>
                <a:lnTo>
                  <a:pt x="108" y="164"/>
                </a:lnTo>
                <a:lnTo>
                  <a:pt x="102" y="164"/>
                </a:lnTo>
                <a:lnTo>
                  <a:pt x="97" y="164"/>
                </a:lnTo>
                <a:lnTo>
                  <a:pt x="85" y="164"/>
                </a:lnTo>
                <a:lnTo>
                  <a:pt x="80" y="159"/>
                </a:lnTo>
                <a:lnTo>
                  <a:pt x="68" y="159"/>
                </a:lnTo>
                <a:lnTo>
                  <a:pt x="57" y="153"/>
                </a:lnTo>
                <a:lnTo>
                  <a:pt x="51" y="147"/>
                </a:lnTo>
                <a:lnTo>
                  <a:pt x="34" y="142"/>
                </a:lnTo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8" name="Freeform 10"/>
          <p:cNvSpPr>
            <a:spLocks noChangeArrowheads="1"/>
          </p:cNvSpPr>
          <p:nvPr/>
        </p:nvSpPr>
        <p:spPr bwMode="auto">
          <a:xfrm>
            <a:off x="5159375" y="1446213"/>
            <a:ext cx="996950" cy="206375"/>
          </a:xfrm>
          <a:custGeom>
            <a:avLst/>
            <a:gdLst>
              <a:gd name="T0" fmla="*/ 300 w 628"/>
              <a:gd name="T1" fmla="*/ 28 h 130"/>
              <a:gd name="T2" fmla="*/ 339 w 628"/>
              <a:gd name="T3" fmla="*/ 22 h 130"/>
              <a:gd name="T4" fmla="*/ 396 w 628"/>
              <a:gd name="T5" fmla="*/ 11 h 130"/>
              <a:gd name="T6" fmla="*/ 453 w 628"/>
              <a:gd name="T7" fmla="*/ 5 h 130"/>
              <a:gd name="T8" fmla="*/ 498 w 628"/>
              <a:gd name="T9" fmla="*/ 0 h 130"/>
              <a:gd name="T10" fmla="*/ 543 w 628"/>
              <a:gd name="T11" fmla="*/ 0 h 130"/>
              <a:gd name="T12" fmla="*/ 583 w 628"/>
              <a:gd name="T13" fmla="*/ 11 h 130"/>
              <a:gd name="T14" fmla="*/ 611 w 628"/>
              <a:gd name="T15" fmla="*/ 22 h 130"/>
              <a:gd name="T16" fmla="*/ 628 w 628"/>
              <a:gd name="T17" fmla="*/ 34 h 130"/>
              <a:gd name="T18" fmla="*/ 628 w 628"/>
              <a:gd name="T19" fmla="*/ 45 h 130"/>
              <a:gd name="T20" fmla="*/ 617 w 628"/>
              <a:gd name="T21" fmla="*/ 56 h 130"/>
              <a:gd name="T22" fmla="*/ 600 w 628"/>
              <a:gd name="T23" fmla="*/ 68 h 130"/>
              <a:gd name="T24" fmla="*/ 577 w 628"/>
              <a:gd name="T25" fmla="*/ 73 h 130"/>
              <a:gd name="T26" fmla="*/ 538 w 628"/>
              <a:gd name="T27" fmla="*/ 85 h 130"/>
              <a:gd name="T28" fmla="*/ 492 w 628"/>
              <a:gd name="T29" fmla="*/ 91 h 130"/>
              <a:gd name="T30" fmla="*/ 402 w 628"/>
              <a:gd name="T31" fmla="*/ 102 h 130"/>
              <a:gd name="T32" fmla="*/ 277 w 628"/>
              <a:gd name="T33" fmla="*/ 113 h 130"/>
              <a:gd name="T34" fmla="*/ 192 w 628"/>
              <a:gd name="T35" fmla="*/ 119 h 130"/>
              <a:gd name="T36" fmla="*/ 147 w 628"/>
              <a:gd name="T37" fmla="*/ 125 h 130"/>
              <a:gd name="T38" fmla="*/ 113 w 628"/>
              <a:gd name="T39" fmla="*/ 130 h 130"/>
              <a:gd name="T40" fmla="*/ 90 w 628"/>
              <a:gd name="T41" fmla="*/ 130 h 130"/>
              <a:gd name="T42" fmla="*/ 68 w 628"/>
              <a:gd name="T43" fmla="*/ 130 h 130"/>
              <a:gd name="T44" fmla="*/ 39 w 628"/>
              <a:gd name="T45" fmla="*/ 119 h 130"/>
              <a:gd name="T46" fmla="*/ 11 w 628"/>
              <a:gd name="T47" fmla="*/ 102 h 130"/>
              <a:gd name="T48" fmla="*/ 0 w 628"/>
              <a:gd name="T49" fmla="*/ 91 h 130"/>
              <a:gd name="T50" fmla="*/ 0 w 628"/>
              <a:gd name="T51" fmla="*/ 79 h 130"/>
              <a:gd name="T52" fmla="*/ 11 w 628"/>
              <a:gd name="T53" fmla="*/ 79 h 130"/>
              <a:gd name="T54" fmla="*/ 22 w 628"/>
              <a:gd name="T55" fmla="*/ 73 h 130"/>
              <a:gd name="T56" fmla="*/ 45 w 628"/>
              <a:gd name="T57" fmla="*/ 68 h 130"/>
              <a:gd name="T58" fmla="*/ 56 w 628"/>
              <a:gd name="T59" fmla="*/ 68 h 130"/>
              <a:gd name="T60" fmla="*/ 79 w 628"/>
              <a:gd name="T61" fmla="*/ 68 h 130"/>
              <a:gd name="T62" fmla="*/ 96 w 628"/>
              <a:gd name="T63" fmla="*/ 62 h 130"/>
              <a:gd name="T64" fmla="*/ 124 w 628"/>
              <a:gd name="T65" fmla="*/ 56 h 130"/>
              <a:gd name="T66" fmla="*/ 158 w 628"/>
              <a:gd name="T67" fmla="*/ 56 h 130"/>
              <a:gd name="T68" fmla="*/ 192 w 628"/>
              <a:gd name="T69" fmla="*/ 51 h 130"/>
              <a:gd name="T70" fmla="*/ 232 w 628"/>
              <a:gd name="T71" fmla="*/ 39 h 130"/>
              <a:gd name="T72" fmla="*/ 277 w 628"/>
              <a:gd name="T73" fmla="*/ 3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28" h="130">
                <a:moveTo>
                  <a:pt x="277" y="34"/>
                </a:moveTo>
                <a:lnTo>
                  <a:pt x="300" y="28"/>
                </a:lnTo>
                <a:lnTo>
                  <a:pt x="317" y="28"/>
                </a:lnTo>
                <a:lnTo>
                  <a:pt x="339" y="22"/>
                </a:lnTo>
                <a:lnTo>
                  <a:pt x="356" y="17"/>
                </a:lnTo>
                <a:lnTo>
                  <a:pt x="396" y="11"/>
                </a:lnTo>
                <a:lnTo>
                  <a:pt x="424" y="11"/>
                </a:lnTo>
                <a:lnTo>
                  <a:pt x="453" y="5"/>
                </a:lnTo>
                <a:lnTo>
                  <a:pt x="481" y="5"/>
                </a:lnTo>
                <a:lnTo>
                  <a:pt x="498" y="0"/>
                </a:lnTo>
                <a:lnTo>
                  <a:pt x="515" y="0"/>
                </a:lnTo>
                <a:lnTo>
                  <a:pt x="543" y="0"/>
                </a:lnTo>
                <a:lnTo>
                  <a:pt x="566" y="5"/>
                </a:lnTo>
                <a:lnTo>
                  <a:pt x="583" y="11"/>
                </a:lnTo>
                <a:lnTo>
                  <a:pt x="600" y="17"/>
                </a:lnTo>
                <a:lnTo>
                  <a:pt x="611" y="22"/>
                </a:lnTo>
                <a:lnTo>
                  <a:pt x="622" y="28"/>
                </a:lnTo>
                <a:lnTo>
                  <a:pt x="628" y="34"/>
                </a:lnTo>
                <a:lnTo>
                  <a:pt x="628" y="39"/>
                </a:lnTo>
                <a:lnTo>
                  <a:pt x="628" y="45"/>
                </a:lnTo>
                <a:lnTo>
                  <a:pt x="622" y="51"/>
                </a:lnTo>
                <a:lnTo>
                  <a:pt x="617" y="56"/>
                </a:lnTo>
                <a:lnTo>
                  <a:pt x="605" y="68"/>
                </a:lnTo>
                <a:lnTo>
                  <a:pt x="600" y="68"/>
                </a:lnTo>
                <a:lnTo>
                  <a:pt x="588" y="73"/>
                </a:lnTo>
                <a:lnTo>
                  <a:pt x="577" y="73"/>
                </a:lnTo>
                <a:lnTo>
                  <a:pt x="560" y="79"/>
                </a:lnTo>
                <a:lnTo>
                  <a:pt x="538" y="85"/>
                </a:lnTo>
                <a:lnTo>
                  <a:pt x="515" y="85"/>
                </a:lnTo>
                <a:lnTo>
                  <a:pt x="492" y="91"/>
                </a:lnTo>
                <a:lnTo>
                  <a:pt x="464" y="91"/>
                </a:lnTo>
                <a:lnTo>
                  <a:pt x="402" y="102"/>
                </a:lnTo>
                <a:lnTo>
                  <a:pt x="339" y="108"/>
                </a:lnTo>
                <a:lnTo>
                  <a:pt x="277" y="113"/>
                </a:lnTo>
                <a:lnTo>
                  <a:pt x="220" y="113"/>
                </a:lnTo>
                <a:lnTo>
                  <a:pt x="192" y="119"/>
                </a:lnTo>
                <a:lnTo>
                  <a:pt x="169" y="125"/>
                </a:lnTo>
                <a:lnTo>
                  <a:pt x="147" y="125"/>
                </a:lnTo>
                <a:lnTo>
                  <a:pt x="124" y="125"/>
                </a:lnTo>
                <a:lnTo>
                  <a:pt x="113" y="130"/>
                </a:lnTo>
                <a:lnTo>
                  <a:pt x="96" y="130"/>
                </a:lnTo>
                <a:lnTo>
                  <a:pt x="90" y="130"/>
                </a:lnTo>
                <a:lnTo>
                  <a:pt x="79" y="130"/>
                </a:lnTo>
                <a:lnTo>
                  <a:pt x="68" y="130"/>
                </a:lnTo>
                <a:lnTo>
                  <a:pt x="51" y="125"/>
                </a:lnTo>
                <a:lnTo>
                  <a:pt x="39" y="119"/>
                </a:lnTo>
                <a:lnTo>
                  <a:pt x="28" y="113"/>
                </a:lnTo>
                <a:lnTo>
                  <a:pt x="11" y="102"/>
                </a:lnTo>
                <a:lnTo>
                  <a:pt x="5" y="96"/>
                </a:lnTo>
                <a:lnTo>
                  <a:pt x="0" y="91"/>
                </a:lnTo>
                <a:lnTo>
                  <a:pt x="0" y="85"/>
                </a:lnTo>
                <a:lnTo>
                  <a:pt x="0" y="79"/>
                </a:lnTo>
                <a:lnTo>
                  <a:pt x="5" y="79"/>
                </a:lnTo>
                <a:lnTo>
                  <a:pt x="11" y="79"/>
                </a:lnTo>
                <a:lnTo>
                  <a:pt x="17" y="73"/>
                </a:lnTo>
                <a:lnTo>
                  <a:pt x="22" y="73"/>
                </a:lnTo>
                <a:lnTo>
                  <a:pt x="34" y="73"/>
                </a:lnTo>
                <a:lnTo>
                  <a:pt x="45" y="68"/>
                </a:lnTo>
                <a:lnTo>
                  <a:pt x="51" y="68"/>
                </a:lnTo>
                <a:lnTo>
                  <a:pt x="56" y="68"/>
                </a:lnTo>
                <a:lnTo>
                  <a:pt x="68" y="68"/>
                </a:lnTo>
                <a:lnTo>
                  <a:pt x="79" y="68"/>
                </a:lnTo>
                <a:lnTo>
                  <a:pt x="84" y="62"/>
                </a:lnTo>
                <a:lnTo>
                  <a:pt x="96" y="62"/>
                </a:lnTo>
                <a:lnTo>
                  <a:pt x="113" y="62"/>
                </a:lnTo>
                <a:lnTo>
                  <a:pt x="124" y="56"/>
                </a:lnTo>
                <a:lnTo>
                  <a:pt x="141" y="56"/>
                </a:lnTo>
                <a:lnTo>
                  <a:pt x="158" y="56"/>
                </a:lnTo>
                <a:lnTo>
                  <a:pt x="175" y="51"/>
                </a:lnTo>
                <a:lnTo>
                  <a:pt x="192" y="51"/>
                </a:lnTo>
                <a:lnTo>
                  <a:pt x="209" y="45"/>
                </a:lnTo>
                <a:lnTo>
                  <a:pt x="232" y="39"/>
                </a:lnTo>
                <a:lnTo>
                  <a:pt x="254" y="39"/>
                </a:lnTo>
                <a:lnTo>
                  <a:pt x="277" y="34"/>
                </a:lnTo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19" name="任意多边形: 形状 18"/>
          <p:cNvSpPr>
            <a:spLocks noChangeArrowheads="1"/>
          </p:cNvSpPr>
          <p:nvPr/>
        </p:nvSpPr>
        <p:spPr bwMode="auto">
          <a:xfrm>
            <a:off x="5132388" y="1138238"/>
            <a:ext cx="655637" cy="973137"/>
          </a:xfrm>
          <a:custGeom>
            <a:avLst/>
            <a:gdLst>
              <a:gd name="T0" fmla="*/ 476250 w 655638"/>
              <a:gd name="T1" fmla="*/ 0 h 972292"/>
              <a:gd name="T2" fmla="*/ 503238 w 655638"/>
              <a:gd name="T3" fmla="*/ 0 h 972292"/>
              <a:gd name="T4" fmla="*/ 539750 w 655638"/>
              <a:gd name="T5" fmla="*/ 9525 h 972292"/>
              <a:gd name="T6" fmla="*/ 574675 w 655638"/>
              <a:gd name="T7" fmla="*/ 36513 h 972292"/>
              <a:gd name="T8" fmla="*/ 611188 w 655638"/>
              <a:gd name="T9" fmla="*/ 63500 h 972292"/>
              <a:gd name="T10" fmla="*/ 638175 w 655638"/>
              <a:gd name="T11" fmla="*/ 80963 h 972292"/>
              <a:gd name="T12" fmla="*/ 655638 w 655638"/>
              <a:gd name="T13" fmla="*/ 100013 h 972292"/>
              <a:gd name="T14" fmla="*/ 655638 w 655638"/>
              <a:gd name="T15" fmla="*/ 117475 h 972292"/>
              <a:gd name="T16" fmla="*/ 647700 w 655638"/>
              <a:gd name="T17" fmla="*/ 144463 h 972292"/>
              <a:gd name="T18" fmla="*/ 628650 w 655638"/>
              <a:gd name="T19" fmla="*/ 188913 h 972292"/>
              <a:gd name="T20" fmla="*/ 593725 w 655638"/>
              <a:gd name="T21" fmla="*/ 252413 h 972292"/>
              <a:gd name="T22" fmla="*/ 539750 w 655638"/>
              <a:gd name="T23" fmla="*/ 333375 h 972292"/>
              <a:gd name="T24" fmla="*/ 476250 w 655638"/>
              <a:gd name="T25" fmla="*/ 423863 h 972292"/>
              <a:gd name="T26" fmla="*/ 368300 w 655638"/>
              <a:gd name="T27" fmla="*/ 585787 h 972292"/>
              <a:gd name="T28" fmla="*/ 314325 w 655638"/>
              <a:gd name="T29" fmla="*/ 666750 h 972292"/>
              <a:gd name="T30" fmla="*/ 260350 w 655638"/>
              <a:gd name="T31" fmla="*/ 738187 h 972292"/>
              <a:gd name="T32" fmla="*/ 233363 w 655638"/>
              <a:gd name="T33" fmla="*/ 784225 h 972292"/>
              <a:gd name="T34" fmla="*/ 215900 w 655638"/>
              <a:gd name="T35" fmla="*/ 806117 h 972292"/>
              <a:gd name="T36" fmla="*/ 196577 w 655638"/>
              <a:gd name="T37" fmla="*/ 819596 h 972292"/>
              <a:gd name="T38" fmla="*/ 69889 w 655638"/>
              <a:gd name="T39" fmla="*/ 972292 h 972292"/>
              <a:gd name="T40" fmla="*/ 44450 w 655638"/>
              <a:gd name="T41" fmla="*/ 946150 h 972292"/>
              <a:gd name="T42" fmla="*/ 17463 w 655638"/>
              <a:gd name="T43" fmla="*/ 909637 h 972292"/>
              <a:gd name="T44" fmla="*/ 9525 w 655638"/>
              <a:gd name="T45" fmla="*/ 882650 h 972292"/>
              <a:gd name="T46" fmla="*/ 9525 w 655638"/>
              <a:gd name="T47" fmla="*/ 855662 h 972292"/>
              <a:gd name="T48" fmla="*/ 26988 w 655638"/>
              <a:gd name="T49" fmla="*/ 828675 h 972292"/>
              <a:gd name="T50" fmla="*/ 63500 w 655638"/>
              <a:gd name="T51" fmla="*/ 801687 h 972292"/>
              <a:gd name="T52" fmla="*/ 90488 w 655638"/>
              <a:gd name="T53" fmla="*/ 774700 h 972292"/>
              <a:gd name="T54" fmla="*/ 125413 w 655638"/>
              <a:gd name="T55" fmla="*/ 730250 h 972292"/>
              <a:gd name="T56" fmla="*/ 169863 w 655638"/>
              <a:gd name="T57" fmla="*/ 666750 h 972292"/>
              <a:gd name="T58" fmla="*/ 242888 w 655638"/>
              <a:gd name="T59" fmla="*/ 558800 h 972292"/>
              <a:gd name="T60" fmla="*/ 331788 w 655638"/>
              <a:gd name="T61" fmla="*/ 396875 h 972292"/>
              <a:gd name="T62" fmla="*/ 385763 w 655638"/>
              <a:gd name="T63" fmla="*/ 279400 h 972292"/>
              <a:gd name="T64" fmla="*/ 422275 w 655638"/>
              <a:gd name="T65" fmla="*/ 215900 h 972292"/>
              <a:gd name="T66" fmla="*/ 439738 w 655638"/>
              <a:gd name="T67" fmla="*/ 171450 h 972292"/>
              <a:gd name="T68" fmla="*/ 458788 w 655638"/>
              <a:gd name="T69" fmla="*/ 134938 h 972292"/>
              <a:gd name="T70" fmla="*/ 458788 w 655638"/>
              <a:gd name="T71" fmla="*/ 107950 h 972292"/>
              <a:gd name="T72" fmla="*/ 458788 w 655638"/>
              <a:gd name="T73" fmla="*/ 73025 h 972292"/>
              <a:gd name="T74" fmla="*/ 439738 w 655638"/>
              <a:gd name="T75" fmla="*/ 46038 h 972292"/>
              <a:gd name="T76" fmla="*/ 439738 w 655638"/>
              <a:gd name="T77" fmla="*/ 26988 h 972292"/>
              <a:gd name="T78" fmla="*/ 449263 w 655638"/>
              <a:gd name="T79" fmla="*/ 19050 h 972292"/>
              <a:gd name="T80" fmla="*/ 458788 w 655638"/>
              <a:gd name="T81" fmla="*/ 9525 h 972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55638" h="972292">
                <a:moveTo>
                  <a:pt x="466725" y="0"/>
                </a:moveTo>
                <a:lnTo>
                  <a:pt x="476250" y="0"/>
                </a:lnTo>
                <a:lnTo>
                  <a:pt x="493713" y="0"/>
                </a:lnTo>
                <a:lnTo>
                  <a:pt x="503238" y="0"/>
                </a:lnTo>
                <a:lnTo>
                  <a:pt x="520700" y="9525"/>
                </a:lnTo>
                <a:lnTo>
                  <a:pt x="539750" y="9525"/>
                </a:lnTo>
                <a:lnTo>
                  <a:pt x="557213" y="19050"/>
                </a:lnTo>
                <a:lnTo>
                  <a:pt x="574675" y="36513"/>
                </a:lnTo>
                <a:lnTo>
                  <a:pt x="593725" y="46038"/>
                </a:lnTo>
                <a:lnTo>
                  <a:pt x="611188" y="63500"/>
                </a:lnTo>
                <a:lnTo>
                  <a:pt x="628650" y="73025"/>
                </a:lnTo>
                <a:lnTo>
                  <a:pt x="638175" y="80963"/>
                </a:lnTo>
                <a:lnTo>
                  <a:pt x="647700" y="90488"/>
                </a:lnTo>
                <a:lnTo>
                  <a:pt x="655638" y="100013"/>
                </a:lnTo>
                <a:lnTo>
                  <a:pt x="655638" y="107950"/>
                </a:lnTo>
                <a:lnTo>
                  <a:pt x="655638" y="117475"/>
                </a:lnTo>
                <a:lnTo>
                  <a:pt x="655638" y="127000"/>
                </a:lnTo>
                <a:lnTo>
                  <a:pt x="647700" y="144463"/>
                </a:lnTo>
                <a:lnTo>
                  <a:pt x="638175" y="161925"/>
                </a:lnTo>
                <a:lnTo>
                  <a:pt x="628650" y="188913"/>
                </a:lnTo>
                <a:lnTo>
                  <a:pt x="611188" y="215900"/>
                </a:lnTo>
                <a:lnTo>
                  <a:pt x="593725" y="252413"/>
                </a:lnTo>
                <a:lnTo>
                  <a:pt x="566738" y="288925"/>
                </a:lnTo>
                <a:lnTo>
                  <a:pt x="539750" y="333375"/>
                </a:lnTo>
                <a:lnTo>
                  <a:pt x="512763" y="377825"/>
                </a:lnTo>
                <a:lnTo>
                  <a:pt x="476250" y="423863"/>
                </a:lnTo>
                <a:lnTo>
                  <a:pt x="422275" y="504825"/>
                </a:lnTo>
                <a:lnTo>
                  <a:pt x="368300" y="585787"/>
                </a:lnTo>
                <a:lnTo>
                  <a:pt x="341313" y="630237"/>
                </a:lnTo>
                <a:lnTo>
                  <a:pt x="314325" y="666750"/>
                </a:lnTo>
                <a:lnTo>
                  <a:pt x="287338" y="703262"/>
                </a:lnTo>
                <a:lnTo>
                  <a:pt x="260350" y="738187"/>
                </a:lnTo>
                <a:lnTo>
                  <a:pt x="242888" y="757237"/>
                </a:lnTo>
                <a:lnTo>
                  <a:pt x="233363" y="784225"/>
                </a:lnTo>
                <a:lnTo>
                  <a:pt x="215900" y="792162"/>
                </a:lnTo>
                <a:lnTo>
                  <a:pt x="215900" y="806117"/>
                </a:lnTo>
                <a:lnTo>
                  <a:pt x="208595" y="811212"/>
                </a:lnTo>
                <a:lnTo>
                  <a:pt x="196577" y="819596"/>
                </a:lnTo>
                <a:cubicBezTo>
                  <a:pt x="165550" y="845826"/>
                  <a:pt x="137483" y="874557"/>
                  <a:pt x="112834" y="905402"/>
                </a:cubicBezTo>
                <a:lnTo>
                  <a:pt x="69889" y="972292"/>
                </a:lnTo>
                <a:lnTo>
                  <a:pt x="53975" y="963612"/>
                </a:lnTo>
                <a:lnTo>
                  <a:pt x="44450" y="946150"/>
                </a:lnTo>
                <a:lnTo>
                  <a:pt x="36513" y="927100"/>
                </a:lnTo>
                <a:lnTo>
                  <a:pt x="17463" y="909637"/>
                </a:lnTo>
                <a:lnTo>
                  <a:pt x="9525" y="900112"/>
                </a:lnTo>
                <a:lnTo>
                  <a:pt x="9525" y="882650"/>
                </a:lnTo>
                <a:lnTo>
                  <a:pt x="0" y="865187"/>
                </a:lnTo>
                <a:lnTo>
                  <a:pt x="9525" y="855662"/>
                </a:lnTo>
                <a:lnTo>
                  <a:pt x="17463" y="838200"/>
                </a:lnTo>
                <a:lnTo>
                  <a:pt x="26988" y="828675"/>
                </a:lnTo>
                <a:lnTo>
                  <a:pt x="44450" y="811212"/>
                </a:lnTo>
                <a:lnTo>
                  <a:pt x="63500" y="801687"/>
                </a:lnTo>
                <a:lnTo>
                  <a:pt x="71438" y="792162"/>
                </a:lnTo>
                <a:lnTo>
                  <a:pt x="90488" y="774700"/>
                </a:lnTo>
                <a:lnTo>
                  <a:pt x="107950" y="747712"/>
                </a:lnTo>
                <a:lnTo>
                  <a:pt x="125413" y="730250"/>
                </a:lnTo>
                <a:lnTo>
                  <a:pt x="144463" y="703262"/>
                </a:lnTo>
                <a:lnTo>
                  <a:pt x="169863" y="666750"/>
                </a:lnTo>
                <a:lnTo>
                  <a:pt x="196850" y="630237"/>
                </a:lnTo>
                <a:lnTo>
                  <a:pt x="242888" y="558800"/>
                </a:lnTo>
                <a:lnTo>
                  <a:pt x="287338" y="477837"/>
                </a:lnTo>
                <a:lnTo>
                  <a:pt x="331788" y="396875"/>
                </a:lnTo>
                <a:lnTo>
                  <a:pt x="368300" y="315912"/>
                </a:lnTo>
                <a:lnTo>
                  <a:pt x="385763" y="279400"/>
                </a:lnTo>
                <a:lnTo>
                  <a:pt x="404813" y="252413"/>
                </a:lnTo>
                <a:lnTo>
                  <a:pt x="422275" y="215900"/>
                </a:lnTo>
                <a:lnTo>
                  <a:pt x="431800" y="188913"/>
                </a:lnTo>
                <a:lnTo>
                  <a:pt x="439738" y="171450"/>
                </a:lnTo>
                <a:lnTo>
                  <a:pt x="449263" y="153988"/>
                </a:lnTo>
                <a:lnTo>
                  <a:pt x="458788" y="134938"/>
                </a:lnTo>
                <a:lnTo>
                  <a:pt x="458788" y="127000"/>
                </a:lnTo>
                <a:lnTo>
                  <a:pt x="458788" y="107950"/>
                </a:lnTo>
                <a:lnTo>
                  <a:pt x="458788" y="90488"/>
                </a:lnTo>
                <a:lnTo>
                  <a:pt x="458788" y="73025"/>
                </a:lnTo>
                <a:lnTo>
                  <a:pt x="449263" y="53975"/>
                </a:lnTo>
                <a:lnTo>
                  <a:pt x="439738" y="46038"/>
                </a:lnTo>
                <a:lnTo>
                  <a:pt x="439738" y="36513"/>
                </a:lnTo>
                <a:lnTo>
                  <a:pt x="439738" y="26988"/>
                </a:lnTo>
                <a:lnTo>
                  <a:pt x="439738" y="19050"/>
                </a:lnTo>
                <a:lnTo>
                  <a:pt x="449263" y="19050"/>
                </a:lnTo>
                <a:lnTo>
                  <a:pt x="449263" y="9525"/>
                </a:lnTo>
                <a:lnTo>
                  <a:pt x="458788" y="9525"/>
                </a:lnTo>
                <a:lnTo>
                  <a:pt x="466725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0" name="Freeform 12"/>
          <p:cNvSpPr>
            <a:spLocks noChangeArrowheads="1"/>
          </p:cNvSpPr>
          <p:nvPr/>
        </p:nvSpPr>
        <p:spPr bwMode="auto">
          <a:xfrm>
            <a:off x="5554663" y="1671638"/>
            <a:ext cx="233362" cy="1250950"/>
          </a:xfrm>
          <a:custGeom>
            <a:avLst/>
            <a:gdLst>
              <a:gd name="T0" fmla="*/ 11 w 147"/>
              <a:gd name="T1" fmla="*/ 11 h 788"/>
              <a:gd name="T2" fmla="*/ 28 w 147"/>
              <a:gd name="T3" fmla="*/ 0 h 788"/>
              <a:gd name="T4" fmla="*/ 62 w 147"/>
              <a:gd name="T5" fmla="*/ 0 h 788"/>
              <a:gd name="T6" fmla="*/ 96 w 147"/>
              <a:gd name="T7" fmla="*/ 11 h 788"/>
              <a:gd name="T8" fmla="*/ 119 w 147"/>
              <a:gd name="T9" fmla="*/ 17 h 788"/>
              <a:gd name="T10" fmla="*/ 130 w 147"/>
              <a:gd name="T11" fmla="*/ 28 h 788"/>
              <a:gd name="T12" fmla="*/ 141 w 147"/>
              <a:gd name="T13" fmla="*/ 34 h 788"/>
              <a:gd name="T14" fmla="*/ 147 w 147"/>
              <a:gd name="T15" fmla="*/ 45 h 788"/>
              <a:gd name="T16" fmla="*/ 147 w 147"/>
              <a:gd name="T17" fmla="*/ 62 h 788"/>
              <a:gd name="T18" fmla="*/ 141 w 147"/>
              <a:gd name="T19" fmla="*/ 85 h 788"/>
              <a:gd name="T20" fmla="*/ 136 w 147"/>
              <a:gd name="T21" fmla="*/ 113 h 788"/>
              <a:gd name="T22" fmla="*/ 136 w 147"/>
              <a:gd name="T23" fmla="*/ 130 h 788"/>
              <a:gd name="T24" fmla="*/ 130 w 147"/>
              <a:gd name="T25" fmla="*/ 153 h 788"/>
              <a:gd name="T26" fmla="*/ 130 w 147"/>
              <a:gd name="T27" fmla="*/ 181 h 788"/>
              <a:gd name="T28" fmla="*/ 130 w 147"/>
              <a:gd name="T29" fmla="*/ 215 h 788"/>
              <a:gd name="T30" fmla="*/ 124 w 147"/>
              <a:gd name="T31" fmla="*/ 255 h 788"/>
              <a:gd name="T32" fmla="*/ 124 w 147"/>
              <a:gd name="T33" fmla="*/ 300 h 788"/>
              <a:gd name="T34" fmla="*/ 124 w 147"/>
              <a:gd name="T35" fmla="*/ 351 h 788"/>
              <a:gd name="T36" fmla="*/ 124 w 147"/>
              <a:gd name="T37" fmla="*/ 408 h 788"/>
              <a:gd name="T38" fmla="*/ 124 w 147"/>
              <a:gd name="T39" fmla="*/ 464 h 788"/>
              <a:gd name="T40" fmla="*/ 124 w 147"/>
              <a:gd name="T41" fmla="*/ 521 h 788"/>
              <a:gd name="T42" fmla="*/ 124 w 147"/>
              <a:gd name="T43" fmla="*/ 567 h 788"/>
              <a:gd name="T44" fmla="*/ 119 w 147"/>
              <a:gd name="T45" fmla="*/ 606 h 788"/>
              <a:gd name="T46" fmla="*/ 119 w 147"/>
              <a:gd name="T47" fmla="*/ 640 h 788"/>
              <a:gd name="T48" fmla="*/ 119 w 147"/>
              <a:gd name="T49" fmla="*/ 674 h 788"/>
              <a:gd name="T50" fmla="*/ 113 w 147"/>
              <a:gd name="T51" fmla="*/ 697 h 788"/>
              <a:gd name="T52" fmla="*/ 113 w 147"/>
              <a:gd name="T53" fmla="*/ 720 h 788"/>
              <a:gd name="T54" fmla="*/ 102 w 147"/>
              <a:gd name="T55" fmla="*/ 754 h 788"/>
              <a:gd name="T56" fmla="*/ 90 w 147"/>
              <a:gd name="T57" fmla="*/ 771 h 788"/>
              <a:gd name="T58" fmla="*/ 79 w 147"/>
              <a:gd name="T59" fmla="*/ 788 h 788"/>
              <a:gd name="T60" fmla="*/ 68 w 147"/>
              <a:gd name="T61" fmla="*/ 788 h 788"/>
              <a:gd name="T62" fmla="*/ 56 w 147"/>
              <a:gd name="T63" fmla="*/ 782 h 788"/>
              <a:gd name="T64" fmla="*/ 45 w 147"/>
              <a:gd name="T65" fmla="*/ 765 h 788"/>
              <a:gd name="T66" fmla="*/ 39 w 147"/>
              <a:gd name="T67" fmla="*/ 731 h 788"/>
              <a:gd name="T68" fmla="*/ 34 w 147"/>
              <a:gd name="T69" fmla="*/ 686 h 788"/>
              <a:gd name="T70" fmla="*/ 34 w 147"/>
              <a:gd name="T71" fmla="*/ 623 h 788"/>
              <a:gd name="T72" fmla="*/ 28 w 147"/>
              <a:gd name="T73" fmla="*/ 550 h 788"/>
              <a:gd name="T74" fmla="*/ 28 w 147"/>
              <a:gd name="T75" fmla="*/ 459 h 788"/>
              <a:gd name="T76" fmla="*/ 28 w 147"/>
              <a:gd name="T77" fmla="*/ 357 h 788"/>
              <a:gd name="T78" fmla="*/ 28 w 147"/>
              <a:gd name="T79" fmla="*/ 300 h 788"/>
              <a:gd name="T80" fmla="*/ 28 w 147"/>
              <a:gd name="T81" fmla="*/ 255 h 788"/>
              <a:gd name="T82" fmla="*/ 28 w 147"/>
              <a:gd name="T83" fmla="*/ 215 h 788"/>
              <a:gd name="T84" fmla="*/ 28 w 147"/>
              <a:gd name="T85" fmla="*/ 181 h 788"/>
              <a:gd name="T86" fmla="*/ 28 w 147"/>
              <a:gd name="T87" fmla="*/ 153 h 788"/>
              <a:gd name="T88" fmla="*/ 28 w 147"/>
              <a:gd name="T89" fmla="*/ 124 h 788"/>
              <a:gd name="T90" fmla="*/ 28 w 147"/>
              <a:gd name="T91" fmla="*/ 107 h 788"/>
              <a:gd name="T92" fmla="*/ 28 w 147"/>
              <a:gd name="T93" fmla="*/ 96 h 788"/>
              <a:gd name="T94" fmla="*/ 17 w 147"/>
              <a:gd name="T95" fmla="*/ 68 h 788"/>
              <a:gd name="T96" fmla="*/ 11 w 147"/>
              <a:gd name="T97" fmla="*/ 51 h 788"/>
              <a:gd name="T98" fmla="*/ 0 w 147"/>
              <a:gd name="T99" fmla="*/ 39 h 788"/>
              <a:gd name="T100" fmla="*/ 5 w 147"/>
              <a:gd name="T101" fmla="*/ 22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7" h="788">
                <a:moveTo>
                  <a:pt x="5" y="22"/>
                </a:moveTo>
                <a:lnTo>
                  <a:pt x="11" y="11"/>
                </a:lnTo>
                <a:lnTo>
                  <a:pt x="17" y="5"/>
                </a:lnTo>
                <a:lnTo>
                  <a:pt x="28" y="0"/>
                </a:lnTo>
                <a:lnTo>
                  <a:pt x="45" y="0"/>
                </a:lnTo>
                <a:lnTo>
                  <a:pt x="62" y="0"/>
                </a:lnTo>
                <a:lnTo>
                  <a:pt x="79" y="5"/>
                </a:lnTo>
                <a:lnTo>
                  <a:pt x="96" y="11"/>
                </a:lnTo>
                <a:lnTo>
                  <a:pt x="113" y="17"/>
                </a:lnTo>
                <a:lnTo>
                  <a:pt x="119" y="17"/>
                </a:lnTo>
                <a:lnTo>
                  <a:pt x="124" y="22"/>
                </a:lnTo>
                <a:lnTo>
                  <a:pt x="130" y="28"/>
                </a:lnTo>
                <a:lnTo>
                  <a:pt x="136" y="28"/>
                </a:lnTo>
                <a:lnTo>
                  <a:pt x="141" y="34"/>
                </a:lnTo>
                <a:lnTo>
                  <a:pt x="147" y="39"/>
                </a:lnTo>
                <a:lnTo>
                  <a:pt x="147" y="45"/>
                </a:lnTo>
                <a:lnTo>
                  <a:pt x="147" y="56"/>
                </a:lnTo>
                <a:lnTo>
                  <a:pt x="147" y="62"/>
                </a:lnTo>
                <a:lnTo>
                  <a:pt x="141" y="73"/>
                </a:lnTo>
                <a:lnTo>
                  <a:pt x="141" y="85"/>
                </a:lnTo>
                <a:lnTo>
                  <a:pt x="141" y="96"/>
                </a:lnTo>
                <a:lnTo>
                  <a:pt x="136" y="113"/>
                </a:lnTo>
                <a:lnTo>
                  <a:pt x="136" y="119"/>
                </a:lnTo>
                <a:lnTo>
                  <a:pt x="136" y="130"/>
                </a:lnTo>
                <a:lnTo>
                  <a:pt x="136" y="141"/>
                </a:lnTo>
                <a:lnTo>
                  <a:pt x="130" y="153"/>
                </a:lnTo>
                <a:lnTo>
                  <a:pt x="130" y="164"/>
                </a:lnTo>
                <a:lnTo>
                  <a:pt x="130" y="181"/>
                </a:lnTo>
                <a:lnTo>
                  <a:pt x="130" y="198"/>
                </a:lnTo>
                <a:lnTo>
                  <a:pt x="130" y="215"/>
                </a:lnTo>
                <a:lnTo>
                  <a:pt x="124" y="232"/>
                </a:lnTo>
                <a:lnTo>
                  <a:pt x="124" y="255"/>
                </a:lnTo>
                <a:lnTo>
                  <a:pt x="124" y="277"/>
                </a:lnTo>
                <a:lnTo>
                  <a:pt x="124" y="300"/>
                </a:lnTo>
                <a:lnTo>
                  <a:pt x="124" y="328"/>
                </a:lnTo>
                <a:lnTo>
                  <a:pt x="124" y="351"/>
                </a:lnTo>
                <a:lnTo>
                  <a:pt x="124" y="379"/>
                </a:lnTo>
                <a:lnTo>
                  <a:pt x="124" y="408"/>
                </a:lnTo>
                <a:lnTo>
                  <a:pt x="124" y="436"/>
                </a:lnTo>
                <a:lnTo>
                  <a:pt x="124" y="464"/>
                </a:lnTo>
                <a:lnTo>
                  <a:pt x="124" y="493"/>
                </a:lnTo>
                <a:lnTo>
                  <a:pt x="124" y="521"/>
                </a:lnTo>
                <a:lnTo>
                  <a:pt x="124" y="544"/>
                </a:lnTo>
                <a:lnTo>
                  <a:pt x="124" y="567"/>
                </a:lnTo>
                <a:lnTo>
                  <a:pt x="124" y="584"/>
                </a:lnTo>
                <a:lnTo>
                  <a:pt x="119" y="606"/>
                </a:lnTo>
                <a:lnTo>
                  <a:pt x="119" y="623"/>
                </a:lnTo>
                <a:lnTo>
                  <a:pt x="119" y="640"/>
                </a:lnTo>
                <a:lnTo>
                  <a:pt x="119" y="657"/>
                </a:lnTo>
                <a:lnTo>
                  <a:pt x="119" y="674"/>
                </a:lnTo>
                <a:lnTo>
                  <a:pt x="113" y="686"/>
                </a:lnTo>
                <a:lnTo>
                  <a:pt x="113" y="697"/>
                </a:lnTo>
                <a:lnTo>
                  <a:pt x="113" y="708"/>
                </a:lnTo>
                <a:lnTo>
                  <a:pt x="113" y="720"/>
                </a:lnTo>
                <a:lnTo>
                  <a:pt x="107" y="737"/>
                </a:lnTo>
                <a:lnTo>
                  <a:pt x="102" y="754"/>
                </a:lnTo>
                <a:lnTo>
                  <a:pt x="96" y="765"/>
                </a:lnTo>
                <a:lnTo>
                  <a:pt x="90" y="771"/>
                </a:lnTo>
                <a:lnTo>
                  <a:pt x="85" y="782"/>
                </a:lnTo>
                <a:lnTo>
                  <a:pt x="79" y="788"/>
                </a:lnTo>
                <a:lnTo>
                  <a:pt x="73" y="788"/>
                </a:lnTo>
                <a:lnTo>
                  <a:pt x="68" y="788"/>
                </a:lnTo>
                <a:lnTo>
                  <a:pt x="62" y="788"/>
                </a:lnTo>
                <a:lnTo>
                  <a:pt x="56" y="782"/>
                </a:lnTo>
                <a:lnTo>
                  <a:pt x="51" y="776"/>
                </a:lnTo>
                <a:lnTo>
                  <a:pt x="45" y="765"/>
                </a:lnTo>
                <a:lnTo>
                  <a:pt x="45" y="748"/>
                </a:lnTo>
                <a:lnTo>
                  <a:pt x="39" y="731"/>
                </a:lnTo>
                <a:lnTo>
                  <a:pt x="39" y="708"/>
                </a:lnTo>
                <a:lnTo>
                  <a:pt x="34" y="686"/>
                </a:lnTo>
                <a:lnTo>
                  <a:pt x="34" y="657"/>
                </a:lnTo>
                <a:lnTo>
                  <a:pt x="34" y="623"/>
                </a:lnTo>
                <a:lnTo>
                  <a:pt x="34" y="584"/>
                </a:lnTo>
                <a:lnTo>
                  <a:pt x="28" y="550"/>
                </a:lnTo>
                <a:lnTo>
                  <a:pt x="28" y="504"/>
                </a:lnTo>
                <a:lnTo>
                  <a:pt x="28" y="459"/>
                </a:lnTo>
                <a:lnTo>
                  <a:pt x="28" y="408"/>
                </a:lnTo>
                <a:lnTo>
                  <a:pt x="28" y="357"/>
                </a:lnTo>
                <a:lnTo>
                  <a:pt x="28" y="328"/>
                </a:lnTo>
                <a:lnTo>
                  <a:pt x="28" y="300"/>
                </a:lnTo>
                <a:lnTo>
                  <a:pt x="28" y="277"/>
                </a:lnTo>
                <a:lnTo>
                  <a:pt x="28" y="255"/>
                </a:lnTo>
                <a:lnTo>
                  <a:pt x="28" y="232"/>
                </a:lnTo>
                <a:lnTo>
                  <a:pt x="28" y="215"/>
                </a:lnTo>
                <a:lnTo>
                  <a:pt x="28" y="198"/>
                </a:lnTo>
                <a:lnTo>
                  <a:pt x="28" y="181"/>
                </a:lnTo>
                <a:lnTo>
                  <a:pt x="28" y="164"/>
                </a:lnTo>
                <a:lnTo>
                  <a:pt x="28" y="153"/>
                </a:lnTo>
                <a:lnTo>
                  <a:pt x="28" y="136"/>
                </a:lnTo>
                <a:lnTo>
                  <a:pt x="28" y="124"/>
                </a:lnTo>
                <a:lnTo>
                  <a:pt x="28" y="119"/>
                </a:lnTo>
                <a:lnTo>
                  <a:pt x="28" y="107"/>
                </a:lnTo>
                <a:lnTo>
                  <a:pt x="28" y="102"/>
                </a:lnTo>
                <a:lnTo>
                  <a:pt x="28" y="96"/>
                </a:lnTo>
                <a:lnTo>
                  <a:pt x="22" y="85"/>
                </a:lnTo>
                <a:lnTo>
                  <a:pt x="17" y="68"/>
                </a:lnTo>
                <a:lnTo>
                  <a:pt x="17" y="62"/>
                </a:lnTo>
                <a:lnTo>
                  <a:pt x="11" y="51"/>
                </a:lnTo>
                <a:lnTo>
                  <a:pt x="5" y="45"/>
                </a:lnTo>
                <a:lnTo>
                  <a:pt x="0" y="39"/>
                </a:lnTo>
                <a:lnTo>
                  <a:pt x="0" y="28"/>
                </a:lnTo>
                <a:lnTo>
                  <a:pt x="5" y="22"/>
                </a:lnTo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1" name="任意多边形: 形状 20"/>
          <p:cNvSpPr>
            <a:spLocks noChangeArrowheads="1"/>
          </p:cNvSpPr>
          <p:nvPr/>
        </p:nvSpPr>
        <p:spPr bwMode="auto">
          <a:xfrm>
            <a:off x="5192713" y="1849438"/>
            <a:ext cx="946150" cy="261937"/>
          </a:xfrm>
          <a:custGeom>
            <a:avLst/>
            <a:gdLst>
              <a:gd name="T0" fmla="*/ 766724 w 946111"/>
              <a:gd name="T1" fmla="*/ 0 h 261937"/>
              <a:gd name="T2" fmla="*/ 784186 w 946111"/>
              <a:gd name="T3" fmla="*/ 0 h 261937"/>
              <a:gd name="T4" fmla="*/ 820699 w 946111"/>
              <a:gd name="T5" fmla="*/ 0 h 261937"/>
              <a:gd name="T6" fmla="*/ 838161 w 946111"/>
              <a:gd name="T7" fmla="*/ 0 h 261937"/>
              <a:gd name="T8" fmla="*/ 882611 w 946111"/>
              <a:gd name="T9" fmla="*/ 19050 h 261937"/>
              <a:gd name="T10" fmla="*/ 927061 w 946111"/>
              <a:gd name="T11" fmla="*/ 53975 h 261937"/>
              <a:gd name="T12" fmla="*/ 946111 w 946111"/>
              <a:gd name="T13" fmla="*/ 80962 h 261937"/>
              <a:gd name="T14" fmla="*/ 946111 w 946111"/>
              <a:gd name="T15" fmla="*/ 100012 h 261937"/>
              <a:gd name="T16" fmla="*/ 927061 w 946111"/>
              <a:gd name="T17" fmla="*/ 117475 h 261937"/>
              <a:gd name="T18" fmla="*/ 900074 w 946111"/>
              <a:gd name="T19" fmla="*/ 127000 h 261937"/>
              <a:gd name="T20" fmla="*/ 874674 w 946111"/>
              <a:gd name="T21" fmla="*/ 134937 h 261937"/>
              <a:gd name="T22" fmla="*/ 855624 w 946111"/>
              <a:gd name="T23" fmla="*/ 134937 h 261937"/>
              <a:gd name="T24" fmla="*/ 828636 w 946111"/>
              <a:gd name="T25" fmla="*/ 134937 h 261937"/>
              <a:gd name="T26" fmla="*/ 793711 w 946111"/>
              <a:gd name="T27" fmla="*/ 134937 h 261937"/>
              <a:gd name="T28" fmla="*/ 757199 w 946111"/>
              <a:gd name="T29" fmla="*/ 134937 h 261937"/>
              <a:gd name="T30" fmla="*/ 666711 w 946111"/>
              <a:gd name="T31" fmla="*/ 144462 h 261937"/>
              <a:gd name="T32" fmla="*/ 550824 w 946111"/>
              <a:gd name="T33" fmla="*/ 153987 h 261937"/>
              <a:gd name="T34" fmla="*/ 450811 w 946111"/>
              <a:gd name="T35" fmla="*/ 171450 h 261937"/>
              <a:gd name="T36" fmla="*/ 361911 w 946111"/>
              <a:gd name="T37" fmla="*/ 180975 h 261937"/>
              <a:gd name="T38" fmla="*/ 298411 w 946111"/>
              <a:gd name="T39" fmla="*/ 188912 h 261937"/>
              <a:gd name="T40" fmla="*/ 234911 w 946111"/>
              <a:gd name="T41" fmla="*/ 198437 h 261937"/>
              <a:gd name="T42" fmla="*/ 180936 w 946111"/>
              <a:gd name="T43" fmla="*/ 215900 h 261937"/>
              <a:gd name="T44" fmla="*/ 146011 w 946111"/>
              <a:gd name="T45" fmla="*/ 225425 h 261937"/>
              <a:gd name="T46" fmla="*/ 109499 w 946111"/>
              <a:gd name="T47" fmla="*/ 234950 h 261937"/>
              <a:gd name="T48" fmla="*/ 74574 w 946111"/>
              <a:gd name="T49" fmla="*/ 252412 h 261937"/>
              <a:gd name="T50" fmla="*/ 28536 w 946111"/>
              <a:gd name="T51" fmla="*/ 261937 h 261937"/>
              <a:gd name="T52" fmla="*/ 1549 w 946111"/>
              <a:gd name="T53" fmla="*/ 261937 h 261937"/>
              <a:gd name="T54" fmla="*/ 42945 w 946111"/>
              <a:gd name="T55" fmla="*/ 194202 h 261937"/>
              <a:gd name="T56" fmla="*/ 138706 w 946111"/>
              <a:gd name="T57" fmla="*/ 100012 h 261937"/>
              <a:gd name="T58" fmla="*/ 146011 w 946111"/>
              <a:gd name="T59" fmla="*/ 100012 h 261937"/>
              <a:gd name="T60" fmla="*/ 163474 w 946111"/>
              <a:gd name="T61" fmla="*/ 100012 h 261937"/>
              <a:gd name="T62" fmla="*/ 207924 w 946111"/>
              <a:gd name="T63" fmla="*/ 90487 h 261937"/>
              <a:gd name="T64" fmla="*/ 271424 w 946111"/>
              <a:gd name="T65" fmla="*/ 80962 h 261937"/>
              <a:gd name="T66" fmla="*/ 388899 w 946111"/>
              <a:gd name="T67" fmla="*/ 63500 h 261937"/>
              <a:gd name="T68" fmla="*/ 550824 w 946111"/>
              <a:gd name="T69" fmla="*/ 36512 h 261937"/>
              <a:gd name="T70" fmla="*/ 658774 w 946111"/>
              <a:gd name="T71" fmla="*/ 19050 h 261937"/>
              <a:gd name="T72" fmla="*/ 712749 w 946111"/>
              <a:gd name="T73" fmla="*/ 9525 h 261937"/>
              <a:gd name="T74" fmla="*/ 757199 w 946111"/>
              <a:gd name="T75" fmla="*/ 0 h 26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46111" h="261937">
                <a:moveTo>
                  <a:pt x="757199" y="0"/>
                </a:moveTo>
                <a:lnTo>
                  <a:pt x="766724" y="0"/>
                </a:lnTo>
                <a:lnTo>
                  <a:pt x="774661" y="0"/>
                </a:lnTo>
                <a:lnTo>
                  <a:pt x="784186" y="0"/>
                </a:lnTo>
                <a:lnTo>
                  <a:pt x="801649" y="0"/>
                </a:lnTo>
                <a:lnTo>
                  <a:pt x="820699" y="0"/>
                </a:lnTo>
                <a:lnTo>
                  <a:pt x="828636" y="0"/>
                </a:lnTo>
                <a:lnTo>
                  <a:pt x="838161" y="0"/>
                </a:lnTo>
                <a:lnTo>
                  <a:pt x="865149" y="9525"/>
                </a:lnTo>
                <a:lnTo>
                  <a:pt x="882611" y="19050"/>
                </a:lnTo>
                <a:lnTo>
                  <a:pt x="909599" y="26987"/>
                </a:lnTo>
                <a:lnTo>
                  <a:pt x="927061" y="53975"/>
                </a:lnTo>
                <a:lnTo>
                  <a:pt x="936586" y="73025"/>
                </a:lnTo>
                <a:lnTo>
                  <a:pt x="946111" y="80962"/>
                </a:lnTo>
                <a:lnTo>
                  <a:pt x="946111" y="90487"/>
                </a:lnTo>
                <a:lnTo>
                  <a:pt x="946111" y="100012"/>
                </a:lnTo>
                <a:lnTo>
                  <a:pt x="946111" y="107950"/>
                </a:lnTo>
                <a:lnTo>
                  <a:pt x="927061" y="117475"/>
                </a:lnTo>
                <a:lnTo>
                  <a:pt x="909599" y="127000"/>
                </a:lnTo>
                <a:lnTo>
                  <a:pt x="900074" y="127000"/>
                </a:lnTo>
                <a:lnTo>
                  <a:pt x="882611" y="127000"/>
                </a:lnTo>
                <a:lnTo>
                  <a:pt x="874674" y="134937"/>
                </a:lnTo>
                <a:lnTo>
                  <a:pt x="865149" y="134937"/>
                </a:lnTo>
                <a:lnTo>
                  <a:pt x="855624" y="134937"/>
                </a:lnTo>
                <a:lnTo>
                  <a:pt x="838161" y="134937"/>
                </a:lnTo>
                <a:lnTo>
                  <a:pt x="828636" y="134937"/>
                </a:lnTo>
                <a:lnTo>
                  <a:pt x="811174" y="134937"/>
                </a:lnTo>
                <a:lnTo>
                  <a:pt x="793711" y="134937"/>
                </a:lnTo>
                <a:lnTo>
                  <a:pt x="774661" y="134937"/>
                </a:lnTo>
                <a:lnTo>
                  <a:pt x="757199" y="134937"/>
                </a:lnTo>
                <a:lnTo>
                  <a:pt x="712749" y="144462"/>
                </a:lnTo>
                <a:lnTo>
                  <a:pt x="666711" y="144462"/>
                </a:lnTo>
                <a:lnTo>
                  <a:pt x="612736" y="153987"/>
                </a:lnTo>
                <a:lnTo>
                  <a:pt x="550824" y="153987"/>
                </a:lnTo>
                <a:lnTo>
                  <a:pt x="504786" y="161925"/>
                </a:lnTo>
                <a:lnTo>
                  <a:pt x="450811" y="171450"/>
                </a:lnTo>
                <a:lnTo>
                  <a:pt x="406361" y="171450"/>
                </a:lnTo>
                <a:lnTo>
                  <a:pt x="361911" y="180975"/>
                </a:lnTo>
                <a:lnTo>
                  <a:pt x="325399" y="188912"/>
                </a:lnTo>
                <a:lnTo>
                  <a:pt x="298411" y="188912"/>
                </a:lnTo>
                <a:lnTo>
                  <a:pt x="261899" y="198437"/>
                </a:lnTo>
                <a:lnTo>
                  <a:pt x="234911" y="198437"/>
                </a:lnTo>
                <a:lnTo>
                  <a:pt x="207924" y="207962"/>
                </a:lnTo>
                <a:lnTo>
                  <a:pt x="180936" y="215900"/>
                </a:lnTo>
                <a:lnTo>
                  <a:pt x="163474" y="215900"/>
                </a:lnTo>
                <a:lnTo>
                  <a:pt x="146011" y="225425"/>
                </a:lnTo>
                <a:lnTo>
                  <a:pt x="126961" y="225425"/>
                </a:lnTo>
                <a:lnTo>
                  <a:pt x="109499" y="234950"/>
                </a:lnTo>
                <a:lnTo>
                  <a:pt x="92036" y="242887"/>
                </a:lnTo>
                <a:lnTo>
                  <a:pt x="74574" y="252412"/>
                </a:lnTo>
                <a:lnTo>
                  <a:pt x="47586" y="261937"/>
                </a:lnTo>
                <a:lnTo>
                  <a:pt x="28536" y="261937"/>
                </a:lnTo>
                <a:lnTo>
                  <a:pt x="11074" y="261937"/>
                </a:lnTo>
                <a:lnTo>
                  <a:pt x="1549" y="261937"/>
                </a:lnTo>
                <a:lnTo>
                  <a:pt x="0" y="261092"/>
                </a:lnTo>
                <a:lnTo>
                  <a:pt x="42945" y="194202"/>
                </a:lnTo>
                <a:cubicBezTo>
                  <a:pt x="67594" y="163357"/>
                  <a:pt x="95661" y="134626"/>
                  <a:pt x="126688" y="108396"/>
                </a:cubicBezTo>
                <a:lnTo>
                  <a:pt x="138706" y="100012"/>
                </a:lnTo>
                <a:lnTo>
                  <a:pt x="146011" y="94917"/>
                </a:lnTo>
                <a:lnTo>
                  <a:pt x="146011" y="100012"/>
                </a:lnTo>
                <a:lnTo>
                  <a:pt x="153949" y="100012"/>
                </a:lnTo>
                <a:lnTo>
                  <a:pt x="163474" y="100012"/>
                </a:lnTo>
                <a:lnTo>
                  <a:pt x="180936" y="100012"/>
                </a:lnTo>
                <a:lnTo>
                  <a:pt x="207924" y="90487"/>
                </a:lnTo>
                <a:lnTo>
                  <a:pt x="234911" y="90487"/>
                </a:lnTo>
                <a:lnTo>
                  <a:pt x="271424" y="80962"/>
                </a:lnTo>
                <a:lnTo>
                  <a:pt x="307936" y="73025"/>
                </a:lnTo>
                <a:lnTo>
                  <a:pt x="388899" y="63500"/>
                </a:lnTo>
                <a:lnTo>
                  <a:pt x="469861" y="46037"/>
                </a:lnTo>
                <a:lnTo>
                  <a:pt x="550824" y="36512"/>
                </a:lnTo>
                <a:lnTo>
                  <a:pt x="622261" y="19050"/>
                </a:lnTo>
                <a:lnTo>
                  <a:pt x="658774" y="19050"/>
                </a:lnTo>
                <a:lnTo>
                  <a:pt x="685761" y="9525"/>
                </a:lnTo>
                <a:lnTo>
                  <a:pt x="712749" y="9525"/>
                </a:lnTo>
                <a:lnTo>
                  <a:pt x="739736" y="9525"/>
                </a:lnTo>
                <a:lnTo>
                  <a:pt x="757199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12303" name="组合 30"/>
          <p:cNvGrpSpPr/>
          <p:nvPr/>
        </p:nvGrpSpPr>
        <p:grpSpPr bwMode="auto">
          <a:xfrm>
            <a:off x="846138" y="192088"/>
            <a:ext cx="4557712" cy="622300"/>
            <a:chOff x="229403" y="120650"/>
            <a:chExt cx="4558497" cy="620713"/>
          </a:xfrm>
        </p:grpSpPr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755392" y="120650"/>
              <a:ext cx="4032508" cy="584200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auto" hangingPunct="0">
                <a:spcBef>
                  <a:spcPts val="120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重难点字书写指导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pic>
          <p:nvPicPr>
            <p:cNvPr id="12305" name="图片 3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9403" y="120650"/>
              <a:ext cx="627017" cy="620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1947</Words>
  <Application>WPS 演示</Application>
  <PresentationFormat>全屏显示(16:9)</PresentationFormat>
  <Paragraphs>351</Paragraphs>
  <Slides>35</Slides>
  <Notes>3</Notes>
  <HiddenSlides>4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7" baseType="lpstr">
      <vt:lpstr>Arial</vt:lpstr>
      <vt:lpstr>宋体</vt:lpstr>
      <vt:lpstr>Wingdings</vt:lpstr>
      <vt:lpstr>Calibri</vt:lpstr>
      <vt:lpstr>Calibri Light</vt:lpstr>
      <vt:lpstr>Calibri</vt:lpstr>
      <vt:lpstr>楷体</vt:lpstr>
      <vt:lpstr>微软雅黑</vt:lpstr>
      <vt:lpstr>黑体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570</cp:revision>
  <dcterms:created xsi:type="dcterms:W3CDTF">2016-10-29T08:56:00Z</dcterms:created>
  <dcterms:modified xsi:type="dcterms:W3CDTF">2020-05-22T06:24:52Z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  <property fmtid="{D5CDD505-2E9C-101B-9397-08002B2CF9AE}" pid="3" name="KSOProductBuildVer">
    <vt:lpwstr>2052-11.8.2.8053</vt:lpwstr>
  </property>
</Properties>
</file>