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2"/>
  </p:sldMasterIdLst>
  <p:notesMasterIdLst>
    <p:notesMasterId r:id="rId23"/>
  </p:notesMasterIdLst>
  <p:sldIdLst>
    <p:sldId id="293" r:id="rId3"/>
    <p:sldId id="291" r:id="rId4"/>
    <p:sldId id="292" r:id="rId5"/>
    <p:sldId id="294" r:id="rId6"/>
    <p:sldId id="295" r:id="rId7"/>
    <p:sldId id="296" r:id="rId8"/>
    <p:sldId id="297" r:id="rId9"/>
    <p:sldId id="298" r:id="rId10"/>
    <p:sldId id="284" r:id="rId11"/>
    <p:sldId id="280" r:id="rId12"/>
    <p:sldId id="299" r:id="rId13"/>
    <p:sldId id="300" r:id="rId14"/>
    <p:sldId id="277" r:id="rId15"/>
    <p:sldId id="273" r:id="rId16"/>
    <p:sldId id="286" r:id="rId17"/>
    <p:sldId id="274" r:id="rId18"/>
    <p:sldId id="289" r:id="rId19"/>
    <p:sldId id="290" r:id="rId20"/>
    <p:sldId id="303" r:id="rId21"/>
    <p:sldId id="304" r:id="rId2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99"/>
    <a:srgbClr val="DA7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4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14" y="-552"/>
      </p:cViewPr>
      <p:guideLst>
        <p:guide orient="horz" pos="161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064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651"/>
            <a:ext cx="6858000" cy="124182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2020/3/15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6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715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33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61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739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90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16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94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9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2020/3/15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249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92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628650" y="1640584"/>
            <a:ext cx="7886700" cy="1862336"/>
          </a:xfrm>
        </p:spPr>
        <p:txBody>
          <a:bodyPr>
            <a:normAutofit/>
          </a:bodyPr>
          <a:lstStyle>
            <a:lvl1pPr algn="ctr">
              <a:defRPr sz="45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8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961708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28875" y="1619251"/>
            <a:ext cx="4286250" cy="1036838"/>
          </a:xfrm>
        </p:spPr>
        <p:txBody>
          <a:bodyPr anchor="b" anchorCtr="0">
            <a:normAutofit/>
          </a:bodyPr>
          <a:lstStyle>
            <a:lvl1pPr algn="ctr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2428875" y="2799902"/>
            <a:ext cx="4286250" cy="88945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2" y="535256"/>
            <a:ext cx="3511241" cy="1071121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2" y="1735406"/>
            <a:ext cx="3511241" cy="285869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2020/3/15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5"/>
            <a:ext cx="681676" cy="4358879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7084832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2020/3/15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7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5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&#35782;&#23383;5%20&#23545;&#38901;&#27468;%20&#30475;&#35270;&#39057;&#65288;&#31520;&#32705;&#23545;&#38901;&#65289;.mp4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4696062" y="302466"/>
            <a:ext cx="3994472" cy="994410"/>
          </a:xfrm>
        </p:spPr>
        <p:txBody>
          <a:bodyPr>
            <a:noAutofit/>
          </a:bodyPr>
          <a:lstStyle/>
          <a:p>
            <a:r>
              <a:rPr lang="zh-CN" altLang="en-US" sz="4500" b="1" spc="375" dirty="0">
                <a:solidFill>
                  <a:schemeClr val="bg1"/>
                </a:solidFill>
                <a:latin typeface="Century Gothic" panose="020B0502020202020204" pitchFamily="34" charset="0"/>
                <a:ea typeface="黑体" panose="02010600030101010101" pitchFamily="49" charset="-122"/>
                <a:cs typeface="黑体" panose="02010600030101010101" pitchFamily="49" charset="-122"/>
                <a:sym typeface="+mn-ea"/>
              </a:rPr>
              <a:t>对韵歌</a:t>
            </a:r>
            <a:endParaRPr lang="zh-CN" altLang="zh-CN" sz="4500" b="1" spc="375" dirty="0">
              <a:solidFill>
                <a:schemeClr val="bg1"/>
              </a:solidFill>
              <a:latin typeface="Century Gothic" panose="020B0502020202020204" pitchFamily="34" charset="0"/>
              <a:ea typeface="黑体" panose="02010600030101010101" pitchFamily="49" charset="-122"/>
              <a:cs typeface="黑体" panose="02010600030101010101" pitchFamily="49" charset="-122"/>
              <a:sym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975581" y="575688"/>
            <a:ext cx="651965" cy="651965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50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5</a:t>
            </a:r>
            <a:endParaRPr lang="en-US" altLang="zh-CN" sz="5000" dirty="0">
              <a:solidFill>
                <a:schemeClr val="tx1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1" name="副标题 2"/>
          <p:cNvSpPr txBox="1"/>
          <p:nvPr/>
        </p:nvSpPr>
        <p:spPr bwMode="auto">
          <a:xfrm>
            <a:off x="4691611" y="1388390"/>
            <a:ext cx="4003379" cy="6829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一</a:t>
            </a:r>
            <a:r>
              <a:rPr lang="zh-CN" altLang="en-US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年级上册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4767698" y="1375829"/>
            <a:ext cx="3312103" cy="6414"/>
          </a:xfrm>
          <a:prstGeom prst="line">
            <a:avLst/>
          </a:prstGeom>
          <a:ln w="63500" cmpd="thickThin">
            <a:solidFill>
              <a:schemeClr val="bg1">
                <a:alpha val="7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4384805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0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1595406" y="1035543"/>
            <a:ext cx="1584408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eaLnBrk="1" hangingPunct="1">
              <a:defRPr/>
            </a:pPr>
            <a:r>
              <a:rPr lang="en-US" altLang="zh-CN" sz="3600" b="1" dirty="0" err="1">
                <a:solidFill>
                  <a:srgbClr val="0000FF"/>
                </a:solidFill>
                <a:latin typeface="+mn-ea"/>
              </a:rPr>
              <a:t>chóng</a:t>
            </a:r>
            <a:endParaRPr lang="zh-CN" altLang="en-US" sz="3600" b="1" dirty="0">
              <a:solidFill>
                <a:srgbClr val="0000FF"/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58900" y="4049639"/>
            <a:ext cx="5068474" cy="709763"/>
            <a:chOff x="1945199" y="5399514"/>
            <a:chExt cx="6757965" cy="946350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945199" y="5484090"/>
              <a:ext cx="1421356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2526" y="5399514"/>
              <a:ext cx="5240638" cy="935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虫子  害虫  蚊虫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72537" y="168967"/>
            <a:ext cx="2349886" cy="797797"/>
            <a:chOff x="398493" y="235133"/>
            <a:chExt cx="3133181" cy="1063729"/>
          </a:xfrm>
        </p:grpSpPr>
        <p:grpSp>
          <p:nvGrpSpPr>
            <p:cNvPr id="44" name="组合 43"/>
            <p:cNvGrpSpPr/>
            <p:nvPr/>
          </p:nvGrpSpPr>
          <p:grpSpPr>
            <a:xfrm>
              <a:off x="1285916" y="505254"/>
              <a:ext cx="2245758" cy="679269"/>
              <a:chOff x="2197150" y="2511380"/>
              <a:chExt cx="2245758" cy="679269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2197150" y="2511380"/>
                <a:ext cx="164333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197150" y="3190649"/>
                <a:ext cx="165321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3"/>
              <p:cNvSpPr txBox="1">
                <a:spLocks noChangeArrowheads="1"/>
              </p:cNvSpPr>
              <p:nvPr/>
            </p:nvSpPr>
            <p:spPr bwMode="auto">
              <a:xfrm>
                <a:off x="2197150" y="253622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我会写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493" y="235133"/>
              <a:ext cx="873825" cy="1063729"/>
            </a:xfrm>
            <a:prstGeom prst="rect">
              <a:avLst/>
            </a:prstGeom>
          </p:spPr>
        </p:pic>
      </p:grpSp>
      <p:pic>
        <p:nvPicPr>
          <p:cNvPr id="22" name="虫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2721" y="1710099"/>
            <a:ext cx="1697592" cy="169759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458901" y="3411835"/>
            <a:ext cx="1800551" cy="757130"/>
            <a:chOff x="1945199" y="4549112"/>
            <a:chExt cx="2400734" cy="1009506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945199" y="4635997"/>
              <a:ext cx="1397420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484159" y="4549112"/>
              <a:ext cx="861774" cy="1009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虫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41417" y="3510621"/>
            <a:ext cx="4147523" cy="646331"/>
            <a:chOff x="4855219" y="4680823"/>
            <a:chExt cx="5530031" cy="861773"/>
          </a:xfrm>
        </p:grpSpPr>
        <p:sp>
          <p:nvSpPr>
            <p:cNvPr id="23" name="矩形 22"/>
            <p:cNvSpPr/>
            <p:nvPr/>
          </p:nvSpPr>
          <p:spPr>
            <a:xfrm>
              <a:off x="4855219" y="4680823"/>
              <a:ext cx="1785104" cy="861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0592" y="4786160"/>
              <a:ext cx="3974658" cy="62032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447" y="1809856"/>
            <a:ext cx="1912055" cy="159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1860126" y="625230"/>
            <a:ext cx="100251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yún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56457" y="3887262"/>
            <a:ext cx="4978238" cy="714499"/>
            <a:chOff x="1808609" y="5363496"/>
            <a:chExt cx="6637650" cy="952666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808609" y="5363496"/>
              <a:ext cx="1421356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205620" y="5380520"/>
              <a:ext cx="5240639" cy="9356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白云  云朵  云彩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56457" y="3321161"/>
            <a:ext cx="1712348" cy="757130"/>
            <a:chOff x="1808609" y="3934157"/>
            <a:chExt cx="2283131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808609" y="3961257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229965" y="3934157"/>
              <a:ext cx="861775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" name="云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461583" y="1381372"/>
            <a:ext cx="1697592" cy="169759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567260" y="3341489"/>
            <a:ext cx="3320578" cy="646331"/>
            <a:chOff x="1808609" y="4697699"/>
            <a:chExt cx="4427437" cy="861774"/>
          </a:xfrm>
        </p:grpSpPr>
        <p:sp>
          <p:nvSpPr>
            <p:cNvPr id="23" name="矩形 22"/>
            <p:cNvSpPr/>
            <p:nvPr/>
          </p:nvSpPr>
          <p:spPr>
            <a:xfrm>
              <a:off x="1808609" y="4697699"/>
              <a:ext cx="1785104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6256" y="4822857"/>
              <a:ext cx="2789790" cy="580680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2760" y="1381372"/>
            <a:ext cx="1888550" cy="164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3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1912354" y="630957"/>
            <a:ext cx="1254189" cy="7617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sh</a:t>
            </a:r>
            <a:r>
              <a:rPr lang="en-US" altLang="zh-CN" sz="4500" b="1" dirty="0" err="1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n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30228" y="3956146"/>
            <a:ext cx="4996286" cy="714499"/>
            <a:chOff x="2040304" y="5347054"/>
            <a:chExt cx="6661714" cy="952666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2040304" y="5347054"/>
              <a:ext cx="1421356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  <a:endParaRPr lang="zh-CN" altLang="en-US" sz="30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1380" y="5364078"/>
              <a:ext cx="5240638" cy="9356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大山  高山  山顶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30228" y="3340620"/>
            <a:ext cx="1749818" cy="757130"/>
            <a:chOff x="2040304" y="3984929"/>
            <a:chExt cx="2333090" cy="1009506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2040304" y="4071814"/>
              <a:ext cx="1397420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  <a:endParaRPr lang="zh-CN" altLang="en-US" sz="30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511620" y="3984929"/>
              <a:ext cx="861774" cy="1009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山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" name="山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608313" y="1461120"/>
            <a:ext cx="1697592" cy="169759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524464" y="3405786"/>
            <a:ext cx="2863377" cy="646331"/>
            <a:chOff x="2040304" y="4732057"/>
            <a:chExt cx="3817836" cy="861773"/>
          </a:xfrm>
        </p:grpSpPr>
        <p:sp>
          <p:nvSpPr>
            <p:cNvPr id="23" name="矩形 22"/>
            <p:cNvSpPr/>
            <p:nvPr/>
          </p:nvSpPr>
          <p:spPr>
            <a:xfrm>
              <a:off x="2040304" y="4732057"/>
              <a:ext cx="1785104" cy="861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黑体" panose="02010600030101010101" pitchFamily="49" charset="-122"/>
                  <a:ea typeface="黑体" panose="02010600030101010101" pitchFamily="49" charset="-122"/>
                </a:rPr>
                <a:t>笔顺：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3176" y="4878932"/>
              <a:ext cx="2244964" cy="57859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350" y="1407319"/>
            <a:ext cx="1790700" cy="174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7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2" name="文本框 5"/>
          <p:cNvSpPr txBox="1">
            <a:spLocks noChangeArrowheads="1"/>
          </p:cNvSpPr>
          <p:nvPr/>
        </p:nvSpPr>
        <p:spPr bwMode="auto">
          <a:xfrm>
            <a:off x="1194806" y="1163859"/>
            <a:ext cx="2721090" cy="3375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云对雨，</a:t>
            </a:r>
            <a:endParaRPr lang="en-US" altLang="zh-CN" sz="3000" b="1" dirty="0">
              <a:solidFill>
                <a:srgbClr val="00B05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雪对风。</a:t>
            </a:r>
            <a:endParaRPr lang="en-US" altLang="zh-CN" sz="3000" b="1" dirty="0">
              <a:solidFill>
                <a:srgbClr val="00B05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花对树，</a:t>
            </a:r>
            <a:endParaRPr lang="en-US" altLang="zh-CN" sz="3000" b="1" dirty="0">
              <a:solidFill>
                <a:srgbClr val="00B05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鸟对虫。</a:t>
            </a:r>
            <a:endParaRPr lang="en-US" altLang="zh-CN" sz="3000" b="1" dirty="0">
              <a:solidFill>
                <a:srgbClr val="00B05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山清对水秀，</a:t>
            </a:r>
            <a:endParaRPr lang="en-US" altLang="zh-CN" sz="3000" b="1" dirty="0">
              <a:solidFill>
                <a:srgbClr val="00B05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柳绿对桃红。</a:t>
            </a:r>
            <a:endParaRPr lang="en-US" altLang="zh-CN" sz="3000" b="1" dirty="0">
              <a:solidFill>
                <a:srgbClr val="00B05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1494" y="197333"/>
            <a:ext cx="2420069" cy="823481"/>
            <a:chOff x="108655" y="263109"/>
            <a:chExt cx="3226759" cy="10979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</p:spPr>
        </p:pic>
        <p:grpSp>
          <p:nvGrpSpPr>
            <p:cNvPr id="45" name="组合 44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/>
          <p:cNvGrpSpPr/>
          <p:nvPr/>
        </p:nvGrpSpPr>
        <p:grpSpPr>
          <a:xfrm>
            <a:off x="3755577" y="1359683"/>
            <a:ext cx="4220441" cy="3346324"/>
            <a:chOff x="5017168" y="1826067"/>
            <a:chExt cx="5627255" cy="4461765"/>
          </a:xfrm>
        </p:grpSpPr>
        <p:grpSp>
          <p:nvGrpSpPr>
            <p:cNvPr id="35" name="组合 34"/>
            <p:cNvGrpSpPr/>
            <p:nvPr/>
          </p:nvGrpSpPr>
          <p:grpSpPr>
            <a:xfrm>
              <a:off x="5017168" y="1826067"/>
              <a:ext cx="5627255" cy="4461765"/>
              <a:chOff x="5878287" y="2125683"/>
              <a:chExt cx="4120734" cy="3416458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9001922" y="4161226"/>
                <a:ext cx="997099" cy="1380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云形标注 33"/>
              <p:cNvSpPr/>
              <p:nvPr/>
            </p:nvSpPr>
            <p:spPr>
              <a:xfrm>
                <a:off x="5878287" y="2125683"/>
                <a:ext cx="3301340" cy="1341911"/>
              </a:xfrm>
              <a:prstGeom prst="cloudCallout">
                <a:avLst>
                  <a:gd name="adj1" fmla="val 51498"/>
                  <a:gd name="adj2" fmla="val 99552"/>
                </a:avLst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5406049" y="1965948"/>
              <a:ext cx="3612039" cy="1415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请</a:t>
              </a: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认真听课文</a:t>
              </a: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朗读，</a:t>
              </a: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找一找，文中描写了哪几种自然现象？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7" name="矩形 16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8"/>
          <a:stretch/>
        </p:blipFill>
        <p:spPr bwMode="auto">
          <a:xfrm>
            <a:off x="4429501" y="1005682"/>
            <a:ext cx="1682672" cy="1378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矩形 31"/>
          <p:cNvSpPr/>
          <p:nvPr/>
        </p:nvSpPr>
        <p:spPr>
          <a:xfrm>
            <a:off x="6784194" y="3251094"/>
            <a:ext cx="1357304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单字对</a:t>
            </a:r>
            <a:endParaRPr lang="en-US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90270" y="2705389"/>
            <a:ext cx="4068969" cy="9771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b="1" dirty="0">
                <a:latin typeface="+mn-ea"/>
              </a:rPr>
              <a:t>yún duì yǔ     xuě duì fēng</a:t>
            </a:r>
          </a:p>
          <a:p>
            <a:pPr>
              <a:lnSpc>
                <a:spcPts val="33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+mn-ea"/>
              </a:rPr>
              <a:t> 云 对 雨</a:t>
            </a:r>
            <a:r>
              <a:rPr lang="zh-CN" altLang="en-US" sz="3000" b="1" dirty="0">
                <a:solidFill>
                  <a:srgbClr val="0000FF"/>
                </a:solidFill>
                <a:latin typeface="+mn-ea"/>
              </a:rPr>
              <a:t>，</a:t>
            </a:r>
            <a:r>
              <a:rPr lang="zh-CN" altLang="en-US" sz="3000" b="1" dirty="0">
                <a:solidFill>
                  <a:srgbClr val="0000FF"/>
                </a:solidFill>
                <a:latin typeface="+mn-ea"/>
              </a:rPr>
              <a:t>雪  对  风</a:t>
            </a:r>
            <a:r>
              <a:rPr lang="zh-CN" altLang="en-US" sz="3000" b="1" dirty="0">
                <a:solidFill>
                  <a:srgbClr val="0000FF"/>
                </a:solidFill>
                <a:latin typeface="+mn-ea"/>
              </a:rPr>
              <a:t>。</a:t>
            </a:r>
            <a:endParaRPr lang="en-US" altLang="zh-CN" sz="30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422380" y="3387707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27330" y="3412940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193287" y="3404033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86758" y="3395127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307835" y="4108965"/>
            <a:ext cx="1770907" cy="4924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自然现象</a:t>
            </a:r>
            <a:endParaRPr lang="en-US" altLang="zh-CN" sz="3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16" y="1005683"/>
            <a:ext cx="1808902" cy="1393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155" y="1005682"/>
            <a:ext cx="1780473" cy="1423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333" y="1005682"/>
            <a:ext cx="1745811" cy="1378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35" grpId="0"/>
      <p:bldP spid="41" grpId="0"/>
      <p:bldP spid="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5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7" name="矩形 16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18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9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pic>
        <p:nvPicPr>
          <p:cNvPr id="35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6882" y="669076"/>
            <a:ext cx="3198509" cy="2036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87" y="669078"/>
            <a:ext cx="3049624" cy="1991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矩形 36"/>
          <p:cNvSpPr/>
          <p:nvPr/>
        </p:nvSpPr>
        <p:spPr>
          <a:xfrm>
            <a:off x="2289682" y="2650302"/>
            <a:ext cx="4291631" cy="107721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b="1" dirty="0" err="1">
                <a:latin typeface="+mn-ea"/>
              </a:rPr>
              <a:t>hu</a:t>
            </a:r>
            <a:r>
              <a:rPr lang="en-US" altLang="zh-CN" sz="27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2100" b="1" dirty="0">
                <a:latin typeface="+mn-ea"/>
              </a:rPr>
              <a:t> </a:t>
            </a:r>
            <a:r>
              <a:rPr lang="en-US" altLang="zh-CN" sz="2100" b="1" dirty="0">
                <a:latin typeface="+mn-ea"/>
              </a:rPr>
              <a:t>duì </a:t>
            </a:r>
            <a:r>
              <a:rPr lang="en-US" altLang="zh-CN" sz="2100" b="1" dirty="0" err="1">
                <a:latin typeface="+mn-ea"/>
              </a:rPr>
              <a:t>shù</a:t>
            </a:r>
            <a:r>
              <a:rPr lang="en-US" altLang="zh-CN" sz="2100" b="1" dirty="0">
                <a:latin typeface="+mn-ea"/>
              </a:rPr>
              <a:t>   </a:t>
            </a:r>
            <a:r>
              <a:rPr lang="en-US" altLang="zh-CN" sz="2100" b="1" dirty="0" err="1">
                <a:latin typeface="+mn-ea"/>
              </a:rPr>
              <a:t>ni</a:t>
            </a:r>
            <a:r>
              <a:rPr lang="en-US" altLang="zh-CN" sz="27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altLang="zh-CN" sz="2100" b="1" dirty="0" err="1">
                <a:latin typeface="+mn-ea"/>
              </a:rPr>
              <a:t>o</a:t>
            </a:r>
            <a:r>
              <a:rPr lang="en-US" altLang="zh-CN" sz="2100" b="1" dirty="0">
                <a:latin typeface="+mn-ea"/>
              </a:rPr>
              <a:t> </a:t>
            </a:r>
            <a:r>
              <a:rPr lang="en-US" altLang="zh-CN" sz="2100" b="1" dirty="0">
                <a:latin typeface="+mn-ea"/>
              </a:rPr>
              <a:t>duì chóng</a:t>
            </a:r>
          </a:p>
          <a:p>
            <a:pPr>
              <a:lnSpc>
                <a:spcPts val="3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+mn-ea"/>
              </a:rPr>
              <a:t> 花 对 树，鸟  对  虫。</a:t>
            </a:r>
            <a:endParaRPr lang="en-US" altLang="zh-CN" sz="30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412886" y="3404927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419319" y="3413832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203090" y="3431646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96561" y="3422742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701730" y="4065991"/>
            <a:ext cx="1006620" cy="4539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pPr algn="ctr">
              <a:lnSpc>
                <a:spcPts val="30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植物</a:t>
            </a:r>
            <a:endParaRPr lang="en-US" altLang="zh-CN" sz="3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72000" y="4027519"/>
            <a:ext cx="1006620" cy="4539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动物</a:t>
            </a:r>
            <a:endParaRPr lang="en-US" altLang="zh-CN" sz="3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495222" y="3177562"/>
            <a:ext cx="2406155" cy="1495984"/>
            <a:chOff x="8660292" y="4236747"/>
            <a:chExt cx="3208207" cy="199464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0292" y="4236747"/>
              <a:ext cx="1088868" cy="1437306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9878024" y="4384732"/>
              <a:ext cx="1990475" cy="1846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同学们，你们知道哪些植物和动物？</a:t>
              </a:r>
              <a:endPara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9" name="矩形 8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6" name="矩形 35"/>
          <p:cNvSpPr/>
          <p:nvPr/>
        </p:nvSpPr>
        <p:spPr>
          <a:xfrm>
            <a:off x="1136878" y="2603190"/>
            <a:ext cx="6259967" cy="107721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b="1" dirty="0" err="1">
                <a:latin typeface="+mn-ea"/>
              </a:rPr>
              <a:t>sh</a:t>
            </a:r>
            <a:r>
              <a:rPr lang="en-US" altLang="zh-CN" sz="27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2100" b="1" dirty="0" err="1">
                <a:latin typeface="+mn-ea"/>
              </a:rPr>
              <a:t>n</a:t>
            </a:r>
            <a:r>
              <a:rPr lang="en-US" altLang="zh-CN" sz="2100" b="1" dirty="0">
                <a:latin typeface="+mn-ea"/>
              </a:rPr>
              <a:t> </a:t>
            </a:r>
            <a:r>
              <a:rPr lang="en-US" altLang="zh-CN" sz="2100" b="1" dirty="0">
                <a:latin typeface="+mn-ea"/>
              </a:rPr>
              <a:t>qīng duì shuǐ xiù    </a:t>
            </a:r>
            <a:r>
              <a:rPr lang="en-US" altLang="zh-CN" sz="2100" b="1" dirty="0" err="1">
                <a:latin typeface="+mn-ea"/>
              </a:rPr>
              <a:t>liǔ</a:t>
            </a:r>
            <a:r>
              <a:rPr lang="en-US" altLang="zh-CN" sz="2100" b="1" dirty="0">
                <a:latin typeface="+mn-ea"/>
              </a:rPr>
              <a:t>   </a:t>
            </a:r>
            <a:r>
              <a:rPr lang="en-US" altLang="zh-CN" sz="2100" b="1" dirty="0" err="1">
                <a:latin typeface="+mn-ea"/>
              </a:rPr>
              <a:t>lǜ</a:t>
            </a:r>
            <a:r>
              <a:rPr lang="en-US" altLang="zh-CN" sz="2100" b="1" dirty="0">
                <a:latin typeface="+mn-ea"/>
              </a:rPr>
              <a:t>  </a:t>
            </a:r>
            <a:r>
              <a:rPr lang="en-US" altLang="zh-CN" sz="2100" b="1" dirty="0" err="1">
                <a:latin typeface="+mn-ea"/>
              </a:rPr>
              <a:t>duì</a:t>
            </a:r>
            <a:r>
              <a:rPr lang="en-US" altLang="zh-CN" sz="2100" b="1" dirty="0">
                <a:latin typeface="+mn-ea"/>
              </a:rPr>
              <a:t>  </a:t>
            </a:r>
            <a:r>
              <a:rPr lang="en-US" altLang="zh-CN" sz="2100" b="1" dirty="0" err="1">
                <a:latin typeface="+mn-ea"/>
              </a:rPr>
              <a:t>t</a:t>
            </a:r>
            <a:r>
              <a:rPr lang="en-US" altLang="zh-CN" sz="27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r>
              <a:rPr lang="en-US" altLang="zh-CN" sz="2100" b="1" dirty="0" err="1">
                <a:latin typeface="+mn-ea"/>
              </a:rPr>
              <a:t>o</a:t>
            </a:r>
            <a:r>
              <a:rPr lang="en-US" altLang="zh-CN" sz="2100" b="1" dirty="0">
                <a:latin typeface="+mn-ea"/>
              </a:rPr>
              <a:t> hóng</a:t>
            </a:r>
          </a:p>
          <a:p>
            <a:pPr>
              <a:lnSpc>
                <a:spcPts val="3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+mn-ea"/>
              </a:rPr>
              <a:t>  山  清  对  水 秀，柳 绿 对 桃  红。</a:t>
            </a:r>
            <a:endParaRPr lang="en-US" altLang="zh-CN" sz="30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84771" y="3430010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008225" y="3438915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201695" y="3438914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91554" y="3438915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484232" y="3465635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67212" y="3456726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855833" y="3438917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443661" y="3430010"/>
            <a:ext cx="56129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288890" y="4035102"/>
            <a:ext cx="1927920" cy="4924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美丽景色</a:t>
            </a:r>
            <a:endParaRPr lang="en-US" altLang="zh-CN" sz="3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184" y="807147"/>
            <a:ext cx="2867707" cy="188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517" y="833195"/>
            <a:ext cx="3233596" cy="1898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" name="矩形 47"/>
          <p:cNvSpPr/>
          <p:nvPr/>
        </p:nvSpPr>
        <p:spPr>
          <a:xfrm>
            <a:off x="7434979" y="3210506"/>
            <a:ext cx="1357304" cy="4924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anchor="ctr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双字对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6" grpId="0" animBg="1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9" name="矩形 8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55" name="矩形 54"/>
          <p:cNvSpPr/>
          <p:nvPr/>
        </p:nvSpPr>
        <p:spPr>
          <a:xfrm>
            <a:off x="1362554" y="1133445"/>
            <a:ext cx="6395561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看图猜一猜，你能说出对应的词语吗？</a:t>
            </a:r>
            <a:endParaRPr lang="en-US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362553" y="3883944"/>
            <a:ext cx="1643694" cy="4924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zh-CN" altLang="en-US" sz="3000" b="1" spc="4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天对</a:t>
            </a:r>
            <a:r>
              <a:rPr lang="zh-CN" altLang="en-US" sz="3000" b="1" spc="4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3000" b="1" spc="4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4554" y="125758"/>
            <a:ext cx="2400249" cy="895241"/>
            <a:chOff x="72736" y="167675"/>
            <a:chExt cx="3200332" cy="1193655"/>
          </a:xfrm>
        </p:grpSpPr>
        <p:grpSp>
          <p:nvGrpSpPr>
            <p:cNvPr id="35" name="组合 34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拓展延伸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050" y="1956794"/>
            <a:ext cx="1816780" cy="1741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062" y="1970886"/>
            <a:ext cx="1944139" cy="1713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5884" y="2009128"/>
            <a:ext cx="2167294" cy="1741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矩形 15"/>
          <p:cNvSpPr/>
          <p:nvPr/>
        </p:nvSpPr>
        <p:spPr>
          <a:xfrm>
            <a:off x="4069460" y="3883944"/>
            <a:ext cx="1459370" cy="4924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ts val="3300"/>
              </a:lnSpc>
            </a:pPr>
            <a:r>
              <a:rPr lang="zh-CN" altLang="en-US" sz="3000" b="1" spc="4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上对下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92043" y="3883944"/>
            <a:ext cx="1687508" cy="492443"/>
          </a:xfrm>
          <a:prstGeom prst="rect">
            <a:avLst/>
          </a:prstGeom>
        </p:spPr>
        <p:txBody>
          <a:bodyPr wrap="square" lIns="68580" tIns="34290" rIns="68580" bIns="34290" anchor="ctr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zh-CN" altLang="en-US" sz="3000" b="1" spc="4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高对低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9" name="矩形 8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55" name="矩形 54"/>
          <p:cNvSpPr/>
          <p:nvPr/>
        </p:nvSpPr>
        <p:spPr>
          <a:xfrm>
            <a:off x="2673990" y="839379"/>
            <a:ext cx="3099644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看图补充对子</a:t>
            </a:r>
            <a:endParaRPr lang="en-US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647315" y="1847262"/>
            <a:ext cx="2522206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蓝天对</a:t>
            </a:r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青山对</a:t>
            </a:r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绿树对</a:t>
            </a:r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endParaRPr lang="en-US" altLang="zh-CN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975126" y="1957752"/>
            <a:ext cx="1032205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白云</a:t>
            </a:r>
            <a:endParaRPr lang="en-US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975126" y="2640267"/>
            <a:ext cx="1032205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绿水</a:t>
            </a:r>
            <a:endParaRPr lang="en-US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975126" y="3313101"/>
            <a:ext cx="1032205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红花</a:t>
            </a:r>
            <a:endParaRPr lang="en-US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65" y="1825350"/>
            <a:ext cx="3579395" cy="2267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5" name="组合 14"/>
          <p:cNvGrpSpPr/>
          <p:nvPr/>
        </p:nvGrpSpPr>
        <p:grpSpPr>
          <a:xfrm rot="407173">
            <a:off x="707973" y="567094"/>
            <a:ext cx="541340" cy="1280168"/>
            <a:chOff x="1214128" y="701384"/>
            <a:chExt cx="721786" cy="1706890"/>
          </a:xfrm>
        </p:grpSpPr>
        <p:sp>
          <p:nvSpPr>
            <p:cNvPr id="11" name="左箭头 10"/>
            <p:cNvSpPr/>
            <p:nvPr/>
          </p:nvSpPr>
          <p:spPr>
            <a:xfrm rot="13619341">
              <a:off x="721576" y="1193936"/>
              <a:ext cx="1706890" cy="721786"/>
            </a:xfrm>
            <a:prstGeom prst="lef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 rot="18986141">
              <a:off x="1302568" y="749870"/>
              <a:ext cx="533480" cy="161924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b="1" spc="375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点图看视频</a:t>
              </a:r>
              <a:endParaRPr lang="zh-CN" altLang="en-US" b="1" spc="375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9" name="矩形 8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8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0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45" name="组合 44"/>
          <p:cNvGrpSpPr/>
          <p:nvPr/>
        </p:nvGrpSpPr>
        <p:grpSpPr>
          <a:xfrm>
            <a:off x="54781" y="144416"/>
            <a:ext cx="2400020" cy="837497"/>
            <a:chOff x="73041" y="192552"/>
            <a:chExt cx="3200027" cy="1116663"/>
          </a:xfrm>
        </p:grpSpPr>
        <p:grpSp>
          <p:nvGrpSpPr>
            <p:cNvPr id="46" name="组合 45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41" y="192552"/>
              <a:ext cx="976164" cy="1116663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93716" y="1490123"/>
            <a:ext cx="5063337" cy="646331"/>
            <a:chOff x="1058284" y="1986826"/>
            <a:chExt cx="6751116" cy="861774"/>
          </a:xfrm>
        </p:grpSpPr>
        <p:sp>
          <p:nvSpPr>
            <p:cNvPr id="34" name="矩形 13"/>
            <p:cNvSpPr>
              <a:spLocks noChangeArrowheads="1"/>
            </p:cNvSpPr>
            <p:nvPr/>
          </p:nvSpPr>
          <p:spPr bwMode="auto">
            <a:xfrm>
              <a:off x="1058284" y="1986826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97097" y="2048381"/>
              <a:ext cx="5912303" cy="738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0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熟读课文，并背诵课文。</a:t>
              </a:r>
              <a:endParaRPr lang="zh-CN" altLang="en-US" sz="3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93714" y="2341707"/>
            <a:ext cx="4290690" cy="646331"/>
            <a:chOff x="1058284" y="3122273"/>
            <a:chExt cx="5720920" cy="861774"/>
          </a:xfrm>
        </p:grpSpPr>
        <p:sp>
          <p:nvSpPr>
            <p:cNvPr id="43" name="矩形 13"/>
            <p:cNvSpPr>
              <a:spLocks noChangeArrowheads="1"/>
            </p:cNvSpPr>
            <p:nvPr/>
          </p:nvSpPr>
          <p:spPr bwMode="auto">
            <a:xfrm>
              <a:off x="1058284" y="3122273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97097" y="3183828"/>
              <a:ext cx="4882107" cy="738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0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练习书写本课生字。</a:t>
              </a:r>
              <a:endParaRPr lang="zh-CN" altLang="en-US" sz="3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93715" y="3114603"/>
            <a:ext cx="6663859" cy="1090042"/>
            <a:chOff x="1058284" y="4152801"/>
            <a:chExt cx="8885145" cy="1453389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58284" y="4152801"/>
              <a:ext cx="593835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897097" y="4183578"/>
              <a:ext cx="8046332" cy="14226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750"/>
                </a:lnSpc>
              </a:pPr>
              <a:r>
                <a:rPr lang="zh-CN" altLang="en-US" sz="30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找一找身边的对子，在爸爸妈妈的指导下读一读。</a:t>
              </a:r>
              <a:endParaRPr lang="zh-CN" altLang="en-US" sz="30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217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4" name="矩形 13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pic>
        <p:nvPicPr>
          <p:cNvPr id="31" name="Picture 4" descr="http://imgsrc.baidu.com/forum/w%3D580/sign=e4bdc4269058d109c4e3a9bae159ccd0/3e8877160924ab18aec2466f37fae6cd79890b84.jpg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48" y="1187605"/>
            <a:ext cx="2291156" cy="1371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381" y="1144339"/>
            <a:ext cx="2018873" cy="1397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7" name="组合 6"/>
          <p:cNvGrpSpPr/>
          <p:nvPr/>
        </p:nvGrpSpPr>
        <p:grpSpPr>
          <a:xfrm>
            <a:off x="1584803" y="2456087"/>
            <a:ext cx="715260" cy="660428"/>
            <a:chOff x="2113071" y="3274780"/>
            <a:chExt cx="953680" cy="880569"/>
          </a:xfrm>
        </p:grpSpPr>
        <p:sp>
          <p:nvSpPr>
            <p:cNvPr id="34" name="矩形 33"/>
            <p:cNvSpPr/>
            <p:nvPr/>
          </p:nvSpPr>
          <p:spPr>
            <a:xfrm>
              <a:off x="2198832" y="3539797"/>
              <a:ext cx="656591" cy="615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风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113071" y="3274780"/>
              <a:ext cx="953680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 err="1">
                  <a:solidFill>
                    <a:srgbClr val="FF0000"/>
                  </a:solidFill>
                  <a:latin typeface="+mj-ea"/>
                  <a:ea typeface="+mj-ea"/>
                </a:rPr>
                <a:t>fēnɡ</a:t>
              </a:r>
              <a:endParaRPr lang="zh-CN" altLang="en-US" sz="1800" dirty="0">
                <a:latin typeface="+mj-ea"/>
                <a:ea typeface="+mj-ea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383" y="1183924"/>
            <a:ext cx="2145053" cy="1378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2" name="组合 11"/>
          <p:cNvGrpSpPr/>
          <p:nvPr/>
        </p:nvGrpSpPr>
        <p:grpSpPr>
          <a:xfrm>
            <a:off x="4295954" y="2450529"/>
            <a:ext cx="615874" cy="666762"/>
            <a:chOff x="5727938" y="3267373"/>
            <a:chExt cx="821165" cy="889016"/>
          </a:xfrm>
        </p:grpSpPr>
        <p:sp>
          <p:nvSpPr>
            <p:cNvPr id="9" name="矩形 8"/>
            <p:cNvSpPr/>
            <p:nvPr/>
          </p:nvSpPr>
          <p:spPr>
            <a:xfrm>
              <a:off x="5727938" y="3267373"/>
              <a:ext cx="821165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800" b="1" dirty="0" err="1">
                  <a:solidFill>
                    <a:srgbClr val="FF0000"/>
                  </a:solidFill>
                  <a:latin typeface="+mj-ea"/>
                  <a:ea typeface="+mj-ea"/>
                </a:rPr>
                <a:t>yún</a:t>
              </a:r>
              <a:endParaRPr lang="en-US" altLang="zh-CN" sz="18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764006" y="3540836"/>
              <a:ext cx="656590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云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02671" y="2449527"/>
            <a:ext cx="603050" cy="666178"/>
            <a:chOff x="9203561" y="3266036"/>
            <a:chExt cx="804067" cy="888238"/>
          </a:xfrm>
        </p:grpSpPr>
        <p:sp>
          <p:nvSpPr>
            <p:cNvPr id="10" name="矩形 9"/>
            <p:cNvSpPr/>
            <p:nvPr/>
          </p:nvSpPr>
          <p:spPr>
            <a:xfrm>
              <a:off x="9203561" y="3266036"/>
              <a:ext cx="80406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800" b="1" dirty="0" err="1">
                  <a:solidFill>
                    <a:srgbClr val="FF0000"/>
                  </a:solidFill>
                  <a:latin typeface="+mj-ea"/>
                  <a:ea typeface="+mj-ea"/>
                </a:rPr>
                <a:t>xuě</a:t>
              </a:r>
              <a:endParaRPr lang="en-US" altLang="zh-CN" sz="18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9233217" y="3538720"/>
              <a:ext cx="656591" cy="615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雪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07" y="3131520"/>
            <a:ext cx="2172637" cy="1222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0" name="组合 19"/>
          <p:cNvGrpSpPr/>
          <p:nvPr/>
        </p:nvGrpSpPr>
        <p:grpSpPr>
          <a:xfrm>
            <a:off x="1585176" y="4237222"/>
            <a:ext cx="619080" cy="717578"/>
            <a:chOff x="2113566" y="5649625"/>
            <a:chExt cx="825440" cy="956770"/>
          </a:xfrm>
        </p:grpSpPr>
        <p:sp>
          <p:nvSpPr>
            <p:cNvPr id="49" name="矩形 48"/>
            <p:cNvSpPr/>
            <p:nvPr/>
          </p:nvSpPr>
          <p:spPr>
            <a:xfrm>
              <a:off x="2148031" y="5990842"/>
              <a:ext cx="656591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花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113566" y="5649625"/>
              <a:ext cx="825440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 err="1">
                  <a:solidFill>
                    <a:srgbClr val="FF0000"/>
                  </a:solidFill>
                  <a:latin typeface="+mn-ea"/>
                </a:rPr>
                <a:t>hu</a:t>
              </a:r>
              <a:r>
                <a:rPr lang="en-US" altLang="zh-CN" sz="2100" b="1" dirty="0" err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ā</a:t>
              </a:r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582" y="3055058"/>
            <a:ext cx="2087931" cy="1304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1" name="组合 20"/>
          <p:cNvGrpSpPr/>
          <p:nvPr/>
        </p:nvGrpSpPr>
        <p:grpSpPr>
          <a:xfrm>
            <a:off x="4317749" y="4221151"/>
            <a:ext cx="691215" cy="742378"/>
            <a:chOff x="5756993" y="5628201"/>
            <a:chExt cx="921620" cy="989838"/>
          </a:xfrm>
        </p:grpSpPr>
        <p:sp>
          <p:nvSpPr>
            <p:cNvPr id="51" name="矩形 50"/>
            <p:cNvSpPr/>
            <p:nvPr/>
          </p:nvSpPr>
          <p:spPr>
            <a:xfrm>
              <a:off x="5756993" y="5628201"/>
              <a:ext cx="92162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800" b="1" dirty="0" err="1">
                  <a:solidFill>
                    <a:srgbClr val="FF0000"/>
                  </a:solidFill>
                  <a:latin typeface="+mn-ea"/>
                </a:rPr>
                <a:t>ni</a:t>
              </a:r>
              <a:r>
                <a:rPr lang="en-US" altLang="zh-CN" sz="2100" b="1" dirty="0" err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ǎ</a:t>
              </a:r>
              <a:r>
                <a:rPr lang="en-US" altLang="zh-CN" sz="1800" b="1" dirty="0" err="1">
                  <a:solidFill>
                    <a:srgbClr val="FF0000"/>
                  </a:solidFill>
                  <a:latin typeface="+mn-ea"/>
                </a:rPr>
                <a:t>o</a:t>
              </a:r>
              <a:endParaRPr lang="en-US" altLang="zh-CN" sz="1800" b="1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827525" y="6002485"/>
              <a:ext cx="656591" cy="615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鸟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632" y="3036416"/>
            <a:ext cx="1989620" cy="1326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2" name="组合 21"/>
          <p:cNvGrpSpPr/>
          <p:nvPr/>
        </p:nvGrpSpPr>
        <p:grpSpPr>
          <a:xfrm>
            <a:off x="6500817" y="4241449"/>
            <a:ext cx="1285253" cy="723328"/>
            <a:chOff x="8667754" y="5655263"/>
            <a:chExt cx="1713670" cy="964438"/>
          </a:xfrm>
        </p:grpSpPr>
        <p:sp>
          <p:nvSpPr>
            <p:cNvPr id="60" name="矩形 59"/>
            <p:cNvSpPr/>
            <p:nvPr/>
          </p:nvSpPr>
          <p:spPr>
            <a:xfrm>
              <a:off x="8667754" y="5655263"/>
              <a:ext cx="171367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800" b="1" dirty="0" err="1">
                  <a:solidFill>
                    <a:srgbClr val="FF0000"/>
                  </a:solidFill>
                  <a:latin typeface="+mn-ea"/>
                </a:rPr>
                <a:t>sh</a:t>
              </a:r>
              <a:r>
                <a:rPr lang="en-US" altLang="zh-CN" sz="2100" b="1" dirty="0" err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ā</a:t>
              </a:r>
              <a:r>
                <a:rPr lang="en-US" altLang="zh-CN" sz="1800" b="1" dirty="0" err="1">
                  <a:solidFill>
                    <a:srgbClr val="FF0000"/>
                  </a:solidFill>
                  <a:latin typeface="+mn-ea"/>
                </a:rPr>
                <a:t>n</a:t>
              </a:r>
              <a:r>
                <a:rPr lang="en-US" altLang="zh-CN" sz="1800" b="1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lang="en-US" altLang="zh-CN" sz="1800" b="1" dirty="0" err="1">
                  <a:solidFill>
                    <a:srgbClr val="FF0000"/>
                  </a:solidFill>
                  <a:latin typeface="+mn-ea"/>
                </a:rPr>
                <a:t>shuǐ</a:t>
              </a:r>
              <a:endParaRPr lang="en-US" altLang="zh-CN" sz="1800" b="1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917883" y="6004147"/>
              <a:ext cx="1169550" cy="615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山 水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1311" y="155051"/>
            <a:ext cx="2353490" cy="836788"/>
            <a:chOff x="135082" y="206733"/>
            <a:chExt cx="3137986" cy="1115717"/>
          </a:xfrm>
        </p:grpSpPr>
        <p:grpSp>
          <p:nvGrpSpPr>
            <p:cNvPr id="38" name="组合 37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新课导入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98909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10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1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4375" y="1336951"/>
            <a:ext cx="7864730" cy="2571452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43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" name="文本框 2"/>
          <p:cNvSpPr txBox="1"/>
          <p:nvPr/>
        </p:nvSpPr>
        <p:spPr>
          <a:xfrm>
            <a:off x="940179" y="1530829"/>
            <a:ext cx="7475826" cy="23775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300" dirty="0">
                <a:latin typeface="楷体" panose="02010609060101010101" pitchFamily="49" charset="-122"/>
                <a:ea typeface="楷体" panose="02010609060101010101" pitchFamily="49" charset="-122"/>
              </a:rPr>
              <a:t>同学们，这些自然中的现象和事物，大家应该都见过。今天，</a:t>
            </a:r>
            <a:r>
              <a:rPr lang="zh-CN" altLang="en-US" sz="3300" dirty="0">
                <a:latin typeface="楷体" panose="02010609060101010101" pitchFamily="49" charset="-122"/>
                <a:ea typeface="楷体" panose="02010609060101010101" pitchFamily="49" charset="-122"/>
              </a:rPr>
              <a:t>让</a:t>
            </a:r>
            <a:r>
              <a:rPr lang="zh-CN" altLang="en-US" sz="3300" dirty="0">
                <a:latin typeface="楷体" panose="02010609060101010101" pitchFamily="49" charset="-122"/>
                <a:ea typeface="楷体" panose="02010609060101010101" pitchFamily="49" charset="-122"/>
              </a:rPr>
              <a:t>我们通过另外一种形式来了解一些常见的自然景物和自然风光吧。</a:t>
            </a:r>
            <a:endParaRPr lang="zh-CN" altLang="en-US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861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577936" y="2091462"/>
            <a:ext cx="1756410" cy="206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 dirty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1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1663218" y="1489046"/>
            <a:ext cx="1585846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duì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151" y="1461899"/>
            <a:ext cx="4667486" cy="275529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69322" y="122538"/>
            <a:ext cx="2329301" cy="949967"/>
            <a:chOff x="225760" y="163382"/>
            <a:chExt cx="3105734" cy="1266623"/>
          </a:xfrm>
        </p:grpSpPr>
        <p:grpSp>
          <p:nvGrpSpPr>
            <p:cNvPr id="35" name="组合 34"/>
            <p:cNvGrpSpPr/>
            <p:nvPr/>
          </p:nvGrpSpPr>
          <p:grpSpPr>
            <a:xfrm>
              <a:off x="1158729" y="567600"/>
              <a:ext cx="2172765" cy="679269"/>
              <a:chOff x="1966053" y="2511380"/>
              <a:chExt cx="2172765" cy="679269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  <a:endParaRPr lang="zh-CN" altLang="en-US" sz="2400" b="1" spc="9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760" y="163382"/>
              <a:ext cx="1065668" cy="126662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92952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43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258231" y="2140441"/>
            <a:ext cx="145951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195062" y="1464642"/>
            <a:ext cx="1585846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yún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0909" y="1604043"/>
            <a:ext cx="2512925" cy="2055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5184761" y="2194994"/>
            <a:ext cx="1427718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026633" y="1530736"/>
            <a:ext cx="1585846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yǔ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4112" y="1604042"/>
            <a:ext cx="2224820" cy="2173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658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 bldLvl="0" animBg="1"/>
      <p:bldP spid="27" grpId="0"/>
      <p:bldP spid="2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43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40321" y="2306483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35138" y="1738516"/>
            <a:ext cx="1589636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+mn-ea"/>
                <a:ea typeface="+mn-ea"/>
              </a:rPr>
              <a:t>fēng</a:t>
            </a:r>
            <a:endParaRPr lang="en-US" altLang="zh-CN" sz="4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788" y="1420456"/>
            <a:ext cx="2368475" cy="2447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727" y="1263546"/>
            <a:ext cx="2565182" cy="2761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443702" y="2306483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4540415" y="1692351"/>
            <a:ext cx="1585846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+mn-ea"/>
                <a:ea typeface="+mn-ea"/>
              </a:rPr>
              <a:t>hu</a:t>
            </a: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960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 bldLvl="0" animBg="1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"/>
          <p:cNvGrpSpPr/>
          <p:nvPr/>
        </p:nvGrpSpPr>
        <p:grpSpPr>
          <a:xfrm>
            <a:off x="1143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0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34151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48487" y="1555152"/>
            <a:ext cx="1750598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+mn-ea"/>
                <a:ea typeface="+mn-ea"/>
              </a:rPr>
              <a:t>ni</a:t>
            </a: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altLang="zh-CN" sz="4800" b="1" dirty="0">
                <a:solidFill>
                  <a:srgbClr val="FF0000"/>
                </a:solidFill>
                <a:latin typeface="+mn-ea"/>
                <a:ea typeface="+mn-ea"/>
              </a:rPr>
              <a:t>o</a:t>
            </a:r>
            <a:endParaRPr lang="en-US" altLang="zh-CN" sz="4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166" y="1517262"/>
            <a:ext cx="2375034" cy="2300033"/>
          </a:xfrm>
          <a:prstGeom prst="rect">
            <a:avLst/>
          </a:prstGeom>
          <a:ln>
            <a:noFill/>
          </a:ln>
          <a:effectLst/>
        </p:spPr>
      </p:pic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693103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4376486" y="1601317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chóng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7912" y="1810064"/>
            <a:ext cx="2360405" cy="174817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40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 bldLvl="0" animBg="1"/>
      <p:bldP spid="26" grpId="0"/>
      <p:bldP spid="2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544" y="991413"/>
            <a:ext cx="4886793" cy="368545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48" name="TextBox 3"/>
          <p:cNvSpPr txBox="1">
            <a:spLocks noChangeArrowheads="1"/>
          </p:cNvSpPr>
          <p:nvPr/>
        </p:nvSpPr>
        <p:spPr bwMode="auto">
          <a:xfrm>
            <a:off x="607995" y="1296902"/>
            <a:ext cx="60389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4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498778" y="2399621"/>
            <a:ext cx="478255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4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433616" y="3649034"/>
            <a:ext cx="55650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 sz="4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068283" y="1319021"/>
            <a:ext cx="69370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4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3"/>
          <p:cNvSpPr txBox="1">
            <a:spLocks noChangeArrowheads="1"/>
          </p:cNvSpPr>
          <p:nvPr/>
        </p:nvSpPr>
        <p:spPr bwMode="auto">
          <a:xfrm>
            <a:off x="1993271" y="2389382"/>
            <a:ext cx="538752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4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1491072" y="3649034"/>
            <a:ext cx="52460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409513" y="199623"/>
            <a:ext cx="2520380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5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花仙子</a:t>
            </a:r>
            <a:endParaRPr lang="zh-CN" altLang="en-US" sz="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255" y="1106444"/>
            <a:ext cx="1176533" cy="11031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13" y="1195045"/>
            <a:ext cx="1217260" cy="110379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4" y="2373929"/>
            <a:ext cx="1170161" cy="1035143"/>
          </a:xfrm>
          <a:prstGeom prst="rect">
            <a:avLst/>
          </a:prstGeom>
        </p:spPr>
      </p:pic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2761991" y="3514904"/>
            <a:ext cx="52460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4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42" y="2384590"/>
            <a:ext cx="1179654" cy="104399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412" y="3713772"/>
            <a:ext cx="1114425" cy="109299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6407" y="3519509"/>
            <a:ext cx="1285364" cy="119281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46" y="3631945"/>
            <a:ext cx="954581" cy="96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74 0.00417 L 0.57305 0.422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9" y="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33333E-6 L 0.59922 0.420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61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7037E-6 L 0.33399 0.142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93" y="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4276 0.033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8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L 0.44205 -0.0363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96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4319 0.140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89" y="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 L 0.47291 -0.2009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46" y="-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6" name="矩形 2"/>
          <p:cNvSpPr>
            <a:spLocks noChangeArrowheads="1"/>
          </p:cNvSpPr>
          <p:nvPr/>
        </p:nvSpPr>
        <p:spPr bwMode="auto">
          <a:xfrm>
            <a:off x="2688280" y="1295234"/>
            <a:ext cx="5389913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从下往上出尖尖，好似鸟儿尖尖嘴。</a:t>
            </a:r>
            <a:endParaRPr lang="zh-CN" altLang="zh-CN" sz="24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2731327" y="2246746"/>
            <a:ext cx="6175169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撇左斜，折上挑，好似尺子上的尖尖角。</a:t>
            </a:r>
            <a:endParaRPr lang="zh-CN" altLang="zh-CN" sz="24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7673" y="1315704"/>
            <a:ext cx="688490" cy="50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62" y="2329234"/>
            <a:ext cx="526411" cy="4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9013" y="3205643"/>
            <a:ext cx="578087" cy="41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矩形 2"/>
          <p:cNvSpPr>
            <a:spLocks noChangeArrowheads="1"/>
          </p:cNvSpPr>
          <p:nvPr/>
        </p:nvSpPr>
        <p:spPr bwMode="auto">
          <a:xfrm>
            <a:off x="2694215" y="3118097"/>
            <a:ext cx="5259284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竖短停顿再写横，好似模仿的手指枪。</a:t>
            </a:r>
            <a:endParaRPr lang="zh-CN" altLang="zh-CN" sz="24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80135">
            <a:off x="930126" y="1402729"/>
            <a:ext cx="692944" cy="37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18783">
            <a:off x="941599" y="2347392"/>
            <a:ext cx="631191" cy="32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5052" y="3213853"/>
            <a:ext cx="658277" cy="42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4" y="175765"/>
            <a:ext cx="872966" cy="767239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937926" y="402321"/>
            <a:ext cx="1547361" cy="509452"/>
            <a:chOff x="2130626" y="2511380"/>
            <a:chExt cx="2063148" cy="679269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2174057" y="2511380"/>
              <a:ext cx="1666423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3"/>
            <p:cNvSpPr txBox="1">
              <a:spLocks noChangeArrowheads="1"/>
            </p:cNvSpPr>
            <p:nvPr/>
          </p:nvSpPr>
          <p:spPr bwMode="auto">
            <a:xfrm>
              <a:off x="2130626" y="2542905"/>
              <a:ext cx="2063148" cy="61555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spc="900" dirty="0">
                  <a:latin typeface="黑体" panose="02010609060101010101" pitchFamily="49" charset="-122"/>
                  <a:ea typeface="黑体" panose="02010609060101010101" pitchFamily="49" charset="-122"/>
                </a:rPr>
                <a:t>学笔画</a:t>
              </a:r>
              <a:endParaRPr lang="zh-CN" altLang="en-US" sz="2400" b="1" spc="9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3831771" y="2511380"/>
              <a:ext cx="307047" cy="33528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3849189" y="2828613"/>
              <a:ext cx="269966" cy="36203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174057" y="3190649"/>
              <a:ext cx="1697086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1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673</Words>
  <Application>Microsoft Office PowerPoint</Application>
  <PresentationFormat>全屏显示(16:9)</PresentationFormat>
  <Paragraphs>135</Paragraphs>
  <Slides>20</Slides>
  <Notes>0</Notes>
  <HiddenSlides>0</HiddenSlides>
  <MMClips>3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第一PPT模板网-WWW.1PPT.COM</vt:lpstr>
      <vt:lpstr>1_Office 主题</vt:lpstr>
      <vt:lpstr>对韵歌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/>
  <cp:keywords>第一PPT模板网-WWW.1PPT.COM</cp:keywords>
  <cp:lastModifiedBy/>
  <cp:revision>12</cp:revision>
  <dcterms:created xsi:type="dcterms:W3CDTF">2018-03-01T02:03:00Z</dcterms:created>
  <dcterms:modified xsi:type="dcterms:W3CDTF">2020-03-15T01:39:53Z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