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28"/>
  </p:handoutMasterIdLst>
  <p:sldIdLst>
    <p:sldId id="256" r:id="rId4"/>
    <p:sldId id="453" r:id="rId5"/>
    <p:sldId id="307" r:id="rId7"/>
    <p:sldId id="452" r:id="rId8"/>
    <p:sldId id="363" r:id="rId9"/>
    <p:sldId id="398" r:id="rId10"/>
    <p:sldId id="399" r:id="rId11"/>
    <p:sldId id="400" r:id="rId12"/>
    <p:sldId id="401" r:id="rId13"/>
    <p:sldId id="402" r:id="rId14"/>
    <p:sldId id="403" r:id="rId15"/>
    <p:sldId id="433" r:id="rId16"/>
    <p:sldId id="434" r:id="rId17"/>
    <p:sldId id="435" r:id="rId18"/>
    <p:sldId id="436" r:id="rId19"/>
    <p:sldId id="437" r:id="rId20"/>
    <p:sldId id="438" r:id="rId21"/>
    <p:sldId id="439" r:id="rId22"/>
    <p:sldId id="440" r:id="rId23"/>
    <p:sldId id="430" r:id="rId24"/>
    <p:sldId id="431" r:id="rId25"/>
    <p:sldId id="432" r:id="rId26"/>
    <p:sldId id="325" r:id="rId2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FF"/>
    <a:srgbClr val="FFFFCC"/>
    <a:srgbClr val="B9E2F8"/>
    <a:srgbClr val="CCFF99"/>
    <a:srgbClr val="FF00FF"/>
    <a:srgbClr val="000000"/>
    <a:srgbClr val="B4E1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36002" cy="36002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94E22F03-2A5B-4544-83A7-0211592C3E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3412DBF8-ED5E-46D3-89F1-AF8790693A8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717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mtClean="0"/>
              <a:t>状元成才路</a:t>
            </a:r>
            <a:endParaRPr lang="zh-CN" altLang="en-US" smtClean="0"/>
          </a:p>
        </p:txBody>
      </p:sp>
      <p:sp>
        <p:nvSpPr>
          <p:cNvPr id="7172" name="页眉占位符 5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mtClean="0"/>
              <a:t>状元成才路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7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mtClean="0"/>
              <a:t>状元成才路</a:t>
            </a:r>
            <a:endParaRPr lang="zh-CN" altLang="en-US" smtClean="0"/>
          </a:p>
        </p:txBody>
      </p:sp>
      <p:sp>
        <p:nvSpPr>
          <p:cNvPr id="21508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mtClean="0"/>
              <a:t>状元成才路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07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30723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mtClean="0"/>
              <a:t>状元成才路</a:t>
            </a:r>
            <a:endParaRPr lang="zh-CN" altLang="en-US" smtClean="0"/>
          </a:p>
        </p:txBody>
      </p:sp>
      <p:sp>
        <p:nvSpPr>
          <p:cNvPr id="30724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mtClean="0"/>
              <a:t>状元成才路</a:t>
            </a: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0" hangingPunct="0"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0" hangingPunct="0"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/>
            </a:lvl1pPr>
          </a:lstStyle>
          <a:p>
            <a:fld id="{E1D37687-BF90-4231-A852-A35ECF35968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1359694" y="1531751"/>
            <a:ext cx="6102350" cy="10144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6000" dirty="0">
                <a:sym typeface="+mn-ea"/>
              </a:rPr>
              <a:t>4  d t n l</a:t>
            </a:r>
            <a:endParaRPr lang="zh-CN" altLang="en-US" sz="7200" dirty="0">
              <a:sym typeface="+mn-ea"/>
            </a:endParaRPr>
          </a:p>
        </p:txBody>
      </p:sp>
      <p:sp>
        <p:nvSpPr>
          <p:cNvPr id="8" name="副标题 2"/>
          <p:cNvSpPr txBox="1"/>
          <p:nvPr/>
        </p:nvSpPr>
        <p:spPr bwMode="auto">
          <a:xfrm>
            <a:off x="3260725" y="2784475"/>
            <a:ext cx="2711450" cy="436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en-US" altLang="zh-CN" sz="2000" dirty="0">
                <a:latin typeface="+mj-ea"/>
                <a:ea typeface="+mj-ea"/>
                <a:sym typeface="+mn-ea"/>
              </a:rPr>
              <a:t>R·</a:t>
            </a:r>
            <a:r>
              <a:rPr lang="zh-CN" altLang="en-US" sz="2000" dirty="0">
                <a:latin typeface="+mj-ea"/>
                <a:ea typeface="+mj-ea"/>
                <a:sym typeface="+mn-ea"/>
              </a:rPr>
              <a:t>一年级上册</a:t>
            </a:r>
            <a:endParaRPr lang="zh-CN" altLang="en-US" sz="2000" dirty="0">
              <a:latin typeface="+mj-ea"/>
              <a:ea typeface="+mj-ea"/>
              <a:sym typeface="+mn-ea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212850" y="2719388"/>
            <a:ext cx="63960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0" y="4136216"/>
            <a:ext cx="9144000" cy="429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www.downyi.com</a:t>
            </a: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3671888" y="1370013"/>
          <a:ext cx="4002087" cy="127476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02087"/>
              </a:tblGrid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1247775" y="2947988"/>
            <a:ext cx="717232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写法：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占中格，要占满，短竖写中间，再写左弯竖。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22788" y="1765300"/>
            <a:ext cx="10477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910263" y="1233488"/>
            <a:ext cx="1216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7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</a:t>
            </a:r>
            <a:endParaRPr lang="zh-CN" altLang="en-US" sz="7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9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81200" y="1484313"/>
            <a:ext cx="1049338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3671888" y="1370013"/>
          <a:ext cx="4002087" cy="127476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02087"/>
              </a:tblGrid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1163638" y="2957513"/>
            <a:ext cx="717232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写法：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占中上格，写竖要直，一笔写成。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251450" y="1233488"/>
            <a:ext cx="1216025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73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</a:t>
            </a:r>
            <a:endParaRPr lang="zh-CN" altLang="en-US" sz="73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21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14513" y="1425575"/>
            <a:ext cx="431800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534988" y="1190625"/>
            <a:ext cx="8005762" cy="1955800"/>
            <a:chOff x="134938" y="1219199"/>
            <a:chExt cx="8805862" cy="2150514"/>
          </a:xfrm>
        </p:grpSpPr>
        <p:pic>
          <p:nvPicPr>
            <p:cNvPr id="18434" name="Picture 1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4938" y="1219199"/>
              <a:ext cx="2201313" cy="215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5" name="Picture 1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578100" y="1219199"/>
              <a:ext cx="1581559" cy="215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6" name="Picture 1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612938" y="1486742"/>
              <a:ext cx="1977795" cy="1882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7" name="Picture 13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222087" y="1219199"/>
              <a:ext cx="1718713" cy="215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矩形 1"/>
          <p:cNvSpPr/>
          <p:nvPr/>
        </p:nvSpPr>
        <p:spPr>
          <a:xfrm>
            <a:off x="956154" y="3439446"/>
            <a:ext cx="7528626" cy="683264"/>
          </a:xfrm>
          <a:prstGeom prst="rect">
            <a:avLst/>
          </a:prstGeom>
          <a:solidFill>
            <a:srgbClr val="CCFF99"/>
          </a:solidFill>
          <a:effectLst>
            <a:softEdge rad="31750"/>
          </a:effec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必须和韵母交朋友，才能表示字音。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87696" y="397782"/>
            <a:ext cx="1498600" cy="646330"/>
          </a:xfrm>
          <a:prstGeom prst="rect">
            <a:avLst/>
          </a:prstGeom>
          <a:solidFill>
            <a:srgbClr val="FFFF00"/>
          </a:solidFill>
          <a:effectLst>
            <a:softEdge rad="31750"/>
          </a:effectLst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  <a:sym typeface="+mn-ea"/>
              </a:rPr>
              <a:t>声 母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63525" y="504825"/>
          <a:ext cx="8570912" cy="42973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0031"/>
                <a:gridCol w="658292"/>
                <a:gridCol w="813384"/>
                <a:gridCol w="1683832"/>
                <a:gridCol w="1867545"/>
                <a:gridCol w="1423914"/>
                <a:gridCol w="1423914"/>
              </a:tblGrid>
              <a:tr h="618463">
                <a:tc rowSpan="6"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+mj-ea"/>
                          <a:ea typeface="+mj-ea"/>
                        </a:rPr>
                        <a:t>读一读</a:t>
                      </a:r>
                      <a:endParaRPr lang="zh-CN" altLang="en-US" sz="2400" b="1" dirty="0">
                        <a:latin typeface="+mj-ea"/>
                        <a:ea typeface="+mj-ea"/>
                      </a:endParaRPr>
                    </a:p>
                  </a:txBody>
                  <a:tcPr marL="91447" marR="91447" vert="eaVert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+mj-ea"/>
                          <a:ea typeface="+mj-ea"/>
                        </a:rPr>
                        <a:t>声母</a:t>
                      </a:r>
                      <a:endParaRPr lang="zh-CN" altLang="en-US" sz="2400" b="1" dirty="0">
                        <a:latin typeface="+mj-ea"/>
                        <a:ea typeface="+mj-ea"/>
                      </a:endParaRPr>
                    </a:p>
                  </a:txBody>
                  <a:tcPr marL="91447" marR="91447" anchor="ctr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/>
                </a:tc>
              </a:tr>
              <a:tr h="618463">
                <a:tc vMerge="1"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+mj-ea"/>
                          <a:ea typeface="+mj-ea"/>
                        </a:rPr>
                        <a:t>韵母</a:t>
                      </a:r>
                      <a:endParaRPr lang="zh-CN" altLang="en-US" sz="2400" b="1" dirty="0">
                        <a:latin typeface="+mj-ea"/>
                        <a:ea typeface="+mj-ea"/>
                      </a:endParaRPr>
                    </a:p>
                  </a:txBody>
                  <a:tcPr marL="91447" marR="91447" anchor="ctr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/>
                </a:tc>
              </a:tr>
              <a:tr h="790613">
                <a:tc vMerge="1"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+mj-ea"/>
                          <a:ea typeface="+mj-ea"/>
                        </a:rPr>
                        <a:t>音节</a:t>
                      </a:r>
                      <a:endParaRPr lang="zh-CN" altLang="en-US" sz="2400" b="1" dirty="0">
                        <a:latin typeface="+mj-ea"/>
                        <a:ea typeface="+mj-ea"/>
                      </a:endParaRPr>
                    </a:p>
                  </a:txBody>
                  <a:tcPr marL="91447" marR="914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+mj-ea"/>
                          <a:ea typeface="+mj-ea"/>
                        </a:rPr>
                        <a:t>一声</a:t>
                      </a:r>
                      <a:endParaRPr lang="zh-CN" altLang="en-US" sz="2400" b="1" dirty="0">
                        <a:latin typeface="+mj-ea"/>
                        <a:ea typeface="+mj-ea"/>
                      </a:endParaRPr>
                    </a:p>
                  </a:txBody>
                  <a:tcPr marL="91447" marR="91447"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FFCCFF"/>
                    </a:solidFill>
                  </a:tcPr>
                </a:tc>
              </a:tr>
              <a:tr h="739605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+mj-ea"/>
                          <a:ea typeface="+mj-ea"/>
                        </a:rPr>
                        <a:t>二声</a:t>
                      </a:r>
                      <a:endParaRPr lang="zh-CN" altLang="en-US" sz="2400" b="1" dirty="0">
                        <a:latin typeface="+mj-ea"/>
                        <a:ea typeface="+mj-ea"/>
                      </a:endParaRPr>
                    </a:p>
                  </a:txBody>
                  <a:tcPr marL="91447" marR="91447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FFFFCC"/>
                    </a:solidFill>
                  </a:tcPr>
                </a:tc>
              </a:tr>
              <a:tr h="790613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+mj-ea"/>
                          <a:ea typeface="+mj-ea"/>
                        </a:rPr>
                        <a:t>三声</a:t>
                      </a:r>
                      <a:endParaRPr lang="zh-CN" altLang="en-US" sz="2400" b="1" dirty="0">
                        <a:latin typeface="+mj-ea"/>
                        <a:ea typeface="+mj-ea"/>
                      </a:endParaRPr>
                    </a:p>
                  </a:txBody>
                  <a:tcPr marL="91447" marR="91447" anchor="ctr">
                    <a:solidFill>
                      <a:srgbClr val="B9E2F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B9E2F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B9E2F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B9E2F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B9E2F8"/>
                    </a:solidFill>
                  </a:tcPr>
                </a:tc>
              </a:tr>
              <a:tr h="739605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+mj-ea"/>
                          <a:ea typeface="+mj-ea"/>
                        </a:rPr>
                        <a:t>四声</a:t>
                      </a:r>
                      <a:endParaRPr lang="zh-CN" altLang="en-US" sz="2400" b="1" dirty="0">
                        <a:latin typeface="+mj-ea"/>
                        <a:ea typeface="+mj-ea"/>
                      </a:endParaRPr>
                    </a:p>
                  </a:txBody>
                  <a:tcPr marL="91447" marR="91447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7" marR="91447"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911475" y="420688"/>
            <a:ext cx="6350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4400" b="1">
                <a:solidFill>
                  <a:srgbClr val="0000FF"/>
                </a:solidFill>
                <a:latin typeface="宋体" panose="02010600030101010101" pitchFamily="2" charset="-122"/>
              </a:rPr>
              <a:t>d</a:t>
            </a:r>
            <a:endParaRPr lang="zh-CN" altLang="en-US" sz="4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711700" y="392113"/>
            <a:ext cx="6191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4400" b="1">
                <a:solidFill>
                  <a:srgbClr val="0000FF"/>
                </a:solidFill>
                <a:latin typeface="宋体" panose="02010600030101010101" pitchFamily="2" charset="-122"/>
              </a:rPr>
              <a:t>t</a:t>
            </a:r>
            <a:endParaRPr lang="zh-CN" altLang="en-US" sz="4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357938" y="350838"/>
            <a:ext cx="6461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4400" b="1">
                <a:solidFill>
                  <a:srgbClr val="0000FF"/>
                </a:solidFill>
                <a:latin typeface="宋体" panose="02010600030101010101" pitchFamily="2" charset="-122"/>
              </a:rPr>
              <a:t>n</a:t>
            </a:r>
            <a:endParaRPr lang="zh-CN" altLang="en-US" sz="4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948613" y="504825"/>
            <a:ext cx="514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latin typeface="Times New Roman" panose="02020603050405020304" pitchFamily="18" charset="0"/>
              </a:rPr>
              <a:t>l</a:t>
            </a:r>
            <a:endParaRPr lang="zh-CN" altLang="en-US" sz="3600" b="1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57463" y="1162050"/>
            <a:ext cx="14525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ɑ e i u</a:t>
            </a:r>
            <a:endParaRPr lang="zh-CN" altLang="en-US" sz="28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56100" y="1138238"/>
            <a:ext cx="126841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ɑ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ｅ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i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ｕ</a:t>
            </a:r>
            <a:endParaRPr lang="zh-CN" altLang="en-US" sz="28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19788" y="1135063"/>
            <a:ext cx="1449387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ɑ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ｅ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i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ｕ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ü</a:t>
            </a:r>
            <a:endParaRPr lang="zh-CN" altLang="en-US" sz="28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85050" y="1154113"/>
            <a:ext cx="14493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nn-NO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ɑ</a:t>
            </a:r>
            <a:r>
              <a:rPr lang="zh-CN" altLang="nn-NO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ｅ</a:t>
            </a:r>
            <a:r>
              <a:rPr lang="nn-NO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i</a:t>
            </a:r>
            <a:r>
              <a:rPr lang="zh-CN" altLang="nn-NO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ｕ</a:t>
            </a:r>
            <a:r>
              <a:rPr lang="nn-NO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ü</a:t>
            </a:r>
            <a:endParaRPr lang="zh-CN" altLang="en-US" sz="28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559050" y="1720850"/>
            <a:ext cx="1339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dā dē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algn="ctr"/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dī dū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254500" y="1905000"/>
            <a:ext cx="1514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tā tī tū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51563" y="1909763"/>
            <a:ext cx="962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nā nī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7632700" y="1720850"/>
            <a:ext cx="1117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lā lē 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lī lū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645400" y="2479675"/>
            <a:ext cx="1079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lá lí</a:t>
            </a:r>
            <a:endParaRPr lang="en-US" altLang="zh-CN" sz="2400" b="1">
              <a:solidFill>
                <a:srgbClr val="FF00FF"/>
              </a:solidFill>
              <a:latin typeface="宋体" panose="02010600030101010101" pitchFamily="2" charset="-122"/>
            </a:endParaRPr>
          </a:p>
          <a:p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lú lǘ</a:t>
            </a:r>
            <a:endParaRPr lang="zh-CN" altLang="en-US" sz="2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603500" y="2486025"/>
            <a:ext cx="12319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dá dé</a:t>
            </a:r>
            <a:endParaRPr lang="en-US" altLang="zh-CN" sz="2400" b="1">
              <a:solidFill>
                <a:srgbClr val="FF00FF"/>
              </a:solidFill>
              <a:latin typeface="宋体" panose="02010600030101010101" pitchFamily="2" charset="-122"/>
            </a:endParaRPr>
          </a:p>
          <a:p>
            <a:pPr algn="ctr"/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dí dú</a:t>
            </a:r>
            <a:endParaRPr lang="zh-CN" altLang="en-US" sz="2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414838" y="2662238"/>
            <a:ext cx="1131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tí tú</a:t>
            </a:r>
            <a:endParaRPr lang="zh-CN" altLang="en-US" sz="2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156325" y="2460625"/>
            <a:ext cx="10271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ná né</a:t>
            </a:r>
            <a:endParaRPr lang="en-US" altLang="zh-CN" sz="2400" b="1">
              <a:solidFill>
                <a:srgbClr val="FF00FF"/>
              </a:solidFill>
              <a:latin typeface="宋体" panose="02010600030101010101" pitchFamily="2" charset="-122"/>
            </a:endParaRPr>
          </a:p>
          <a:p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ní nú</a:t>
            </a:r>
            <a:endParaRPr lang="zh-CN" altLang="en-US" sz="2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557463" y="3435350"/>
            <a:ext cx="1503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dǎ dǐ dǔ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7621588" y="3221038"/>
            <a:ext cx="11287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lǎ lǐ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lǔ lǚ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4259263" y="3421063"/>
            <a:ext cx="1419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tǎ tǐ tǔ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6169025" y="3227388"/>
            <a:ext cx="10318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nǎ nǐ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</a:rPr>
              <a:t>nǔ nǚ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7385050" y="4032250"/>
            <a:ext cx="15636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宋体" panose="02010600030101010101" pitchFamily="2" charset="-122"/>
              </a:rPr>
              <a:t>là lè lì</a:t>
            </a:r>
            <a:endParaRPr lang="en-US" altLang="zh-CN" sz="2400" b="1">
              <a:latin typeface="宋体" panose="02010600030101010101" pitchFamily="2" charset="-122"/>
            </a:endParaRPr>
          </a:p>
          <a:p>
            <a:pPr algn="ctr"/>
            <a:r>
              <a:rPr lang="en-US" altLang="zh-CN" sz="2400" b="1">
                <a:latin typeface="宋体" panose="02010600030101010101" pitchFamily="2" charset="-122"/>
              </a:rPr>
              <a:t>lù lǜ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587625" y="4187825"/>
            <a:ext cx="1452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latin typeface="宋体" panose="02010600030101010101" pitchFamily="2" charset="-122"/>
              </a:rPr>
              <a:t>dà dì dù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4065588" y="4154488"/>
            <a:ext cx="1893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latin typeface="宋体" panose="02010600030101010101" pitchFamily="2" charset="-122"/>
              </a:rPr>
              <a:t>tà tè tì tù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6000750" y="3968750"/>
            <a:ext cx="14795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latin typeface="宋体" panose="02010600030101010101" pitchFamily="2" charset="-122"/>
              </a:rPr>
              <a:t>nà nè nì</a:t>
            </a:r>
            <a:endParaRPr lang="en-US" altLang="zh-CN" sz="2400" b="1">
              <a:latin typeface="宋体" panose="02010600030101010101" pitchFamily="2" charset="-122"/>
            </a:endParaRPr>
          </a:p>
          <a:p>
            <a:r>
              <a:rPr lang="en-US" altLang="zh-CN" sz="2400" b="1">
                <a:latin typeface="宋体" panose="02010600030101010101" pitchFamily="2" charset="-122"/>
              </a:rPr>
              <a:t> nù nǜ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6" grpId="0"/>
      <p:bldP spid="5" grpId="0"/>
      <p:bldP spid="6" grpId="0"/>
      <p:bldP spid="7" grpId="0"/>
      <p:bldP spid="8" grpId="0"/>
      <p:bldP spid="9" grpId="0"/>
      <p:bldP spid="12" grpId="0"/>
      <p:bldP spid="17" grpId="0"/>
      <p:bldP spid="18" grpId="0"/>
      <p:bldP spid="19" grpId="0"/>
      <p:bldP spid="26" grpId="0"/>
      <p:bldP spid="27" grpId="0"/>
      <p:bldP spid="28" grpId="0"/>
      <p:bldP spid="22" grpId="0"/>
      <p:bldP spid="30" grpId="0"/>
      <p:bldP spid="31" grpId="0"/>
      <p:bldP spid="32" grpId="0"/>
      <p:bldP spid="23" grpId="0"/>
      <p:bldP spid="34" grpId="0"/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5"/>
          <p:cNvGrpSpPr/>
          <p:nvPr/>
        </p:nvGrpSpPr>
        <p:grpSpPr bwMode="auto">
          <a:xfrm>
            <a:off x="384175" y="2133600"/>
            <a:ext cx="1571625" cy="1606550"/>
            <a:chOff x="1034366" y="1492249"/>
            <a:chExt cx="1944463" cy="1871317"/>
          </a:xfrm>
        </p:grpSpPr>
        <p:pic>
          <p:nvPicPr>
            <p:cNvPr id="2" name="图片 3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034366" y="1492249"/>
              <a:ext cx="1944463" cy="187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3" name="TextBox 4"/>
            <p:cNvSpPr txBox="1">
              <a:spLocks noChangeArrowheads="1"/>
            </p:cNvSpPr>
            <p:nvPr/>
          </p:nvSpPr>
          <p:spPr bwMode="auto">
            <a:xfrm>
              <a:off x="1466526" y="1928247"/>
              <a:ext cx="1168400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7200" b="1">
                  <a:solidFill>
                    <a:srgbClr val="FFFFFF"/>
                  </a:solidFill>
                  <a:latin typeface="宋体" panose="02010600030101010101" pitchFamily="2" charset="-122"/>
                </a:rPr>
                <a:t>d</a:t>
              </a:r>
              <a:endParaRPr lang="zh-CN" altLang="en-US" sz="7200" b="1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18435" name="WordArt 17"/>
          <p:cNvSpPr>
            <a:spLocks noChangeArrowheads="1" noChangeShapeType="1" noTextEdit="1"/>
          </p:cNvSpPr>
          <p:nvPr/>
        </p:nvSpPr>
        <p:spPr bwMode="auto">
          <a:xfrm>
            <a:off x="463550" y="400050"/>
            <a:ext cx="3306763" cy="9858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7200" b="1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楷体_GB2312"/>
              </a:rPr>
              <a:t>你会拼吗？</a:t>
            </a:r>
            <a:endParaRPr lang="zh-CN" altLang="en-US" sz="7200" b="1" kern="10">
              <a:ln w="9525">
                <a:solidFill>
                  <a:srgbClr val="CC99FF"/>
                </a:solidFill>
                <a:rou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latin typeface="楷体_GB231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2097088" y="1816100"/>
            <a:ext cx="1349375" cy="9525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117725" y="2654300"/>
            <a:ext cx="1354138" cy="3048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097088" y="3409950"/>
            <a:ext cx="1374775" cy="84455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446463" y="955675"/>
            <a:ext cx="573087" cy="3786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ɑ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e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i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u</a:t>
            </a:r>
            <a:endParaRPr lang="zh-CN" altLang="en-US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117725" y="3175000"/>
            <a:ext cx="1354138" cy="23495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5"/>
          <p:cNvGrpSpPr/>
          <p:nvPr/>
        </p:nvGrpSpPr>
        <p:grpSpPr bwMode="auto">
          <a:xfrm>
            <a:off x="4829175" y="2105025"/>
            <a:ext cx="1571625" cy="1606550"/>
            <a:chOff x="1034366" y="1492249"/>
            <a:chExt cx="1944463" cy="1871317"/>
          </a:xfrm>
        </p:grpSpPr>
        <p:pic>
          <p:nvPicPr>
            <p:cNvPr id="20491" name="图片 3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034366" y="1492249"/>
              <a:ext cx="1944463" cy="187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2" name="TextBox 4"/>
            <p:cNvSpPr txBox="1">
              <a:spLocks noChangeArrowheads="1"/>
            </p:cNvSpPr>
            <p:nvPr/>
          </p:nvSpPr>
          <p:spPr bwMode="auto">
            <a:xfrm>
              <a:off x="1466526" y="1928247"/>
              <a:ext cx="1168400" cy="1398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7200" b="1">
                  <a:solidFill>
                    <a:srgbClr val="FFFFFF"/>
                  </a:solidFill>
                  <a:latin typeface="宋体" panose="02010600030101010101" pitchFamily="2" charset="-122"/>
                </a:rPr>
                <a:t>t</a:t>
              </a:r>
              <a:endParaRPr lang="zh-CN" altLang="en-US" sz="7200" b="1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 flipV="1">
            <a:off x="6542088" y="1787525"/>
            <a:ext cx="1349375" cy="9525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6562725" y="2625725"/>
            <a:ext cx="1354138" cy="3048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542088" y="3381375"/>
            <a:ext cx="1374775" cy="84455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891463" y="927100"/>
            <a:ext cx="573087" cy="3786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ɑ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e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i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u</a:t>
            </a:r>
            <a:endParaRPr lang="zh-CN" altLang="en-US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562725" y="3146425"/>
            <a:ext cx="1354138" cy="23495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V="1">
            <a:off x="2097088" y="1714500"/>
            <a:ext cx="1349375" cy="9525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2117725" y="2552700"/>
            <a:ext cx="1354138" cy="3048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109788" y="3270250"/>
            <a:ext cx="1374775" cy="107315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130425" y="3060700"/>
            <a:ext cx="1354138" cy="34925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 bwMode="auto">
          <a:xfrm>
            <a:off x="423863" y="2116138"/>
            <a:ext cx="1493837" cy="1508125"/>
            <a:chOff x="360362" y="1875491"/>
            <a:chExt cx="1493838" cy="1508265"/>
          </a:xfrm>
        </p:grpSpPr>
        <p:pic>
          <p:nvPicPr>
            <p:cNvPr id="22534" name="Picture 1" descr="C:\Documents and Settings\Administrator\桌面\图片1.png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60362" y="1875491"/>
              <a:ext cx="1493838" cy="1508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5" name="TextBox 4"/>
            <p:cNvSpPr txBox="1">
              <a:spLocks noChangeArrowheads="1"/>
            </p:cNvSpPr>
            <p:nvPr/>
          </p:nvSpPr>
          <p:spPr bwMode="auto">
            <a:xfrm>
              <a:off x="644571" y="1937543"/>
              <a:ext cx="94436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7200" b="1">
                  <a:solidFill>
                    <a:srgbClr val="0000FF"/>
                  </a:solidFill>
                  <a:latin typeface="宋体" panose="02010600030101010101" pitchFamily="2" charset="-122"/>
                </a:rPr>
                <a:t>n</a:t>
              </a:r>
              <a:endParaRPr lang="zh-CN" altLang="en-US" sz="7200" b="1">
                <a:solidFill>
                  <a:srgbClr val="0000FF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 bwMode="auto">
          <a:xfrm>
            <a:off x="4729163" y="2022475"/>
            <a:ext cx="1493837" cy="1508125"/>
            <a:chOff x="360362" y="1875491"/>
            <a:chExt cx="1493838" cy="1508265"/>
          </a:xfrm>
        </p:grpSpPr>
        <p:pic>
          <p:nvPicPr>
            <p:cNvPr id="22537" name="Picture 1" descr="C:\Documents and Settings\Administrator\桌面\图片1.png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60362" y="1875491"/>
              <a:ext cx="1493838" cy="1508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8" name="TextBox 4"/>
            <p:cNvSpPr txBox="1">
              <a:spLocks noChangeArrowheads="1"/>
            </p:cNvSpPr>
            <p:nvPr/>
          </p:nvSpPr>
          <p:spPr bwMode="auto">
            <a:xfrm>
              <a:off x="644571" y="1937543"/>
              <a:ext cx="944367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66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l</a:t>
              </a:r>
              <a:endParaRPr lang="zh-CN" altLang="en-US" sz="66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3446463" y="74613"/>
            <a:ext cx="747712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ɑ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e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i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u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ü</a:t>
            </a:r>
            <a:endParaRPr lang="zh-CN" altLang="en-US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2033588" y="889000"/>
            <a:ext cx="1450975" cy="157321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6286500" y="1828800"/>
            <a:ext cx="1349375" cy="9525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307138" y="2667000"/>
            <a:ext cx="1354137" cy="3048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299200" y="3384550"/>
            <a:ext cx="1374775" cy="107315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319838" y="3175000"/>
            <a:ext cx="1354137" cy="34925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7635875" y="188913"/>
            <a:ext cx="69215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ɑ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e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i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u</a:t>
            </a:r>
            <a:endParaRPr lang="en-US" altLang="zh-CN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ü</a:t>
            </a:r>
            <a:endParaRPr lang="zh-CN" altLang="en-US" sz="60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V="1">
            <a:off x="6223000" y="1003300"/>
            <a:ext cx="1450975" cy="157321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116138" y="1536700"/>
            <a:ext cx="4651375" cy="7699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en-US" altLang="zh-CN" sz="4400" b="1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dī  </a:t>
            </a:r>
            <a:r>
              <a:rPr lang="en-US" sz="4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dí</a:t>
            </a:r>
            <a:r>
              <a:rPr lang="en-US" altLang="zh-CN" sz="4400" b="1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  d</a:t>
            </a:r>
            <a:r>
              <a:rPr lang="zh-CN" altLang="zh-CN" sz="4400" b="1" dirty="0">
                <a:latin typeface="+mn-ea"/>
                <a:ea typeface="+mn-ea"/>
                <a:sym typeface="+mn-ea"/>
              </a:rPr>
              <a:t>ǐ</a:t>
            </a:r>
            <a:r>
              <a:rPr lang="en-US" altLang="zh-CN" sz="4400" b="1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  </a:t>
            </a:r>
            <a:r>
              <a:rPr lang="en-US" altLang="zh-CN" sz="4400" b="1" dirty="0" err="1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dì</a:t>
            </a:r>
            <a:endParaRPr lang="en-US" altLang="zh-CN" sz="4400" b="1" dirty="0">
              <a:latin typeface="+mn-ea"/>
              <a:ea typeface="+mn-ea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84288" y="477838"/>
            <a:ext cx="64516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buFontTx/>
              <a:buNone/>
              <a:tabLst>
                <a:tab pos="3057525" algn="l"/>
              </a:tabLst>
              <a:defRPr/>
            </a:pPr>
            <a:r>
              <a:rPr lang="en-US" altLang="zh-CN" sz="60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dí</a:t>
            </a:r>
            <a:r>
              <a:rPr lang="en-US" altLang="zh-CN" sz="6000" b="1" kern="100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   </a:t>
            </a:r>
            <a:r>
              <a:rPr lang="en-US" altLang="zh-CN" sz="6000" b="1" dirty="0" err="1">
                <a:latin typeface="+mn-ea"/>
                <a:ea typeface="+mn-ea"/>
                <a:sym typeface="+mn-ea"/>
              </a:rPr>
              <a:t>d→</a:t>
            </a:r>
            <a:r>
              <a:rPr lang="en-US" altLang="zh-CN" sz="60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í</a:t>
            </a:r>
            <a:r>
              <a:rPr lang="en-US" altLang="zh-CN" sz="6000" b="1" dirty="0" err="1">
                <a:latin typeface="+mn-ea"/>
                <a:ea typeface="+mn-ea"/>
                <a:sym typeface="+mn-ea"/>
              </a:rPr>
              <a:t>→dí</a:t>
            </a:r>
            <a:endParaRPr lang="zh-CN" altLang="en-US" sz="6000" b="1" dirty="0">
              <a:latin typeface="+mn-ea"/>
              <a:ea typeface="+mn-ea"/>
              <a:sym typeface="+mn-ea"/>
            </a:endParaRPr>
          </a:p>
        </p:txBody>
      </p:sp>
      <p:pic>
        <p:nvPicPr>
          <p:cNvPr id="31748" name="Picture 4" descr="http://image.tupian114.com/20120612/2012061210010660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03475" y="2306638"/>
            <a:ext cx="188595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 descr="http://img12.360buyimg.com/n1/g7/M03/05/0D/rBEHZlBICwQIAAAAAADs_HXU8zcAABDlwI0CTQAAO0U56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33938" y="2376488"/>
            <a:ext cx="1933575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46213" y="444500"/>
            <a:ext cx="625157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buFontTx/>
              <a:buNone/>
              <a:defRPr/>
            </a:pPr>
            <a:r>
              <a:rPr lang="en-US" altLang="zh-CN" sz="5400" b="1" kern="100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tù</a:t>
            </a:r>
            <a:r>
              <a:rPr lang="en-US" altLang="zh-CN" sz="5400" b="1" kern="100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   </a:t>
            </a:r>
            <a:r>
              <a:rPr lang="en-US" altLang="zh-CN" sz="5400" b="1" dirty="0">
                <a:latin typeface="+mn-ea"/>
                <a:ea typeface="+mn-ea"/>
                <a:sym typeface="+mn-ea"/>
              </a:rPr>
              <a:t>t—</a:t>
            </a:r>
            <a:r>
              <a:rPr lang="en-US" altLang="zh-CN" sz="5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ù</a:t>
            </a:r>
            <a:r>
              <a:rPr lang="en-US" altLang="zh-CN" sz="5400" b="1" dirty="0">
                <a:latin typeface="+mn-ea"/>
                <a:ea typeface="+mn-ea"/>
                <a:sym typeface="+mn-ea"/>
              </a:rPr>
              <a:t>→tù</a:t>
            </a:r>
            <a:endParaRPr lang="zh-CN" altLang="zh-CN" sz="5400" b="1" kern="100" dirty="0">
              <a:latin typeface="+mn-ea"/>
              <a:ea typeface="+mn-ea"/>
              <a:sym typeface="+mn-ea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68063" y="2266359"/>
            <a:ext cx="3743326" cy="2216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1389" y="2266359"/>
            <a:ext cx="3527425" cy="2216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20875" y="1266825"/>
            <a:ext cx="5076825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en-US" sz="5400" b="1" dirty="0">
                <a:latin typeface="+mn-ea"/>
                <a:ea typeface="+mn-ea"/>
                <a:sym typeface="+mn-ea"/>
              </a:rPr>
              <a:t>t</a:t>
            </a:r>
            <a:r>
              <a:rPr lang="en-US" altLang="zh-CN" sz="5400" b="1" dirty="0">
                <a:latin typeface="+mn-ea"/>
                <a:ea typeface="+mn-ea"/>
                <a:sym typeface="+mn-ea"/>
              </a:rPr>
              <a:t>ū</a:t>
            </a:r>
            <a:r>
              <a:rPr lang="en-US" altLang="zh-CN" sz="5400" b="1" dirty="0"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  </a:t>
            </a:r>
            <a:r>
              <a:rPr lang="en-US" sz="5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t</a:t>
            </a:r>
            <a:r>
              <a:rPr lang="en-US" altLang="zh-CN" sz="5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ú</a:t>
            </a:r>
            <a:r>
              <a:rPr lang="en-US" altLang="zh-CN" sz="5400" b="1" dirty="0"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  </a:t>
            </a:r>
            <a:r>
              <a:rPr lang="en-US" sz="5400" b="1" dirty="0">
                <a:latin typeface="+mn-ea"/>
                <a:ea typeface="+mn-ea"/>
                <a:sym typeface="+mn-ea"/>
              </a:rPr>
              <a:t>t</a:t>
            </a:r>
            <a:r>
              <a:rPr lang="zh-CN" altLang="zh-CN" sz="5400" b="1" dirty="0">
                <a:latin typeface="+mn-ea"/>
                <a:ea typeface="+mn-ea"/>
                <a:sym typeface="+mn-ea"/>
              </a:rPr>
              <a:t>ǔ</a:t>
            </a:r>
            <a:r>
              <a:rPr lang="en-US" altLang="zh-CN" sz="5400" b="1" dirty="0"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  </a:t>
            </a:r>
            <a:r>
              <a:rPr lang="en-US" sz="54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t</a:t>
            </a:r>
            <a:r>
              <a:rPr lang="en-US" altLang="zh-CN" sz="54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ù</a:t>
            </a:r>
            <a:endParaRPr lang="en-US" altLang="zh-CN" sz="54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3288" y="1281113"/>
            <a:ext cx="6103937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zh-CN" sz="54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lǘ</a:t>
            </a:r>
            <a:r>
              <a:rPr lang="en-US" altLang="zh-CN" sz="5400" b="1" dirty="0">
                <a:latin typeface="+mn-ea"/>
                <a:ea typeface="+mn-ea"/>
                <a:sym typeface="+mn-ea"/>
              </a:rPr>
              <a:t>   l—</a:t>
            </a:r>
            <a:r>
              <a:rPr lang="en-US" altLang="zh-CN" sz="54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ǘ</a:t>
            </a:r>
            <a:r>
              <a:rPr lang="en-US" altLang="zh-CN" sz="5400" b="1" dirty="0" err="1">
                <a:latin typeface="+mn-ea"/>
                <a:ea typeface="+mn-ea"/>
                <a:sym typeface="+mn-ea"/>
              </a:rPr>
              <a:t>→lǘ</a:t>
            </a:r>
            <a:endParaRPr lang="en-US" altLang="zh-CN" sz="5400" b="1" dirty="0">
              <a:latin typeface="+mn-ea"/>
              <a:ea typeface="+mn-ea"/>
              <a:sym typeface="+mn-ea"/>
            </a:endParaRPr>
          </a:p>
        </p:txBody>
      </p:sp>
      <p:pic>
        <p:nvPicPr>
          <p:cNvPr id="35844" name="Picture 4" descr="http://pic2.sc.chinaz.com/files/pic/pic9/201206/xpic5290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30238" y="1149350"/>
            <a:ext cx="2405062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2540000" y="2482850"/>
            <a:ext cx="53689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65735"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5400" b="1" kern="100" dirty="0">
                <a:solidFill>
                  <a:srgbClr val="000000"/>
                </a:solidFill>
                <a:latin typeface="+mn-ea"/>
                <a:ea typeface="+mn-ea"/>
                <a:sym typeface="+mn-ea"/>
              </a:rPr>
              <a:t>l</a:t>
            </a:r>
            <a:r>
              <a:rPr lang="en-US" altLang="zh-CN" sz="5400" b="1" kern="100" dirty="0">
                <a:solidFill>
                  <a:srgbClr val="000000"/>
                </a:solidFill>
                <a:latin typeface="+mn-ea"/>
                <a:ea typeface="+mn-ea"/>
                <a:sym typeface="+mn-ea"/>
              </a:rPr>
              <a:t>ǖ</a:t>
            </a:r>
            <a:r>
              <a:rPr lang="en-US" sz="5400" b="1" kern="100" dirty="0">
                <a:solidFill>
                  <a:srgbClr val="000000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sz="5400" b="1" kern="100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l</a:t>
            </a:r>
            <a:r>
              <a:rPr lang="en-US" altLang="zh-CN" sz="5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ǘ</a:t>
            </a:r>
            <a:r>
              <a:rPr lang="en-US" sz="5400" b="1" kern="100" dirty="0">
                <a:solidFill>
                  <a:srgbClr val="000000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sz="5400" b="1" kern="100" dirty="0" err="1">
                <a:solidFill>
                  <a:srgbClr val="000000"/>
                </a:solidFill>
                <a:latin typeface="+mn-ea"/>
                <a:ea typeface="+mn-ea"/>
                <a:sym typeface="+mn-ea"/>
              </a:rPr>
              <a:t>l</a:t>
            </a:r>
            <a:r>
              <a:rPr lang="en-US" altLang="zh-CN" sz="5400" b="1" kern="100" dirty="0" err="1">
                <a:solidFill>
                  <a:srgbClr val="000000"/>
                </a:solidFill>
                <a:latin typeface="+mn-ea"/>
                <a:ea typeface="+mn-ea"/>
                <a:sym typeface="+mn-ea"/>
              </a:rPr>
              <a:t>ǚ</a:t>
            </a:r>
            <a:r>
              <a:rPr lang="en-US" sz="5400" b="1" kern="100" dirty="0">
                <a:solidFill>
                  <a:srgbClr val="000000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sz="5400" b="1" kern="100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l</a:t>
            </a:r>
            <a:r>
              <a:rPr lang="en-US" altLang="zh-CN" sz="5400" b="1" kern="100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ǜ</a:t>
            </a:r>
            <a:endParaRPr lang="zh-CN" altLang="en-US" sz="5400" b="1" kern="100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41513" y="427038"/>
            <a:ext cx="5564187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zh-CN" sz="54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ní</a:t>
            </a:r>
            <a:r>
              <a:rPr lang="en-US" altLang="zh-CN" sz="5400" b="1" dirty="0">
                <a:latin typeface="+mn-ea"/>
                <a:ea typeface="+mn-ea"/>
                <a:sym typeface="+mn-ea"/>
              </a:rPr>
              <a:t>   n—</a:t>
            </a:r>
            <a:r>
              <a:rPr lang="en-US" altLang="zh-CN" sz="5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í</a:t>
            </a:r>
            <a:r>
              <a:rPr lang="en-US" altLang="zh-CN" sz="5400" b="1" dirty="0">
                <a:latin typeface="+mn-ea"/>
                <a:ea typeface="+mn-ea"/>
                <a:sym typeface="+mn-ea"/>
              </a:rPr>
              <a:t>→ní</a:t>
            </a:r>
            <a:endParaRPr lang="en-US" altLang="zh-CN" sz="5400" b="1" dirty="0">
              <a:latin typeface="+mn-ea"/>
              <a:ea typeface="+mn-ea"/>
              <a:sym typeface="+mn-ea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26442" y="2123040"/>
            <a:ext cx="5394325" cy="2463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366963" y="1198563"/>
            <a:ext cx="4713287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65735"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5400" b="1" kern="100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n</a:t>
            </a:r>
            <a:r>
              <a:rPr lang="en-US" altLang="zh-CN" sz="5400" b="1" kern="100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ī </a:t>
            </a:r>
            <a:r>
              <a:rPr lang="en-US" altLang="zh-CN" sz="5400" b="1" kern="100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ní</a:t>
            </a:r>
            <a:r>
              <a:rPr lang="en-US" altLang="zh-CN" sz="5400" b="1" kern="100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 nǐ </a:t>
            </a:r>
            <a:r>
              <a:rPr lang="en-US" altLang="zh-CN" sz="5400" b="1" kern="100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nì</a:t>
            </a:r>
            <a:endParaRPr lang="zh-CN" altLang="en-US" sz="5400" b="1" kern="100" dirty="0"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4"/>
          <p:cNvSpPr>
            <a:spLocks noChangeArrowheads="1"/>
          </p:cNvSpPr>
          <p:nvPr/>
        </p:nvSpPr>
        <p:spPr bwMode="auto">
          <a:xfrm>
            <a:off x="1239838" y="1190625"/>
            <a:ext cx="68453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fǔ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bá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bǎ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mǎ</a:t>
            </a:r>
            <a:endParaRPr lang="en-US" altLang="zh-CN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bà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pō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fà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fú</a:t>
            </a:r>
            <a:endParaRPr lang="en-US" altLang="zh-CN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bǒ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mǐ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bò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mà</a:t>
            </a:r>
            <a:endParaRPr lang="en-US" altLang="zh-CN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pó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mí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fá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mì</a:t>
            </a:r>
            <a:endParaRPr lang="en-US" altLang="zh-CN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146" name="组合 2048"/>
          <p:cNvGrpSpPr/>
          <p:nvPr/>
        </p:nvGrpSpPr>
        <p:grpSpPr bwMode="auto">
          <a:xfrm>
            <a:off x="652463" y="239713"/>
            <a:ext cx="2287587" cy="655637"/>
            <a:chOff x="651912" y="239299"/>
            <a:chExt cx="2288263" cy="656316"/>
          </a:xfrm>
        </p:grpSpPr>
        <p:sp>
          <p:nvSpPr>
            <p:cNvPr id="4" name="矩形 3"/>
            <p:cNvSpPr/>
            <p:nvPr/>
          </p:nvSpPr>
          <p:spPr>
            <a:xfrm>
              <a:off x="658264" y="375965"/>
              <a:ext cx="2104059" cy="5053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651912" y="325113"/>
              <a:ext cx="393816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2355802" y="310810"/>
              <a:ext cx="393816" cy="570503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2546359" y="239299"/>
              <a:ext cx="393816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451081" y="274260"/>
              <a:ext cx="393816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2" name="文本框 2047"/>
            <p:cNvSpPr txBox="1">
              <a:spLocks noChangeArrowheads="1"/>
            </p:cNvSpPr>
            <p:nvPr/>
          </p:nvSpPr>
          <p:spPr bwMode="auto">
            <a:xfrm>
              <a:off x="987743" y="357816"/>
              <a:ext cx="18325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复习导入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85963" y="989853"/>
            <a:ext cx="5322887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0" name="组合 3"/>
          <p:cNvGrpSpPr/>
          <p:nvPr/>
        </p:nvGrpSpPr>
        <p:grpSpPr bwMode="auto">
          <a:xfrm>
            <a:off x="652463" y="239713"/>
            <a:ext cx="2000250" cy="655637"/>
            <a:chOff x="651884" y="239299"/>
            <a:chExt cx="2000695" cy="656316"/>
          </a:xfrm>
        </p:grpSpPr>
        <p:sp>
          <p:nvSpPr>
            <p:cNvPr id="5" name="矩形 4"/>
            <p:cNvSpPr/>
            <p:nvPr/>
          </p:nvSpPr>
          <p:spPr>
            <a:xfrm>
              <a:off x="658235" y="375965"/>
              <a:ext cx="1803801" cy="5053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651884" y="325113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2068249" y="310810"/>
              <a:ext cx="393788" cy="570503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258791" y="239299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163520" y="274260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56" name="文本框 9"/>
            <p:cNvSpPr txBox="1">
              <a:spLocks noChangeArrowheads="1"/>
            </p:cNvSpPr>
            <p:nvPr/>
          </p:nvSpPr>
          <p:spPr bwMode="auto">
            <a:xfrm>
              <a:off x="987743" y="357816"/>
              <a:ext cx="156961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我会说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641848" y="1459839"/>
            <a:ext cx="3178337" cy="21267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714375" y="941388"/>
            <a:ext cx="4992688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50000"/>
              </a:lnSpc>
              <a:buFontTx/>
              <a:buNone/>
              <a:defRPr/>
            </a:pPr>
            <a:r>
              <a:rPr lang="zh-CN" altLang="en-US" sz="2400" b="1" dirty="0">
                <a:latin typeface="+mj-ea"/>
                <a:ea typeface="+mj-ea"/>
                <a:sym typeface="+mn-ea"/>
              </a:rPr>
              <a:t>一  条  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马 路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  宽  又   长，</a:t>
            </a:r>
            <a:endParaRPr lang="en-US" altLang="zh-CN" sz="2400" b="1" dirty="0">
              <a:latin typeface="+mj-ea"/>
              <a:ea typeface="+mj-ea"/>
              <a:sym typeface="+mn-ea"/>
            </a:endParaRPr>
          </a:p>
          <a:p>
            <a:pPr>
              <a:lnSpc>
                <a:spcPct val="250000"/>
              </a:lnSpc>
              <a:buFontTx/>
              <a:buNone/>
              <a:defRPr/>
            </a:pPr>
            <a:r>
              <a:rPr lang="zh-CN" altLang="en-US" sz="2400" b="1" dirty="0">
                <a:latin typeface="+mj-ea"/>
                <a:ea typeface="+mj-ea"/>
                <a:sym typeface="+mn-ea"/>
              </a:rPr>
              <a:t>弯  弯  曲 曲  向   远   方。</a:t>
            </a:r>
            <a:endParaRPr lang="zh-CN" altLang="en-US" sz="2400" b="1" dirty="0">
              <a:latin typeface="+mj-ea"/>
              <a:ea typeface="+mj-ea"/>
              <a:sym typeface="+mn-ea"/>
            </a:endParaRPr>
          </a:p>
          <a:p>
            <a:pPr>
              <a:lnSpc>
                <a:spcPct val="250000"/>
              </a:lnSpc>
              <a:buFontTx/>
              <a:buNone/>
              <a:defRPr/>
            </a:pPr>
            <a:r>
              <a:rPr lang="zh-CN" altLang="en-US" sz="2400" b="1" dirty="0">
                <a:latin typeface="+mj-ea"/>
                <a:ea typeface="+mj-ea"/>
                <a:sym typeface="+mn-ea"/>
              </a:rPr>
              <a:t>路 边   田  野   庄    稼 好，</a:t>
            </a:r>
            <a:endParaRPr lang="en-US" altLang="zh-CN" sz="2400" b="1" dirty="0">
              <a:latin typeface="+mj-ea"/>
              <a:ea typeface="+mj-ea"/>
              <a:sym typeface="+mn-ea"/>
            </a:endParaRPr>
          </a:p>
          <a:p>
            <a:pPr>
              <a:lnSpc>
                <a:spcPct val="250000"/>
              </a:lnSpc>
              <a:buFontTx/>
              <a:buNone/>
              <a:defRPr/>
            </a:pPr>
            <a:r>
              <a:rPr lang="zh-CN" altLang="en-US" sz="2400" b="1" dirty="0">
                <a:latin typeface="+mj-ea"/>
                <a:ea typeface="+mj-ea"/>
                <a:sym typeface="+mn-ea"/>
              </a:rPr>
              <a:t>平   凡 的 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泥  土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 来  滋 养。</a:t>
            </a:r>
            <a:endParaRPr lang="zh-CN" altLang="en-US" sz="2400" b="1" dirty="0">
              <a:latin typeface="+mj-ea"/>
              <a:ea typeface="+mj-ea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8025" y="960438"/>
            <a:ext cx="47180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yì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tiáo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mǎ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lù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kuān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yòu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chán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endParaRPr lang="zh-CN" altLang="en-US" sz="24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0875" y="1844675"/>
            <a:ext cx="54737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wān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wān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qū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sym typeface="+mn-ea"/>
              </a:rPr>
              <a:t>qū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xiàn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yuǎn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fān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endParaRPr lang="zh-CN" altLang="en-US" sz="24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2775" y="2784475"/>
            <a:ext cx="500538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lù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biān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tián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yě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zhuān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jiɑ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hǎo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endParaRPr lang="zh-CN" altLang="en-US" sz="24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475" y="3690938"/>
            <a:ext cx="4849813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pín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fán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de 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ní </a:t>
            </a: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tǔ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lái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zī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yǎn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endParaRPr lang="zh-CN" altLang="en-US" sz="24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76363" y="239713"/>
            <a:ext cx="4891087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50000"/>
              </a:lnSpc>
              <a:buFontTx/>
              <a:buNone/>
              <a:defRPr/>
            </a:pPr>
            <a:r>
              <a:rPr lang="zh-CN" altLang="en-US" sz="2400" b="1" dirty="0">
                <a:latin typeface="+mj-ea"/>
                <a:ea typeface="+mj-ea"/>
                <a:sym typeface="+mn-ea"/>
              </a:rPr>
              <a:t>轻  轻    跳</a:t>
            </a:r>
            <a:endParaRPr lang="zh-CN" altLang="en-US" sz="2400" b="1" dirty="0">
              <a:latin typeface="+mj-ea"/>
              <a:ea typeface="+mj-ea"/>
              <a:sym typeface="+mn-ea"/>
            </a:endParaRPr>
          </a:p>
          <a:p>
            <a:pPr>
              <a:lnSpc>
                <a:spcPct val="250000"/>
              </a:lnSpc>
              <a:buFontTx/>
              <a:buNone/>
              <a:defRPr/>
            </a:pPr>
            <a:r>
              <a:rPr lang="zh-CN" altLang="en-US" sz="2400" b="1" dirty="0">
                <a:latin typeface="+mj-ea"/>
                <a:ea typeface="+mj-ea"/>
                <a:sym typeface="+mn-ea"/>
              </a:rPr>
              <a:t>小  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兔 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 小  兔  轻   轻   跳，</a:t>
            </a:r>
            <a:endParaRPr lang="zh-CN" altLang="en-US" sz="2400" b="1" dirty="0">
              <a:latin typeface="+mj-ea"/>
              <a:ea typeface="+mj-ea"/>
              <a:sym typeface="+mn-ea"/>
            </a:endParaRPr>
          </a:p>
          <a:p>
            <a:pPr>
              <a:lnSpc>
                <a:spcPct val="250000"/>
              </a:lnSpc>
              <a:buFontTx/>
              <a:buNone/>
              <a:defRPr/>
            </a:pPr>
            <a:r>
              <a:rPr lang="zh-CN" altLang="en-US" sz="2400" b="1" dirty="0">
                <a:latin typeface="+mj-ea"/>
                <a:ea typeface="+mj-ea"/>
                <a:sym typeface="+mn-ea"/>
              </a:rPr>
              <a:t>小  狗   小  狗  慢  慢   跑。</a:t>
            </a:r>
            <a:endParaRPr lang="zh-CN" altLang="en-US" sz="2400" b="1" dirty="0">
              <a:latin typeface="+mj-ea"/>
              <a:ea typeface="+mj-ea"/>
              <a:sym typeface="+mn-ea"/>
            </a:endParaRPr>
          </a:p>
          <a:p>
            <a:pPr>
              <a:lnSpc>
                <a:spcPct val="250000"/>
              </a:lnSpc>
              <a:buFontTx/>
              <a:buNone/>
              <a:defRPr/>
            </a:pPr>
            <a:r>
              <a:rPr lang="zh-CN" altLang="en-US" sz="2400" b="1" dirty="0">
                <a:latin typeface="+mj-ea"/>
                <a:ea typeface="+mj-ea"/>
                <a:sym typeface="+mn-ea"/>
              </a:rPr>
              <a:t>要  是  踩  疼   小   青   草，</a:t>
            </a:r>
            <a:endParaRPr lang="zh-CN" altLang="en-US" sz="2400" b="1" dirty="0">
              <a:latin typeface="+mj-ea"/>
              <a:ea typeface="+mj-ea"/>
              <a:sym typeface="+mn-ea"/>
            </a:endParaRPr>
          </a:p>
          <a:p>
            <a:pPr>
              <a:lnSpc>
                <a:spcPct val="250000"/>
              </a:lnSpc>
              <a:buFontTx/>
              <a:buNone/>
              <a:defRPr/>
            </a:pPr>
            <a:r>
              <a:rPr lang="zh-CN" altLang="en-US" sz="2400" b="1" dirty="0">
                <a:latin typeface="+mj-ea"/>
                <a:ea typeface="+mj-ea"/>
                <a:sym typeface="+mn-ea"/>
              </a:rPr>
              <a:t>我  就 不 跟  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你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 们  好。</a:t>
            </a:r>
            <a:endParaRPr lang="zh-CN" altLang="en-US" sz="2400" b="1" dirty="0">
              <a:latin typeface="+mj-ea"/>
              <a:ea typeface="+mj-ea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84450" y="193675"/>
            <a:ext cx="2360613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qīn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qīn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tiào</a:t>
            </a:r>
            <a:endParaRPr lang="zh-CN" altLang="en-US" sz="24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11263" y="1150938"/>
            <a:ext cx="5005387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xiǎo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tù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xiǎo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tù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qīn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qīn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tiào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endParaRPr lang="zh-CN" altLang="en-US" sz="24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5863" y="2057400"/>
            <a:ext cx="4849812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xiǎo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ǒu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xiǎo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ǒu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màn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màn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pǎo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endParaRPr lang="zh-CN" altLang="en-US" sz="24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62063" y="2992438"/>
            <a:ext cx="5005387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yào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shì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cǎi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tén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xiǎo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qīn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cǎo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endParaRPr lang="zh-CN" altLang="en-US" sz="24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50963" y="3856038"/>
            <a:ext cx="4227512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wǒ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jiù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bù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  <a:sym typeface="+mn-ea"/>
              </a:rPr>
              <a:t>ɡ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ēn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nǐ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men </a:t>
            </a:r>
            <a:r>
              <a:rPr lang="en-US" altLang="zh-CN" sz="2400" b="1" dirty="0" err="1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hǎo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</a:t>
            </a:r>
            <a:endParaRPr lang="zh-CN" altLang="en-US" sz="24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  <p:pic>
        <p:nvPicPr>
          <p:cNvPr id="29703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61075" y="1981200"/>
            <a:ext cx="2890838" cy="20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704" name="组合 8"/>
          <p:cNvGrpSpPr/>
          <p:nvPr/>
        </p:nvGrpSpPr>
        <p:grpSpPr bwMode="auto">
          <a:xfrm>
            <a:off x="652463" y="239713"/>
            <a:ext cx="2000250" cy="655637"/>
            <a:chOff x="651884" y="239299"/>
            <a:chExt cx="2000695" cy="656316"/>
          </a:xfrm>
        </p:grpSpPr>
        <p:sp>
          <p:nvSpPr>
            <p:cNvPr id="10" name="矩形 9"/>
            <p:cNvSpPr/>
            <p:nvPr/>
          </p:nvSpPr>
          <p:spPr>
            <a:xfrm>
              <a:off x="658235" y="375965"/>
              <a:ext cx="1803801" cy="5053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651884" y="325113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068249" y="310810"/>
              <a:ext cx="393788" cy="570503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2258791" y="239299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163520" y="274260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10" name="文本框 14"/>
            <p:cNvSpPr txBox="1">
              <a:spLocks noChangeArrowheads="1"/>
            </p:cNvSpPr>
            <p:nvPr/>
          </p:nvSpPr>
          <p:spPr bwMode="auto">
            <a:xfrm>
              <a:off x="987743" y="357816"/>
              <a:ext cx="156961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我会读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内容占位符 2"/>
          <p:cNvSpPr txBox="1">
            <a:spLocks noChangeArrowheads="1"/>
          </p:cNvSpPr>
          <p:nvPr/>
        </p:nvSpPr>
        <p:spPr bwMode="auto">
          <a:xfrm>
            <a:off x="1828800" y="1804988"/>
            <a:ext cx="6402388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、复习本课生字。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、熟读儿歌并背诵。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5842" name="组合 5"/>
          <p:cNvGrpSpPr/>
          <p:nvPr/>
        </p:nvGrpSpPr>
        <p:grpSpPr bwMode="auto">
          <a:xfrm>
            <a:off x="652463" y="239713"/>
            <a:ext cx="2287587" cy="655637"/>
            <a:chOff x="651912" y="239299"/>
            <a:chExt cx="2288263" cy="656316"/>
          </a:xfrm>
        </p:grpSpPr>
        <p:sp>
          <p:nvSpPr>
            <p:cNvPr id="7" name="矩形 6"/>
            <p:cNvSpPr/>
            <p:nvPr/>
          </p:nvSpPr>
          <p:spPr>
            <a:xfrm>
              <a:off x="658264" y="375965"/>
              <a:ext cx="2104059" cy="5053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51912" y="325113"/>
              <a:ext cx="393816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355802" y="310810"/>
              <a:ext cx="393816" cy="570503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2546359" y="239299"/>
              <a:ext cx="393816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2451081" y="274260"/>
              <a:ext cx="393816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48" name="文本框 11"/>
            <p:cNvSpPr txBox="1">
              <a:spLocks noChangeArrowheads="1"/>
            </p:cNvSpPr>
            <p:nvPr/>
          </p:nvSpPr>
          <p:spPr bwMode="auto">
            <a:xfrm>
              <a:off x="911543" y="357816"/>
              <a:ext cx="18325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课后作业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652713" y="1844675"/>
            <a:ext cx="4519612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队伍队伍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  </a:t>
            </a:r>
            <a:r>
              <a:rPr lang="en-US" altLang="zh-CN" sz="3600" b="1" dirty="0" err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600" b="1" dirty="0" err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endParaRPr lang="zh-CN" altLang="en-US" sz="36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敲锣打鼓乐呵呵。</a:t>
            </a:r>
            <a:endParaRPr lang="zh-CN" altLang="en-US" sz="36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9218" name="组合 8"/>
          <p:cNvGrpSpPr/>
          <p:nvPr/>
        </p:nvGrpSpPr>
        <p:grpSpPr bwMode="auto">
          <a:xfrm>
            <a:off x="652463" y="203200"/>
            <a:ext cx="2000250" cy="655638"/>
            <a:chOff x="651884" y="239299"/>
            <a:chExt cx="2000695" cy="656316"/>
          </a:xfrm>
        </p:grpSpPr>
        <p:sp>
          <p:nvSpPr>
            <p:cNvPr id="7" name="矩形 6"/>
            <p:cNvSpPr/>
            <p:nvPr/>
          </p:nvSpPr>
          <p:spPr>
            <a:xfrm>
              <a:off x="658235" y="375965"/>
              <a:ext cx="1803801" cy="5053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51884" y="325113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068249" y="310811"/>
              <a:ext cx="393788" cy="570501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2258791" y="239299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163520" y="274260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24" name="文本框 15"/>
            <p:cNvSpPr txBox="1">
              <a:spLocks noChangeArrowheads="1"/>
            </p:cNvSpPr>
            <p:nvPr/>
          </p:nvSpPr>
          <p:spPr bwMode="auto">
            <a:xfrm>
              <a:off x="987743" y="357816"/>
              <a:ext cx="156961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我会读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6061075" y="893763"/>
            <a:ext cx="2659063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99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zh-CN" altLang="en-US" sz="199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9275" y="1655763"/>
            <a:ext cx="2139950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868488" y="1830388"/>
            <a:ext cx="5178425" cy="18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zh-CN" sz="11250" b="1" dirty="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d     b</a:t>
            </a:r>
            <a:endParaRPr lang="en-US" altLang="zh-CN" sz="11250" b="1" dirty="0">
              <a:solidFill>
                <a:srgbClr val="FF0000"/>
              </a:solidFill>
              <a:latin typeface="Arial" panose="020B0604020202020204" pitchFamily="34" charset="0"/>
              <a:sym typeface="+mn-ea"/>
            </a:endParaRPr>
          </a:p>
        </p:txBody>
      </p:sp>
      <p:pic>
        <p:nvPicPr>
          <p:cNvPr id="10242" name="Picture 5" descr="图片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4725" y="773113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7"/>
          <p:cNvSpPr txBox="1">
            <a:spLocks noChangeArrowheads="1"/>
          </p:cNvSpPr>
          <p:nvPr/>
        </p:nvSpPr>
        <p:spPr bwMode="auto">
          <a:xfrm>
            <a:off x="1941513" y="773113"/>
            <a:ext cx="36734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辨一辨</a:t>
            </a:r>
            <a:endParaRPr lang="zh-CN" altLang="en-US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844800" y="735013"/>
            <a:ext cx="45196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伞柄朝上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  </a:t>
            </a:r>
            <a:r>
              <a:rPr lang="en-US" altLang="zh-CN" sz="3600" b="1" dirty="0" err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600" b="1" dirty="0" err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6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705350" y="1057275"/>
            <a:ext cx="2659063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99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</a:t>
            </a:r>
            <a:endParaRPr lang="zh-CN" altLang="en-US" sz="199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1516063"/>
            <a:ext cx="2060575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768600" y="925513"/>
            <a:ext cx="45196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一个门洞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  </a:t>
            </a:r>
            <a:r>
              <a:rPr lang="en-US" altLang="zh-CN" sz="3600" b="1" dirty="0" err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600" b="1" dirty="0" err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</a:t>
            </a:r>
            <a:endParaRPr lang="zh-CN" altLang="en-US" sz="36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976813" y="776288"/>
            <a:ext cx="2659062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99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</a:t>
            </a:r>
            <a:endParaRPr lang="zh-CN" altLang="en-US" sz="199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76450" y="2108200"/>
            <a:ext cx="163512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135188" y="833438"/>
            <a:ext cx="45196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一根小棒 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  </a:t>
            </a:r>
            <a:r>
              <a:rPr lang="en-US" altLang="zh-CN" sz="3600" b="1" dirty="0" err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600" b="1" dirty="0" err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endParaRPr lang="zh-CN" altLang="en-US" sz="36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029200" y="1225550"/>
            <a:ext cx="2659063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99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endParaRPr lang="zh-CN" altLang="en-US" sz="199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98625" y="1638300"/>
            <a:ext cx="2324100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3"/>
          <p:cNvGrpSpPr/>
          <p:nvPr/>
        </p:nvGrpSpPr>
        <p:grpSpPr bwMode="auto">
          <a:xfrm>
            <a:off x="652463" y="239713"/>
            <a:ext cx="2000250" cy="655637"/>
            <a:chOff x="651884" y="239299"/>
            <a:chExt cx="2000695" cy="656316"/>
          </a:xfrm>
        </p:grpSpPr>
        <p:sp>
          <p:nvSpPr>
            <p:cNvPr id="5" name="矩形 4"/>
            <p:cNvSpPr/>
            <p:nvPr/>
          </p:nvSpPr>
          <p:spPr>
            <a:xfrm>
              <a:off x="658235" y="375965"/>
              <a:ext cx="1803801" cy="5053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651884" y="325113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2068249" y="310810"/>
              <a:ext cx="393788" cy="570503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258791" y="239299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163520" y="274260"/>
              <a:ext cx="393788" cy="57050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43" name="文本框 9"/>
            <p:cNvSpPr txBox="1">
              <a:spLocks noChangeArrowheads="1"/>
            </p:cNvSpPr>
            <p:nvPr/>
          </p:nvSpPr>
          <p:spPr bwMode="auto">
            <a:xfrm>
              <a:off x="987743" y="357816"/>
              <a:ext cx="156961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3671888" y="1370013"/>
          <a:ext cx="4002087" cy="127476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02087"/>
              </a:tblGrid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1163638" y="2957513"/>
            <a:ext cx="717232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写法：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占中上格，先写左半圆，右边长竖出二线。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4386263" y="1246188"/>
            <a:ext cx="1216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56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20863" y="1450975"/>
            <a:ext cx="1085850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916613" y="1257300"/>
            <a:ext cx="1216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7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zh-CN" altLang="en-US" sz="7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3671888" y="1370013"/>
          <a:ext cx="4002087" cy="127476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02087"/>
              </a:tblGrid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1163638" y="2957513"/>
            <a:ext cx="71723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写法：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先写竖右弯出二线，短横写在二线边。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803900" y="1233488"/>
            <a:ext cx="1216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7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</a:t>
            </a:r>
            <a:endParaRPr lang="zh-CN" altLang="en-US" sz="7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73" name="Picture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733550" y="1411288"/>
            <a:ext cx="1028700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/>
          <a:srcRect l="-8044"/>
          <a:stretch>
            <a:fillRect/>
          </a:stretch>
        </p:blipFill>
        <p:spPr bwMode="auto">
          <a:xfrm>
            <a:off x="4524375" y="1658938"/>
            <a:ext cx="369888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0"/>
    </p:bldLst>
  </p:timing>
</p:sld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1079</Words>
  <Application>WPS 演示</Application>
  <PresentationFormat>全屏显示(16:9)</PresentationFormat>
  <Paragraphs>239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黑体</vt:lpstr>
      <vt:lpstr>Calibri</vt:lpstr>
      <vt:lpstr>微软雅黑</vt:lpstr>
      <vt:lpstr>楷体_GB2312</vt:lpstr>
      <vt:lpstr>新宋体</vt:lpstr>
      <vt:lpstr>楷体</vt:lpstr>
      <vt:lpstr>Arial Unicode MS</vt:lpstr>
      <vt:lpstr>等线</vt:lpstr>
      <vt:lpstr>楷体_GB2312</vt:lpstr>
      <vt:lpstr>Arial</vt:lpstr>
      <vt:lpstr>第一PPT模板网-WWW.1PPT.COM​</vt:lpstr>
      <vt:lpstr>第一PPT模板网-WWW.1PPT.COM 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wuhan</cp:lastModifiedBy>
  <cp:revision>572</cp:revision>
  <dcterms:created xsi:type="dcterms:W3CDTF">2016-01-14T07:05:00Z</dcterms:created>
  <dcterms:modified xsi:type="dcterms:W3CDTF">2020-05-22T10:04:46Z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