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fonts/font1.fntdata" ContentType="application/x-fontdata"/>
  <Override PartName="/ppt/fonts/font10.fntdata" ContentType="application/x-fontdata"/>
  <Override PartName="/ppt/fonts/font11.fntdata" ContentType="application/x-fontdata"/>
  <Override PartName="/ppt/fonts/font12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fonts/font7.fntdata" ContentType="application/x-fontdata"/>
  <Override PartName="/ppt/fonts/font8.fntdata" ContentType="application/x-fontdata"/>
  <Override PartName="/ppt/fonts/font9.fntdata" ContentType="application/x-fontdata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33"/>
  </p:notesMasterIdLst>
  <p:sldIdLst>
    <p:sldId id="354" r:id="rId3"/>
    <p:sldId id="317" r:id="rId4"/>
    <p:sldId id="270" r:id="rId5"/>
    <p:sldId id="265" r:id="rId6"/>
    <p:sldId id="266" r:id="rId7"/>
    <p:sldId id="284" r:id="rId8"/>
    <p:sldId id="316" r:id="rId9"/>
    <p:sldId id="282" r:id="rId10"/>
    <p:sldId id="276" r:id="rId11"/>
    <p:sldId id="293" r:id="rId12"/>
    <p:sldId id="288" r:id="rId13"/>
    <p:sldId id="287" r:id="rId14"/>
    <p:sldId id="336" r:id="rId15"/>
    <p:sldId id="267" r:id="rId16"/>
    <p:sldId id="320" r:id="rId17"/>
    <p:sldId id="331" r:id="rId18"/>
    <p:sldId id="322" r:id="rId19"/>
    <p:sldId id="334" r:id="rId20"/>
    <p:sldId id="321" r:id="rId21"/>
    <p:sldId id="330" r:id="rId22"/>
    <p:sldId id="323" r:id="rId23"/>
    <p:sldId id="324" r:id="rId24"/>
    <p:sldId id="325" r:id="rId25"/>
    <p:sldId id="326" r:id="rId26"/>
    <p:sldId id="327" r:id="rId27"/>
    <p:sldId id="328" r:id="rId28"/>
    <p:sldId id="319" r:id="rId29"/>
    <p:sldId id="335" r:id="rId30"/>
    <p:sldId id="329" r:id="rId31"/>
    <p:sldId id="353" r:id="rId32"/>
  </p:sldIdLst>
  <p:sldSz cx="9144000" cy="5143500" type="screen16x9"/>
  <p:notesSz cx="6858000" cy="9144000"/>
  <p:embeddedFontLst>
    <p:embeddedFont>
      <p:font typeface="Calibri" panose="020F0502020204030204"/>
      <p:regular r:id="rId38"/>
      <p:bold r:id="rId39"/>
      <p:italic r:id="rId40"/>
      <p:boldItalic r:id="rId41"/>
    </p:embeddedFont>
    <p:embeddedFont>
      <p:font typeface="Calibri" panose="020F0502020204030204" pitchFamily="34" charset="0"/>
      <p:regular r:id="rId42"/>
      <p:bold r:id="rId43"/>
      <p:italic r:id="rId44"/>
      <p:boldItalic r:id="rId45"/>
    </p:embeddedFont>
    <p:embeddedFont>
      <p:font typeface="微软雅黑" panose="020B0503020204020204" charset="-122"/>
      <p:regular r:id="rId46"/>
    </p:embeddedFont>
    <p:embeddedFont>
      <p:font typeface="楷体" panose="02010609060101010101" pitchFamily="49" charset="-122"/>
      <p:regular r:id="rId47"/>
    </p:embeddedFont>
    <p:embeddedFont>
      <p:font typeface="Pinyin Adjust" panose="02000500000000000000" pitchFamily="2" charset="0"/>
      <p:regular r:id="rId48"/>
    </p:embeddedFont>
    <p:embeddedFont>
      <p:font typeface="黑体" panose="02010609060101010101" pitchFamily="49" charset="-122"/>
      <p:regular r:id="rId49"/>
    </p:embeddedFont>
  </p:embeddedFontLst>
  <p:defaultTextStyle>
    <a:defPPr>
      <a:defRPr lang="zh-CN"/>
    </a:defPPr>
    <a:lvl1pPr algn="l" defTabSz="685800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342900" indent="114300" algn="l" defTabSz="685800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685800" indent="228600" algn="l" defTabSz="685800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028700" indent="342900" algn="l" defTabSz="685800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371600" indent="457200" algn="l" defTabSz="685800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1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1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1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hubeishijiyingcai@126.com" initials="h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04236"/>
    <a:srgbClr val="A1C4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06" d="100"/>
          <a:sy n="106" d="100"/>
        </p:scale>
        <p:origin x="-102" y="-702"/>
      </p:cViewPr>
      <p:guideLst>
        <p:guide orient="horz" pos="1607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68" d="100"/>
        <a:sy n="168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9" Type="http://schemas.openxmlformats.org/officeDocument/2006/relationships/font" Target="fonts/font12.fntdata"/><Relationship Id="rId48" Type="http://schemas.openxmlformats.org/officeDocument/2006/relationships/font" Target="fonts/font11.fntdata"/><Relationship Id="rId47" Type="http://schemas.openxmlformats.org/officeDocument/2006/relationships/font" Target="fonts/font10.fntdata"/><Relationship Id="rId46" Type="http://schemas.openxmlformats.org/officeDocument/2006/relationships/font" Target="fonts/font9.fntdata"/><Relationship Id="rId45" Type="http://schemas.openxmlformats.org/officeDocument/2006/relationships/font" Target="fonts/font8.fntdata"/><Relationship Id="rId44" Type="http://schemas.openxmlformats.org/officeDocument/2006/relationships/font" Target="fonts/font7.fntdata"/><Relationship Id="rId43" Type="http://schemas.openxmlformats.org/officeDocument/2006/relationships/font" Target="fonts/font6.fntdata"/><Relationship Id="rId42" Type="http://schemas.openxmlformats.org/officeDocument/2006/relationships/font" Target="fonts/font5.fntdata"/><Relationship Id="rId41" Type="http://schemas.openxmlformats.org/officeDocument/2006/relationships/font" Target="fonts/font4.fntdata"/><Relationship Id="rId40" Type="http://schemas.openxmlformats.org/officeDocument/2006/relationships/font" Target="fonts/font3.fntdata"/><Relationship Id="rId4" Type="http://schemas.openxmlformats.org/officeDocument/2006/relationships/slide" Target="slides/slide2.xml"/><Relationship Id="rId39" Type="http://schemas.openxmlformats.org/officeDocument/2006/relationships/font" Target="fonts/font2.fntdata"/><Relationship Id="rId38" Type="http://schemas.openxmlformats.org/officeDocument/2006/relationships/font" Target="fonts/font1.fntdata"/><Relationship Id="rId37" Type="http://schemas.openxmlformats.org/officeDocument/2006/relationships/commentAuthors" Target="commentAuthors.xml"/><Relationship Id="rId36" Type="http://schemas.openxmlformats.org/officeDocument/2006/relationships/tableStyles" Target="tableStyles.xml"/><Relationship Id="rId35" Type="http://schemas.openxmlformats.org/officeDocument/2006/relationships/viewProps" Target="viewProps.xml"/><Relationship Id="rId34" Type="http://schemas.openxmlformats.org/officeDocument/2006/relationships/presProps" Target="presProps.xml"/><Relationship Id="rId33" Type="http://schemas.openxmlformats.org/officeDocument/2006/relationships/notesMaster" Target="notesMasters/notesMaster1.xml"/><Relationship Id="rId32" Type="http://schemas.openxmlformats.org/officeDocument/2006/relationships/slide" Target="slides/slide30.xml"/><Relationship Id="rId31" Type="http://schemas.openxmlformats.org/officeDocument/2006/relationships/slide" Target="slides/slide29.xml"/><Relationship Id="rId30" Type="http://schemas.openxmlformats.org/officeDocument/2006/relationships/slide" Target="slides/slide28.xml"/><Relationship Id="rId3" Type="http://schemas.openxmlformats.org/officeDocument/2006/relationships/slide" Target="slides/slide1.xml"/><Relationship Id="rId29" Type="http://schemas.openxmlformats.org/officeDocument/2006/relationships/slide" Target="slides/slide27.xml"/><Relationship Id="rId28" Type="http://schemas.openxmlformats.org/officeDocument/2006/relationships/slide" Target="slides/slide26.xml"/><Relationship Id="rId27" Type="http://schemas.openxmlformats.org/officeDocument/2006/relationships/slide" Target="slides/slide25.xml"/><Relationship Id="rId26" Type="http://schemas.openxmlformats.org/officeDocument/2006/relationships/slide" Target="slides/slide24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5C029B9C-AFAF-4C47-BDAE-EEDF2BE2FFDF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 smtClean="0"/>
              <a:t>单击此处编辑母版文本样式</a:t>
            </a:r>
            <a:endParaRPr lang="zh-CN" altLang="en-US" noProof="0" smtClean="0"/>
          </a:p>
          <a:p>
            <a:pPr lvl="1"/>
            <a:r>
              <a:rPr lang="zh-CN" altLang="en-US" noProof="0" smtClean="0"/>
              <a:t>第二级</a:t>
            </a:r>
            <a:endParaRPr lang="zh-CN" altLang="en-US" noProof="0" smtClean="0"/>
          </a:p>
          <a:p>
            <a:pPr lvl="2"/>
            <a:r>
              <a:rPr lang="zh-CN" altLang="en-US" noProof="0" smtClean="0"/>
              <a:t>第三级</a:t>
            </a:r>
            <a:endParaRPr lang="zh-CN" altLang="en-US" noProof="0" smtClean="0"/>
          </a:p>
          <a:p>
            <a:pPr lvl="3"/>
            <a:r>
              <a:rPr lang="zh-CN" altLang="en-US" noProof="0" smtClean="0"/>
              <a:t>第四级</a:t>
            </a:r>
            <a:endParaRPr lang="zh-CN" altLang="en-US" noProof="0" smtClean="0"/>
          </a:p>
          <a:p>
            <a:pPr lvl="4"/>
            <a:r>
              <a:rPr lang="zh-CN" altLang="en-US" noProof="0" smtClean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>
                <a:latin typeface="Calibri" panose="020F0502020204030204" pitchFamily="34" charset="0"/>
              </a:defRPr>
            </a:lvl1pPr>
          </a:lstStyle>
          <a:p>
            <a:fld id="{F8F6BDED-0849-4582-8209-D6AB16670834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685800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2"/>
            </p:custDataLst>
          </p:nvPr>
        </p:nvSpPr>
        <p:spPr>
          <a:xfrm>
            <a:off x="7928351" y="714382"/>
            <a:ext cx="713238" cy="4041680"/>
          </a:xfrm>
        </p:spPr>
        <p:txBody>
          <a:bodyPr vert="eaVert" lIns="76200" tIns="28575" rIns="57150" bIns="28575" rtlCol="0" anchor="ctr" anchorCtr="0">
            <a:noAutofit/>
          </a:bodyPr>
          <a:lstStyle>
            <a:lvl1pPr marL="0" marR="0" lvl="0" algn="l" defTabSz="6858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1800" b="1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502444" y="714376"/>
            <a:ext cx="7371076" cy="4041680"/>
          </a:xfrm>
        </p:spPr>
        <p:txBody>
          <a:bodyPr vert="eaVert"/>
          <a:lstStyle>
            <a:lvl1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350174" y="1916832"/>
            <a:ext cx="735006" cy="24128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素材：</a:t>
            </a:r>
            <a:r>
              <a:rPr lang="en-US" altLang="zh-CN" sz="100" dirty="0">
                <a:solidFill>
                  <a:schemeClr val="bg1"/>
                </a:solidFill>
              </a:rPr>
              <a:t>www.1ppt.com/sucai/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背景：</a:t>
            </a:r>
            <a:r>
              <a:rPr lang="en-US" altLang="zh-CN" sz="100" dirty="0">
                <a:solidFill>
                  <a:schemeClr val="bg1"/>
                </a:solidFill>
              </a:rPr>
              <a:t>www.1ppt.com/beijing/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图表：</a:t>
            </a:r>
            <a:r>
              <a:rPr lang="en-US" altLang="zh-CN" sz="100" dirty="0">
                <a:solidFill>
                  <a:schemeClr val="bg1"/>
                </a:solidFill>
              </a:rPr>
              <a:t>www.1ppt.com/tubiao/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  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www.1ppt.com/powerpoint/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资料下载：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www.1ppt.com/ziliao/                   </a:t>
            </a:r>
            <a:r>
              <a:rPr lang="zh-CN" altLang="en-US" sz="100" dirty="0">
                <a:solidFill>
                  <a:schemeClr val="bg1"/>
                </a:solidFill>
              </a:rPr>
              <a:t>个人简历：</a:t>
            </a:r>
            <a:r>
              <a:rPr lang="en-US" altLang="zh-CN" sz="100" dirty="0">
                <a:solidFill>
                  <a:schemeClr val="bg1"/>
                </a:solidFill>
              </a:rPr>
              <a:t>www.1ppt.com/jianli/       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试卷下载：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www.1ppt.com/shiti/                     </a:t>
            </a:r>
            <a:r>
              <a:rPr lang="zh-CN" altLang="en-US" sz="100" dirty="0">
                <a:solidFill>
                  <a:schemeClr val="bg1"/>
                </a:solidFill>
              </a:rPr>
              <a:t>教案下载：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www.1ppt.com/jiaoan/         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手抄报：</a:t>
            </a:r>
            <a:r>
              <a:rPr lang="en-US" altLang="zh-CN" sz="100" dirty="0">
                <a:solidFill>
                  <a:schemeClr val="bg1"/>
                </a:solidFill>
              </a:rPr>
              <a:t>www.1ppt.com/shouchaobao/          PPT</a:t>
            </a:r>
            <a:r>
              <a:rPr lang="zh-CN" altLang="en-US" sz="100" dirty="0">
                <a:solidFill>
                  <a:schemeClr val="bg1"/>
                </a:solidFill>
              </a:rPr>
              <a:t>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语文课件：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www.1ppt.com/kejian/yuwen/    </a:t>
            </a:r>
            <a:r>
              <a:rPr lang="zh-CN" altLang="en-US" sz="100" dirty="0">
                <a:solidFill>
                  <a:schemeClr val="bg1"/>
                </a:solidFill>
              </a:rPr>
              <a:t>数学课件：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www.1ppt.com/kejian/shuxue/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英语课件：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www.1ppt.com/kejian/yingyu/    </a:t>
            </a:r>
            <a:r>
              <a:rPr lang="zh-CN" altLang="en-US" sz="100" dirty="0">
                <a:solidFill>
                  <a:schemeClr val="bg1"/>
                </a:solidFill>
              </a:rPr>
              <a:t>美术课件：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www.1ppt.com/kejian/meishu/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科学课件：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www.1ppt.com/kejian/kexue/     </a:t>
            </a:r>
            <a:r>
              <a:rPr lang="zh-CN" altLang="en-US" sz="100" dirty="0">
                <a:solidFill>
                  <a:schemeClr val="bg1"/>
                </a:solidFill>
              </a:rPr>
              <a:t>物理课件：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www.1ppt.com/kejian/wuli/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化学课件：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www.1ppt.com/kejian/huaxue/  </a:t>
            </a:r>
            <a:r>
              <a:rPr lang="zh-CN" altLang="en-US" sz="100" dirty="0">
                <a:solidFill>
                  <a:schemeClr val="bg1"/>
                </a:solidFill>
              </a:rPr>
              <a:t>生物课件：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www.1ppt.com/kejian/shengwu/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地理课件：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www.1ppt.com/kejian/dili/          </a:t>
            </a:r>
            <a:r>
              <a:rPr lang="zh-CN" altLang="en-US" sz="100" dirty="0">
                <a:solidFill>
                  <a:schemeClr val="bg1"/>
                </a:solidFill>
              </a:rPr>
              <a:t>历史课件：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www.1ppt.com/kejian/lishi/ </a:t>
            </a:r>
            <a:endParaRPr lang="en-US" altLang="zh-CN" sz="1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9" Type="http://schemas.openxmlformats.org/officeDocument/2006/relationships/theme" Target="../theme/theme1.xml"/><Relationship Id="rId38" Type="http://schemas.openxmlformats.org/officeDocument/2006/relationships/tags" Target="../tags/tag11.xml"/><Relationship Id="rId37" Type="http://schemas.openxmlformats.org/officeDocument/2006/relationships/tags" Target="../tags/tag10.xml"/><Relationship Id="rId36" Type="http://schemas.openxmlformats.org/officeDocument/2006/relationships/tags" Target="../tags/tag9.xml"/><Relationship Id="rId35" Type="http://schemas.openxmlformats.org/officeDocument/2006/relationships/tags" Target="../tags/tag8.xml"/><Relationship Id="rId34" Type="http://schemas.openxmlformats.org/officeDocument/2006/relationships/tags" Target="../tags/tag7.xml"/><Relationship Id="rId33" Type="http://schemas.openxmlformats.org/officeDocument/2006/relationships/tags" Target="../tags/tag6.xml"/><Relationship Id="rId32" Type="http://schemas.openxmlformats.org/officeDocument/2006/relationships/slideLayout" Target="../slideLayouts/slideLayout32.xml"/><Relationship Id="rId31" Type="http://schemas.openxmlformats.org/officeDocument/2006/relationships/slideLayout" Target="../slideLayouts/slideLayout31.xml"/><Relationship Id="rId30" Type="http://schemas.openxmlformats.org/officeDocument/2006/relationships/slideLayout" Target="../slideLayouts/slideLayout30.xml"/><Relationship Id="rId3" Type="http://schemas.openxmlformats.org/officeDocument/2006/relationships/slideLayout" Target="../slideLayouts/slideLayout3.xml"/><Relationship Id="rId29" Type="http://schemas.openxmlformats.org/officeDocument/2006/relationships/slideLayout" Target="../slideLayouts/slideLayout29.xml"/><Relationship Id="rId28" Type="http://schemas.openxmlformats.org/officeDocument/2006/relationships/slideLayout" Target="../slideLayouts/slideLayout28.xml"/><Relationship Id="rId27" Type="http://schemas.openxmlformats.org/officeDocument/2006/relationships/slideLayout" Target="../slideLayouts/slideLayout27.xml"/><Relationship Id="rId26" Type="http://schemas.openxmlformats.org/officeDocument/2006/relationships/slideLayout" Target="../slideLayouts/slideLayout26.xml"/><Relationship Id="rId25" Type="http://schemas.openxmlformats.org/officeDocument/2006/relationships/slideLayout" Target="../slideLayouts/slideLayout25.xml"/><Relationship Id="rId24" Type="http://schemas.openxmlformats.org/officeDocument/2006/relationships/slideLayout" Target="../slideLayouts/slideLayout24.xml"/><Relationship Id="rId23" Type="http://schemas.openxmlformats.org/officeDocument/2006/relationships/slideLayout" Target="../slideLayouts/slideLayout23.xml"/><Relationship Id="rId22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21.xml"/><Relationship Id="rId20" Type="http://schemas.openxmlformats.org/officeDocument/2006/relationships/slideLayout" Target="../slideLayouts/slideLayout20.xml"/><Relationship Id="rId2" Type="http://schemas.openxmlformats.org/officeDocument/2006/relationships/slideLayout" Target="../slideLayouts/slideLayout2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rgbClr val="FFFFFF"/>
            </a:gs>
            <a:gs pos="100000">
              <a:srgbClr val="DCDCDC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33"/>
            </p:custDataLst>
          </p:nvPr>
        </p:nvSpPr>
        <p:spPr>
          <a:xfrm>
            <a:off x="502412" y="324000"/>
            <a:ext cx="8139178" cy="486000"/>
          </a:xfrm>
          <a:prstGeom prst="rect">
            <a:avLst/>
          </a:prstGeom>
        </p:spPr>
        <p:txBody>
          <a:bodyPr vert="horz" lIns="76200" tIns="28575" rIns="57150" bIns="28575" rtlCol="0" anchor="ctr" anchorCtr="0">
            <a:no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34"/>
            </p:custDataLst>
          </p:nvPr>
        </p:nvSpPr>
        <p:spPr>
          <a:xfrm>
            <a:off x="502412" y="972000"/>
            <a:ext cx="8139178" cy="3780000"/>
          </a:xfrm>
          <a:prstGeom prst="rect">
            <a:avLst/>
          </a:prstGeom>
        </p:spPr>
        <p:txBody>
          <a:bodyPr vert="horz" lIns="76200" tIns="0" rIns="61913" bIns="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35"/>
            </p:custDataLst>
          </p:nvPr>
        </p:nvSpPr>
        <p:spPr>
          <a:xfrm>
            <a:off x="659807" y="4762375"/>
            <a:ext cx="2025000" cy="237600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36"/>
            </p:custDataLst>
          </p:nvPr>
        </p:nvSpPr>
        <p:spPr>
          <a:xfrm>
            <a:off x="3087000" y="4762375"/>
            <a:ext cx="2970000" cy="237600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37"/>
            </p:custDataLst>
          </p:nvPr>
        </p:nvSpPr>
        <p:spPr>
          <a:xfrm>
            <a:off x="6457950" y="4762375"/>
            <a:ext cx="2025000" cy="237600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KSO_TEMPLATE" hidden="1"/>
          <p:cNvSpPr/>
          <p:nvPr>
            <p:custDataLst>
              <p:tags r:id="rId38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  <p:sldLayoutId id="2147483675" r:id="rId27"/>
    <p:sldLayoutId id="2147483676" r:id="rId28"/>
    <p:sldLayoutId id="2147483677" r:id="rId29"/>
    <p:sldLayoutId id="2147483678" r:id="rId30"/>
    <p:sldLayoutId id="2147483679" r:id="rId31"/>
    <p:sldLayoutId id="2147483680" r:id="rId32"/>
  </p:sldLayoutIdLst>
  <p:txStyles>
    <p:titleStyle>
      <a:lvl1pPr algn="l" defTabSz="685800" rtl="0" eaLnBrk="1" fontAlgn="auto" latinLnBrk="0" hangingPunct="1">
        <a:lnSpc>
          <a:spcPct val="100000"/>
        </a:lnSpc>
        <a:spcBef>
          <a:spcPct val="0"/>
        </a:spcBef>
        <a:buNone/>
        <a:defRPr sz="2100" b="1" u="none" strike="noStrike" kern="1200" cap="none" spc="150" normalizeH="0">
          <a:solidFill>
            <a:schemeClr val="tx1"/>
          </a:solidFill>
          <a:uFillTx/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750"/>
        </a:spcAft>
        <a:buFont typeface="Arial" panose="020B0604020202020204" pitchFamily="34" charset="0"/>
        <a:buChar char="•"/>
        <a:defRPr sz="1200" u="none" strike="noStrike" kern="1200" cap="none" spc="113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1pPr>
      <a:lvl2pPr marL="5143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750"/>
        </a:spcAft>
        <a:buFont typeface="Arial" panose="020B0604020202020204" pitchFamily="34" charset="0"/>
        <a:buChar char="•"/>
        <a:tabLst>
          <a:tab pos="1207135" algn="l"/>
        </a:tabLst>
        <a:defRPr sz="1200" u="none" strike="noStrike" kern="1200" cap="none" spc="113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2pPr>
      <a:lvl3pPr marL="8572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750"/>
        </a:spcAft>
        <a:buFont typeface="Arial" panose="020B0604020202020204" pitchFamily="34" charset="0"/>
        <a:buChar char="•"/>
        <a:defRPr sz="1200" u="none" strike="noStrike" kern="1200" cap="none" spc="113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3pPr>
      <a:lvl4pPr marL="12001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750"/>
        </a:spcAft>
        <a:buFont typeface="Arial" panose="020B0604020202020204" pitchFamily="34" charset="0"/>
        <a:buChar char="•"/>
        <a:defRPr sz="1200" u="none" strike="noStrike" kern="1200" cap="none" spc="113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4pPr>
      <a:lvl5pPr marL="15430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750"/>
        </a:spcAft>
        <a:buFont typeface="Arial" panose="020B0604020202020204" pitchFamily="34" charset="0"/>
        <a:buChar char="•"/>
        <a:defRPr sz="1200" u="none" strike="noStrike" kern="1200" cap="none" spc="113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2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9.png"/><Relationship Id="rId1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5.xml"/><Relationship Id="rId1" Type="http://schemas.openxmlformats.org/officeDocument/2006/relationships/image" Target="../media/image1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6.xml"/><Relationship Id="rId2" Type="http://schemas.openxmlformats.org/officeDocument/2006/relationships/image" Target="../media/image13.jpeg"/><Relationship Id="rId1" Type="http://schemas.openxmlformats.org/officeDocument/2006/relationships/image" Target="../media/image12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7.xml"/><Relationship Id="rId1" Type="http://schemas.openxmlformats.org/officeDocument/2006/relationships/image" Target="../media/image1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image" Target="../media/image16.jpeg"/><Relationship Id="rId1" Type="http://schemas.openxmlformats.org/officeDocument/2006/relationships/image" Target="../media/image15.png"/></Relationships>
</file>

<file path=ppt/slides/_rels/slide1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9.xml"/><Relationship Id="rId4" Type="http://schemas.openxmlformats.org/officeDocument/2006/relationships/image" Target="../media/image20.png"/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image" Target="../media/image17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0.xml"/><Relationship Id="rId1" Type="http://schemas.openxmlformats.org/officeDocument/2006/relationships/image" Target="../media/image15.png"/></Relationships>
</file>

<file path=ppt/slides/_rels/slide18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1.xml"/><Relationship Id="rId4" Type="http://schemas.openxmlformats.org/officeDocument/2006/relationships/image" Target="../media/image20.png"/><Relationship Id="rId3" Type="http://schemas.openxmlformats.org/officeDocument/2006/relationships/image" Target="../media/image19.png"/><Relationship Id="rId2" Type="http://schemas.openxmlformats.org/officeDocument/2006/relationships/image" Target="../media/image21.jpeg"/><Relationship Id="rId1" Type="http://schemas.openxmlformats.org/officeDocument/2006/relationships/image" Target="../media/image18.png"/></Relationships>
</file>

<file path=ppt/slides/_rels/slide19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2.xml"/><Relationship Id="rId4" Type="http://schemas.openxmlformats.org/officeDocument/2006/relationships/image" Target="../media/image24.jpeg"/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image" Target="../media/image1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3.xml"/><Relationship Id="rId2" Type="http://schemas.openxmlformats.org/officeDocument/2006/relationships/image" Target="../media/image25.png"/><Relationship Id="rId1" Type="http://schemas.openxmlformats.org/officeDocument/2006/relationships/image" Target="../media/image18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4.xml"/><Relationship Id="rId1" Type="http://schemas.openxmlformats.org/officeDocument/2006/relationships/image" Target="../media/image26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5.xml"/><Relationship Id="rId1" Type="http://schemas.openxmlformats.org/officeDocument/2006/relationships/image" Target="../media/image27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6.xml"/><Relationship Id="rId2" Type="http://schemas.openxmlformats.org/officeDocument/2006/relationships/image" Target="../media/image29.jpeg"/><Relationship Id="rId1" Type="http://schemas.openxmlformats.org/officeDocument/2006/relationships/image" Target="../media/image28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7.xml"/><Relationship Id="rId1" Type="http://schemas.openxmlformats.org/officeDocument/2006/relationships/image" Target="../media/image30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8.xml"/><Relationship Id="rId1" Type="http://schemas.openxmlformats.org/officeDocument/2006/relationships/image" Target="../media/image31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9.xml"/><Relationship Id="rId1" Type="http://schemas.openxmlformats.org/officeDocument/2006/relationships/image" Target="../media/image4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2.jpeg"/></Relationships>
</file>

<file path=ppt/slides/_rels/slide30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9.xml"/><Relationship Id="rId4" Type="http://schemas.openxmlformats.org/officeDocument/2006/relationships/image" Target="../media/image35.jpeg"/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image" Target="../media/image32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1.xml"/><Relationship Id="rId1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7.png"/><Relationship Id="rId1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4284024"/>
            <a:ext cx="9144000" cy="862334"/>
          </a:xfrm>
          <a:prstGeom prst="rect">
            <a:avLst/>
          </a:prstGeom>
          <a:ln>
            <a:noFill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4572000" y="975726"/>
            <a:ext cx="4572000" cy="552450"/>
          </a:xfrm>
          <a:prstGeom prst="rect">
            <a:avLst/>
          </a:prstGeom>
        </p:spPr>
        <p:txBody>
          <a:bodyPr vert="horz" lIns="76200" tIns="28575" rIns="57150" bIns="28575" rtlCol="0" anchor="ctr" anchorCtr="0">
            <a:noAutofit/>
          </a:bodyPr>
          <a:lstStyle>
            <a:lvl1pPr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2800" b="1" u="none" strike="noStrike" kern="1200" cap="none" spc="200" normalizeH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zh-CN" sz="3600" dirty="0">
                <a:latin typeface="微软雅黑" panose="020B0503020204020204" charset="-122"/>
                <a:ea typeface="微软雅黑" panose="020B0503020204020204" charset="-122"/>
              </a:rPr>
              <a:t>12.</a:t>
            </a:r>
            <a:r>
              <a:rPr lang="zh-CN" altLang="en-US" sz="3600" dirty="0">
                <a:latin typeface="微软雅黑" panose="020B0503020204020204" charset="-122"/>
                <a:ea typeface="微软雅黑" panose="020B0503020204020204" charset="-122"/>
              </a:rPr>
              <a:t>古诗二首</a:t>
            </a:r>
            <a:endParaRPr lang="zh-CN" altLang="en-US" sz="36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8" name="副标题 2"/>
          <p:cNvSpPr txBox="1"/>
          <p:nvPr/>
        </p:nvSpPr>
        <p:spPr>
          <a:xfrm>
            <a:off x="5619998" y="1956166"/>
            <a:ext cx="2476004" cy="831566"/>
          </a:xfrm>
          <a:prstGeom prst="rect">
            <a:avLst/>
          </a:prstGeom>
        </p:spPr>
        <p:txBody>
          <a:bodyPr vert="horz" lIns="76200" tIns="0" rIns="61913" bIns="0" rtlCol="0">
            <a:noAutofit/>
          </a:bodyPr>
          <a:lstStyle>
            <a:lvl1pPr marL="2286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zh-CN" altLang="en-US" sz="4500" b="1" dirty="0">
                <a:latin typeface="微软雅黑" panose="020B0503020204020204" charset="-122"/>
                <a:ea typeface="微软雅黑" panose="020B0503020204020204" charset="-122"/>
              </a:rPr>
              <a:t>池 上</a:t>
            </a:r>
            <a:endParaRPr lang="zh-CN" altLang="en-US" sz="4500" b="1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1" cstate="email"/>
          <a:srcRect/>
          <a:stretch>
            <a:fillRect/>
          </a:stretch>
        </p:blipFill>
        <p:spPr>
          <a:xfrm>
            <a:off x="395178" y="975726"/>
            <a:ext cx="4602893" cy="2346450"/>
          </a:xfrm>
          <a:prstGeom prst="rect">
            <a:avLst/>
          </a:prstGeom>
        </p:spPr>
      </p:pic>
      <p:sp>
        <p:nvSpPr>
          <p:cNvPr id="10" name="矩形 9"/>
          <p:cNvSpPr/>
          <p:nvPr/>
        </p:nvSpPr>
        <p:spPr>
          <a:xfrm>
            <a:off x="0" y="4491604"/>
            <a:ext cx="9143999" cy="47434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marL="257175" indent="-257175" algn="ctr">
              <a:lnSpc>
                <a:spcPct val="110000"/>
              </a:lnSpc>
            </a:pPr>
            <a:endParaRPr lang="en-US" altLang="zh-CN" sz="2400" b="1" kern="0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  <p:custDataLst>
      <p:tags r:id="rId2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17" descr="http://pic5.nipic.com/20091225/2964184_151735066111_2.jpg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533886" y="3339750"/>
            <a:ext cx="2066439" cy="1561523"/>
          </a:xfrm>
          <a:prstGeom prst="round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文本框 62"/>
          <p:cNvSpPr txBox="1">
            <a:spLocks noChangeArrowheads="1"/>
          </p:cNvSpPr>
          <p:nvPr/>
        </p:nvSpPr>
        <p:spPr bwMode="auto">
          <a:xfrm>
            <a:off x="3409951" y="2692400"/>
            <a:ext cx="1206500" cy="530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000" b="1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组词</a:t>
            </a:r>
            <a:endParaRPr lang="zh-CN" altLang="en-US" sz="3000" b="1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" name="文本框 63"/>
          <p:cNvSpPr txBox="1">
            <a:spLocks noChangeArrowheads="1"/>
          </p:cNvSpPr>
          <p:nvPr/>
        </p:nvSpPr>
        <p:spPr bwMode="auto">
          <a:xfrm>
            <a:off x="4625976" y="2728913"/>
            <a:ext cx="3721100" cy="5000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70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采下   采花    神采飞扬</a:t>
            </a:r>
            <a:endParaRPr lang="zh-CN" altLang="en-US" sz="270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文本框 8"/>
          <p:cNvSpPr txBox="1">
            <a:spLocks noChangeArrowheads="1"/>
          </p:cNvSpPr>
          <p:nvPr/>
        </p:nvSpPr>
        <p:spPr bwMode="auto">
          <a:xfrm>
            <a:off x="3438526" y="3630613"/>
            <a:ext cx="1298575" cy="530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000" b="1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造句：</a:t>
            </a:r>
            <a:endParaRPr lang="zh-CN" altLang="en-US" sz="3000" b="1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" name="文本框 9"/>
          <p:cNvSpPr txBox="1">
            <a:spLocks noChangeArrowheads="1"/>
          </p:cNvSpPr>
          <p:nvPr/>
        </p:nvSpPr>
        <p:spPr bwMode="auto">
          <a:xfrm>
            <a:off x="4648200" y="3708400"/>
            <a:ext cx="4114800" cy="5000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70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小明经常陪爷爷去采茶。</a:t>
            </a:r>
            <a:endParaRPr lang="zh-CN" altLang="en-US" sz="270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7" name="文本框 60"/>
          <p:cNvSpPr txBox="1">
            <a:spLocks noChangeArrowheads="1"/>
          </p:cNvSpPr>
          <p:nvPr/>
        </p:nvSpPr>
        <p:spPr bwMode="auto">
          <a:xfrm>
            <a:off x="3438526" y="1516103"/>
            <a:ext cx="985838" cy="530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0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笔顺</a:t>
            </a:r>
            <a:endParaRPr lang="zh-CN" altLang="en-US" sz="3000" b="1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29704" name="组合 7"/>
          <p:cNvGrpSpPr/>
          <p:nvPr/>
        </p:nvGrpSpPr>
        <p:grpSpPr bwMode="auto">
          <a:xfrm>
            <a:off x="639764" y="1270000"/>
            <a:ext cx="2079625" cy="1970088"/>
            <a:chOff x="379999" y="1753368"/>
            <a:chExt cx="4320000" cy="4320000"/>
          </a:xfrm>
        </p:grpSpPr>
        <p:sp>
          <p:nvSpPr>
            <p:cNvPr id="9" name="矩形 8"/>
            <p:cNvSpPr/>
            <p:nvPr/>
          </p:nvSpPr>
          <p:spPr>
            <a:xfrm>
              <a:off x="379999" y="1753368"/>
              <a:ext cx="4320000" cy="4320000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900"/>
            </a:p>
          </p:txBody>
        </p:sp>
        <p:cxnSp>
          <p:nvCxnSpPr>
            <p:cNvPr id="10" name="直接连接符 9"/>
            <p:cNvCxnSpPr>
              <a:stCxn id="9" idx="1"/>
              <a:endCxn id="9" idx="3"/>
            </p:cNvCxnSpPr>
            <p:nvPr/>
          </p:nvCxnSpPr>
          <p:spPr>
            <a:xfrm>
              <a:off x="379999" y="3915109"/>
              <a:ext cx="4320000" cy="0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/>
            <p:cNvCxnSpPr>
              <a:stCxn id="9" idx="0"/>
              <a:endCxn id="9" idx="2"/>
            </p:cNvCxnSpPr>
            <p:nvPr/>
          </p:nvCxnSpPr>
          <p:spPr>
            <a:xfrm>
              <a:off x="2539998" y="1753368"/>
              <a:ext cx="0" cy="4320000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文本框 59"/>
          <p:cNvSpPr txBox="1">
            <a:spLocks noChangeArrowheads="1"/>
          </p:cNvSpPr>
          <p:nvPr/>
        </p:nvSpPr>
        <p:spPr bwMode="auto">
          <a:xfrm>
            <a:off x="1255713" y="579439"/>
            <a:ext cx="1344612" cy="623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600" dirty="0" err="1">
                <a:solidFill>
                  <a:srgbClr val="000000"/>
                </a:solidFill>
                <a:latin typeface="Pinyin Adjust" panose="02000500000000000000" pitchFamily="2" charset="0"/>
              </a:rPr>
              <a:t>cǎi</a:t>
            </a:r>
            <a:endParaRPr lang="zh-CN" altLang="en-US" sz="3000" dirty="0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6" name="Picture 15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48200" y="1450854"/>
            <a:ext cx="3963988" cy="692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文本框 25"/>
          <p:cNvSpPr txBox="1">
            <a:spLocks noChangeArrowheads="1"/>
          </p:cNvSpPr>
          <p:nvPr/>
        </p:nvSpPr>
        <p:spPr bwMode="auto">
          <a:xfrm>
            <a:off x="822325" y="1220169"/>
            <a:ext cx="2501900" cy="206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3000" b="1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采</a:t>
            </a:r>
            <a:endParaRPr lang="zh-CN" altLang="en-US" sz="13000" b="1" dirty="0">
              <a:solidFill>
                <a:srgbClr val="E04236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utoUpdateAnimBg="0"/>
      <p:bldP spid="3" grpId="0" autoUpdateAnimBg="0"/>
      <p:bldP spid="4" grpId="0" autoUpdateAnimBg="0"/>
      <p:bldP spid="5" grpId="0" autoUpdateAnimBg="0"/>
      <p:bldP spid="7" grpId="0" autoUpdateAnimBg="0"/>
      <p:bldP spid="15" grpId="0" autoUpdateAnimBg="0"/>
      <p:bldP spid="1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5"/>
          <p:cNvSpPr txBox="1">
            <a:spLocks noChangeArrowheads="1"/>
          </p:cNvSpPr>
          <p:nvPr/>
        </p:nvSpPr>
        <p:spPr bwMode="auto">
          <a:xfrm>
            <a:off x="900114" y="1425576"/>
            <a:ext cx="3722687" cy="438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marL="342900" indent="-3429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ts val="1350"/>
              </a:spcBef>
            </a:pPr>
            <a:r>
              <a:rPr lang="zh-CN" altLang="en-US" sz="24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采</a:t>
            </a:r>
            <a:r>
              <a:rPr lang="zh-CN" altLang="en-US" sz="24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：摘取。</a:t>
            </a:r>
            <a:endParaRPr lang="zh-CN" altLang="en-US" sz="2400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900114" y="2507705"/>
            <a:ext cx="4025900" cy="17312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</a:rPr>
              <a:t>诗句</a:t>
            </a:r>
            <a:r>
              <a:rPr lang="zh-CN" altLang="en-US" sz="24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：</a:t>
            </a:r>
            <a:endParaRPr lang="en-US" altLang="zh-CN" sz="2400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sz="24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江南可采莲，</a:t>
            </a:r>
            <a:endParaRPr lang="en-US" altLang="zh-CN" sz="2400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sz="24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莲叶何田田。</a:t>
            </a:r>
            <a:endParaRPr lang="zh-CN" altLang="en-US" sz="2400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3" name="圆角矩形 12"/>
          <p:cNvSpPr/>
          <p:nvPr/>
        </p:nvSpPr>
        <p:spPr>
          <a:xfrm>
            <a:off x="493713" y="504826"/>
            <a:ext cx="1543050" cy="444500"/>
          </a:xfrm>
          <a:prstGeom prst="roundRect">
            <a:avLst>
              <a:gd name="adj" fmla="val 50000"/>
            </a:avLst>
          </a:prstGeom>
          <a:solidFill>
            <a:srgbClr val="A1C4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b="1" dirty="0">
                <a:latin typeface="微软雅黑" panose="020B0503020204020204" charset="-122"/>
                <a:ea typeface="微软雅黑" panose="020B0503020204020204" charset="-122"/>
              </a:rPr>
              <a:t>词语解释</a:t>
            </a:r>
            <a:endParaRPr lang="zh-CN" altLang="en-US" sz="2100" b="1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36871" name="Picture 7" descr="http://dingyue.nosdn.127.net/iopHRl7ZN=fcmpLDkI56pyUaE=B09adxckLP3fWB2FeWs1539755674439.jpg"/>
          <p:cNvPicPr>
            <a:picLocks noChangeAspect="1" noChangeArrowheads="1"/>
          </p:cNvPicPr>
          <p:nvPr/>
        </p:nvPicPr>
        <p:blipFill>
          <a:blip r:embed="rId1" cstate="email">
            <a:lum contrast="20000"/>
          </a:blip>
          <a:srcRect/>
          <a:stretch>
            <a:fillRect/>
          </a:stretch>
        </p:blipFill>
        <p:spPr bwMode="auto">
          <a:xfrm>
            <a:off x="3210390" y="843535"/>
            <a:ext cx="5698180" cy="381065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68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utoUpdateAnimBg="0"/>
      <p:bldP spid="4" grpId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547689" y="1074738"/>
            <a:ext cx="2103437" cy="623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24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藏</a:t>
            </a:r>
            <a:r>
              <a:rPr lang="zh-CN" altLang="en-US" sz="24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：隐避。</a:t>
            </a:r>
            <a:endParaRPr lang="zh-CN" altLang="en-US" sz="2400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547688" y="2223511"/>
            <a:ext cx="4019550" cy="17312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24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造句：</a:t>
            </a:r>
            <a:endParaRPr lang="en-US" altLang="zh-CN" sz="2400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sz="24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我们玩捉迷藏的游戏，他藏起来，我们都找不到他。</a:t>
            </a:r>
            <a:endParaRPr lang="zh-CN" altLang="en-US" sz="2400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4" name="Picture 6" descr="http://p4.so.qhmsg.com/t01e050552e7125558e.jpg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4644653" y="801689"/>
            <a:ext cx="4264025" cy="3719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utoUpdateAnimBg="0"/>
      <p:bldP spid="3" grpId="0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547689" y="1074738"/>
            <a:ext cx="4435475" cy="623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24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踪迹</a:t>
            </a:r>
            <a:r>
              <a:rPr lang="zh-CN" altLang="en-US" sz="24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：行动所留的痕迹。</a:t>
            </a:r>
            <a:endParaRPr lang="zh-CN" altLang="en-US" sz="2400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490539" y="2284414"/>
            <a:ext cx="4903787" cy="17312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24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造句：</a:t>
            </a:r>
            <a:endParaRPr lang="en-US" altLang="zh-CN" sz="2400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sz="24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警察叔叔根据现场犯罪分子留下的踪迹成功破案。</a:t>
            </a:r>
            <a:endParaRPr lang="zh-CN" altLang="en-US" sz="2400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5" name="Picture 10" descr="http://bpic.588ku.com/element_origin_min_pic/20/16/02/1956c664d23e8c8.jpg"/>
          <p:cNvPicPr>
            <a:picLocks noChangeAspect="1" noChangeArrowheads="1"/>
          </p:cNvPicPr>
          <p:nvPr/>
        </p:nvPicPr>
        <p:blipFill>
          <a:blip r:embed="rId1" cstate="email">
            <a:lum contrast="30000"/>
          </a:blip>
          <a:srcRect/>
          <a:stretch>
            <a:fillRect/>
          </a:stretch>
        </p:blipFill>
        <p:spPr bwMode="auto">
          <a:xfrm>
            <a:off x="5054601" y="415926"/>
            <a:ext cx="3678238" cy="2365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9634" name="Picture 2" descr="http://pic27.photophoto.cn/20130419/0010023241912285_b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699251" y="2897189"/>
            <a:ext cx="1793875" cy="192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696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utoUpdateAnimBg="0"/>
      <p:bldP spid="3" grpId="0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8" name="Picture 6" descr="http://p1.qhimgs4.com/t01a932b01aac4fc79d.jpg"/>
          <p:cNvPicPr>
            <a:picLocks noChangeAspect="1" noChangeArrowheads="1"/>
          </p:cNvPicPr>
          <p:nvPr/>
        </p:nvPicPr>
        <p:blipFill>
          <a:blip r:embed="rId1" cstate="email">
            <a:lum contrast="20000"/>
          </a:blip>
          <a:srcRect/>
          <a:stretch>
            <a:fillRect/>
          </a:stretch>
        </p:blipFill>
        <p:spPr bwMode="auto">
          <a:xfrm>
            <a:off x="4683703" y="1763298"/>
            <a:ext cx="3941684" cy="29562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3795" name="文本框 12"/>
          <p:cNvSpPr txBox="1">
            <a:spLocks noChangeArrowheads="1"/>
          </p:cNvSpPr>
          <p:nvPr/>
        </p:nvSpPr>
        <p:spPr bwMode="auto">
          <a:xfrm>
            <a:off x="593726" y="571501"/>
            <a:ext cx="8550275" cy="438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初读古诗，你们知道荷花池上发生了一件什么事吗？</a:t>
            </a:r>
            <a:endParaRPr lang="zh-CN" altLang="en-US" sz="2400" b="1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0" name="文本框 19"/>
          <p:cNvSpPr txBox="1"/>
          <p:nvPr/>
        </p:nvSpPr>
        <p:spPr>
          <a:xfrm>
            <a:off x="937636" y="2624532"/>
            <a:ext cx="3044681" cy="62324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3175" cmpd="tri">
            <a:solidFill>
              <a:schemeClr val="accent2">
                <a:lumMod val="40000"/>
                <a:lumOff val="60000"/>
              </a:schemeClr>
            </a:solidFill>
            <a:bevel/>
          </a:ln>
          <a:effectLst/>
        </p:spPr>
        <p:txBody>
          <a:bodyPr wrap="square" lIns="68580" tIns="34290" rIns="68580" bIns="34290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  一个小娃偷采白莲。</a:t>
            </a:r>
            <a:endParaRPr lang="en-US" altLang="zh-CN" sz="2800" b="1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89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517525" y="1809750"/>
            <a:ext cx="7721600" cy="5000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70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　　小娃撑小艇，偷采白莲回。</a:t>
            </a:r>
            <a:endParaRPr lang="zh-CN" altLang="en-US" sz="2700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327151" y="3527426"/>
            <a:ext cx="4200525" cy="102951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txBody>
          <a:bodyPr lIns="68580" tIns="34290" rIns="68580" bIns="34290">
            <a:spAutoFit/>
          </a:bodyPr>
          <a:lstStyle/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从正面写了小娃偷采白莲的情形，细腻传神，很有趣味。</a:t>
            </a:r>
            <a:endParaRPr lang="zh-CN" altLang="en-US" sz="2800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2" name="线形标注 1 11"/>
          <p:cNvSpPr/>
          <p:nvPr/>
        </p:nvSpPr>
        <p:spPr>
          <a:xfrm>
            <a:off x="3035446" y="828675"/>
            <a:ext cx="3682278" cy="526907"/>
          </a:xfrm>
          <a:prstGeom prst="borderCallout1">
            <a:avLst>
              <a:gd name="adj1" fmla="val 99145"/>
              <a:gd name="adj2" fmla="val 63010"/>
              <a:gd name="adj3" fmla="val 154471"/>
              <a:gd name="adj4" fmla="val 19516"/>
            </a:avLst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表现了小娃的天真、调皮。</a:t>
            </a:r>
            <a:endParaRPr lang="zh-CN" altLang="en-US" sz="24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14" name="线形标注 1 13"/>
          <p:cNvSpPr/>
          <p:nvPr/>
        </p:nvSpPr>
        <p:spPr>
          <a:xfrm>
            <a:off x="1218191" y="2680878"/>
            <a:ext cx="822757" cy="420203"/>
          </a:xfrm>
          <a:prstGeom prst="borderCallout1">
            <a:avLst>
              <a:gd name="adj1" fmla="val 2727"/>
              <a:gd name="adj2" fmla="val 50491"/>
              <a:gd name="adj3" fmla="val -92642"/>
              <a:gd name="adj4" fmla="val 51626"/>
            </a:avLst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小孩</a:t>
            </a:r>
            <a:endParaRPr lang="zh-CN" altLang="en-US" sz="2400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16" name="圆角矩形 15"/>
          <p:cNvSpPr/>
          <p:nvPr/>
        </p:nvSpPr>
        <p:spPr>
          <a:xfrm>
            <a:off x="3300414" y="1882775"/>
            <a:ext cx="728662" cy="417513"/>
          </a:xfrm>
          <a:prstGeom prst="roundRect">
            <a:avLst/>
          </a:prstGeom>
          <a:noFill/>
          <a:ln w="28575">
            <a:solidFill>
              <a:srgbClr val="E0423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900"/>
          </a:p>
        </p:txBody>
      </p:sp>
      <p:sp>
        <p:nvSpPr>
          <p:cNvPr id="2" name="圆角矩形 1"/>
          <p:cNvSpPr/>
          <p:nvPr/>
        </p:nvSpPr>
        <p:spPr>
          <a:xfrm>
            <a:off x="434975" y="384175"/>
            <a:ext cx="1543050" cy="444500"/>
          </a:xfrm>
          <a:prstGeom prst="roundRect">
            <a:avLst>
              <a:gd name="adj" fmla="val 50000"/>
            </a:avLst>
          </a:prstGeom>
          <a:solidFill>
            <a:srgbClr val="A1C4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b="1" dirty="0">
                <a:latin typeface="微软雅黑" panose="020B0503020204020204" charset="-122"/>
                <a:ea typeface="微软雅黑" panose="020B0503020204020204" charset="-122"/>
              </a:rPr>
              <a:t>新知探究</a:t>
            </a:r>
            <a:endParaRPr lang="zh-CN" altLang="en-US" sz="2100" b="1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0" name="下箭头 19"/>
          <p:cNvSpPr/>
          <p:nvPr/>
        </p:nvSpPr>
        <p:spPr bwMode="auto">
          <a:xfrm>
            <a:off x="3103563" y="2733675"/>
            <a:ext cx="576262" cy="533400"/>
          </a:xfrm>
          <a:prstGeom prst="downArrow">
            <a:avLst/>
          </a:prstGeom>
          <a:solidFill>
            <a:srgbClr val="E04236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900"/>
          </a:p>
        </p:txBody>
      </p:sp>
      <p:pic>
        <p:nvPicPr>
          <p:cNvPr id="34825" name="Picture 1" descr="C:\DOCUME~1\ADMINI~1\LOCALS~1\Temp\360zip$Temp\360$1\男1站着疑惑.png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7659689" y="668339"/>
            <a:ext cx="631825" cy="1203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圆角矩形 17"/>
          <p:cNvSpPr/>
          <p:nvPr/>
        </p:nvSpPr>
        <p:spPr>
          <a:xfrm>
            <a:off x="1281113" y="1871664"/>
            <a:ext cx="696912" cy="417512"/>
          </a:xfrm>
          <a:prstGeom prst="roundRect">
            <a:avLst>
              <a:gd name="adj" fmla="val 0"/>
            </a:avLst>
          </a:prstGeom>
          <a:noFill/>
          <a:ln w="28575">
            <a:solidFill>
              <a:srgbClr val="E0423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900"/>
          </a:p>
        </p:txBody>
      </p:sp>
      <p:sp>
        <p:nvSpPr>
          <p:cNvPr id="13" name="文本框 19"/>
          <p:cNvSpPr txBox="1"/>
          <p:nvPr/>
        </p:nvSpPr>
        <p:spPr>
          <a:xfrm>
            <a:off x="277813" y="960438"/>
            <a:ext cx="1756208" cy="62324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3175" cmpd="tri">
            <a:solidFill>
              <a:schemeClr val="accent1">
                <a:lumMod val="40000"/>
                <a:lumOff val="60000"/>
              </a:schemeClr>
            </a:solidFill>
            <a:bevel/>
          </a:ln>
          <a:effectLst/>
        </p:spPr>
        <p:txBody>
          <a:bodyPr wrap="square" lIns="68580" tIns="34290" rIns="68580" bIns="34290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</a:rPr>
              <a:t>小娃偷采莲</a:t>
            </a:r>
            <a:endParaRPr lang="en-US" altLang="zh-CN" sz="24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89090" name="Picture 2" descr="http://i1.w.hjfile.cn/doc/201204/0101010191422.jpg"/>
          <p:cNvPicPr>
            <a:picLocks noChangeAspect="1" noChangeArrowheads="1"/>
          </p:cNvPicPr>
          <p:nvPr/>
        </p:nvPicPr>
        <p:blipFill>
          <a:blip r:embed="rId2" cstate="print">
            <a:lum contrast="30000"/>
          </a:blip>
          <a:srcRect/>
          <a:stretch>
            <a:fillRect/>
          </a:stretch>
        </p:blipFill>
        <p:spPr bwMode="auto">
          <a:xfrm>
            <a:off x="5921340" y="2672333"/>
            <a:ext cx="3048000" cy="2162176"/>
          </a:xfrm>
          <a:prstGeom prst="ellipse">
            <a:avLst/>
          </a:prstGeom>
          <a:ln w="63500" cap="rnd">
            <a:noFill/>
          </a:ln>
          <a:effectLst/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890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utoUpdateAnimBg="0"/>
      <p:bldP spid="11" grpId="0" animBg="1" autoUpdateAnimBg="0"/>
      <p:bldP spid="12" grpId="0" animBg="1" autoUpdateAnimBg="0"/>
      <p:bldP spid="14" grpId="0" animBg="1" autoUpdateAnimBg="0"/>
      <p:bldP spid="16" grpId="0" animBg="1" autoUpdateAnimBg="0"/>
      <p:bldP spid="20" grpId="0" animBg="1" autoUpdateAnimBg="0"/>
      <p:bldP spid="18" grpId="0" animBg="1" autoUpdateAnimBg="0"/>
      <p:bldP spid="13" grpId="0" animBg="1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114" name="Picture 2" descr="http://p4.so.qhmsg.com/sdr/400__/t0145f0a1632ae429f9.jpg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154999" y="1793876"/>
            <a:ext cx="4348163" cy="3135312"/>
          </a:xfrm>
          <a:prstGeom prst="roundRect">
            <a:avLst/>
          </a:prstGeom>
          <a:noFill/>
          <a:ln>
            <a:noFill/>
          </a:ln>
        </p:spPr>
      </p:pic>
      <p:pic>
        <p:nvPicPr>
          <p:cNvPr id="35843" name="Picture 4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 flipH="1">
            <a:off x="7760856" y="2693714"/>
            <a:ext cx="1204913" cy="18150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矩形标注 3"/>
          <p:cNvSpPr/>
          <p:nvPr/>
        </p:nvSpPr>
        <p:spPr>
          <a:xfrm>
            <a:off x="4746048" y="1938339"/>
            <a:ext cx="2577091" cy="2293937"/>
          </a:xfrm>
          <a:prstGeom prst="wedgeRectCallout">
            <a:avLst>
              <a:gd name="adj1" fmla="val 65263"/>
              <a:gd name="adj2" fmla="val 7536"/>
            </a:avLst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just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这就是莲蓬，它长在荷花花瓣中间。莲蓬里藏着一粒粒的莲子花瓣落了之后就慢慢成熟了。</a:t>
            </a:r>
            <a:endParaRPr lang="zh-CN" altLang="en-US" sz="21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35845" name="Picture 2" descr="C:\DOCUME~1\ADMINI~1\LOCALS~1\Temp\360zip$Temp\360$3\女2小贴士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22685" y="372268"/>
            <a:ext cx="1349375" cy="1135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6" name="Picture 2" descr="C:\DOCUME~1\ADMINI~1\LOCALS~1\Temp\360zip$Temp\360$7\女2疑问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483476" y="431800"/>
            <a:ext cx="1030288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4943476" y="701676"/>
            <a:ext cx="1985159" cy="438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什么是莲蓬？</a:t>
            </a:r>
            <a:endParaRPr lang="zh-CN" altLang="en-US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90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 bwMode="auto">
          <a:xfrm>
            <a:off x="3228976" y="490538"/>
            <a:ext cx="3377407" cy="1376363"/>
            <a:chOff x="1694487" y="591514"/>
            <a:chExt cx="3776714" cy="2430378"/>
          </a:xfrm>
        </p:grpSpPr>
        <p:sp>
          <p:nvSpPr>
            <p:cNvPr id="3" name="云形标注 2"/>
            <p:cNvSpPr/>
            <p:nvPr/>
          </p:nvSpPr>
          <p:spPr>
            <a:xfrm>
              <a:off x="1694487" y="591514"/>
              <a:ext cx="3711920" cy="2430378"/>
            </a:xfrm>
            <a:prstGeom prst="cloudCallout">
              <a:avLst>
                <a:gd name="adj1" fmla="val -44967"/>
                <a:gd name="adj2" fmla="val 64515"/>
              </a:avLst>
            </a:prstGeom>
            <a:solidFill>
              <a:schemeClr val="bg1"/>
            </a:solidFill>
            <a:ln>
              <a:solidFill>
                <a:srgbClr val="A1C4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900"/>
            </a:p>
          </p:txBody>
        </p:sp>
        <p:sp>
          <p:nvSpPr>
            <p:cNvPr id="36875" name="文本框 12"/>
            <p:cNvSpPr txBox="1">
              <a:spLocks noChangeArrowheads="1"/>
            </p:cNvSpPr>
            <p:nvPr/>
          </p:nvSpPr>
          <p:spPr bwMode="auto">
            <a:xfrm>
              <a:off x="1944614" y="1213460"/>
              <a:ext cx="3526587" cy="1304331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 eaLnBrk="0" hangingPunct="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2100" dirty="0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这两句诗中，作者运用了什么描写？</a:t>
              </a:r>
              <a:endParaRPr lang="zh-CN" altLang="en-US" sz="21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874714" y="2168525"/>
            <a:ext cx="4695825" cy="5000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700" dirty="0">
                <a:latin typeface="楷体" panose="02010609060101010101" pitchFamily="49" charset="-122"/>
                <a:ea typeface="楷体" panose="02010609060101010101" pitchFamily="49" charset="-122"/>
              </a:rPr>
              <a:t>不解藏踪迹，浮萍一道开。</a:t>
            </a:r>
            <a:endParaRPr lang="zh-CN" altLang="zh-CN" sz="2700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148264" y="2046288"/>
            <a:ext cx="1889125" cy="50009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侧面描写</a:t>
            </a:r>
            <a:endParaRPr lang="zh-CN" altLang="en-US" sz="2800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 flipV="1">
            <a:off x="1038225" y="2695576"/>
            <a:ext cx="649288" cy="11113"/>
          </a:xfrm>
          <a:prstGeom prst="line">
            <a:avLst/>
          </a:prstGeom>
          <a:ln w="31750">
            <a:solidFill>
              <a:srgbClr val="E0423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6870" name="Picture 1" descr="C:\DOCUME~1\ADMINI~1\LOCALS~1\Temp\360zip$Temp\360$1\男1站着疑惑.png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6664326" y="660401"/>
            <a:ext cx="631825" cy="1201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线形标注 1 10"/>
          <p:cNvSpPr/>
          <p:nvPr/>
        </p:nvSpPr>
        <p:spPr>
          <a:xfrm>
            <a:off x="322264" y="3452814"/>
            <a:ext cx="1187450" cy="528637"/>
          </a:xfrm>
          <a:prstGeom prst="borderCallout1">
            <a:avLst>
              <a:gd name="adj1" fmla="val -31250"/>
              <a:gd name="adj2" fmla="val 53772"/>
              <a:gd name="adj3" fmla="val -127500"/>
              <a:gd name="adj4" fmla="val 82720"/>
            </a:avLst>
          </a:prstGeom>
          <a:solidFill>
            <a:srgbClr val="A1C450"/>
          </a:solidFill>
          <a:ln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不知道</a:t>
            </a:r>
            <a:endParaRPr lang="zh-CN" altLang="en-US" sz="24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3" name="文本框 19"/>
          <p:cNvSpPr txBox="1"/>
          <p:nvPr/>
        </p:nvSpPr>
        <p:spPr>
          <a:xfrm>
            <a:off x="349250" y="549275"/>
            <a:ext cx="1971675" cy="62324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3175" cmpd="tri">
            <a:noFill/>
            <a:bevel/>
          </a:ln>
          <a:effectLst/>
        </p:spPr>
        <p:txBody>
          <a:bodyPr wrap="square" lIns="68580" tIns="34290" rIns="68580" bIns="34290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</a:rPr>
              <a:t>  景美童心纯</a:t>
            </a:r>
            <a:endParaRPr lang="en-US" altLang="zh-CN" sz="24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320926" y="3051176"/>
            <a:ext cx="5672138" cy="102951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lIns="68580" tIns="34290" rIns="68580" bIns="34290">
            <a:spAutoFit/>
          </a:bodyPr>
          <a:lstStyle/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小娃有纯真的童心，不懂得藏匿行踪，船冲开浮萍，池面上划开一道水路。</a:t>
            </a:r>
            <a:endParaRPr lang="zh-CN" altLang="en-US" sz="24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bldLvl="0" animBg="1"/>
      <p:bldP spid="11" grpId="0" bldLvl="0" animBg="1"/>
      <p:bldP spid="13" grpId="0" animBg="1" autoUpdateAnimBg="0"/>
      <p:bldP spid="14" grpId="0" bldLvl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4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 flipH="1">
            <a:off x="7745269" y="2717094"/>
            <a:ext cx="1204913" cy="18150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矩形标注 3"/>
          <p:cNvSpPr/>
          <p:nvPr/>
        </p:nvSpPr>
        <p:spPr>
          <a:xfrm>
            <a:off x="4951413" y="2168526"/>
            <a:ext cx="2413000" cy="1222375"/>
          </a:xfrm>
          <a:prstGeom prst="wedgeRectCallout">
            <a:avLst>
              <a:gd name="adj1" fmla="val 63985"/>
              <a:gd name="adj2" fmla="val 23209"/>
            </a:avLst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这就是浮萍，它是一种漂浮在水面上的植物。</a:t>
            </a:r>
            <a:endParaRPr lang="zh-CN" altLang="en-US" sz="21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5" name="Picture 2" descr="http://img.redocn.com/sheying/20150713/yipianheyefuping_464825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7026" y="1828801"/>
            <a:ext cx="4498975" cy="2835275"/>
          </a:xfrm>
          <a:prstGeom prst="roundRect">
            <a:avLst/>
          </a:prstGeom>
          <a:noFill/>
          <a:ln>
            <a:noFill/>
          </a:ln>
        </p:spPr>
      </p:pic>
      <p:pic>
        <p:nvPicPr>
          <p:cNvPr id="37893" name="Picture 2" descr="C:\DOCUME~1\ADMINI~1\LOCALS~1\Temp\360zip$Temp\360$3\女2小贴士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04789" y="279401"/>
            <a:ext cx="1349375" cy="1135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4943476" y="701676"/>
            <a:ext cx="1985159" cy="438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什么是浮萍？</a:t>
            </a:r>
            <a:endParaRPr lang="zh-CN" altLang="en-US" sz="2400" b="1" dirty="0"/>
          </a:p>
        </p:txBody>
      </p:sp>
      <p:pic>
        <p:nvPicPr>
          <p:cNvPr id="37895" name="Picture 2" descr="C:\DOCUME~1\ADMINI~1\LOCALS~1\Temp\360zip$Temp\360$7\女2疑问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483476" y="431800"/>
            <a:ext cx="1030288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4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279401" y="917302"/>
            <a:ext cx="1204913" cy="18150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矩形标注 6"/>
          <p:cNvSpPr/>
          <p:nvPr/>
        </p:nvSpPr>
        <p:spPr>
          <a:xfrm>
            <a:off x="2446050" y="1035844"/>
            <a:ext cx="2662237" cy="1060522"/>
          </a:xfrm>
          <a:prstGeom prst="wedgeRectCallout">
            <a:avLst>
              <a:gd name="adj1" fmla="val -81391"/>
              <a:gd name="adj2" fmla="val -37912"/>
            </a:avLst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诗中的“偷采”与一般意义上当“偷”表达的感情一样吗？</a:t>
            </a:r>
            <a:endParaRPr lang="zh-CN" altLang="en-US" sz="21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38916" name="Picture 4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8159102" y="3726220"/>
            <a:ext cx="1169988" cy="6685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矩形标注 8"/>
          <p:cNvSpPr/>
          <p:nvPr/>
        </p:nvSpPr>
        <p:spPr>
          <a:xfrm>
            <a:off x="2296964" y="2613604"/>
            <a:ext cx="5332413" cy="1527175"/>
          </a:xfrm>
          <a:prstGeom prst="wedgeRectCallout">
            <a:avLst>
              <a:gd name="adj1" fmla="val 59429"/>
              <a:gd name="adj2" fmla="val 21696"/>
            </a:avLst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不一样。一般的“偷”是可耻的，让人反感，而小娃的“偷采”是光明正大的。他毫不掩饰、天真调皮的举动使我们感受到他的纯真和可爱。</a:t>
            </a:r>
            <a:endParaRPr lang="zh-CN" altLang="en-US" sz="21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88066" name="Picture 2" descr="http://pic.90sjimg.com/design/00/07/85/23/5a44fa74640d6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486816" y="496889"/>
            <a:ext cx="1992313" cy="1992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8068" name="Picture 4" descr="http://i1.w.hjfile.cn/doc/201204/0101010191422.jpg"/>
          <p:cNvPicPr>
            <a:picLocks noChangeAspect="1" noChangeArrowheads="1"/>
          </p:cNvPicPr>
          <p:nvPr/>
        </p:nvPicPr>
        <p:blipFill>
          <a:blip r:embed="rId4" cstate="email">
            <a:lum contrast="30000"/>
          </a:blip>
          <a:srcRect/>
          <a:stretch>
            <a:fillRect/>
          </a:stretch>
        </p:blipFill>
        <p:spPr bwMode="auto">
          <a:xfrm>
            <a:off x="136278" y="3520826"/>
            <a:ext cx="2028307" cy="15195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880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880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矩形 5"/>
          <p:cNvSpPr>
            <a:spLocks noChangeArrowheads="1"/>
          </p:cNvSpPr>
          <p:nvPr/>
        </p:nvSpPr>
        <p:spPr bwMode="auto">
          <a:xfrm>
            <a:off x="691949" y="1495411"/>
            <a:ext cx="8016587" cy="2492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marL="266700" indent="-266700" defTabSz="3429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3429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3429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3429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3429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3429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3429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3429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3429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zh-CN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1.</a:t>
            </a:r>
            <a:r>
              <a:rPr lang="zh-CN" altLang="en-US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认识“首、踪”等</a:t>
            </a:r>
            <a:r>
              <a:rPr lang="en-US" altLang="zh-CN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5</a:t>
            </a:r>
            <a:r>
              <a:rPr lang="zh-CN" altLang="en-US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个生字，会写“首、采”等</a:t>
            </a:r>
            <a:r>
              <a:rPr lang="en-US" altLang="zh-CN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个生字。 </a:t>
            </a:r>
            <a:r>
              <a:rPr lang="en-US" altLang="zh-CN" sz="2100" b="1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(</a:t>
            </a:r>
            <a:r>
              <a:rPr lang="zh-CN" altLang="en-US" sz="2100" b="1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重点</a:t>
            </a:r>
            <a:r>
              <a:rPr lang="en-US" altLang="zh-CN" sz="2100" b="1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)</a:t>
            </a:r>
            <a:endParaRPr lang="en-US" altLang="zh-CN" sz="21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en-US" altLang="zh-CN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2.</a:t>
            </a:r>
            <a:r>
              <a:rPr lang="zh-CN" altLang="en-US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能用联系生活实际、图文结合等方式了解“采、藏”等词语的意思，初知古诗大意。 </a:t>
            </a:r>
            <a:r>
              <a:rPr lang="en-US" altLang="zh-CN" sz="2100" b="1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(</a:t>
            </a:r>
            <a:r>
              <a:rPr lang="zh-CN" altLang="en-US" sz="2100" b="1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重点</a:t>
            </a:r>
            <a:r>
              <a:rPr lang="en-US" altLang="zh-CN" sz="2100" b="1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)</a:t>
            </a:r>
            <a:endParaRPr lang="en-US" altLang="zh-CN" sz="2100" b="1" dirty="0">
              <a:solidFill>
                <a:srgbClr val="E04236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en-US" altLang="zh-CN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3.</a:t>
            </a:r>
            <a:r>
              <a:rPr lang="zh-CN" altLang="en-US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能正确朗读、背诵古诗。图文结合，感受诗中蕴含夏天的情趣。</a:t>
            </a:r>
            <a:r>
              <a:rPr lang="en-US" altLang="zh-CN" sz="2100" b="1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(</a:t>
            </a:r>
            <a:r>
              <a:rPr lang="zh-CN" altLang="en-US" sz="2100" b="1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重点</a:t>
            </a:r>
            <a:r>
              <a:rPr lang="en-US" altLang="zh-CN" sz="2100" b="1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)</a:t>
            </a:r>
            <a:endParaRPr lang="en-US" altLang="zh-CN" sz="21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圆角矩形 2"/>
          <p:cNvSpPr/>
          <p:nvPr/>
        </p:nvSpPr>
        <p:spPr>
          <a:xfrm>
            <a:off x="3695701" y="614206"/>
            <a:ext cx="2208213" cy="503237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学习目标</a:t>
            </a:r>
            <a:endParaRPr lang="en-US" altLang="zh-CN" sz="21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4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 flipH="1">
            <a:off x="7543296" y="2748266"/>
            <a:ext cx="1204913" cy="18150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矩形标注 6"/>
          <p:cNvSpPr/>
          <p:nvPr/>
        </p:nvSpPr>
        <p:spPr>
          <a:xfrm>
            <a:off x="5194012" y="594088"/>
            <a:ext cx="3305175" cy="555625"/>
          </a:xfrm>
          <a:prstGeom prst="wedgeRectCallout">
            <a:avLst>
              <a:gd name="adj1" fmla="val 31836"/>
              <a:gd name="adj2" fmla="val 226522"/>
            </a:avLst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  这首诗运用了白描的手法。</a:t>
            </a:r>
            <a:endParaRPr lang="zh-CN" altLang="en-US" sz="21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39940" name="Picture 4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275665" y="2858567"/>
            <a:ext cx="942815" cy="17959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矩形标注 8"/>
          <p:cNvSpPr/>
          <p:nvPr/>
        </p:nvSpPr>
        <p:spPr>
          <a:xfrm>
            <a:off x="596901" y="1589089"/>
            <a:ext cx="2076161" cy="496887"/>
          </a:xfrm>
          <a:prstGeom prst="wedgeRectCallout">
            <a:avLst>
              <a:gd name="adj1" fmla="val -35659"/>
              <a:gd name="adj2" fmla="val 184658"/>
            </a:avLst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zh-CN" altLang="en-US" sz="21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什么叫白描呀？</a:t>
            </a:r>
            <a:endParaRPr lang="zh-CN" altLang="en-US" sz="2100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0" name="矩形标注 9"/>
          <p:cNvSpPr/>
          <p:nvPr/>
        </p:nvSpPr>
        <p:spPr>
          <a:xfrm>
            <a:off x="3616325" y="1547814"/>
            <a:ext cx="3667125" cy="1574800"/>
          </a:xfrm>
          <a:prstGeom prst="wedgeRectCallout">
            <a:avLst>
              <a:gd name="adj1" fmla="val 61855"/>
              <a:gd name="adj2" fmla="val 40225"/>
            </a:avLst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白描是绘画的一种手法，是全部用线条勾勒不用色彩涂抹。在写作中是指以质朴的文字和简练的笔墨进行描写。</a:t>
            </a:r>
            <a:endParaRPr lang="zh-CN" altLang="en-US" sz="21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1" name="矩形标注 10"/>
          <p:cNvSpPr/>
          <p:nvPr/>
        </p:nvSpPr>
        <p:spPr>
          <a:xfrm>
            <a:off x="2547939" y="3378200"/>
            <a:ext cx="4654550" cy="1276350"/>
          </a:xfrm>
          <a:prstGeom prst="wedgeRectCallout">
            <a:avLst>
              <a:gd name="adj1" fmla="val -70681"/>
              <a:gd name="adj2" fmla="val -49538"/>
            </a:avLst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我知道了，诗的一、二句写小娃偷采白莲的事，用朴素简练的语言写出了“偷采”过程。三、四句用美丽的情景衬托出小娃的天真无邪。</a:t>
            </a:r>
            <a:endParaRPr lang="zh-CN" altLang="en-US" sz="21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0" grpId="0" animBg="1"/>
      <p:bldP spid="11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矩形 1"/>
          <p:cNvSpPr>
            <a:spLocks noChangeArrowheads="1"/>
          </p:cNvSpPr>
          <p:nvPr/>
        </p:nvSpPr>
        <p:spPr bwMode="auto">
          <a:xfrm>
            <a:off x="511175" y="517525"/>
            <a:ext cx="2567049" cy="438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 dirty="0">
                <a:solidFill>
                  <a:srgbClr val="E04236"/>
                </a:solidFill>
                <a:latin typeface="微软雅黑" panose="020B0503020204020204" charset="-122"/>
                <a:ea typeface="微软雅黑" panose="020B0503020204020204" charset="-122"/>
              </a:rPr>
              <a:t>想一想   说一说：</a:t>
            </a:r>
            <a:endParaRPr lang="zh-CN" altLang="en-US" sz="2400" b="1" dirty="0">
              <a:solidFill>
                <a:srgbClr val="E04236"/>
              </a:solidFill>
              <a:latin typeface="GB Pinyinok-B"/>
              <a:ea typeface="楷体" panose="02010609060101010101" pitchFamily="49" charset="-122"/>
            </a:endParaRPr>
          </a:p>
        </p:txBody>
      </p:sp>
      <p:sp>
        <p:nvSpPr>
          <p:cNvPr id="3" name="文本框 10"/>
          <p:cNvSpPr txBox="1">
            <a:spLocks noChangeArrowheads="1"/>
          </p:cNvSpPr>
          <p:nvPr/>
        </p:nvSpPr>
        <p:spPr bwMode="auto">
          <a:xfrm>
            <a:off x="288926" y="1111251"/>
            <a:ext cx="8307388" cy="1029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240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　　</a:t>
            </a:r>
            <a:r>
              <a:rPr lang="zh-CN" altLang="en-US" sz="2400">
                <a:latin typeface="微软雅黑" panose="020B0503020204020204" charset="-122"/>
                <a:ea typeface="微软雅黑" panose="020B0503020204020204" charset="-122"/>
              </a:rPr>
              <a:t>在诗中有哪些描写小娃动作的词，通过这些动作，你看到了什么呢？</a:t>
            </a:r>
            <a:endParaRPr lang="zh-CN" altLang="en-US" sz="2400"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4" name="Picture 2" descr="https://timgsa.baidu.com/timg?image&amp;quality=80&amp;size=b9999_10000&amp;sec=1524505445829&amp;di=a12c2846cc3e4b6363402b7dd7ca31b0&amp;imgtype=0&amp;src=http%3A%2F%2Fpic.5tu.cn%2Fuploads%2Fallimg%2F1611%2Fpic_5tu_big_2016111701033198910.jpg"/>
          <p:cNvPicPr>
            <a:picLocks noChangeAspect="1" noChangeArrowheads="1"/>
          </p:cNvPicPr>
          <p:nvPr/>
        </p:nvPicPr>
        <p:blipFill>
          <a:blip r:embed="rId1" cstate="email">
            <a:lum contrast="18000"/>
          </a:blip>
          <a:srcRect/>
          <a:stretch>
            <a:fillRect/>
          </a:stretch>
        </p:blipFill>
        <p:spPr bwMode="auto">
          <a:xfrm>
            <a:off x="311150" y="2295525"/>
            <a:ext cx="4313238" cy="2687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线形标注 2 5"/>
          <p:cNvSpPr/>
          <p:nvPr/>
        </p:nvSpPr>
        <p:spPr>
          <a:xfrm>
            <a:off x="5199064" y="2500314"/>
            <a:ext cx="3195637" cy="484187"/>
          </a:xfrm>
          <a:prstGeom prst="borderCallout2">
            <a:avLst>
              <a:gd name="adj1" fmla="val 36643"/>
              <a:gd name="adj2" fmla="val -967"/>
              <a:gd name="adj3" fmla="val -52648"/>
              <a:gd name="adj4" fmla="val -9059"/>
              <a:gd name="adj5" fmla="val -698"/>
              <a:gd name="adj6" fmla="val -106008"/>
            </a:avLst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撑、采、不解、藏</a:t>
            </a:r>
            <a:endParaRPr lang="zh-CN" altLang="en-US" sz="24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7" name="线形标注 2 6"/>
          <p:cNvSpPr/>
          <p:nvPr/>
        </p:nvSpPr>
        <p:spPr>
          <a:xfrm>
            <a:off x="5381626" y="3402014"/>
            <a:ext cx="3052763" cy="1220787"/>
          </a:xfrm>
          <a:prstGeom prst="borderCallout2">
            <a:avLst>
              <a:gd name="adj1" fmla="val 138"/>
              <a:gd name="adj2" fmla="val -479"/>
              <a:gd name="adj3" fmla="val -26365"/>
              <a:gd name="adj4" fmla="val -17626"/>
              <a:gd name="adj5" fmla="val -1894"/>
              <a:gd name="adj6" fmla="val -41902"/>
            </a:avLst>
          </a:prstGeom>
          <a:solidFill>
            <a:srgbClr val="FFC000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我仿佛看到一个淘气的孩子偷采白莲后天真可爱的样子。</a:t>
            </a:r>
            <a:endParaRPr lang="zh-CN" altLang="en-US" sz="24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 bldLvl="0" animBg="1"/>
      <p:bldP spid="7" grpId="0" bldLvl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图片 4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570837" y="1458914"/>
            <a:ext cx="1304664" cy="1965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460375" y="617539"/>
            <a:ext cx="4190090" cy="438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老师来指导</a:t>
            </a:r>
            <a:r>
              <a:rPr lang="en-US" altLang="zh-CN" sz="24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——</a:t>
            </a:r>
            <a:r>
              <a:rPr lang="zh-CN" altLang="en-US" sz="24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朗读背诵古诗</a:t>
            </a:r>
            <a:endParaRPr lang="zh-CN" altLang="en-US" sz="2400" b="1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252951" y="1603233"/>
            <a:ext cx="6568930" cy="246990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lIns="68580" tIns="34290" rIns="68580" bIns="34290">
            <a:spAutoFit/>
          </a:bodyPr>
          <a:lstStyle/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《</a:t>
            </a:r>
            <a:r>
              <a:rPr lang="zh-CN" altLang="en-US" sz="24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小池</a:t>
            </a:r>
            <a:r>
              <a:rPr lang="en-US" altLang="zh-CN" sz="24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》</a:t>
            </a:r>
            <a:r>
              <a:rPr lang="zh-CN" altLang="en-US" sz="24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一诗向我们展现了一幅“夏日荷塘图”，反复朗读，感受诗的情趣。朗读时要注意层次。读出古诗的节奏，寻找诗中描绘的景物。</a:t>
            </a:r>
            <a:endParaRPr lang="en-US" altLang="zh-CN" sz="2400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背诵古诗首先要有感情地反复朗读，然后借助课文中插图和生活经验，抓住重点词背诵下来。</a:t>
            </a:r>
            <a:endParaRPr lang="zh-CN" altLang="en-US" sz="2800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 bldLvl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970" name="Picture 2" descr="http://www.ertongzy.com/uploads/allimg/141102/1-1411020F333337.jpg"/>
          <p:cNvPicPr>
            <a:picLocks noChangeAspect="1" noChangeArrowheads="1"/>
          </p:cNvPicPr>
          <p:nvPr/>
        </p:nvPicPr>
        <p:blipFill>
          <a:blip r:embed="rId1" cstate="email">
            <a:lum contrast="30000"/>
          </a:blip>
          <a:srcRect/>
          <a:stretch>
            <a:fillRect/>
          </a:stretch>
        </p:blipFill>
        <p:spPr bwMode="auto">
          <a:xfrm>
            <a:off x="4491760" y="647700"/>
            <a:ext cx="3627438" cy="4211638"/>
          </a:xfrm>
          <a:prstGeom prst="round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5772150" y="576263"/>
            <a:ext cx="363538" cy="500090"/>
          </a:xfrm>
          <a:prstGeom prst="rect">
            <a:avLst/>
          </a:prstGeom>
          <a:noFill/>
          <a:ln w="9525">
            <a:noFill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 i="1">
                <a:solidFill>
                  <a:srgbClr val="E04236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|</a:t>
            </a:r>
            <a:endParaRPr lang="zh-CN" altLang="en-US" sz="2800" i="1">
              <a:solidFill>
                <a:srgbClr val="E04236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6219825" y="554038"/>
            <a:ext cx="363538" cy="500090"/>
          </a:xfrm>
          <a:prstGeom prst="rect">
            <a:avLst/>
          </a:prstGeom>
          <a:noFill/>
          <a:ln w="9525">
            <a:noFill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 i="1">
                <a:solidFill>
                  <a:srgbClr val="E04236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|</a:t>
            </a:r>
            <a:endParaRPr lang="zh-CN" altLang="en-US" sz="2800" i="1">
              <a:solidFill>
                <a:srgbClr val="E04236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5827714" y="944563"/>
            <a:ext cx="363537" cy="500090"/>
          </a:xfrm>
          <a:prstGeom prst="rect">
            <a:avLst/>
          </a:prstGeom>
          <a:noFill/>
          <a:ln w="9525">
            <a:noFill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 i="1" dirty="0">
                <a:solidFill>
                  <a:srgbClr val="E04236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|</a:t>
            </a:r>
            <a:endParaRPr lang="zh-CN" altLang="en-US" sz="2800" i="1" dirty="0">
              <a:solidFill>
                <a:srgbClr val="E04236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6572251" y="925513"/>
            <a:ext cx="365125" cy="500090"/>
          </a:xfrm>
          <a:prstGeom prst="rect">
            <a:avLst/>
          </a:prstGeom>
          <a:noFill/>
          <a:ln w="9525">
            <a:noFill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 i="1">
                <a:solidFill>
                  <a:srgbClr val="E04236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|</a:t>
            </a:r>
            <a:endParaRPr lang="zh-CN" altLang="en-US" sz="2800" i="1">
              <a:solidFill>
                <a:srgbClr val="E04236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5794376" y="1328738"/>
            <a:ext cx="363538" cy="500090"/>
          </a:xfrm>
          <a:prstGeom prst="rect">
            <a:avLst/>
          </a:prstGeom>
          <a:noFill/>
          <a:ln w="9525">
            <a:noFill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 i="1">
                <a:solidFill>
                  <a:srgbClr val="E04236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|</a:t>
            </a:r>
            <a:endParaRPr lang="zh-CN" altLang="en-US" sz="2800" i="1">
              <a:solidFill>
                <a:srgbClr val="E04236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6183314" y="1327150"/>
            <a:ext cx="363537" cy="500090"/>
          </a:xfrm>
          <a:prstGeom prst="rect">
            <a:avLst/>
          </a:prstGeom>
          <a:noFill/>
          <a:ln w="9525">
            <a:noFill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 i="1">
                <a:solidFill>
                  <a:srgbClr val="E04236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|</a:t>
            </a:r>
            <a:endParaRPr lang="zh-CN" altLang="en-US" sz="2800" i="1">
              <a:solidFill>
                <a:srgbClr val="E04236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5786439" y="1708150"/>
            <a:ext cx="365125" cy="500090"/>
          </a:xfrm>
          <a:prstGeom prst="rect">
            <a:avLst/>
          </a:prstGeom>
          <a:noFill/>
          <a:ln w="9525">
            <a:noFill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 i="1">
                <a:solidFill>
                  <a:srgbClr val="E04236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|</a:t>
            </a:r>
            <a:endParaRPr lang="zh-CN" altLang="en-US" sz="2800" i="1">
              <a:solidFill>
                <a:srgbClr val="E04236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6578601" y="1717675"/>
            <a:ext cx="363538" cy="500090"/>
          </a:xfrm>
          <a:prstGeom prst="rect">
            <a:avLst/>
          </a:prstGeom>
          <a:noFill/>
          <a:ln w="9525">
            <a:noFill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 i="1">
                <a:solidFill>
                  <a:srgbClr val="E04236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|</a:t>
            </a:r>
            <a:endParaRPr lang="zh-CN" altLang="en-US" sz="2800" i="1">
              <a:solidFill>
                <a:srgbClr val="E04236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43019" name="Picture 2" descr="http://ku.90sjimg.com/element_origin_min_pic/17/05/24/5a2869e6302f776352a784103d05c54c.jpg"/>
          <p:cNvPicPr>
            <a:picLocks noChangeAspect="1" noChangeArrowheads="1"/>
          </p:cNvPicPr>
          <p:nvPr/>
        </p:nvPicPr>
        <p:blipFill>
          <a:blip r:embed="rId2" cstate="email">
            <a:lum contrast="30000"/>
          </a:blip>
          <a:srcRect/>
          <a:stretch>
            <a:fillRect/>
          </a:stretch>
        </p:blipFill>
        <p:spPr bwMode="auto">
          <a:xfrm>
            <a:off x="342900" y="1136650"/>
            <a:ext cx="3062288" cy="306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3024189" y="1514476"/>
            <a:ext cx="3413125" cy="2138363"/>
          </a:xfrm>
          <a:prstGeom prst="rect">
            <a:avLst/>
          </a:prstGeom>
          <a:solidFill>
            <a:srgbClr val="000000">
              <a:alpha val="0"/>
            </a:srgbClr>
          </a:solidFill>
          <a:ln>
            <a:solidFill>
              <a:srgbClr val="000000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900"/>
          </a:p>
        </p:txBody>
      </p:sp>
      <p:sp>
        <p:nvSpPr>
          <p:cNvPr id="44035" name="TextBox 4"/>
          <p:cNvSpPr txBox="1">
            <a:spLocks noChangeArrowheads="1"/>
          </p:cNvSpPr>
          <p:nvPr/>
        </p:nvSpPr>
        <p:spPr bwMode="auto">
          <a:xfrm>
            <a:off x="585789" y="812800"/>
            <a:ext cx="2908489" cy="438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词语积累（近义词）</a:t>
            </a:r>
            <a:endParaRPr lang="zh-CN" altLang="en-US" sz="2400" b="1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3289301" y="2001839"/>
            <a:ext cx="2841625" cy="11772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</a:rPr>
              <a:t>藏</a:t>
            </a:r>
            <a:r>
              <a:rPr lang="en-US" altLang="zh-CN" sz="2400" dirty="0">
                <a:latin typeface="微软雅黑" panose="020B0503020204020204" charset="-122"/>
                <a:ea typeface="微软雅黑" panose="020B0503020204020204" charset="-122"/>
              </a:rPr>
              <a:t>——</a:t>
            </a:r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</a:rPr>
              <a:t>（       ）   </a:t>
            </a:r>
            <a:endParaRPr lang="en-US" altLang="zh-CN" sz="2400" dirty="0">
              <a:latin typeface="微软雅黑" panose="020B0503020204020204" charset="-122"/>
              <a:ea typeface="微软雅黑" panose="020B0503020204020204" charset="-122"/>
            </a:endParaRPr>
          </a:p>
          <a:p>
            <a:pPr eaLnBrk="1" hangingPunct="1"/>
            <a:endParaRPr lang="en-US" altLang="zh-CN" sz="2400" dirty="0">
              <a:latin typeface="微软雅黑" panose="020B0503020204020204" charset="-122"/>
              <a:ea typeface="微软雅黑" panose="020B0503020204020204" charset="-122"/>
            </a:endParaRPr>
          </a:p>
          <a:p>
            <a:pPr eaLnBrk="1" hangingPunct="1"/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</a:rPr>
              <a:t>踪迹</a:t>
            </a:r>
            <a:r>
              <a:rPr lang="en-US" altLang="zh-CN" sz="2400" dirty="0">
                <a:latin typeface="微软雅黑" panose="020B0503020204020204" charset="-122"/>
                <a:ea typeface="微软雅黑" panose="020B0503020204020204" charset="-122"/>
              </a:rPr>
              <a:t>——</a:t>
            </a:r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</a:rPr>
              <a:t>（       ）</a:t>
            </a:r>
            <a:endParaRPr lang="zh-CN" altLang="en-US" sz="24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4729163" y="1983556"/>
            <a:ext cx="1343025" cy="438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dirty="0">
                <a:solidFill>
                  <a:srgbClr val="E04236"/>
                </a:solidFill>
                <a:latin typeface="微软雅黑" panose="020B0503020204020204" charset="-122"/>
                <a:ea typeface="微软雅黑" panose="020B0503020204020204" charset="-122"/>
              </a:rPr>
              <a:t>躲</a:t>
            </a:r>
            <a:endParaRPr lang="zh-CN" altLang="en-US" sz="2400" dirty="0">
              <a:solidFill>
                <a:srgbClr val="E04236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4893469" y="2700766"/>
            <a:ext cx="1343025" cy="438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dirty="0">
                <a:solidFill>
                  <a:srgbClr val="E04236"/>
                </a:solidFill>
                <a:latin typeface="微软雅黑" panose="020B0503020204020204" charset="-122"/>
                <a:ea typeface="微软雅黑" panose="020B0503020204020204" charset="-122"/>
              </a:rPr>
              <a:t>足迹</a:t>
            </a:r>
            <a:endParaRPr lang="zh-CN" altLang="en-US" sz="2400" dirty="0">
              <a:solidFill>
                <a:srgbClr val="E04236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44039" name="Picture 1" descr="C:\DOCUME~1\ADMINI~1\LOCALS~1\Temp\360zip$Temp\360$9\女2骑扫把.png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4384675" y="592138"/>
            <a:ext cx="1017588" cy="920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矩形 8"/>
          <p:cNvSpPr/>
          <p:nvPr/>
        </p:nvSpPr>
        <p:spPr>
          <a:xfrm>
            <a:off x="1873251" y="1514476"/>
            <a:ext cx="5643563" cy="24288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900">
              <a:solidFill>
                <a:schemeClr val="bg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966644" y="973282"/>
            <a:ext cx="6711950" cy="1731243"/>
          </a:xfrm>
          <a:prstGeom prst="rect">
            <a:avLst/>
          </a:prstGeom>
          <a:solidFill>
            <a:srgbClr val="000000">
              <a:alpha val="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zh-CN" sz="24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《</a:t>
            </a:r>
            <a:r>
              <a:rPr lang="zh-CN" altLang="en-US" sz="24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池上</a:t>
            </a:r>
            <a:r>
              <a:rPr lang="en-US" altLang="zh-CN" sz="24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》</a:t>
            </a:r>
            <a:r>
              <a:rPr lang="zh-CN" altLang="en-US" sz="24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，诗人用白描的手法勾画出一个小孩偷采白莲又不知隐藏踪迹的顽皮、可爱的形象，表达了作者对田园生活的喜爱之情。</a:t>
            </a:r>
            <a:endParaRPr lang="en-US" altLang="zh-CN" sz="2400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 flipH="1">
            <a:off x="6918252" y="2337954"/>
            <a:ext cx="1520684" cy="22907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ldLvl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文本框 26"/>
          <p:cNvSpPr txBox="1">
            <a:spLocks noChangeArrowheads="1"/>
          </p:cNvSpPr>
          <p:nvPr/>
        </p:nvSpPr>
        <p:spPr bwMode="auto">
          <a:xfrm>
            <a:off x="962065" y="2425701"/>
            <a:ext cx="553998" cy="7521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none"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700" b="1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池上</a:t>
            </a:r>
            <a:endParaRPr lang="zh-TW" altLang="en-US" sz="2700" b="1" dirty="0">
              <a:solidFill>
                <a:srgbClr val="E04236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左大括号 8"/>
          <p:cNvSpPr/>
          <p:nvPr/>
        </p:nvSpPr>
        <p:spPr>
          <a:xfrm>
            <a:off x="1684338" y="1917700"/>
            <a:ext cx="442912" cy="1835150"/>
          </a:xfrm>
          <a:prstGeom prst="leftBrac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900">
              <a:ln>
                <a:solidFill>
                  <a:schemeClr val="tx1"/>
                </a:solidFill>
              </a:ln>
              <a:solidFill>
                <a:srgbClr val="000000"/>
              </a:solidFill>
            </a:endParaRPr>
          </a:p>
        </p:txBody>
      </p:sp>
      <p:sp>
        <p:nvSpPr>
          <p:cNvPr id="14" name="矩形 13"/>
          <p:cNvSpPr>
            <a:spLocks noChangeArrowheads="1"/>
          </p:cNvSpPr>
          <p:nvPr/>
        </p:nvSpPr>
        <p:spPr bwMode="auto">
          <a:xfrm>
            <a:off x="2239964" y="3343276"/>
            <a:ext cx="754052" cy="438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>
                <a:latin typeface="微软雅黑" panose="020B0503020204020204" charset="-122"/>
                <a:ea typeface="微软雅黑" panose="020B0503020204020204" charset="-122"/>
              </a:rPr>
              <a:t>池内</a:t>
            </a:r>
            <a:endParaRPr lang="zh-TW" altLang="en-US" sz="240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8" name="矩形 17"/>
          <p:cNvSpPr>
            <a:spLocks noChangeArrowheads="1"/>
          </p:cNvSpPr>
          <p:nvPr/>
        </p:nvSpPr>
        <p:spPr bwMode="auto">
          <a:xfrm>
            <a:off x="2232026" y="1839914"/>
            <a:ext cx="754052" cy="438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</a:rPr>
              <a:t>船上</a:t>
            </a:r>
            <a:endParaRPr lang="zh-TW" altLang="en-US" sz="24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" name="圆角矩形 1"/>
          <p:cNvSpPr/>
          <p:nvPr/>
        </p:nvSpPr>
        <p:spPr>
          <a:xfrm>
            <a:off x="3773488" y="747714"/>
            <a:ext cx="2208212" cy="503237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板书设计</a:t>
            </a:r>
            <a:endParaRPr lang="zh-CN" altLang="en-US" sz="21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46087" name="图片 2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3408364" y="392113"/>
            <a:ext cx="777875" cy="887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4" name="直接箭头连接符 23"/>
          <p:cNvCxnSpPr/>
          <p:nvPr/>
        </p:nvCxnSpPr>
        <p:spPr>
          <a:xfrm>
            <a:off x="4508500" y="1831975"/>
            <a:ext cx="539750" cy="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 Box 15"/>
          <p:cNvSpPr txBox="1">
            <a:spLocks noChangeArrowheads="1"/>
          </p:cNvSpPr>
          <p:nvPr/>
        </p:nvSpPr>
        <p:spPr bwMode="auto">
          <a:xfrm>
            <a:off x="3497264" y="1574800"/>
            <a:ext cx="1457325" cy="5212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ts val="3500"/>
              </a:lnSpc>
            </a:pPr>
            <a:r>
              <a:rPr lang="zh-CN" altLang="en-US" sz="2400">
                <a:latin typeface="微软雅黑" panose="020B0503020204020204" charset="-122"/>
                <a:ea typeface="微软雅黑" panose="020B0503020204020204" charset="-122"/>
              </a:rPr>
              <a:t>小娃</a:t>
            </a:r>
            <a:endParaRPr lang="zh-CN" altLang="en-US" sz="2400"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30" name="直接箭头连接符 29"/>
          <p:cNvCxnSpPr/>
          <p:nvPr/>
        </p:nvCxnSpPr>
        <p:spPr>
          <a:xfrm>
            <a:off x="4510089" y="3290888"/>
            <a:ext cx="541337" cy="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 Box 15"/>
          <p:cNvSpPr txBox="1">
            <a:spLocks noChangeArrowheads="1"/>
          </p:cNvSpPr>
          <p:nvPr/>
        </p:nvSpPr>
        <p:spPr bwMode="auto">
          <a:xfrm>
            <a:off x="5162551" y="3011488"/>
            <a:ext cx="1471613" cy="5212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ts val="3500"/>
              </a:lnSpc>
            </a:pPr>
            <a:r>
              <a:rPr lang="zh-CN" altLang="en-US" sz="2400">
                <a:latin typeface="微软雅黑" panose="020B0503020204020204" charset="-122"/>
                <a:ea typeface="微软雅黑" panose="020B0503020204020204" charset="-122"/>
              </a:rPr>
              <a:t>藏</a:t>
            </a:r>
            <a:endParaRPr lang="zh-CN" altLang="en-US" sz="240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5" name="左大括号 14"/>
          <p:cNvSpPr/>
          <p:nvPr/>
        </p:nvSpPr>
        <p:spPr>
          <a:xfrm>
            <a:off x="3179764" y="1617663"/>
            <a:ext cx="261937" cy="1116012"/>
          </a:xfrm>
          <a:prstGeom prst="leftBrac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>
              <a:ln>
                <a:solidFill>
                  <a:schemeClr val="tx1"/>
                </a:solidFill>
              </a:ln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6" name="左大括号 15"/>
          <p:cNvSpPr/>
          <p:nvPr/>
        </p:nvSpPr>
        <p:spPr>
          <a:xfrm>
            <a:off x="3167064" y="3095626"/>
            <a:ext cx="263525" cy="1114425"/>
          </a:xfrm>
          <a:prstGeom prst="leftBrac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>
              <a:ln>
                <a:solidFill>
                  <a:schemeClr val="tx1"/>
                </a:solidFill>
              </a:ln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7" name="Text Box 15"/>
          <p:cNvSpPr txBox="1">
            <a:spLocks noChangeArrowheads="1"/>
          </p:cNvSpPr>
          <p:nvPr/>
        </p:nvSpPr>
        <p:spPr bwMode="auto">
          <a:xfrm>
            <a:off x="5142708" y="1579265"/>
            <a:ext cx="727075" cy="5212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ts val="3500"/>
              </a:lnSpc>
            </a:pPr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</a:rPr>
              <a:t>撑</a:t>
            </a:r>
            <a:endParaRPr lang="zh-CN" altLang="en-US" sz="24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9" name="Text Box 15"/>
          <p:cNvSpPr txBox="1">
            <a:spLocks noChangeArrowheads="1"/>
          </p:cNvSpPr>
          <p:nvPr/>
        </p:nvSpPr>
        <p:spPr bwMode="auto">
          <a:xfrm>
            <a:off x="3567113" y="2333625"/>
            <a:ext cx="1457325" cy="5212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ts val="3500"/>
              </a:lnSpc>
            </a:pPr>
            <a:r>
              <a:rPr lang="zh-CN" altLang="en-US" sz="2400">
                <a:latin typeface="微软雅黑" panose="020B0503020204020204" charset="-122"/>
                <a:ea typeface="微软雅黑" panose="020B0503020204020204" charset="-122"/>
              </a:rPr>
              <a:t>偷采</a:t>
            </a:r>
            <a:endParaRPr lang="zh-CN" altLang="en-US" sz="2400"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20" name="直接箭头连接符 19"/>
          <p:cNvCxnSpPr/>
          <p:nvPr/>
        </p:nvCxnSpPr>
        <p:spPr>
          <a:xfrm>
            <a:off x="4486276" y="2703513"/>
            <a:ext cx="539750" cy="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箭头连接符 20"/>
          <p:cNvCxnSpPr/>
          <p:nvPr/>
        </p:nvCxnSpPr>
        <p:spPr>
          <a:xfrm>
            <a:off x="4525963" y="4038600"/>
            <a:ext cx="539750" cy="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 Box 15"/>
          <p:cNvSpPr txBox="1">
            <a:spLocks noChangeArrowheads="1"/>
          </p:cNvSpPr>
          <p:nvPr/>
        </p:nvSpPr>
        <p:spPr bwMode="auto">
          <a:xfrm>
            <a:off x="5157789" y="2373313"/>
            <a:ext cx="727075" cy="5212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ts val="3500"/>
              </a:lnSpc>
            </a:pPr>
            <a:r>
              <a:rPr lang="zh-CN" altLang="en-US" sz="2400">
                <a:latin typeface="微软雅黑" panose="020B0503020204020204" charset="-122"/>
                <a:ea typeface="微软雅黑" panose="020B0503020204020204" charset="-122"/>
              </a:rPr>
              <a:t>回</a:t>
            </a:r>
            <a:endParaRPr lang="zh-CN" altLang="en-US" sz="240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3" name="Text Box 15"/>
          <p:cNvSpPr txBox="1">
            <a:spLocks noChangeArrowheads="1"/>
          </p:cNvSpPr>
          <p:nvPr/>
        </p:nvSpPr>
        <p:spPr bwMode="auto">
          <a:xfrm>
            <a:off x="3535364" y="3001963"/>
            <a:ext cx="1457325" cy="5212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ts val="3500"/>
              </a:lnSpc>
            </a:pPr>
            <a:r>
              <a:rPr lang="zh-CN" altLang="en-US" sz="2400">
                <a:latin typeface="微软雅黑" panose="020B0503020204020204" charset="-122"/>
                <a:ea typeface="微软雅黑" panose="020B0503020204020204" charset="-122"/>
              </a:rPr>
              <a:t>不解</a:t>
            </a:r>
            <a:endParaRPr lang="zh-CN" altLang="en-US" sz="240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5" name="Text Box 15"/>
          <p:cNvSpPr txBox="1">
            <a:spLocks noChangeArrowheads="1"/>
          </p:cNvSpPr>
          <p:nvPr/>
        </p:nvSpPr>
        <p:spPr bwMode="auto">
          <a:xfrm>
            <a:off x="3505201" y="3813175"/>
            <a:ext cx="1457325" cy="5212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ts val="3500"/>
              </a:lnSpc>
            </a:pPr>
            <a:r>
              <a:rPr lang="zh-CN" altLang="en-US" sz="2400">
                <a:latin typeface="微软雅黑" panose="020B0503020204020204" charset="-122"/>
                <a:ea typeface="微软雅黑" panose="020B0503020204020204" charset="-122"/>
              </a:rPr>
              <a:t>浮萍</a:t>
            </a:r>
            <a:endParaRPr lang="zh-CN" altLang="en-US" sz="240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8" name="Text Box 15"/>
          <p:cNvSpPr txBox="1">
            <a:spLocks noChangeArrowheads="1"/>
          </p:cNvSpPr>
          <p:nvPr/>
        </p:nvSpPr>
        <p:spPr bwMode="auto">
          <a:xfrm>
            <a:off x="5159375" y="3833813"/>
            <a:ext cx="1457325" cy="5212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ts val="3500"/>
              </a:lnSpc>
            </a:pPr>
            <a:r>
              <a:rPr lang="zh-CN" altLang="en-US" sz="2400">
                <a:latin typeface="微软雅黑" panose="020B0503020204020204" charset="-122"/>
                <a:ea typeface="微软雅黑" panose="020B0503020204020204" charset="-122"/>
              </a:rPr>
              <a:t>开</a:t>
            </a:r>
            <a:endParaRPr lang="zh-CN" altLang="en-US" sz="240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9" name="左大括号 28"/>
          <p:cNvSpPr/>
          <p:nvPr/>
        </p:nvSpPr>
        <p:spPr>
          <a:xfrm flipH="1">
            <a:off x="6151564" y="1808164"/>
            <a:ext cx="444500" cy="2403475"/>
          </a:xfrm>
          <a:prstGeom prst="leftBrace">
            <a:avLst>
              <a:gd name="adj1" fmla="val 8333"/>
              <a:gd name="adj2" fmla="val 48320"/>
            </a:avLst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900">
              <a:ln>
                <a:solidFill>
                  <a:schemeClr val="tx1"/>
                </a:solidFill>
              </a:ln>
              <a:solidFill>
                <a:srgbClr val="000000"/>
              </a:solidFill>
            </a:endParaRPr>
          </a:p>
        </p:txBody>
      </p:sp>
      <p:sp>
        <p:nvSpPr>
          <p:cNvPr id="33" name="文本框 26"/>
          <p:cNvSpPr txBox="1">
            <a:spLocks noChangeArrowheads="1"/>
          </p:cNvSpPr>
          <p:nvPr/>
        </p:nvSpPr>
        <p:spPr bwMode="auto">
          <a:xfrm>
            <a:off x="6936254" y="2136776"/>
            <a:ext cx="969496" cy="186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700" b="1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天真无邪淳朴可爱</a:t>
            </a:r>
            <a:endParaRPr lang="zh-TW" altLang="en-US" sz="2700" b="1">
              <a:solidFill>
                <a:srgbClr val="E04236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4" grpId="0"/>
      <p:bldP spid="18" grpId="0"/>
      <p:bldP spid="27" grpId="0"/>
      <p:bldP spid="32" grpId="0"/>
      <p:bldP spid="15" grpId="0" animBg="1"/>
      <p:bldP spid="16" grpId="0" animBg="1"/>
      <p:bldP spid="17" grpId="0"/>
      <p:bldP spid="19" grpId="0"/>
      <p:bldP spid="22" grpId="0"/>
      <p:bldP spid="23" grpId="0"/>
      <p:bldP spid="25" grpId="0"/>
      <p:bldP spid="28" grpId="0"/>
      <p:bldP spid="29" grpId="0" animBg="1"/>
      <p:bldP spid="33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33"/>
          <p:cNvSpPr txBox="1">
            <a:spLocks noChangeArrowheads="1"/>
          </p:cNvSpPr>
          <p:nvPr/>
        </p:nvSpPr>
        <p:spPr bwMode="auto">
          <a:xfrm>
            <a:off x="1419659" y="702831"/>
            <a:ext cx="7275512" cy="3847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2400" b="1" dirty="0">
                <a:latin typeface="微软雅黑" panose="020B0503020204020204" charset="-122"/>
                <a:ea typeface="微软雅黑" panose="020B0503020204020204" charset="-122"/>
              </a:rPr>
              <a:t>一、拼一拼，连一连。</a:t>
            </a:r>
            <a:endParaRPr lang="en-US" altLang="zh-CN" sz="2400" b="1" dirty="0">
              <a:latin typeface="微软雅黑" panose="020B0503020204020204" charset="-122"/>
              <a:ea typeface="微软雅黑" panose="020B0503020204020204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en-US" altLang="zh-CN" sz="2800" dirty="0"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altLang="zh-CN" sz="2700" b="1" dirty="0" err="1">
                <a:latin typeface="Pinyin Adjust" panose="02000500000000000000" pitchFamily="2" charset="0"/>
                <a:ea typeface="微软雅黑" panose="020B0503020204020204" charset="-122"/>
              </a:rPr>
              <a:t>zōng</a:t>
            </a:r>
            <a:r>
              <a:rPr lang="en-US" altLang="zh-CN" sz="2700" b="1" dirty="0">
                <a:latin typeface="Pinyin Adjust" panose="02000500000000000000" pitchFamily="2" charset="0"/>
                <a:ea typeface="微软雅黑" panose="020B0503020204020204" charset="-122"/>
              </a:rPr>
              <a:t> </a:t>
            </a:r>
            <a:r>
              <a:rPr lang="en-US" altLang="zh-CN" sz="2700" b="1" dirty="0" err="1">
                <a:latin typeface="Pinyin Adjust" panose="02000500000000000000" pitchFamily="2" charset="0"/>
                <a:ea typeface="微软雅黑" panose="020B0503020204020204" charset="-122"/>
              </a:rPr>
              <a:t>jì</a:t>
            </a:r>
            <a:r>
              <a:rPr lang="en-US" altLang="zh-CN" sz="2800" dirty="0">
                <a:latin typeface="微软雅黑" panose="020B0503020204020204" charset="-122"/>
                <a:ea typeface="微软雅黑" panose="020B0503020204020204" charset="-122"/>
              </a:rPr>
              <a:t>                   </a:t>
            </a:r>
            <a:r>
              <a:rPr lang="zh-CN" altLang="en-US" sz="2800" dirty="0">
                <a:latin typeface="微软雅黑" panose="020B0503020204020204" charset="-122"/>
                <a:ea typeface="微软雅黑" panose="020B0503020204020204" charset="-122"/>
              </a:rPr>
              <a:t>浮萍</a:t>
            </a:r>
            <a:endParaRPr lang="en-US" altLang="zh-CN" sz="2800" dirty="0">
              <a:latin typeface="微软雅黑" panose="020B0503020204020204" charset="-122"/>
              <a:ea typeface="微软雅黑" panose="020B0503020204020204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en-US" altLang="zh-CN" sz="2800" dirty="0"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altLang="zh-CN" sz="2700" b="1" dirty="0" err="1">
                <a:latin typeface="Pinyin Adjust" panose="02000500000000000000" pitchFamily="2" charset="0"/>
                <a:ea typeface="微软雅黑" panose="020B0503020204020204" charset="-122"/>
              </a:rPr>
              <a:t>fú</a:t>
            </a:r>
            <a:r>
              <a:rPr lang="en-US" altLang="zh-CN" sz="2700" b="1" dirty="0">
                <a:latin typeface="Pinyin Adjust" panose="02000500000000000000" pitchFamily="2" charset="0"/>
                <a:ea typeface="微软雅黑" panose="020B0503020204020204" charset="-122"/>
              </a:rPr>
              <a:t> </a:t>
            </a:r>
            <a:r>
              <a:rPr lang="en-US" altLang="zh-CN" sz="2700" b="1" dirty="0" err="1">
                <a:latin typeface="Pinyin Adjust" panose="02000500000000000000" pitchFamily="2" charset="0"/>
                <a:ea typeface="微软雅黑" panose="020B0503020204020204" charset="-122"/>
              </a:rPr>
              <a:t>píng</a:t>
            </a:r>
            <a:r>
              <a:rPr lang="en-US" altLang="zh-CN" sz="2800" dirty="0">
                <a:latin typeface="微软雅黑" panose="020B0503020204020204" charset="-122"/>
                <a:ea typeface="微软雅黑" panose="020B0503020204020204" charset="-122"/>
              </a:rPr>
              <a:t>                   </a:t>
            </a:r>
            <a:r>
              <a:rPr lang="zh-CN" altLang="en-US" sz="2800" dirty="0">
                <a:latin typeface="微软雅黑" panose="020B0503020204020204" charset="-122"/>
                <a:ea typeface="微软雅黑" panose="020B0503020204020204" charset="-122"/>
              </a:rPr>
              <a:t>踪迹</a:t>
            </a:r>
            <a:endParaRPr lang="en-US" altLang="zh-CN" sz="2800" dirty="0">
              <a:latin typeface="微软雅黑" panose="020B0503020204020204" charset="-122"/>
              <a:ea typeface="微软雅黑" panose="020B0503020204020204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en-US" altLang="zh-CN" sz="2800" dirty="0"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altLang="zh-CN" sz="2700" b="1" dirty="0" err="1">
                <a:latin typeface="Pinyin Adjust" panose="02000500000000000000" pitchFamily="2" charset="0"/>
                <a:ea typeface="微软雅黑" panose="020B0503020204020204" charset="-122"/>
              </a:rPr>
              <a:t>tōu</a:t>
            </a:r>
            <a:r>
              <a:rPr lang="en-US" altLang="zh-CN" sz="2700" b="1" dirty="0">
                <a:latin typeface="Pinyin Adjust" panose="02000500000000000000" pitchFamily="2" charset="0"/>
                <a:ea typeface="微软雅黑" panose="020B0503020204020204" charset="-122"/>
              </a:rPr>
              <a:t> </a:t>
            </a:r>
            <a:r>
              <a:rPr lang="en-US" altLang="zh-CN" sz="2700" b="1" dirty="0" err="1">
                <a:latin typeface="Pinyin Adjust" panose="02000500000000000000" pitchFamily="2" charset="0"/>
                <a:ea typeface="微软雅黑" panose="020B0503020204020204" charset="-122"/>
              </a:rPr>
              <a:t>cǎi</a:t>
            </a:r>
            <a:r>
              <a:rPr lang="en-US" altLang="zh-CN" sz="2800" dirty="0">
                <a:latin typeface="微软雅黑" panose="020B0503020204020204" charset="-122"/>
                <a:ea typeface="微软雅黑" panose="020B0503020204020204" charset="-122"/>
              </a:rPr>
              <a:t>                   </a:t>
            </a:r>
            <a:r>
              <a:rPr lang="zh-CN" altLang="en-US" sz="2800" dirty="0">
                <a:latin typeface="微软雅黑" panose="020B0503020204020204" charset="-122"/>
                <a:ea typeface="微软雅黑" panose="020B0503020204020204" charset="-122"/>
              </a:rPr>
              <a:t>不解</a:t>
            </a:r>
            <a:endParaRPr lang="en-US" altLang="zh-CN" sz="2800" dirty="0">
              <a:latin typeface="微软雅黑" panose="020B0503020204020204" charset="-122"/>
              <a:ea typeface="微软雅黑" panose="020B0503020204020204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en-US" altLang="zh-CN" sz="2800" dirty="0"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altLang="zh-CN" sz="2700" b="1" dirty="0" err="1">
                <a:latin typeface="Pinyin Adjust" panose="02000500000000000000" pitchFamily="2" charset="0"/>
                <a:ea typeface="微软雅黑" panose="020B0503020204020204" charset="-122"/>
              </a:rPr>
              <a:t>bù</a:t>
            </a:r>
            <a:r>
              <a:rPr lang="en-US" altLang="zh-CN" sz="2700" b="1" dirty="0">
                <a:latin typeface="Pinyin Adjust" panose="02000500000000000000" pitchFamily="2" charset="0"/>
                <a:ea typeface="微软雅黑" panose="020B0503020204020204" charset="-122"/>
              </a:rPr>
              <a:t> </a:t>
            </a:r>
            <a:r>
              <a:rPr lang="en-US" altLang="zh-CN" sz="2700" b="1" dirty="0" err="1">
                <a:latin typeface="Pinyin Adjust" panose="02000500000000000000" pitchFamily="2" charset="0"/>
                <a:ea typeface="微软雅黑" panose="020B0503020204020204" charset="-122"/>
              </a:rPr>
              <a:t>jiě</a:t>
            </a:r>
            <a:r>
              <a:rPr lang="en-US" altLang="zh-CN" sz="2800" dirty="0">
                <a:latin typeface="微软雅黑" panose="020B0503020204020204" charset="-122"/>
                <a:ea typeface="微软雅黑" panose="020B0503020204020204" charset="-122"/>
              </a:rPr>
              <a:t>                     </a:t>
            </a:r>
            <a:r>
              <a:rPr lang="zh-CN" altLang="en-US" sz="2800" dirty="0">
                <a:latin typeface="微软雅黑" panose="020B0503020204020204" charset="-122"/>
                <a:ea typeface="微软雅黑" panose="020B0503020204020204" charset="-122"/>
              </a:rPr>
              <a:t>偷采</a:t>
            </a:r>
            <a:endParaRPr lang="en-US" altLang="zh-CN" sz="2800" dirty="0">
              <a:latin typeface="微软雅黑" panose="020B0503020204020204" charset="-122"/>
              <a:ea typeface="微软雅黑" panose="020B0503020204020204" charset="-122"/>
            </a:endParaRPr>
          </a:p>
          <a:p>
            <a:pPr eaLnBrk="1" hangingPunct="1">
              <a:lnSpc>
                <a:spcPct val="150000"/>
              </a:lnSpc>
            </a:pPr>
            <a:endParaRPr lang="zh-CN" altLang="en-US" sz="28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2826184" y="1845830"/>
            <a:ext cx="1512887" cy="456768"/>
          </a:xfrm>
          <a:prstGeom prst="line">
            <a:avLst/>
          </a:prstGeom>
          <a:ln w="28575">
            <a:solidFill>
              <a:srgbClr val="E0423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>
            <a:off x="2794435" y="2976995"/>
            <a:ext cx="1647824" cy="600075"/>
          </a:xfrm>
          <a:prstGeom prst="line">
            <a:avLst/>
          </a:prstGeom>
          <a:ln w="28575">
            <a:solidFill>
              <a:srgbClr val="E0423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 flipV="1">
            <a:off x="2794434" y="1745673"/>
            <a:ext cx="1544637" cy="556925"/>
          </a:xfrm>
          <a:prstGeom prst="line">
            <a:avLst/>
          </a:prstGeom>
          <a:ln w="28575">
            <a:solidFill>
              <a:srgbClr val="E0423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 flipV="1">
            <a:off x="2578533" y="2922443"/>
            <a:ext cx="1760538" cy="833150"/>
          </a:xfrm>
          <a:prstGeom prst="line">
            <a:avLst/>
          </a:prstGeom>
          <a:ln w="28575">
            <a:solidFill>
              <a:srgbClr val="E0423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4533469" y="2263488"/>
            <a:ext cx="446276" cy="438581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solidFill>
                  <a:srgbClr val="E04236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夏</a:t>
            </a:r>
            <a:endParaRPr lang="zh-CN" altLang="en-US" sz="2400" dirty="0">
              <a:solidFill>
                <a:srgbClr val="E04236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533468" y="2804717"/>
            <a:ext cx="1369606" cy="438581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solidFill>
                  <a:srgbClr val="E04236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顽皮纯真</a:t>
            </a:r>
            <a:endParaRPr lang="zh-CN" altLang="en-US" sz="2400" dirty="0">
              <a:solidFill>
                <a:srgbClr val="E04236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48132" name="TextBox 9"/>
          <p:cNvSpPr txBox="1">
            <a:spLocks noChangeArrowheads="1"/>
          </p:cNvSpPr>
          <p:nvPr/>
        </p:nvSpPr>
        <p:spPr bwMode="auto">
          <a:xfrm>
            <a:off x="573088" y="814389"/>
            <a:ext cx="8050212" cy="25315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 dirty="0">
                <a:latin typeface="微软雅黑" panose="020B0503020204020204" charset="-122"/>
                <a:ea typeface="微软雅黑" panose="020B0503020204020204" charset="-122"/>
              </a:rPr>
              <a:t>二、填空。</a:t>
            </a:r>
            <a:endParaRPr lang="en-US" altLang="zh-CN" sz="2400" b="1" dirty="0">
              <a:latin typeface="微软雅黑" panose="020B0503020204020204" charset="-122"/>
              <a:ea typeface="微软雅黑" panose="020B0503020204020204" charset="-122"/>
            </a:endParaRPr>
          </a:p>
          <a:p>
            <a:pPr eaLnBrk="1" hangingPunct="1"/>
            <a:endParaRPr lang="en-US" altLang="zh-CN" sz="3200" b="1" dirty="0">
              <a:latin typeface="微软雅黑" panose="020B0503020204020204" charset="-122"/>
              <a:ea typeface="微软雅黑" panose="020B0503020204020204" charset="-122"/>
            </a:endParaRPr>
          </a:p>
          <a:p>
            <a:pPr eaLnBrk="1" hangingPunct="1"/>
            <a:endParaRPr lang="en-US" altLang="zh-CN" sz="3200" b="1" dirty="0">
              <a:latin typeface="微软雅黑" panose="020B0503020204020204" charset="-122"/>
              <a:ea typeface="微软雅黑" panose="020B0503020204020204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en-US" altLang="zh-CN" sz="2400" dirty="0">
                <a:latin typeface="微软雅黑" panose="020B0503020204020204" charset="-122"/>
                <a:ea typeface="微软雅黑" panose="020B0503020204020204" charset="-122"/>
              </a:rPr>
              <a:t>1.《</a:t>
            </a:r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</a:rPr>
              <a:t>池上</a:t>
            </a:r>
            <a:r>
              <a:rPr lang="en-US" altLang="zh-CN" sz="2400" dirty="0">
                <a:latin typeface="微软雅黑" panose="020B0503020204020204" charset="-122"/>
                <a:ea typeface="微软雅黑" panose="020B0503020204020204" charset="-122"/>
              </a:rPr>
              <a:t>》</a:t>
            </a:r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</a:rPr>
              <a:t>描写的是诗人在（    ）季所见。</a:t>
            </a:r>
            <a:endParaRPr lang="en-US" altLang="zh-CN" sz="2400" dirty="0">
              <a:latin typeface="微软雅黑" panose="020B0503020204020204" charset="-122"/>
              <a:ea typeface="微软雅黑" panose="020B0503020204020204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en-US" altLang="zh-CN" sz="2400" dirty="0">
                <a:latin typeface="微软雅黑" panose="020B0503020204020204" charset="-122"/>
                <a:ea typeface="微软雅黑" panose="020B0503020204020204" charset="-122"/>
              </a:rPr>
              <a:t>2.《</a:t>
            </a:r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</a:rPr>
              <a:t>池上</a:t>
            </a:r>
            <a:r>
              <a:rPr lang="en-US" altLang="zh-CN" sz="2400" dirty="0">
                <a:latin typeface="微软雅黑" panose="020B0503020204020204" charset="-122"/>
                <a:ea typeface="微软雅黑" panose="020B0503020204020204" charset="-122"/>
              </a:rPr>
              <a:t>》</a:t>
            </a:r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</a:rPr>
              <a:t>中的小娃是一个（              ）的孩子。</a:t>
            </a:r>
            <a:endParaRPr lang="en-US" altLang="zh-CN" sz="24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  <p:bldP spid="5" grpId="0" bldLvl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871539" y="886258"/>
            <a:ext cx="7567612" cy="2654573"/>
          </a:xfrm>
          <a:prstGeom prst="rect">
            <a:avLst/>
          </a:prstGeom>
          <a:solidFill>
            <a:srgbClr val="000000">
              <a:alpha val="0"/>
            </a:srgbClr>
          </a:solidFill>
          <a:ln w="9525">
            <a:noFill/>
            <a:miter lim="800000"/>
          </a:ln>
        </p:spPr>
        <p:txBody>
          <a:bodyPr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400" b="1" dirty="0">
                <a:solidFill>
                  <a:srgbClr val="E04236"/>
                </a:solidFill>
                <a:latin typeface="微软雅黑" panose="020B0503020204020204" charset="-122"/>
                <a:ea typeface="微软雅黑" panose="020B0503020204020204" charset="-122"/>
              </a:rPr>
              <a:t>描写儿童生活的古诗</a:t>
            </a:r>
            <a:endParaRPr lang="en-US" altLang="zh-CN" sz="2400" b="1" dirty="0">
              <a:solidFill>
                <a:srgbClr val="E04236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ctr" eaLnBrk="1" hangingPunct="1">
              <a:spcBef>
                <a:spcPct val="50000"/>
              </a:spcBef>
            </a:pP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舟过安仁</a:t>
            </a:r>
            <a:endParaRPr lang="en-US" altLang="zh-CN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 eaLnBrk="1" hangingPunct="1">
              <a:spcBef>
                <a:spcPct val="50000"/>
              </a:spcBef>
            </a:pP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          【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宋</a:t>
            </a: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】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杨万里</a:t>
            </a:r>
            <a:endParaRPr lang="en-US" altLang="zh-CN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 eaLnBrk="1" hangingPunct="1">
              <a:spcBef>
                <a:spcPct val="50000"/>
              </a:spcBef>
            </a:pP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一叶渔船两小童，收篙停棹坐船中。</a:t>
            </a:r>
            <a:endParaRPr lang="en-US" altLang="zh-CN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 eaLnBrk="1" hangingPunct="1">
              <a:spcBef>
                <a:spcPct val="50000"/>
              </a:spcBef>
            </a:pP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怪生无雨都张伞，不是遮头是使风。</a:t>
            </a:r>
            <a:endParaRPr lang="zh-CN" altLang="en-US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10" name="Picture 6" descr="http://pic105.nipic.com/file/20160728/6842469_192827926000_2.jpg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1535424" y="1659160"/>
            <a:ext cx="6181103" cy="3161864"/>
          </a:xfrm>
          <a:prstGeom prst="roundRect">
            <a:avLst/>
          </a:prstGeom>
          <a:noFill/>
          <a:ln>
            <a:noFill/>
          </a:ln>
        </p:spPr>
      </p:pic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1368425" y="562831"/>
            <a:ext cx="6515100" cy="8079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美丽的夏天悄悄来到我们的身边，你能说说你最喜欢夏天哪些景色吗？</a:t>
            </a:r>
            <a:endParaRPr lang="zh-CN" altLang="en-US" sz="2400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2649394" y="1659160"/>
            <a:ext cx="5122863" cy="438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夏天的荷塘是那样的美丽迷人。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1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utoUpdateAnimBg="0"/>
      <p:bldP spid="4" grpId="0" autoUpdateAnimBg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1" name="图片 2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6082" name="图片 25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68300" y="938214"/>
            <a:ext cx="3028950" cy="24828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6083" name="图片 26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7643813" y="1330326"/>
            <a:ext cx="687387" cy="8921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0" name="文本框 3"/>
          <p:cNvSpPr txBox="1"/>
          <p:nvPr/>
        </p:nvSpPr>
        <p:spPr>
          <a:xfrm>
            <a:off x="3205605" y="2131370"/>
            <a:ext cx="3546827" cy="899160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/>
          <a:p>
            <a:pPr eaLnBrk="0" hangingPunct="0">
              <a:defRPr/>
            </a:pPr>
            <a:r>
              <a:rPr lang="zh-CN" altLang="en-US" sz="5400" b="1" dirty="0">
                <a:blipFill>
                  <a:blip r:embed="rId4"/>
                  <a:stretch>
                    <a:fillRect/>
                  </a:stretch>
                </a:blipFill>
                <a:latin typeface="黑体" panose="02010609060101010101" pitchFamily="49" charset="-122"/>
                <a:ea typeface="黑体" panose="02010609060101010101" pitchFamily="49" charset="-122"/>
              </a:rPr>
              <a:t>感谢观看</a:t>
            </a:r>
            <a:endParaRPr lang="zh-CN" altLang="en-US" sz="5400" b="1" dirty="0">
              <a:blipFill>
                <a:blip r:embed="rId4"/>
                <a:stretch>
                  <a:fillRect/>
                </a:stretch>
              </a:blip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750889" y="1141414"/>
            <a:ext cx="5043487" cy="2839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50000"/>
              </a:spcBef>
            </a:pPr>
            <a:r>
              <a:rPr lang="zh-CN" altLang="en-US" sz="2400" b="1" dirty="0">
                <a:latin typeface="微软雅黑" panose="020B0503020204020204" charset="-122"/>
                <a:ea typeface="微软雅黑" panose="020B0503020204020204" charset="-122"/>
              </a:rPr>
              <a:t>白居易</a:t>
            </a:r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</a:rPr>
              <a:t>  </a:t>
            </a:r>
            <a:endParaRPr lang="zh-CN" altLang="en-US" sz="2400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</a:rPr>
              <a:t>白居易</a:t>
            </a:r>
            <a:r>
              <a:rPr lang="en-US" altLang="zh-CN" sz="2400" dirty="0">
                <a:latin typeface="微软雅黑" panose="020B0503020204020204" charset="-122"/>
                <a:ea typeface="微软雅黑" panose="020B0503020204020204" charset="-122"/>
              </a:rPr>
              <a:t>(772-846),</a:t>
            </a:r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</a:rPr>
              <a:t>字乐天</a:t>
            </a:r>
            <a:r>
              <a:rPr lang="en-US" altLang="zh-CN" sz="2400" dirty="0">
                <a:latin typeface="微软雅黑" panose="020B0503020204020204" charset="-122"/>
                <a:ea typeface="微软雅黑" panose="020B0503020204020204" charset="-122"/>
              </a:rPr>
              <a:t>,</a:t>
            </a:r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</a:rPr>
              <a:t>号香山居士</a:t>
            </a:r>
            <a:r>
              <a:rPr lang="en-US" altLang="zh-CN" sz="2400" dirty="0">
                <a:latin typeface="微软雅黑" panose="020B0503020204020204" charset="-122"/>
                <a:ea typeface="微软雅黑" panose="020B0503020204020204" charset="-122"/>
              </a:rPr>
              <a:t>,</a:t>
            </a:r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</a:rPr>
              <a:t>祖籍太原</a:t>
            </a:r>
            <a:r>
              <a:rPr lang="en-US" altLang="zh-CN" sz="2400" dirty="0">
                <a:latin typeface="微软雅黑" panose="020B0503020204020204" charset="-122"/>
                <a:ea typeface="微软雅黑" panose="020B0503020204020204" charset="-122"/>
              </a:rPr>
              <a:t>,</a:t>
            </a:r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</a:rPr>
              <a:t>到其曾祖父时迁居下邽</a:t>
            </a:r>
            <a:r>
              <a:rPr lang="en-US" altLang="zh-CN" sz="2400" dirty="0">
                <a:latin typeface="微软雅黑" panose="020B0503020204020204" charset="-122"/>
                <a:ea typeface="微软雅黑" panose="020B0503020204020204" charset="-122"/>
              </a:rPr>
              <a:t>,</a:t>
            </a:r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</a:rPr>
              <a:t>生于河南新郑。是唐代伟大的现实主义诗人</a:t>
            </a:r>
            <a:r>
              <a:rPr lang="en-US" altLang="zh-CN" sz="2400" dirty="0">
                <a:latin typeface="微软雅黑" panose="020B0503020204020204" charset="-122"/>
                <a:ea typeface="微软雅黑" panose="020B0503020204020204" charset="-122"/>
              </a:rPr>
              <a:t>,</a:t>
            </a:r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</a:rPr>
              <a:t>唐代三大诗人之一。</a:t>
            </a:r>
            <a:endParaRPr lang="zh-CN" altLang="en-US" sz="24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22533" name="Picture 5" descr="http://p3.so.qhimgs1.com/sdr/400__/t01d0ca19647cb943e3.jpg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6059202" y="801385"/>
            <a:ext cx="2552700" cy="3810000"/>
          </a:xfrm>
          <a:prstGeom prst="ellipse">
            <a:avLst/>
          </a:prstGeom>
          <a:ln w="63500" cap="rnd">
            <a:noFill/>
          </a:ln>
          <a:effectLst/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25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2038351" y="2154239"/>
            <a:ext cx="703263" cy="438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/>
            <a:r>
              <a:rPr lang="en-US" altLang="zh-CN" sz="2400" b="1">
                <a:latin typeface="Pinyin Adjust" panose="02000500000000000000" pitchFamily="2" charset="0"/>
              </a:rPr>
              <a:t>shǒu</a:t>
            </a:r>
            <a:endParaRPr lang="en-US" altLang="zh-CN" sz="2400" b="1">
              <a:latin typeface="Pinyin Adjust" panose="02000500000000000000" pitchFamily="2" charset="0"/>
            </a:endParaRPr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3103564" y="2165351"/>
            <a:ext cx="981075" cy="438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/>
            <a:r>
              <a:rPr lang="en-US" altLang="zh-CN" sz="2400" b="1">
                <a:latin typeface="Pinyin Adjust" panose="02000500000000000000" pitchFamily="2" charset="0"/>
              </a:rPr>
              <a:t>zōng</a:t>
            </a:r>
            <a:endParaRPr lang="en-US" altLang="zh-CN" sz="2400" b="1">
              <a:latin typeface="Pinyin Adjust" panose="02000500000000000000" pitchFamily="2" charset="0"/>
            </a:endParaRPr>
          </a:p>
        </p:txBody>
      </p:sp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4270376" y="2176464"/>
            <a:ext cx="1185863" cy="438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/>
            <a:r>
              <a:rPr lang="en-US" altLang="zh-CN" sz="2400" b="1">
                <a:latin typeface="Pinyin Adjust" panose="02000500000000000000" pitchFamily="2" charset="0"/>
              </a:rPr>
              <a:t>jì</a:t>
            </a:r>
            <a:endParaRPr lang="en-US" altLang="zh-CN" sz="2400" b="1">
              <a:latin typeface="Pinyin Adjust" panose="02000500000000000000" pitchFamily="2" charset="0"/>
            </a:endParaRPr>
          </a:p>
        </p:txBody>
      </p:sp>
      <p:sp>
        <p:nvSpPr>
          <p:cNvPr id="12" name="矩形 11"/>
          <p:cNvSpPr>
            <a:spLocks noChangeArrowheads="1"/>
          </p:cNvSpPr>
          <p:nvPr/>
        </p:nvSpPr>
        <p:spPr bwMode="auto">
          <a:xfrm>
            <a:off x="5292725" y="2147889"/>
            <a:ext cx="1274763" cy="438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/>
            <a:r>
              <a:rPr lang="en-US" altLang="zh-CN" sz="2400" b="1">
                <a:latin typeface="Pinyin Adjust" panose="02000500000000000000" pitchFamily="2" charset="0"/>
              </a:rPr>
              <a:t>fú</a:t>
            </a:r>
            <a:endParaRPr lang="en-US" altLang="zh-CN" sz="2400" b="1">
              <a:latin typeface="Pinyin Adjust" panose="02000500000000000000" pitchFamily="2" charset="0"/>
            </a:endParaRPr>
          </a:p>
        </p:txBody>
      </p:sp>
      <p:sp>
        <p:nvSpPr>
          <p:cNvPr id="13" name="矩形 12"/>
          <p:cNvSpPr>
            <a:spLocks noChangeArrowheads="1"/>
          </p:cNvSpPr>
          <p:nvPr/>
        </p:nvSpPr>
        <p:spPr bwMode="auto">
          <a:xfrm>
            <a:off x="6354764" y="2166939"/>
            <a:ext cx="809625" cy="438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/>
            <a:r>
              <a:rPr lang="en-US" altLang="zh-CN" sz="2400" b="1">
                <a:latin typeface="Pinyin Adjust" panose="02000500000000000000" pitchFamily="2" charset="0"/>
              </a:rPr>
              <a:t>píng</a:t>
            </a:r>
            <a:endParaRPr lang="en-US" altLang="zh-CN" sz="2400" b="1">
              <a:latin typeface="Pinyin Adjust" panose="02000500000000000000" pitchFamily="2" charset="0"/>
            </a:endParaRPr>
          </a:p>
        </p:txBody>
      </p:sp>
      <p:sp>
        <p:nvSpPr>
          <p:cNvPr id="24584" name="TextBox 21"/>
          <p:cNvSpPr txBox="1">
            <a:spLocks noChangeArrowheads="1"/>
          </p:cNvSpPr>
          <p:nvPr/>
        </p:nvSpPr>
        <p:spPr bwMode="auto">
          <a:xfrm>
            <a:off x="2109439" y="2622550"/>
            <a:ext cx="499175" cy="5000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/>
            <a:r>
              <a:rPr lang="zh-CN" altLang="en-US" sz="2700" b="1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首</a:t>
            </a:r>
            <a:endParaRPr lang="zh-CN" altLang="en-US" sz="2700" b="1" dirty="0">
              <a:solidFill>
                <a:srgbClr val="E04236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4585" name="TextBox 22"/>
          <p:cNvSpPr txBox="1">
            <a:spLocks noChangeArrowheads="1"/>
          </p:cNvSpPr>
          <p:nvPr/>
        </p:nvSpPr>
        <p:spPr bwMode="auto">
          <a:xfrm>
            <a:off x="3161157" y="2630488"/>
            <a:ext cx="499175" cy="5000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/>
            <a:r>
              <a:rPr lang="zh-CN" altLang="en-US" sz="2700" b="1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踪</a:t>
            </a:r>
            <a:endParaRPr lang="zh-CN" altLang="en-US" sz="2700" b="1" dirty="0">
              <a:solidFill>
                <a:srgbClr val="E04236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4586" name="TextBox 23"/>
          <p:cNvSpPr txBox="1">
            <a:spLocks noChangeArrowheads="1"/>
          </p:cNvSpPr>
          <p:nvPr/>
        </p:nvSpPr>
        <p:spPr bwMode="auto">
          <a:xfrm>
            <a:off x="4173189" y="2657475"/>
            <a:ext cx="499175" cy="5000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/>
            <a:r>
              <a:rPr lang="zh-CN" altLang="en-US" sz="2700" b="1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迹</a:t>
            </a:r>
            <a:endParaRPr lang="zh-CN" altLang="en-US" sz="2700" b="1" dirty="0">
              <a:solidFill>
                <a:srgbClr val="E04236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4587" name="TextBox 24"/>
          <p:cNvSpPr txBox="1">
            <a:spLocks noChangeArrowheads="1"/>
          </p:cNvSpPr>
          <p:nvPr/>
        </p:nvSpPr>
        <p:spPr bwMode="auto">
          <a:xfrm>
            <a:off x="5307457" y="2632075"/>
            <a:ext cx="499175" cy="5000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/>
            <a:r>
              <a:rPr lang="zh-CN" altLang="en-US" sz="2700" b="1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浮</a:t>
            </a:r>
            <a:endParaRPr lang="zh-CN" altLang="en-US" sz="2700" b="1" dirty="0">
              <a:solidFill>
                <a:srgbClr val="E04236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4588" name="TextBox 25"/>
          <p:cNvSpPr txBox="1">
            <a:spLocks noChangeArrowheads="1"/>
          </p:cNvSpPr>
          <p:nvPr/>
        </p:nvSpPr>
        <p:spPr bwMode="auto">
          <a:xfrm>
            <a:off x="6348857" y="2640013"/>
            <a:ext cx="499175" cy="5000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/>
            <a:r>
              <a:rPr lang="zh-CN" altLang="en-US" sz="2700" b="1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萍</a:t>
            </a:r>
            <a:endParaRPr lang="zh-CN" altLang="en-US" sz="2700" b="1" dirty="0">
              <a:solidFill>
                <a:srgbClr val="E04236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圆角矩形 1"/>
          <p:cNvSpPr/>
          <p:nvPr/>
        </p:nvSpPr>
        <p:spPr>
          <a:xfrm>
            <a:off x="3695701" y="731839"/>
            <a:ext cx="2208213" cy="503237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我会认</a:t>
            </a:r>
            <a:endParaRPr lang="en-US" altLang="zh-CN" sz="21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24590" name="图片 2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3408364" y="392113"/>
            <a:ext cx="777875" cy="887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1157289" y="1204914"/>
            <a:ext cx="715580" cy="761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45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踪</a:t>
            </a:r>
            <a:endParaRPr lang="zh-CN" altLang="en-US" sz="4500" b="1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523875" y="1966914"/>
            <a:ext cx="2749791" cy="438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加一加：足</a:t>
            </a:r>
            <a:r>
              <a:rPr lang="en-US" altLang="zh-CN" sz="24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+</a:t>
            </a:r>
            <a:r>
              <a:rPr lang="zh-CN" altLang="en-US" sz="24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宗</a:t>
            </a:r>
            <a:r>
              <a:rPr lang="en-US" altLang="zh-CN" sz="24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=</a:t>
            </a:r>
            <a:r>
              <a:rPr lang="zh-CN" altLang="en-US" sz="24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踪</a:t>
            </a:r>
            <a:endParaRPr lang="zh-CN" altLang="en-US" sz="2400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1157289" y="2849564"/>
            <a:ext cx="715580" cy="761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45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迹</a:t>
            </a:r>
            <a:endParaRPr lang="zh-CN" altLang="en-US" sz="4500" b="1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523876" y="3756026"/>
            <a:ext cx="3615413" cy="1029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24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字谜： 撇和竖钩六中站，</a:t>
            </a:r>
            <a:endParaRPr lang="en-US" altLang="zh-CN" sz="2400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eaLnBrk="1" hangingPunct="1">
              <a:lnSpc>
                <a:spcPct val="130000"/>
              </a:lnSpc>
            </a:pPr>
            <a:r>
              <a:rPr lang="zh-CN" altLang="en-US" sz="24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           要在路上走一遍。</a:t>
            </a:r>
            <a:endParaRPr lang="zh-CN" altLang="en-US" sz="2400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6" name="直接连接符 5"/>
          <p:cNvCxnSpPr/>
          <p:nvPr/>
        </p:nvCxnSpPr>
        <p:spPr>
          <a:xfrm>
            <a:off x="401639" y="2701925"/>
            <a:ext cx="6370637" cy="1270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圆角矩形 12"/>
          <p:cNvSpPr/>
          <p:nvPr/>
        </p:nvSpPr>
        <p:spPr>
          <a:xfrm>
            <a:off x="493713" y="504826"/>
            <a:ext cx="1543050" cy="444500"/>
          </a:xfrm>
          <a:prstGeom prst="roundRect">
            <a:avLst>
              <a:gd name="adj" fmla="val 50000"/>
            </a:avLst>
          </a:prstGeom>
          <a:solidFill>
            <a:srgbClr val="A1C4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b="1" dirty="0">
                <a:latin typeface="微软雅黑" panose="020B0503020204020204" charset="-122"/>
                <a:ea typeface="微软雅黑" panose="020B0503020204020204" charset="-122"/>
              </a:rPr>
              <a:t>识字方法</a:t>
            </a:r>
            <a:endParaRPr lang="zh-CN" altLang="en-US" sz="2100" b="1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25610" name="Picture 10" descr="http://bpic.588ku.com/element_origin_min_pic/20/16/02/1956c664d23e8c8.jpg"/>
          <p:cNvPicPr>
            <a:picLocks noChangeAspect="1" noChangeArrowheads="1"/>
          </p:cNvPicPr>
          <p:nvPr/>
        </p:nvPicPr>
        <p:blipFill>
          <a:blip r:embed="rId1" cstate="email">
            <a:lum contrast="30000"/>
          </a:blip>
          <a:srcRect/>
          <a:stretch>
            <a:fillRect/>
          </a:stretch>
        </p:blipFill>
        <p:spPr bwMode="auto">
          <a:xfrm>
            <a:off x="3678239" y="755650"/>
            <a:ext cx="2962275" cy="19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4600575" y="3803651"/>
            <a:ext cx="2567049" cy="438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组词： 足迹  事迹</a:t>
            </a:r>
            <a:endParaRPr lang="zh-CN" altLang="en-US" sz="2400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56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utoUpdateAnimBg="0"/>
      <p:bldP spid="3" grpId="0" autoUpdateAnimBg="0"/>
      <p:bldP spid="4" grpId="0" autoUpdateAnimBg="0"/>
      <p:bldP spid="5" grpId="0" autoUpdateAnimBg="0"/>
      <p:bldP spid="11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5599114" y="1628776"/>
            <a:ext cx="715580" cy="761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45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萍</a:t>
            </a:r>
            <a:endParaRPr lang="zh-CN" altLang="en-US" sz="4500" b="1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1014414" y="3263901"/>
            <a:ext cx="7446962" cy="438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>
                <a:latin typeface="微软雅黑" panose="020B0503020204020204" charset="-122"/>
                <a:ea typeface="微软雅黑" panose="020B0503020204020204" charset="-122"/>
              </a:rPr>
              <a:t>萍形声字，表示浮生在水中的草本植物。</a:t>
            </a:r>
            <a:endParaRPr lang="zh-CN" altLang="en-US" sz="240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2" name="右箭头 11"/>
          <p:cNvSpPr/>
          <p:nvPr/>
        </p:nvSpPr>
        <p:spPr>
          <a:xfrm>
            <a:off x="4805364" y="1789113"/>
            <a:ext cx="417512" cy="393700"/>
          </a:xfrm>
          <a:prstGeom prst="rightArrow">
            <a:avLst/>
          </a:prstGeom>
          <a:solidFill>
            <a:srgbClr val="E04236"/>
          </a:solidFill>
          <a:ln>
            <a:solidFill>
              <a:srgbClr val="E04236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900" dirty="0">
              <a:solidFill>
                <a:srgbClr val="FF0000"/>
              </a:solidFill>
            </a:endParaRPr>
          </a:p>
        </p:txBody>
      </p:sp>
      <p:pic>
        <p:nvPicPr>
          <p:cNvPr id="26629" name="Picture 7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2651125" y="806450"/>
            <a:ext cx="1843088" cy="189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utoUpdateAnimBg="0"/>
      <p:bldP spid="11" grpId="0" autoUpdateAnimBg="0"/>
      <p:bldP spid="12" grpId="0" animBg="1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650" name="组合 77"/>
          <p:cNvGrpSpPr/>
          <p:nvPr/>
        </p:nvGrpSpPr>
        <p:grpSpPr bwMode="auto">
          <a:xfrm>
            <a:off x="4845051" y="2271714"/>
            <a:ext cx="749300" cy="749300"/>
            <a:chOff x="714348" y="428604"/>
            <a:chExt cx="1000132" cy="1000926"/>
          </a:xfrm>
        </p:grpSpPr>
        <p:sp>
          <p:nvSpPr>
            <p:cNvPr id="3" name="矩形 2"/>
            <p:cNvSpPr/>
            <p:nvPr/>
          </p:nvSpPr>
          <p:spPr>
            <a:xfrm>
              <a:off x="714348" y="428604"/>
              <a:ext cx="1000132" cy="1000926"/>
            </a:xfrm>
            <a:prstGeom prst="rect">
              <a:avLst/>
            </a:prstGeom>
            <a:noFill/>
            <a:ln w="3175">
              <a:solidFill>
                <a:schemeClr val="tx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900" b="1">
                <a:solidFill>
                  <a:srgbClr val="E04236"/>
                </a:solidFill>
              </a:endParaRPr>
            </a:p>
          </p:txBody>
        </p:sp>
        <p:cxnSp>
          <p:nvCxnSpPr>
            <p:cNvPr id="4" name="直接连接符 3"/>
            <p:cNvCxnSpPr>
              <a:stCxn id="3" idx="0"/>
              <a:endCxn id="3" idx="2"/>
            </p:cNvCxnSpPr>
            <p:nvPr/>
          </p:nvCxnSpPr>
          <p:spPr>
            <a:xfrm rot="16200000" flipH="1">
              <a:off x="713952" y="926947"/>
              <a:ext cx="1000926" cy="4238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直接连接符 4"/>
            <p:cNvCxnSpPr>
              <a:stCxn id="3" idx="1"/>
              <a:endCxn id="3" idx="3"/>
            </p:cNvCxnSpPr>
            <p:nvPr/>
          </p:nvCxnSpPr>
          <p:spPr>
            <a:xfrm rot="10800000" flipH="1">
              <a:off x="714348" y="929067"/>
              <a:ext cx="1000132" cy="2120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7651" name="组合 76"/>
          <p:cNvGrpSpPr/>
          <p:nvPr/>
        </p:nvGrpSpPr>
        <p:grpSpPr bwMode="auto">
          <a:xfrm>
            <a:off x="3933825" y="2271714"/>
            <a:ext cx="750888" cy="749300"/>
            <a:chOff x="714348" y="428604"/>
            <a:chExt cx="1000132" cy="1000926"/>
          </a:xfrm>
        </p:grpSpPr>
        <p:sp>
          <p:nvSpPr>
            <p:cNvPr id="15" name="矩形 14"/>
            <p:cNvSpPr/>
            <p:nvPr/>
          </p:nvSpPr>
          <p:spPr>
            <a:xfrm>
              <a:off x="714348" y="428604"/>
              <a:ext cx="1000132" cy="1000926"/>
            </a:xfrm>
            <a:prstGeom prst="rect">
              <a:avLst/>
            </a:prstGeom>
            <a:noFill/>
            <a:ln w="3175">
              <a:solidFill>
                <a:schemeClr val="tx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900" b="1">
                <a:solidFill>
                  <a:srgbClr val="E04236"/>
                </a:solidFill>
              </a:endParaRPr>
            </a:p>
          </p:txBody>
        </p:sp>
        <p:cxnSp>
          <p:nvCxnSpPr>
            <p:cNvPr id="16" name="直接连接符 15"/>
            <p:cNvCxnSpPr>
              <a:stCxn id="15" idx="0"/>
              <a:endCxn id="15" idx="2"/>
            </p:cNvCxnSpPr>
            <p:nvPr/>
          </p:nvCxnSpPr>
          <p:spPr>
            <a:xfrm rot="16200000" flipH="1">
              <a:off x="713951" y="928009"/>
              <a:ext cx="1000926" cy="2115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/>
            <p:cNvCxnSpPr>
              <a:stCxn id="15" idx="1"/>
              <a:endCxn id="15" idx="3"/>
            </p:cNvCxnSpPr>
            <p:nvPr/>
          </p:nvCxnSpPr>
          <p:spPr>
            <a:xfrm rot="10800000" flipH="1">
              <a:off x="714348" y="929067"/>
              <a:ext cx="1000132" cy="2120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文本框 64"/>
          <p:cNvSpPr txBox="1">
            <a:spLocks noChangeArrowheads="1"/>
          </p:cNvSpPr>
          <p:nvPr/>
        </p:nvSpPr>
        <p:spPr bwMode="auto">
          <a:xfrm>
            <a:off x="3957638" y="2233614"/>
            <a:ext cx="457200" cy="8214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1435" tIns="25718" rIns="51435" bIns="25718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5000" b="1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首</a:t>
            </a:r>
            <a:endParaRPr lang="zh-CN" altLang="en-US" sz="5000" b="1">
              <a:solidFill>
                <a:srgbClr val="E04236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" name="文本框 64"/>
          <p:cNvSpPr txBox="1">
            <a:spLocks noChangeArrowheads="1"/>
          </p:cNvSpPr>
          <p:nvPr/>
        </p:nvSpPr>
        <p:spPr bwMode="auto">
          <a:xfrm>
            <a:off x="4851400" y="2203450"/>
            <a:ext cx="457200" cy="8214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1435" tIns="25718" rIns="51435" bIns="25718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5000" b="1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采</a:t>
            </a:r>
            <a:endParaRPr lang="zh-CN" altLang="en-US" sz="5000" b="1">
              <a:solidFill>
                <a:srgbClr val="E04236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5" name="圆角矩形 54"/>
          <p:cNvSpPr/>
          <p:nvPr/>
        </p:nvSpPr>
        <p:spPr>
          <a:xfrm>
            <a:off x="3695701" y="731839"/>
            <a:ext cx="2208213" cy="503237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我会写</a:t>
            </a:r>
            <a:endParaRPr lang="zh-CN" altLang="en-US" sz="21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27655" name="图片 55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3408364" y="392113"/>
            <a:ext cx="777875" cy="887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62"/>
          <p:cNvSpPr txBox="1">
            <a:spLocks noChangeArrowheads="1"/>
          </p:cNvSpPr>
          <p:nvPr/>
        </p:nvSpPr>
        <p:spPr bwMode="auto">
          <a:xfrm>
            <a:off x="3695701" y="2831166"/>
            <a:ext cx="1131888" cy="530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0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组词</a:t>
            </a:r>
            <a:endParaRPr lang="zh-CN" altLang="en-US" sz="3000" b="1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文本框 63"/>
          <p:cNvSpPr txBox="1">
            <a:spLocks noChangeArrowheads="1"/>
          </p:cNvSpPr>
          <p:nvPr/>
        </p:nvSpPr>
        <p:spPr bwMode="auto">
          <a:xfrm>
            <a:off x="4978402" y="2894666"/>
            <a:ext cx="3719513" cy="5000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7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首先  首席  首次</a:t>
            </a:r>
            <a:endParaRPr lang="zh-CN" altLang="en-US" sz="2700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" name="文本框 20"/>
          <p:cNvSpPr txBox="1">
            <a:spLocks noChangeArrowheads="1"/>
          </p:cNvSpPr>
          <p:nvPr/>
        </p:nvSpPr>
        <p:spPr bwMode="auto">
          <a:xfrm>
            <a:off x="3679826" y="3804040"/>
            <a:ext cx="1781175" cy="530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0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造句：</a:t>
            </a:r>
            <a:endParaRPr lang="zh-CN" altLang="en-US" sz="3000" b="1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文本框 21"/>
          <p:cNvSpPr txBox="1">
            <a:spLocks noChangeArrowheads="1"/>
          </p:cNvSpPr>
          <p:nvPr/>
        </p:nvSpPr>
        <p:spPr bwMode="auto">
          <a:xfrm>
            <a:off x="4933951" y="3875089"/>
            <a:ext cx="4016375" cy="484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7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小明今天学习了两首古诗。</a:t>
            </a:r>
            <a:endParaRPr lang="zh-CN" altLang="en-US" sz="2700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28678" name="组合 23"/>
          <p:cNvGrpSpPr/>
          <p:nvPr/>
        </p:nvGrpSpPr>
        <p:grpSpPr bwMode="auto">
          <a:xfrm>
            <a:off x="641351" y="1071564"/>
            <a:ext cx="2079625" cy="1968500"/>
            <a:chOff x="379999" y="1753368"/>
            <a:chExt cx="4320000" cy="4320000"/>
          </a:xfrm>
        </p:grpSpPr>
        <p:sp>
          <p:nvSpPr>
            <p:cNvPr id="8" name="矩形 7"/>
            <p:cNvSpPr/>
            <p:nvPr/>
          </p:nvSpPr>
          <p:spPr>
            <a:xfrm>
              <a:off x="379999" y="1753368"/>
              <a:ext cx="4320000" cy="4320000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900"/>
            </a:p>
          </p:txBody>
        </p:sp>
        <p:cxnSp>
          <p:nvCxnSpPr>
            <p:cNvPr id="9" name="直接连接符 8"/>
            <p:cNvCxnSpPr>
              <a:stCxn id="8" idx="1"/>
              <a:endCxn id="8" idx="3"/>
            </p:cNvCxnSpPr>
            <p:nvPr/>
          </p:nvCxnSpPr>
          <p:spPr>
            <a:xfrm>
              <a:off x="379999" y="3913368"/>
              <a:ext cx="4320000" cy="0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>
              <a:stCxn id="8" idx="0"/>
              <a:endCxn id="8" idx="2"/>
            </p:cNvCxnSpPr>
            <p:nvPr/>
          </p:nvCxnSpPr>
          <p:spPr>
            <a:xfrm>
              <a:off x="2540000" y="1753368"/>
              <a:ext cx="0" cy="4320000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文本框 25"/>
          <p:cNvSpPr txBox="1">
            <a:spLocks noChangeArrowheads="1"/>
          </p:cNvSpPr>
          <p:nvPr/>
        </p:nvSpPr>
        <p:spPr bwMode="auto">
          <a:xfrm>
            <a:off x="909639" y="947739"/>
            <a:ext cx="2501900" cy="206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3000" b="1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首</a:t>
            </a:r>
            <a:endParaRPr lang="zh-CN" altLang="en-US" sz="13000" b="1" dirty="0">
              <a:solidFill>
                <a:srgbClr val="E04236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1322388" y="1835150"/>
            <a:ext cx="1041400" cy="1000125"/>
          </a:xfrm>
          <a:prstGeom prst="rect">
            <a:avLst/>
          </a:prstGeom>
          <a:noFill/>
          <a:ln w="5715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900"/>
          </a:p>
        </p:txBody>
      </p:sp>
      <p:sp>
        <p:nvSpPr>
          <p:cNvPr id="15" name="矩形 14"/>
          <p:cNvSpPr>
            <a:spLocks noChangeArrowheads="1"/>
          </p:cNvSpPr>
          <p:nvPr/>
        </p:nvSpPr>
        <p:spPr bwMode="auto">
          <a:xfrm>
            <a:off x="1262063" y="449264"/>
            <a:ext cx="1182687" cy="623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600" dirty="0" err="1">
                <a:solidFill>
                  <a:srgbClr val="000000"/>
                </a:solidFill>
                <a:latin typeface="Pinyin Adjust" panose="02000500000000000000" pitchFamily="2" charset="0"/>
              </a:rPr>
              <a:t>shǒu</a:t>
            </a:r>
            <a:endParaRPr lang="en-US" altLang="zh-CN" sz="3600" dirty="0">
              <a:solidFill>
                <a:srgbClr val="000000"/>
              </a:solidFill>
              <a:latin typeface="Pinyin Adjust" panose="02000500000000000000" pitchFamily="2" charset="0"/>
            </a:endParaRPr>
          </a:p>
        </p:txBody>
      </p:sp>
      <p:sp>
        <p:nvSpPr>
          <p:cNvPr id="18" name="文本框 60"/>
          <p:cNvSpPr txBox="1">
            <a:spLocks noChangeArrowheads="1"/>
          </p:cNvSpPr>
          <p:nvPr/>
        </p:nvSpPr>
        <p:spPr bwMode="auto">
          <a:xfrm>
            <a:off x="3679826" y="1771495"/>
            <a:ext cx="1077912" cy="530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0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笔顺</a:t>
            </a:r>
            <a:endParaRPr lang="zh-CN" altLang="en-US" sz="3000" b="1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5" name="圆角矩形 54"/>
          <p:cNvSpPr/>
          <p:nvPr/>
        </p:nvSpPr>
        <p:spPr>
          <a:xfrm>
            <a:off x="3695701" y="731839"/>
            <a:ext cx="2208213" cy="503237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我会写</a:t>
            </a:r>
            <a:endParaRPr lang="zh-CN" altLang="en-US" sz="21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28684" name="图片 55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3408364" y="392113"/>
            <a:ext cx="777875" cy="887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线形标注 1 18"/>
          <p:cNvSpPr/>
          <p:nvPr/>
        </p:nvSpPr>
        <p:spPr>
          <a:xfrm>
            <a:off x="431801" y="3780127"/>
            <a:ext cx="2482850" cy="474950"/>
          </a:xfrm>
          <a:prstGeom prst="borderCallout1">
            <a:avLst>
              <a:gd name="adj1" fmla="val -940"/>
              <a:gd name="adj2" fmla="val 2339"/>
              <a:gd name="adj3" fmla="val -189098"/>
              <a:gd name="adj4" fmla="val 51606"/>
            </a:avLst>
          </a:prstGeom>
          <a:solidFill>
            <a:srgbClr val="E04236"/>
          </a:solidFill>
          <a:ln>
            <a:solidFill>
              <a:srgbClr val="E0423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不要写成“白”。</a:t>
            </a:r>
            <a:endParaRPr lang="zh-CN" altLang="en-US" sz="2400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29714" name="Picture 18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933951" y="1703271"/>
            <a:ext cx="4016375" cy="6359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297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11" grpId="0"/>
      <p:bldP spid="13" grpId="0" animBg="1"/>
      <p:bldP spid="15" grpId="0"/>
      <p:bldP spid="18" grpId="0"/>
      <p:bldP spid="19" grpId="0" bldLvl="0" animBg="1"/>
    </p:bldLst>
  </p:timing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TEMPLATE_THUMBS_INDEX" val="1"/>
  <p:tag name="KSO_WM_TEMPLATE_SUBCATEGORY" val="0"/>
  <p:tag name="KSO_WM_TAG_VERSION" val="1.0"/>
  <p:tag name="KSO_WM_BEAUTIFY_FLAG" val="#wm#"/>
  <p:tag name="KSO_WM_TEMPLATE_CATEGORY" val="custom"/>
  <p:tag name="KSO_WM_TEMPLATE_INDEX" val="20187308"/>
</p:tagLst>
</file>

<file path=ppt/tags/tag12.xml><?xml version="1.0" encoding="utf-8"?>
<p:tagLst xmlns:p="http://schemas.openxmlformats.org/presentationml/2006/main">
  <p:tag name="KSO_WM_BEAUTIFY_FLAG" val="#wm#"/>
  <p:tag name="KSO_WM_TEMPLATE_CATEGORY" val="custom"/>
  <p:tag name="KSO_WM_TEMPLATE_INDEX" val="160394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87308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87308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1567</Words>
  <Application>WPS 演示</Application>
  <PresentationFormat>全屏显示(16:9)</PresentationFormat>
  <Paragraphs>252</Paragraphs>
  <Slides>30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30</vt:i4>
      </vt:variant>
    </vt:vector>
  </HeadingPairs>
  <TitlesOfParts>
    <vt:vector size="44" baseType="lpstr">
      <vt:lpstr>Arial</vt:lpstr>
      <vt:lpstr>宋体</vt:lpstr>
      <vt:lpstr>Wingdings</vt:lpstr>
      <vt:lpstr>Calibri</vt:lpstr>
      <vt:lpstr>Calibri</vt:lpstr>
      <vt:lpstr>微软雅黑</vt:lpstr>
      <vt:lpstr>楷体</vt:lpstr>
      <vt:lpstr>Pinyin Adjust</vt:lpstr>
      <vt:lpstr>Arial Unicode MS</vt:lpstr>
      <vt:lpstr>GB Pinyinok-B</vt:lpstr>
      <vt:lpstr>黑体</vt:lpstr>
      <vt:lpstr>Arial</vt:lpstr>
      <vt:lpstr>Courier Prime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keywords>第一PPT模板网-WWW.1PPT.COM</cp:keywords>
  <dc:subject>第一PPT模板网-WWW.1PPT.COM</dc:subject>
  <cp:lastModifiedBy>涂圣文</cp:lastModifiedBy>
  <cp:revision>170</cp:revision>
  <dcterms:created xsi:type="dcterms:W3CDTF">2019-01-28T06:44:00Z</dcterms:created>
  <dcterms:modified xsi:type="dcterms:W3CDTF">2020-05-26T03:39:59Z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2052-11.8.2.8053</vt:lpwstr>
  </property>
</Properties>
</file>