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71" r:id="rId3"/>
    <p:sldId id="466" r:id="rId5"/>
    <p:sldId id="465" r:id="rId6"/>
    <p:sldId id="414" r:id="rId7"/>
    <p:sldId id="375" r:id="rId8"/>
    <p:sldId id="415" r:id="rId9"/>
    <p:sldId id="403" r:id="rId10"/>
    <p:sldId id="467" r:id="rId11"/>
    <p:sldId id="385" r:id="rId12"/>
    <p:sldId id="468" r:id="rId13"/>
    <p:sldId id="444" r:id="rId14"/>
    <p:sldId id="461" r:id="rId15"/>
    <p:sldId id="441" r:id="rId16"/>
    <p:sldId id="443" r:id="rId17"/>
    <p:sldId id="460" r:id="rId18"/>
    <p:sldId id="445" r:id="rId19"/>
    <p:sldId id="462" r:id="rId20"/>
    <p:sldId id="405" r:id="rId21"/>
    <p:sldId id="408" r:id="rId22"/>
    <p:sldId id="463" r:id="rId23"/>
    <p:sldId id="442" r:id="rId24"/>
    <p:sldId id="508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806"/>
    <a:srgbClr val="FABC00"/>
    <a:srgbClr val="F5A361"/>
    <a:srgbClr val="E6A640"/>
    <a:srgbClr val="4972B8"/>
    <a:srgbClr val="754209"/>
    <a:srgbClr val="5B6FFF"/>
    <a:srgbClr val="F9569F"/>
    <a:srgbClr val="8B99FF"/>
    <a:srgbClr val="EE57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5" autoAdjust="0"/>
    <p:restoredTop sz="96870" autoAdjust="0"/>
  </p:normalViewPr>
  <p:slideViewPr>
    <p:cSldViewPr snapToGrid="0">
      <p:cViewPr>
        <p:scale>
          <a:sx n="100" d="100"/>
          <a:sy n="100" d="100"/>
        </p:scale>
        <p:origin x="-276" y="-804"/>
      </p:cViewPr>
      <p:guideLst>
        <p:guide orient="horz" pos="1724"/>
        <p:guide pos="28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9" Type="http://schemas.openxmlformats.org/officeDocument/2006/relationships/theme" Target="../theme/theme1.xml"/><Relationship Id="rId28" Type="http://schemas.openxmlformats.org/officeDocument/2006/relationships/tags" Target="../tags/tag6.xml"/><Relationship Id="rId27" Type="http://schemas.openxmlformats.org/officeDocument/2006/relationships/tags" Target="../tags/tag5.xml"/><Relationship Id="rId26" Type="http://schemas.openxmlformats.org/officeDocument/2006/relationships/tags" Target="../tags/tag4.xml"/><Relationship Id="rId25" Type="http://schemas.openxmlformats.org/officeDocument/2006/relationships/tags" Target="../tags/tag3.xml"/><Relationship Id="rId24" Type="http://schemas.openxmlformats.org/officeDocument/2006/relationships/tags" Target="../tags/tag2.xml"/><Relationship Id="rId23" Type="http://schemas.openxmlformats.org/officeDocument/2006/relationships/tags" Target="../tags/tag1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1.xml"/><Relationship Id="rId4" Type="http://schemas.openxmlformats.org/officeDocument/2006/relationships/tags" Target="../tags/tag11.xml"/><Relationship Id="rId3" Type="http://schemas.openxmlformats.org/officeDocument/2006/relationships/image" Target="../media/image21.png"/><Relationship Id="rId2" Type="http://schemas.openxmlformats.org/officeDocument/2006/relationships/image" Target="../media/image19.GIF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5.xml"/><Relationship Id="rId5" Type="http://schemas.openxmlformats.org/officeDocument/2006/relationships/tags" Target="../tags/tag13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4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1.xml"/><Relationship Id="rId3" Type="http://schemas.openxmlformats.org/officeDocument/2006/relationships/tags" Target="../tags/tag15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6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7.xml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6.xml"/><Relationship Id="rId3" Type="http://schemas.openxmlformats.org/officeDocument/2006/relationships/tags" Target="../tags/tag18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19.xml"/><Relationship Id="rId3" Type="http://schemas.openxmlformats.org/officeDocument/2006/relationships/image" Target="../media/image5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20.xml"/><Relationship Id="rId2" Type="http://schemas.openxmlformats.org/officeDocument/2006/relationships/image" Target="../media/image37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tags" Target="../tags/tag21.xml"/><Relationship Id="rId2" Type="http://schemas.openxmlformats.org/officeDocument/2006/relationships/image" Target="../media/image39.png"/><Relationship Id="rId1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9.xml"/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4.GIF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0.xml"/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9147953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666669"/>
            <a:ext cx="9160193" cy="199453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273729" y="2023167"/>
            <a:ext cx="3600450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猜字谜</a:t>
            </a:r>
            <a:endParaRPr lang="zh-CN" altLang="en-US" sz="54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5761566" y="649541"/>
            <a:ext cx="179247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华文新魏" panose="02010800040101010101" charset="-122"/>
                <a:ea typeface="华文新魏" panose="02010800040101010101" charset="-122"/>
              </a:rPr>
              <a:t>一年级下册</a:t>
            </a:r>
            <a:endParaRPr lang="zh-CN" altLang="en-US" sz="2400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4348457"/>
            <a:ext cx="9143999" cy="4743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69846" y="902732"/>
            <a:ext cx="1853803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41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shí</a:t>
            </a:r>
            <a:endParaRPr lang="en-US" altLang="zh-CN" sz="41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  <a:endParaRPr lang="zh-CN" altLang="en-US" sz="2400" spc="450" dirty="0"/>
          </a:p>
        </p:txBody>
      </p:sp>
      <p:pic>
        <p:nvPicPr>
          <p:cNvPr id="15361" name="图片 4" descr="时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12395" y="1594247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348990" y="1783556"/>
            <a:ext cx="1193275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时间</a:t>
            </a:r>
            <a:endParaRPr lang="zh-CN" altLang="en-US" sz="4100" b="1" noProof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23184" y="3518535"/>
            <a:ext cx="1193275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时钟</a:t>
            </a:r>
            <a:endParaRPr lang="zh-CN" altLang="en-US" sz="4100" b="1" noProof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418" y="1050131"/>
            <a:ext cx="2537936" cy="2043589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  <a:endParaRPr lang="zh-CN" altLang="en-US" sz="2400" spc="450" dirty="0"/>
          </a:p>
        </p:txBody>
      </p:sp>
      <p:sp>
        <p:nvSpPr>
          <p:cNvPr id="41" name="文本框 40"/>
          <p:cNvSpPr txBox="1"/>
          <p:nvPr/>
        </p:nvSpPr>
        <p:spPr>
          <a:xfrm>
            <a:off x="517208" y="1001078"/>
            <a:ext cx="2052161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41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dòng</a:t>
            </a:r>
            <a:endParaRPr lang="en-US" altLang="zh-CN" sz="4100" b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11793" y="3425667"/>
            <a:ext cx="2127885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左右</a:t>
            </a:r>
            <a:r>
              <a:rPr lang="zh-CN" altLang="en-US" sz="3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</a:t>
            </a:r>
            <a:endParaRPr lang="zh-CN" altLang="en-US" sz="30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85" name="图片 4" descr="动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42888" y="1692355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3328987" y="1355884"/>
            <a:ext cx="2251257" cy="70019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eaLnBrk="0" hangingPunct="0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运动    </a:t>
            </a:r>
            <a:endParaRPr lang="zh-CN" altLang="en-US" sz="4100" b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38" y="3009900"/>
            <a:ext cx="3600926" cy="945833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499610" y="2047399"/>
            <a:ext cx="1193275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动作</a:t>
            </a:r>
            <a:endParaRPr lang="zh-CN" altLang="en-US" sz="4100" b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6435" y="1001078"/>
            <a:ext cx="2703195" cy="169497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6862" y="353378"/>
            <a:ext cx="1066324" cy="1482566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/>
      <p:bldP spid="12" grpId="0" bldLvl="0" animBg="1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  <a:endParaRPr lang="zh-CN" altLang="en-US" sz="2400" spc="450" dirty="0"/>
          </a:p>
        </p:txBody>
      </p:sp>
      <p:sp>
        <p:nvSpPr>
          <p:cNvPr id="41" name="文本框 40"/>
          <p:cNvSpPr txBox="1"/>
          <p:nvPr/>
        </p:nvSpPr>
        <p:spPr>
          <a:xfrm>
            <a:off x="703660" y="939880"/>
            <a:ext cx="1853803" cy="7610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45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wàn</a:t>
            </a:r>
            <a:endParaRPr lang="en-US" altLang="zh-CN" sz="45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56547" y="3238976"/>
            <a:ext cx="1183481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千万  </a:t>
            </a:r>
            <a:endParaRPr lang="zh-CN" altLang="en-US" sz="4100" b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10890" y="1183481"/>
            <a:ext cx="2351723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3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独体结构</a:t>
            </a:r>
            <a:endParaRPr lang="zh-CN" altLang="en-US" sz="33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09" name="图片 4" descr="万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5258" y="1586151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93257" y="2966085"/>
            <a:ext cx="1841659" cy="8991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5967" y="1353502"/>
            <a:ext cx="2581751" cy="1688783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/>
      <p:bldP spid="3" grpId="0" bldLvl="0" animBg="1"/>
      <p:bldP spid="1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70646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xiāng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相</a:t>
            </a:r>
            <a:endParaRPr lang="zh-CN" altLang="en-US" sz="4500" dirty="0"/>
          </a:p>
        </p:txBody>
      </p:sp>
      <p:sp>
        <p:nvSpPr>
          <p:cNvPr id="6" name="文本框 5"/>
          <p:cNvSpPr txBox="1"/>
          <p:nvPr/>
        </p:nvSpPr>
        <p:spPr>
          <a:xfrm>
            <a:off x="1859434" y="1960040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yù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遇</a:t>
            </a:r>
            <a:endParaRPr lang="zh-CN" altLang="en-US" sz="4500" dirty="0"/>
          </a:p>
        </p:txBody>
      </p:sp>
      <p:sp>
        <p:nvSpPr>
          <p:cNvPr id="8" name="文本框 7"/>
          <p:cNvSpPr txBox="1"/>
          <p:nvPr/>
        </p:nvSpPr>
        <p:spPr>
          <a:xfrm>
            <a:off x="3031121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xǐ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喜</a:t>
            </a:r>
            <a:endParaRPr lang="zh-CN" altLang="en-US" sz="4500" dirty="0"/>
          </a:p>
        </p:txBody>
      </p:sp>
      <p:sp>
        <p:nvSpPr>
          <p:cNvPr id="9" name="文本框 8"/>
          <p:cNvSpPr txBox="1"/>
          <p:nvPr/>
        </p:nvSpPr>
        <p:spPr>
          <a:xfrm>
            <a:off x="6647425" y="1940514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yán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/>
              <a:t>言</a:t>
            </a:r>
            <a:endParaRPr lang="zh-CN" altLang="en-US" sz="4500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773655" y="3661853"/>
            <a:ext cx="7482908" cy="2857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我会认</a:t>
            </a:r>
            <a:endParaRPr lang="zh-CN" altLang="en-US" sz="2400" spc="45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910843" y="1181543"/>
            <a:ext cx="7482908" cy="285750"/>
          </a:xfrm>
          <a:prstGeom prst="rect">
            <a:avLst/>
          </a:prstGeom>
        </p:spPr>
      </p:pic>
      <p:sp>
        <p:nvSpPr>
          <p:cNvPr id="11" name="文本框 8"/>
          <p:cNvSpPr txBox="1"/>
          <p:nvPr/>
        </p:nvSpPr>
        <p:spPr>
          <a:xfrm>
            <a:off x="5543421" y="1940514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pà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>
                <a:solidFill>
                  <a:schemeClr val="tx2">
                    <a:lumMod val="50000"/>
                  </a:schemeClr>
                </a:solidFill>
              </a:rPr>
              <a:t>怕</a:t>
            </a:r>
            <a:endParaRPr lang="zh-CN" altLang="en-US" sz="45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4221575" y="1940514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huān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/>
              <a:t>欢</a:t>
            </a:r>
            <a:endParaRPr lang="zh-CN" altLang="en-US" sz="4500" dirty="0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9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71135" y="2069101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hù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/>
              <a:t>互</a:t>
            </a:r>
            <a:endParaRPr lang="zh-CN" altLang="en-US" sz="4500" dirty="0"/>
          </a:p>
        </p:txBody>
      </p:sp>
      <p:sp>
        <p:nvSpPr>
          <p:cNvPr id="6" name="文本框 5"/>
          <p:cNvSpPr txBox="1"/>
          <p:nvPr/>
        </p:nvSpPr>
        <p:spPr>
          <a:xfrm>
            <a:off x="1909916" y="2069101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lìng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/>
              <a:t>令</a:t>
            </a:r>
            <a:endParaRPr lang="zh-CN" altLang="en-US" sz="4500" dirty="0"/>
          </a:p>
        </p:txBody>
      </p:sp>
      <p:sp>
        <p:nvSpPr>
          <p:cNvPr id="8" name="文本框 7"/>
          <p:cNvSpPr txBox="1"/>
          <p:nvPr/>
        </p:nvSpPr>
        <p:spPr>
          <a:xfrm>
            <a:off x="3131610" y="2069101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dòng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/>
              <a:t>动</a:t>
            </a:r>
            <a:endParaRPr lang="zh-CN" altLang="en-US" sz="4500" dirty="0"/>
          </a:p>
        </p:txBody>
      </p:sp>
      <p:sp>
        <p:nvSpPr>
          <p:cNvPr id="9" name="文本框 8"/>
          <p:cNvSpPr txBox="1"/>
          <p:nvPr/>
        </p:nvSpPr>
        <p:spPr>
          <a:xfrm>
            <a:off x="6731245" y="2069101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jìng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/>
              <a:t>净</a:t>
            </a:r>
            <a:endParaRPr lang="zh-CN" altLang="en-US" sz="4500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731745" y="3645185"/>
            <a:ext cx="7482908" cy="2857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我会认</a:t>
            </a:r>
            <a:endParaRPr lang="zh-CN" altLang="en-US" sz="2400" spc="45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830356" y="1273460"/>
            <a:ext cx="7482908" cy="285750"/>
          </a:xfrm>
          <a:prstGeom prst="rect">
            <a:avLst/>
          </a:prstGeom>
        </p:spPr>
      </p:pic>
      <p:sp>
        <p:nvSpPr>
          <p:cNvPr id="11" name="文本框 8"/>
          <p:cNvSpPr txBox="1"/>
          <p:nvPr/>
        </p:nvSpPr>
        <p:spPr>
          <a:xfrm>
            <a:off x="5493415" y="2069101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chún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>
                <a:solidFill>
                  <a:schemeClr val="tx2">
                    <a:lumMod val="50000"/>
                  </a:schemeClr>
                </a:solidFill>
              </a:rPr>
              <a:t>纯</a:t>
            </a:r>
            <a:endParaRPr lang="zh-CN" altLang="en-US" sz="45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4320635" y="2069101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wàn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/>
              <a:t>万</a:t>
            </a:r>
            <a:endParaRPr lang="zh-CN" altLang="en-US" sz="4500" dirty="0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9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  <a:endParaRPr lang="zh-CN" altLang="en-US" sz="2400" spc="450" dirty="0"/>
          </a:p>
        </p:txBody>
      </p:sp>
      <p:sp>
        <p:nvSpPr>
          <p:cNvPr id="3" name="文本框 2"/>
          <p:cNvSpPr txBox="1"/>
          <p:nvPr/>
        </p:nvSpPr>
        <p:spPr>
          <a:xfrm>
            <a:off x="682229" y="546735"/>
            <a:ext cx="4474369" cy="362235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左边</a:t>
            </a:r>
            <a:r>
              <a:rPr lang="zh-CN" altLang="en-US" sz="33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，右边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左右相遇起凉风。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绿的喜欢及时雨，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红的最怕水来攻。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5805" y="764382"/>
            <a:ext cx="2372678" cy="221503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8422" y="2260759"/>
            <a:ext cx="2258854" cy="19735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73" y="-10954"/>
            <a:ext cx="905335" cy="804742"/>
          </a:xfrm>
          <a:prstGeom prst="rect">
            <a:avLst/>
          </a:prstGeom>
        </p:spPr>
      </p:pic>
      <p:sp>
        <p:nvSpPr>
          <p:cNvPr id="56" name="文本框 55"/>
          <p:cNvSpPr txBox="1"/>
          <p:nvPr/>
        </p:nvSpPr>
        <p:spPr>
          <a:xfrm>
            <a:off x="1292305" y="793909"/>
            <a:ext cx="1747914" cy="199285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zh-CN" sz="125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禾</a:t>
            </a:r>
            <a:endParaRPr lang="zh-CN" altLang="zh-CN" sz="125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819061" y="793909"/>
            <a:ext cx="1747914" cy="199285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zh-CN" sz="125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火</a:t>
            </a:r>
            <a:endParaRPr lang="zh-CN" altLang="zh-CN" sz="125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397330" y="1792843"/>
            <a:ext cx="2040731" cy="236577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zh-CN" sz="149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秋</a:t>
            </a:r>
            <a:endParaRPr lang="zh-CN" altLang="zh-CN" sz="149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396 -0.036759 L 0.210573 0.247315 " pathEditMode="relative" rAng="0" ptsTypes="">
                                      <p:cBhvr>
                                        <p:cTn id="14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200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21771 0.241019 " pathEditMode="relative" rAng="0" ptsTypes="">
                                      <p:cBhvr>
                                        <p:cTn id="16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build="allAtOnce"/>
      <p:bldP spid="56" grpId="1" bldLvl="0" build="allAtOnce"/>
      <p:bldP spid="57" grpId="0" bldLvl="0" build="allAtOnce"/>
      <p:bldP spid="57" grpId="1" bldLvl="0" build="allAtOnce"/>
      <p:bldP spid="58" grpId="0" bldLvl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73" y="-10954"/>
            <a:ext cx="905335" cy="80474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97807" y="372427"/>
            <a:ext cx="4481989" cy="362235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言</a:t>
            </a: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来互相尊重，</a:t>
            </a:r>
            <a:endParaRPr lang="en-US" altLang="zh-CN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至令人感动，</a:t>
            </a:r>
            <a:endParaRPr lang="en-US" altLang="zh-CN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出万里无云，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到纯净透明。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79795" y="2028825"/>
            <a:ext cx="1826419" cy="2053114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2959417" y="1430179"/>
            <a:ext cx="968216" cy="1016794"/>
            <a:chOff x="6214" y="3003"/>
            <a:chExt cx="2033" cy="2135"/>
          </a:xfrm>
        </p:grpSpPr>
        <p:sp>
          <p:nvSpPr>
            <p:cNvPr id="21" name="椭圆 20"/>
            <p:cNvSpPr/>
            <p:nvPr/>
          </p:nvSpPr>
          <p:spPr>
            <a:xfrm>
              <a:off x="6214" y="3003"/>
              <a:ext cx="2033" cy="19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225" y="3005"/>
              <a:ext cx="2010" cy="2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none" rtlCol="0">
              <a:spAutoFit/>
            </a:bodyPr>
            <a:lstStyle/>
            <a:p>
              <a:pPr algn="ctr" fontAlgn="base"/>
              <a:r>
                <a:rPr lang="zh-CN" altLang="en-US" sz="6000" b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言</a:t>
              </a:r>
              <a:endParaRPr lang="zh-CN" altLang="en-US" sz="60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432231" y="1359693"/>
            <a:ext cx="1010126" cy="1063467"/>
            <a:chOff x="13506" y="2855"/>
            <a:chExt cx="2121" cy="2233"/>
          </a:xfrm>
        </p:grpSpPr>
        <p:sp>
          <p:nvSpPr>
            <p:cNvPr id="62" name="椭圆 61"/>
            <p:cNvSpPr/>
            <p:nvPr/>
          </p:nvSpPr>
          <p:spPr>
            <a:xfrm>
              <a:off x="13506" y="2855"/>
              <a:ext cx="2121" cy="19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3" name="文本框 12"/>
            <p:cNvSpPr txBox="1"/>
            <p:nvPr/>
          </p:nvSpPr>
          <p:spPr>
            <a:xfrm flipH="1">
              <a:off x="13806" y="2955"/>
              <a:ext cx="1433" cy="2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zh-CN" altLang="en-US" sz="6000" b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心</a:t>
              </a:r>
              <a:endParaRPr lang="zh-CN" altLang="en-US" sz="60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025139" y="2836070"/>
            <a:ext cx="968216" cy="1015842"/>
            <a:chOff x="6352" y="5955"/>
            <a:chExt cx="2033" cy="2133"/>
          </a:xfrm>
        </p:grpSpPr>
        <p:sp>
          <p:nvSpPr>
            <p:cNvPr id="53" name="椭圆 52"/>
            <p:cNvSpPr/>
            <p:nvPr/>
          </p:nvSpPr>
          <p:spPr>
            <a:xfrm>
              <a:off x="6352" y="5955"/>
              <a:ext cx="2033" cy="19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363" y="5955"/>
              <a:ext cx="2010" cy="2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none" rtlCol="0">
              <a:spAutoFit/>
            </a:bodyPr>
            <a:lstStyle/>
            <a:p>
              <a:pPr algn="ctr" fontAlgn="base"/>
              <a:r>
                <a:rPr lang="zh-CN" altLang="en-US" sz="6000" b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日</a:t>
              </a:r>
              <a:endParaRPr lang="zh-CN" altLang="en-US" sz="60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489234" y="1430655"/>
            <a:ext cx="1377315" cy="1016318"/>
            <a:chOff x="3127" y="3004"/>
            <a:chExt cx="2892" cy="2134"/>
          </a:xfrm>
        </p:grpSpPr>
        <p:grpSp>
          <p:nvGrpSpPr>
            <p:cNvPr id="76" name="组合 75"/>
            <p:cNvGrpSpPr/>
            <p:nvPr/>
          </p:nvGrpSpPr>
          <p:grpSpPr>
            <a:xfrm>
              <a:off x="3127" y="3004"/>
              <a:ext cx="2343" cy="2134"/>
              <a:chOff x="3127" y="3004"/>
              <a:chExt cx="2343" cy="2134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3127" y="3004"/>
                <a:ext cx="2121" cy="198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100"/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3460" y="3005"/>
                <a:ext cx="2010" cy="2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6000" b="1">
                    <a:solidFill>
                      <a:srgbClr val="C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讠</a:t>
                </a:r>
                <a:endParaRPr lang="zh-CN" altLang="en-US" sz="6000" b="1" noProof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32" name="右箭头 31"/>
            <p:cNvSpPr/>
            <p:nvPr/>
          </p:nvSpPr>
          <p:spPr>
            <a:xfrm>
              <a:off x="5355" y="4084"/>
              <a:ext cx="664" cy="435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633437" y="1430179"/>
            <a:ext cx="1562576" cy="1016794"/>
            <a:chOff x="9729" y="3003"/>
            <a:chExt cx="3281" cy="2135"/>
          </a:xfrm>
        </p:grpSpPr>
        <p:grpSp>
          <p:nvGrpSpPr>
            <p:cNvPr id="78" name="组合 77"/>
            <p:cNvGrpSpPr/>
            <p:nvPr/>
          </p:nvGrpSpPr>
          <p:grpSpPr>
            <a:xfrm>
              <a:off x="9729" y="3003"/>
              <a:ext cx="2444" cy="2135"/>
              <a:chOff x="9729" y="3003"/>
              <a:chExt cx="2444" cy="2135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9729" y="3003"/>
                <a:ext cx="2121" cy="198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100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0163" y="3005"/>
                <a:ext cx="2010" cy="2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6000" b="1">
                    <a:solidFill>
                      <a:srgbClr val="C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忄</a:t>
                </a:r>
                <a:endParaRPr lang="zh-CN" altLang="en-US" sz="6000" b="1" noProof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33" name="右箭头 32"/>
            <p:cNvSpPr/>
            <p:nvPr/>
          </p:nvSpPr>
          <p:spPr>
            <a:xfrm>
              <a:off x="12346" y="3828"/>
              <a:ext cx="664" cy="435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rgbClr val="00B050"/>
                </a:solidFill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489234" y="2813209"/>
            <a:ext cx="1377315" cy="1039178"/>
            <a:chOff x="3127" y="5907"/>
            <a:chExt cx="2892" cy="2182"/>
          </a:xfrm>
        </p:grpSpPr>
        <p:grpSp>
          <p:nvGrpSpPr>
            <p:cNvPr id="82" name="组合 81"/>
            <p:cNvGrpSpPr/>
            <p:nvPr/>
          </p:nvGrpSpPr>
          <p:grpSpPr>
            <a:xfrm>
              <a:off x="3127" y="5907"/>
              <a:ext cx="2033" cy="2182"/>
              <a:chOff x="3127" y="5907"/>
              <a:chExt cx="2033" cy="2182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3127" y="5907"/>
                <a:ext cx="2033" cy="1986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100"/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3138" y="5956"/>
                <a:ext cx="2010" cy="2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txBody>
              <a:bodyPr wrap="none" rtlCol="0">
                <a:spAutoFit/>
              </a:bodyPr>
              <a:lstStyle/>
              <a:p>
                <a:pPr algn="ctr" fontAlgn="base"/>
                <a:r>
                  <a:rPr lang="zh-CN" altLang="en-US" sz="6000" b="1">
                    <a:solidFill>
                      <a:srgbClr val="C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日</a:t>
                </a:r>
                <a:endParaRPr lang="zh-CN" altLang="en-US" sz="6000" b="1" noProof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endParaRPr>
              </a:p>
            </p:txBody>
          </p:sp>
        </p:grpSp>
        <p:sp>
          <p:nvSpPr>
            <p:cNvPr id="34" name="右箭头 33"/>
            <p:cNvSpPr/>
            <p:nvPr/>
          </p:nvSpPr>
          <p:spPr>
            <a:xfrm>
              <a:off x="5355" y="6682"/>
              <a:ext cx="664" cy="435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633437" y="2836070"/>
            <a:ext cx="1562576" cy="1015842"/>
            <a:chOff x="9729" y="5955"/>
            <a:chExt cx="3281" cy="2133"/>
          </a:xfrm>
        </p:grpSpPr>
        <p:sp>
          <p:nvSpPr>
            <p:cNvPr id="59" name="椭圆 58"/>
            <p:cNvSpPr/>
            <p:nvPr/>
          </p:nvSpPr>
          <p:spPr>
            <a:xfrm>
              <a:off x="9729" y="6004"/>
              <a:ext cx="2121" cy="19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105" y="5955"/>
              <a:ext cx="2010" cy="2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none" rtlCol="0">
              <a:spAutoFit/>
            </a:bodyPr>
            <a:lstStyle/>
            <a:p>
              <a:pPr algn="ctr" fontAlgn="base"/>
              <a:r>
                <a:rPr lang="zh-CN" altLang="en-US" sz="6000" b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氵</a:t>
              </a:r>
              <a:endParaRPr lang="zh-CN" altLang="en-US" sz="60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sp>
          <p:nvSpPr>
            <p:cNvPr id="48" name="右箭头 47"/>
            <p:cNvSpPr/>
            <p:nvPr/>
          </p:nvSpPr>
          <p:spPr>
            <a:xfrm>
              <a:off x="12346" y="6779"/>
              <a:ext cx="664" cy="435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rgbClr val="00B050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432231" y="2859882"/>
            <a:ext cx="1010126" cy="953453"/>
            <a:chOff x="13506" y="6005"/>
            <a:chExt cx="2121" cy="2002"/>
          </a:xfrm>
        </p:grpSpPr>
        <p:sp>
          <p:nvSpPr>
            <p:cNvPr id="63" name="椭圆 62"/>
            <p:cNvSpPr/>
            <p:nvPr/>
          </p:nvSpPr>
          <p:spPr>
            <a:xfrm>
              <a:off x="13506" y="6005"/>
              <a:ext cx="2121" cy="198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3806" y="6198"/>
              <a:ext cx="1741" cy="1809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5000" b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水</a:t>
              </a:r>
              <a:endParaRPr lang="zh-CN" altLang="en-US" sz="5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373380" y="1333976"/>
            <a:ext cx="7984808" cy="2268855"/>
            <a:chOff x="-190" y="2558"/>
            <a:chExt cx="16766" cy="4764"/>
          </a:xfrm>
        </p:grpSpPr>
        <p:sp>
          <p:nvSpPr>
            <p:cNvPr id="16" name="文本框 15"/>
            <p:cNvSpPr txBox="1"/>
            <p:nvPr/>
          </p:nvSpPr>
          <p:spPr>
            <a:xfrm>
              <a:off x="2173" y="3241"/>
              <a:ext cx="13601" cy="34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有马能行千里，有土能种庄稼，</a:t>
              </a:r>
              <a:endParaRPr lang="zh-CN" altLang="en-US" sz="3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有人不是你我，有水能养龙虾。</a:t>
              </a:r>
              <a:endParaRPr lang="zh-CN" altLang="en-US" sz="3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7" name="图片 16" descr="8bd70a599bd5a446479ad2069b5b60d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-190" y="2558"/>
              <a:ext cx="16766" cy="4764"/>
            </a:xfrm>
            <a:prstGeom prst="rect">
              <a:avLst/>
            </a:prstGeom>
          </p:spPr>
        </p:pic>
      </p:grpSp>
      <p:pic>
        <p:nvPicPr>
          <p:cNvPr id="21" name="图片 20" descr="9b53dcf4268e75bd4919627324c6458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840000">
            <a:off x="5719286" y="53817"/>
            <a:ext cx="2980373" cy="1663541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6142673" y="582930"/>
            <a:ext cx="4419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猜</a:t>
            </a:r>
            <a:endParaRPr lang="zh-CN" altLang="en-US" sz="2400" b="1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911340" y="882492"/>
            <a:ext cx="4419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谜</a:t>
            </a:r>
            <a:endParaRPr lang="zh-CN" altLang="en-US" sz="2400" b="1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741444" y="1020604"/>
            <a:ext cx="4419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语</a:t>
            </a:r>
            <a:endParaRPr lang="zh-CN" altLang="en-US" sz="2400" b="1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0"/>
            <a:ext cx="2424793" cy="536959"/>
          </a:xfrm>
          <a:prstGeom prst="rect">
            <a:avLst/>
          </a:prstGeom>
        </p:spPr>
      </p:pic>
      <p:sp>
        <p:nvSpPr>
          <p:cNvPr id="8" name="文本框 23"/>
          <p:cNvSpPr txBox="1"/>
          <p:nvPr/>
        </p:nvSpPr>
        <p:spPr>
          <a:xfrm>
            <a:off x="291874" y="53958"/>
            <a:ext cx="1846208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情境导入</a:t>
            </a:r>
            <a:endParaRPr lang="zh-CN" altLang="en-US" sz="2400" spc="450" dirty="0"/>
          </a:p>
        </p:txBody>
      </p:sp>
      <p:grpSp>
        <p:nvGrpSpPr>
          <p:cNvPr id="9" name="组合 8"/>
          <p:cNvGrpSpPr/>
          <p:nvPr/>
        </p:nvGrpSpPr>
        <p:grpSpPr>
          <a:xfrm>
            <a:off x="745808" y="882491"/>
            <a:ext cx="4099560" cy="3378518"/>
            <a:chOff x="1566" y="1853"/>
            <a:chExt cx="8608" cy="7094"/>
          </a:xfrm>
        </p:grpSpPr>
        <p:pic>
          <p:nvPicPr>
            <p:cNvPr id="3" name="图片 2" descr="1b65fac8eb617ae44d1feab0baf6bd5a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66" y="1853"/>
              <a:ext cx="8608" cy="7094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086" y="2712"/>
              <a:ext cx="4770" cy="54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hangingPunct="0">
                <a:lnSpc>
                  <a:spcPct val="150000"/>
                </a:lnSpc>
              </a:pPr>
              <a:r>
                <a:rPr lang="zh-CN" altLang="en-US" sz="27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小伞一把把，</a:t>
              </a:r>
              <a:endParaRPr lang="zh-CN" altLang="en-US" sz="27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7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长在大树下，</a:t>
              </a:r>
              <a:endParaRPr lang="zh-CN" altLang="en-US" sz="2700" b="1" noProof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7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不能当伞用，</a:t>
              </a:r>
              <a:endParaRPr lang="zh-CN" altLang="en-US" sz="27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7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做菜顶呱呱。</a:t>
              </a:r>
              <a:endParaRPr lang="zh-CN" altLang="en-US" sz="2700" b="1" noProof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3509" y="2371725"/>
            <a:ext cx="3355181" cy="1889284"/>
          </a:xfrm>
          <a:prstGeom prst="rect">
            <a:avLst/>
          </a:prstGeom>
        </p:spPr>
      </p:pic>
      <p:pic>
        <p:nvPicPr>
          <p:cNvPr id="4" name="图片 3" descr="9b53dcf4268e75bd4919627324c6458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840000">
            <a:off x="5719286" y="53817"/>
            <a:ext cx="2980373" cy="166354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142673" y="582930"/>
            <a:ext cx="4419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猜</a:t>
            </a:r>
            <a:endParaRPr lang="zh-CN" altLang="en-US" sz="2400" b="1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11340" y="882492"/>
            <a:ext cx="4419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谜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41444" y="1020604"/>
            <a:ext cx="4419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语</a:t>
            </a:r>
            <a:endParaRPr lang="zh-CN" altLang="en-US" sz="2400" b="1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菱形 10"/>
          <p:cNvSpPr/>
          <p:nvPr/>
        </p:nvSpPr>
        <p:spPr>
          <a:xfrm>
            <a:off x="6252210" y="503396"/>
            <a:ext cx="1187768" cy="1111568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6252210" y="1797844"/>
            <a:ext cx="1187768" cy="1111568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6252210" y="3061811"/>
            <a:ext cx="1187768" cy="1111568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34892" y="1396842"/>
            <a:ext cx="1961674" cy="1961674"/>
          </a:xfrm>
          <a:prstGeom prst="rect">
            <a:avLst/>
          </a:prstGeom>
        </p:spPr>
      </p:pic>
      <p:sp>
        <p:nvSpPr>
          <p:cNvPr id="56" name="文本框 55"/>
          <p:cNvSpPr txBox="1"/>
          <p:nvPr/>
        </p:nvSpPr>
        <p:spPr>
          <a:xfrm>
            <a:off x="4250770" y="641985"/>
            <a:ext cx="902494" cy="99155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zh-CN" sz="6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马</a:t>
            </a:r>
            <a:endParaRPr lang="zh-CN" altLang="zh-CN" sz="6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50770" y="1876901"/>
            <a:ext cx="902494" cy="99155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zh-CN" sz="6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土</a:t>
            </a:r>
            <a:endParaRPr lang="zh-CN" altLang="zh-CN" sz="6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40781" y="3034189"/>
            <a:ext cx="978694" cy="10839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66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氵</a:t>
            </a:r>
            <a:endParaRPr lang="zh-CN" altLang="en-US" sz="66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94371" y="1876901"/>
            <a:ext cx="902494" cy="99155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zh-CN" sz="6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地</a:t>
            </a:r>
            <a:endParaRPr lang="zh-CN" altLang="zh-CN" sz="6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94848" y="623411"/>
            <a:ext cx="902494" cy="99155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zh-CN" sz="6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驰</a:t>
            </a:r>
            <a:endParaRPr lang="zh-CN" altLang="zh-CN" sz="6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94371" y="3148965"/>
            <a:ext cx="902494" cy="99155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zh-CN" sz="6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池</a:t>
            </a:r>
            <a:endParaRPr lang="zh-CN" altLang="zh-CN" sz="6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3716179" y="988219"/>
            <a:ext cx="380048" cy="2778919"/>
          </a:xfrm>
          <a:prstGeom prst="leftBrace">
            <a:avLst>
              <a:gd name="adj1" fmla="val 45630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>
            <a:off x="5570696" y="1121093"/>
            <a:ext cx="316230" cy="207169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9" name="右箭头 8"/>
          <p:cNvSpPr/>
          <p:nvPr/>
        </p:nvSpPr>
        <p:spPr>
          <a:xfrm>
            <a:off x="5570696" y="2356009"/>
            <a:ext cx="316230" cy="207169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0" name="右箭头 9"/>
          <p:cNvSpPr/>
          <p:nvPr/>
        </p:nvSpPr>
        <p:spPr>
          <a:xfrm>
            <a:off x="5570696" y="3559969"/>
            <a:ext cx="316230" cy="207169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81539" y="1706881"/>
            <a:ext cx="6878003" cy="173021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同学们，这件我们继续猜了有趣的字谜，感受到了猜字谜的乐趣，学习了猜字谜的方法，课下，同学们可以把这些字谜带回家，让爸爸妈妈也来猜一猜。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72844" y="1169896"/>
            <a:ext cx="7495391" cy="2767404"/>
          </a:xfrm>
          <a:prstGeom prst="round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353243570b708850b4f7fcda60408776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32089" y="335079"/>
            <a:ext cx="2003723" cy="1270052"/>
          </a:xfrm>
          <a:prstGeom prst="rect">
            <a:avLst/>
          </a:prstGeom>
        </p:spPr>
      </p:pic>
      <p:sp>
        <p:nvSpPr>
          <p:cNvPr id="11" name="文本框 3"/>
          <p:cNvSpPr txBox="1"/>
          <p:nvPr/>
        </p:nvSpPr>
        <p:spPr>
          <a:xfrm>
            <a:off x="922565" y="277587"/>
            <a:ext cx="142875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2060"/>
                </a:solidFill>
              </a:rPr>
              <a:t>课堂小结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864037" cy="964613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1" descr="timg (6)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762" y="-14287"/>
            <a:ext cx="9155112" cy="516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 167"/>
          <p:cNvSpPr/>
          <p:nvPr/>
        </p:nvSpPr>
        <p:spPr>
          <a:xfrm>
            <a:off x="2087563" y="1612900"/>
            <a:ext cx="4359275" cy="1165225"/>
          </a:xfrm>
          <a:prstGeom prst="round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0" noProof="1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86939" y="1580695"/>
            <a:ext cx="4728210" cy="117633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noProof="1">
                <a:ln w="50800" cmpd="thickThin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Calibri" panose="020F0502020204030204" charset="0"/>
                <a:ea typeface="宋体" panose="02010600030101010101" pitchFamily="2" charset="-122"/>
              </a:rPr>
              <a:t>谢谢观看！</a:t>
            </a:r>
            <a:endParaRPr lang="zh-CN" altLang="en-US" sz="7200" b="1" noProof="1">
              <a:ln w="50800" cmpd="thickThin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0"/>
            <a:ext cx="2424793" cy="536959"/>
          </a:xfrm>
          <a:prstGeom prst="rect">
            <a:avLst/>
          </a:prstGeom>
        </p:spPr>
      </p:pic>
      <p:sp>
        <p:nvSpPr>
          <p:cNvPr id="8" name="文本框 23"/>
          <p:cNvSpPr txBox="1"/>
          <p:nvPr/>
        </p:nvSpPr>
        <p:spPr>
          <a:xfrm>
            <a:off x="291874" y="53958"/>
            <a:ext cx="1846208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情境导入</a:t>
            </a:r>
            <a:endParaRPr lang="zh-CN" altLang="en-US" sz="2400" spc="45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3541" y="2271237"/>
            <a:ext cx="2707481" cy="178831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745808" y="882491"/>
            <a:ext cx="4099560" cy="3378518"/>
            <a:chOff x="1566" y="1853"/>
            <a:chExt cx="8608" cy="7094"/>
          </a:xfrm>
        </p:grpSpPr>
        <p:pic>
          <p:nvPicPr>
            <p:cNvPr id="3" name="图片 2" descr="1b65fac8eb617ae44d1feab0baf6bd5a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566" y="1853"/>
              <a:ext cx="8608" cy="7094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086" y="2712"/>
              <a:ext cx="4770" cy="54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hangingPunct="0">
                <a:lnSpc>
                  <a:spcPct val="150000"/>
                </a:lnSpc>
              </a:pPr>
              <a:r>
                <a:rPr lang="zh-CN" altLang="en-US" sz="27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耳朵像扇子，</a:t>
              </a:r>
              <a:endParaRPr lang="zh-CN" altLang="en-US" sz="2700" b="1" noProof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7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鼻子像钩子，</a:t>
              </a:r>
              <a:endParaRPr lang="zh-CN" altLang="en-US" sz="2700" b="1" noProof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7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腿儿像柱子，</a:t>
              </a:r>
              <a:endParaRPr lang="zh-CN" altLang="en-US" sz="2700" b="1" noProof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  <a:p>
              <a:pPr eaLnBrk="0" hangingPunct="0">
                <a:lnSpc>
                  <a:spcPct val="150000"/>
                </a:lnSpc>
              </a:pPr>
              <a:r>
                <a:rPr lang="zh-CN" altLang="en-US" sz="27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尾巴像辫子。</a:t>
              </a:r>
              <a:endParaRPr lang="zh-CN" altLang="en-US" sz="2700" b="1" noProof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我会认</a:t>
            </a:r>
            <a:endParaRPr lang="zh-CN" altLang="en-US" sz="2400" spc="450" dirty="0"/>
          </a:p>
        </p:txBody>
      </p:sp>
      <p:sp>
        <p:nvSpPr>
          <p:cNvPr id="41" name="文本框 40"/>
          <p:cNvSpPr txBox="1"/>
          <p:nvPr/>
        </p:nvSpPr>
        <p:spPr>
          <a:xfrm>
            <a:off x="651749" y="865585"/>
            <a:ext cx="1853803" cy="7610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45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zì</a:t>
            </a:r>
            <a:endParaRPr lang="en-US" altLang="zh-CN" sz="45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19751" y="1050607"/>
            <a:ext cx="1935956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上下结构</a:t>
            </a:r>
            <a:endParaRPr lang="zh-CN" altLang="en-US" sz="33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17194" y="3526631"/>
            <a:ext cx="3642836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0" hangingPunct="0"/>
            <a:r>
              <a:rPr lang="zh-CN" altLang="en-US" sz="33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字谜  汉字  文字</a:t>
            </a:r>
            <a:endParaRPr lang="zh-CN" altLang="en-US" sz="3300" b="1" noProof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1265" name="图片 3" descr="字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77152" y="1824514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98997" y="2145507"/>
            <a:ext cx="3247549" cy="852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/>
      <p:bldP spid="13" grpId="0" bldLvl="0" animBg="1"/>
      <p:bldP spid="1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603171" y="954168"/>
            <a:ext cx="1853803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qīng</a:t>
            </a:r>
            <a:endParaRPr lang="en-US" altLang="zh-CN" sz="36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90799" y="1046798"/>
            <a:ext cx="1971675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左右结构</a:t>
            </a:r>
            <a:endParaRPr lang="zh-CN" altLang="en-US" sz="3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  <a:endParaRPr lang="zh-CN" altLang="en-US" sz="2400" spc="450" dirty="0"/>
          </a:p>
        </p:txBody>
      </p:sp>
      <p:sp>
        <p:nvSpPr>
          <p:cNvPr id="13" name="文本框 12"/>
          <p:cNvSpPr txBox="1"/>
          <p:nvPr/>
        </p:nvSpPr>
        <p:spPr>
          <a:xfrm>
            <a:off x="5116830" y="3444240"/>
            <a:ext cx="3041538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 eaLnBrk="0" hangingPunct="0"/>
            <a:r>
              <a:rPr lang="zh-CN" altLang="en-US" sz="41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左边  左手 </a:t>
            </a:r>
            <a:endParaRPr lang="zh-CN" altLang="en-US" sz="41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2289" name="图片 3" descr="左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6689" y="1769031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75171" y="2101691"/>
            <a:ext cx="3115628" cy="940118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/>
      <p:bldP spid="3" grpId="0" bldLvl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617459" y="857965"/>
            <a:ext cx="1853803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41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qì</a:t>
            </a:r>
            <a:endParaRPr lang="en-US" altLang="zh-CN" sz="41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24200" y="2026444"/>
            <a:ext cx="2461260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半包围结构</a:t>
            </a:r>
            <a:endParaRPr lang="zh-CN" altLang="en-US" sz="3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  <a:endParaRPr lang="zh-CN" altLang="en-US" sz="2400" spc="450" dirty="0"/>
          </a:p>
        </p:txBody>
      </p:sp>
      <p:sp>
        <p:nvSpPr>
          <p:cNvPr id="13" name="文本框 12"/>
          <p:cNvSpPr txBox="1"/>
          <p:nvPr/>
        </p:nvSpPr>
        <p:spPr>
          <a:xfrm>
            <a:off x="4987290" y="3408045"/>
            <a:ext cx="3306033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 eaLnBrk="0" hangingPunct="0"/>
            <a:r>
              <a:rPr lang="zh-CN" altLang="en-US" sz="41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右边  右手  </a:t>
            </a:r>
            <a:endParaRPr lang="zh-CN" altLang="en-US" sz="41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3313" name="图片 4" descr="右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41459" y="1861423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13021" y="858203"/>
            <a:ext cx="3002756" cy="912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/>
      <p:bldP spid="5" grpId="0" bldLvl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301943" y="1062038"/>
            <a:ext cx="2889409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41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hóng</a:t>
            </a:r>
            <a:endParaRPr lang="en-US" altLang="zh-CN" sz="41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92529" y="1753552"/>
            <a:ext cx="2111693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左右</a:t>
            </a:r>
            <a:r>
              <a:rPr lang="zh-CN" altLang="en-US" sz="3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</a:t>
            </a:r>
            <a:endParaRPr lang="zh-CN" altLang="en-US" sz="33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  <a:endParaRPr lang="zh-CN" altLang="en-US" sz="2400" spc="450" dirty="0"/>
          </a:p>
        </p:txBody>
      </p:sp>
      <p:pic>
        <p:nvPicPr>
          <p:cNvPr id="14337" name="图片 4" descr="红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9529" y="1654255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58127" y="2846070"/>
            <a:ext cx="3980021" cy="1009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341472" y="1052513"/>
            <a:ext cx="2889409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41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hóng</a:t>
            </a:r>
            <a:endParaRPr lang="en-US" altLang="zh-CN" sz="41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  <a:endParaRPr lang="zh-CN" altLang="en-US" sz="2400" spc="450" dirty="0"/>
          </a:p>
        </p:txBody>
      </p:sp>
      <p:pic>
        <p:nvPicPr>
          <p:cNvPr id="14337" name="图片 4" descr="红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65723" y="1644730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" name="组合 12"/>
          <p:cNvGrpSpPr/>
          <p:nvPr/>
        </p:nvGrpSpPr>
        <p:grpSpPr>
          <a:xfrm>
            <a:off x="4380548" y="491490"/>
            <a:ext cx="2520791" cy="1523048"/>
            <a:chOff x="9198" y="1032"/>
            <a:chExt cx="5293" cy="3198"/>
          </a:xfrm>
        </p:grpSpPr>
        <p:sp>
          <p:nvSpPr>
            <p:cNvPr id="2" name="文本框 1"/>
            <p:cNvSpPr txBox="1"/>
            <p:nvPr/>
          </p:nvSpPr>
          <p:spPr>
            <a:xfrm>
              <a:off x="9198" y="2368"/>
              <a:ext cx="2603" cy="1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4100" b="1" dirty="0">
                  <a:solidFill>
                    <a:schemeClr val="tx1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红色</a:t>
              </a:r>
              <a:endParaRPr lang="zh-CN" altLang="en-US" sz="41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048" y="1032"/>
              <a:ext cx="3443" cy="3198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506153" y="2291715"/>
            <a:ext cx="3002756" cy="1816418"/>
            <a:chOff x="7362" y="4670"/>
            <a:chExt cx="6305" cy="3814"/>
          </a:xfrm>
        </p:grpSpPr>
        <p:sp>
          <p:nvSpPr>
            <p:cNvPr id="3" name="文本框 2"/>
            <p:cNvSpPr txBox="1"/>
            <p:nvPr/>
          </p:nvSpPr>
          <p:spPr>
            <a:xfrm>
              <a:off x="7362" y="6965"/>
              <a:ext cx="2938" cy="1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4100" b="1">
                  <a:solidFill>
                    <a:schemeClr val="tx1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红豆</a:t>
              </a:r>
              <a:endPara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51" y="4670"/>
              <a:ext cx="3716" cy="3747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7148988" y="2291715"/>
            <a:ext cx="1250156" cy="1854041"/>
            <a:chOff x="14805" y="4811"/>
            <a:chExt cx="2625" cy="3893"/>
          </a:xfrm>
        </p:grpSpPr>
        <p:sp>
          <p:nvSpPr>
            <p:cNvPr id="4" name="文本框 3"/>
            <p:cNvSpPr txBox="1"/>
            <p:nvPr/>
          </p:nvSpPr>
          <p:spPr>
            <a:xfrm>
              <a:off x="14805" y="4811"/>
              <a:ext cx="2603" cy="1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4100" b="1">
                  <a:solidFill>
                    <a:schemeClr val="tx1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红花</a:t>
              </a:r>
              <a:endPara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805" y="6079"/>
              <a:ext cx="2625" cy="262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69846" y="902732"/>
            <a:ext cx="1853803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41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shí</a:t>
            </a:r>
            <a:endParaRPr lang="en-US" altLang="zh-CN" sz="41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47549" y="3518535"/>
            <a:ext cx="4391025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0" hangingPunct="0"/>
            <a:r>
              <a:rPr lang="zh-CN" altLang="en-US" sz="33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时间  时钟  有时</a:t>
            </a:r>
            <a:endParaRPr lang="zh-CN" altLang="en-US" sz="3300" b="1" noProof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13948" y="840581"/>
            <a:ext cx="2556510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全包围结构</a:t>
            </a:r>
            <a:endParaRPr lang="zh-CN" altLang="en-US" sz="33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  <a:endParaRPr lang="zh-CN" altLang="en-US" sz="2400" spc="450" dirty="0"/>
          </a:p>
        </p:txBody>
      </p:sp>
      <p:pic>
        <p:nvPicPr>
          <p:cNvPr id="15361" name="图片 4" descr="时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89071" y="1594247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7548" y="2098834"/>
            <a:ext cx="5188268" cy="1149191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19" grpId="0" bldLvl="0" animBg="1"/>
      <p:bldP spid="20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4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5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REFSHAPE" val="104136164"/>
</p:tagLst>
</file>

<file path=ppt/tags/tag8.xml><?xml version="1.0" encoding="utf-8"?>
<p:tagLst xmlns:p="http://schemas.openxmlformats.org/presentationml/2006/main">
  <p:tag name="KSO_WM_TEMPLATE_THUMBS_INDEX" val="1、9、12、13、15、19、23"/>
  <p:tag name="KSO_WM_TEMPLATE_CATEGORY" val="custom"/>
  <p:tag name="KSO_WM_TEMPLATE_INDEX" val="160394"/>
  <p:tag name="KSO_WM_TAG_VERSION" val="1.0"/>
  <p:tag name="KSO_WM_SLIDE_ID" val="custom160394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477</Words>
  <Application>WPS 演示</Application>
  <PresentationFormat>全屏显示(16:9)</PresentationFormat>
  <Paragraphs>201</Paragraphs>
  <Slides>22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Wingdings</vt:lpstr>
      <vt:lpstr>楷体</vt:lpstr>
      <vt:lpstr>华文新魏</vt:lpstr>
      <vt:lpstr>微软雅黑</vt:lpstr>
      <vt:lpstr>Arial Unicode MS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733</cp:revision>
  <dcterms:created xsi:type="dcterms:W3CDTF">2015-04-02T07:05:00Z</dcterms:created>
  <dcterms:modified xsi:type="dcterms:W3CDTF">2020-05-21T07:14:52Z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