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6" r:id="rId3"/>
    <p:sldId id="282" r:id="rId4"/>
    <p:sldId id="297" r:id="rId5"/>
    <p:sldId id="329" r:id="rId6"/>
    <p:sldId id="298" r:id="rId7"/>
    <p:sldId id="309" r:id="rId8"/>
    <p:sldId id="310" r:id="rId9"/>
    <p:sldId id="328" r:id="rId10"/>
    <p:sldId id="289" r:id="rId11"/>
    <p:sldId id="311" r:id="rId12"/>
    <p:sldId id="301" r:id="rId13"/>
    <p:sldId id="312" r:id="rId14"/>
    <p:sldId id="319" r:id="rId15"/>
    <p:sldId id="277" r:id="rId16"/>
    <p:sldId id="266" r:id="rId17"/>
    <p:sldId id="305" r:id="rId18"/>
    <p:sldId id="320" r:id="rId19"/>
    <p:sldId id="307" r:id="rId20"/>
    <p:sldId id="308" r:id="rId21"/>
    <p:sldId id="323" r:id="rId22"/>
    <p:sldId id="327" r:id="rId23"/>
    <p:sldId id="326" r:id="rId24"/>
    <p:sldId id="258" r:id="rId25"/>
    <p:sldId id="285" r:id="rId26"/>
    <p:sldId id="286" r:id="rId27"/>
    <p:sldId id="287" r:id="rId28"/>
    <p:sldId id="288" r:id="rId29"/>
    <p:sldId id="324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0CD2"/>
    <a:srgbClr val="F4124D"/>
    <a:srgbClr val="3B0DE3"/>
    <a:srgbClr val="E10FCD"/>
    <a:srgbClr val="E71AEC"/>
    <a:srgbClr val="E02410"/>
    <a:srgbClr val="EDED19"/>
    <a:srgbClr val="D02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2" autoAdjust="0"/>
    <p:restoredTop sz="94175" autoAdjust="0"/>
  </p:normalViewPr>
  <p:slideViewPr>
    <p:cSldViewPr>
      <p:cViewPr>
        <p:scale>
          <a:sx n="105" d="100"/>
          <a:sy n="105" d="100"/>
        </p:scale>
        <p:origin x="-19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28EF0-F28D-4032-90EB-C1D703F4196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5A45E-2928-4D92-8CB8-1A97BFEF109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9AE5-B51B-4F48-8A5B-4032AC3E606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755D0-B568-44E7-91DD-1BFE7390D5F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0AC7C-F366-4045-9E85-908E0988344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D678-555D-4CCD-BABA-407762DB246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DE9FC-A9B8-4DF7-9D2D-A8AC205BE07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D07FD-F92C-4DB9-9A5C-643D0B044BB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D388-EB62-4AB3-8756-4793AAC5FA2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E7823-5121-43CF-BE31-F0709606E54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C760-9AF8-4238-BDCA-724BD03D86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112FC-08A2-496C-9339-59EC18536E5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49F7D31-C51B-4616-B5F5-37C30F34F6D5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audio" Target="../media/audio1.wav"/><Relationship Id="rId7" Type="http://schemas.openxmlformats.org/officeDocument/2006/relationships/image" Target="../media/image38.jpeg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0.jpeg"/><Relationship Id="rId1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1.jpeg"/><Relationship Id="rId1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1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3.jpeg"/><Relationship Id="rId1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jpeg"/><Relationship Id="rId1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2555776" y="1916113"/>
            <a:ext cx="3743325" cy="1095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比尾巴</a:t>
            </a:r>
            <a:endParaRPr lang="zh-CN" altLang="en-US" sz="3600" b="1" kern="10" dirty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900113" y="3860800"/>
            <a:ext cx="6696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32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476411" y="2517850"/>
            <a:ext cx="5544294" cy="165918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rgbClr val="00FF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8800" b="1" dirty="0" smtClean="0">
                <a:latin typeface="华文隶书" panose="02010800040101010101" charset="-122"/>
                <a:ea typeface="华文隶书" panose="02010800040101010101" charset="-122"/>
              </a:rPr>
              <a:t>比 尾 巴</a:t>
            </a:r>
            <a:endParaRPr lang="zh-CN" altLang="en-US" sz="8800" b="1" dirty="0">
              <a:latin typeface="华文隶书" panose="02010800040101010101" charset="-122"/>
              <a:ea typeface="华文隶书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250825" y="3751263"/>
            <a:ext cx="5916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000" b="1" dirty="0">
                <a:latin typeface="Times New Roman" panose="02020603050405020304" pitchFamily="18" charset="0"/>
              </a:rPr>
              <a:t> 松鼠的尾巴</a:t>
            </a:r>
            <a:r>
              <a:rPr kumimoji="1"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好像</a:t>
            </a:r>
            <a:r>
              <a:rPr kumimoji="1" lang="zh-CN" altLang="en-US" sz="4000" b="1" dirty="0">
                <a:latin typeface="Times New Roman" panose="02020603050405020304" pitchFamily="18" charset="0"/>
              </a:rPr>
              <a:t>一把伞。</a:t>
            </a:r>
            <a:endParaRPr kumimoji="1"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468313" y="2924175"/>
            <a:ext cx="2222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latin typeface="Times New Roman" panose="02020603050405020304" pitchFamily="18" charset="0"/>
                <a:ea typeface="黑体" panose="02010600030101010101" pitchFamily="49" charset="-122"/>
              </a:rPr>
              <a:t>我会说：</a:t>
            </a:r>
            <a:endParaRPr lang="zh-CN" altLang="en-US" sz="4000" b="1" dirty="0">
              <a:latin typeface="Times New Roman" panose="02020603050405020304" pitchFamily="18" charset="0"/>
              <a:ea typeface="黑体" panose="02010600030101010101" pitchFamily="49" charset="-122"/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323850" y="4508500"/>
            <a:ext cx="7343775" cy="131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kumimoji="1" lang="zh-CN" altLang="en-US" sz="4000" b="1" dirty="0">
                <a:latin typeface="Times New Roman" panose="02020603050405020304" pitchFamily="18" charset="0"/>
              </a:rPr>
              <a:t>燕子的尾巴</a:t>
            </a:r>
            <a:r>
              <a:rPr kumimoji="1"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好像</a:t>
            </a:r>
            <a:r>
              <a:rPr kumimoji="1" lang="zh-CN" altLang="en-US" sz="4000" b="1" u="sng" dirty="0">
                <a:latin typeface="Times New Roman" panose="02020603050405020304" pitchFamily="18" charset="0"/>
              </a:rPr>
              <a:t>                      </a:t>
            </a:r>
            <a:r>
              <a:rPr kumimoji="1" lang="zh-CN" altLang="en-US" sz="4000" b="1" dirty="0">
                <a:latin typeface="Times New Roman" panose="02020603050405020304" pitchFamily="18" charset="0"/>
              </a:rPr>
              <a:t>。</a:t>
            </a:r>
            <a:endParaRPr kumimoji="1" lang="zh-CN" altLang="en-US" sz="4000" b="1" dirty="0">
              <a:latin typeface="Times New Roman" panose="02020603050405020304" pitchFamily="18" charset="0"/>
            </a:endParaRPr>
          </a:p>
          <a:p>
            <a:pPr algn="ctr"/>
            <a:r>
              <a:rPr kumimoji="1" lang="zh-CN" altLang="en-US" sz="4000" b="1" dirty="0">
                <a:latin typeface="Times New Roman" panose="02020603050405020304" pitchFamily="18" charset="0"/>
              </a:rPr>
              <a:t>大象的尾巴</a:t>
            </a:r>
            <a:r>
              <a:rPr kumimoji="1"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好像</a:t>
            </a:r>
            <a:r>
              <a:rPr kumimoji="1" lang="zh-CN" altLang="en-US" sz="4000" b="1" u="sng" dirty="0">
                <a:latin typeface="Times New Roman" panose="02020603050405020304" pitchFamily="18" charset="0"/>
              </a:rPr>
              <a:t>                      </a:t>
            </a:r>
            <a:r>
              <a:rPr kumimoji="1" lang="zh-CN" altLang="en-US" sz="4000" b="1" dirty="0">
                <a:latin typeface="Times New Roman" panose="02020603050405020304" pitchFamily="18" charset="0"/>
              </a:rPr>
              <a:t>。</a:t>
            </a:r>
            <a:endParaRPr kumimoji="1"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323850" y="5734050"/>
            <a:ext cx="7234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4000" b="1" u="sng">
                <a:latin typeface="Times New Roman" panose="02020603050405020304" pitchFamily="18" charset="0"/>
              </a:rPr>
              <a:t>                                                 </a:t>
            </a:r>
            <a:r>
              <a:rPr kumimoji="1" lang="zh-CN" altLang="en-US" sz="4000" b="1">
                <a:latin typeface="Times New Roman" panose="02020603050405020304" pitchFamily="18" charset="0"/>
              </a:rPr>
              <a:t>。</a:t>
            </a:r>
            <a:endParaRPr kumimoji="1" lang="zh-CN" altLang="en-US" sz="4000" b="1">
              <a:latin typeface="Times New Roman" panose="02020603050405020304" pitchFamily="18" charset="0"/>
            </a:endParaRPr>
          </a:p>
        </p:txBody>
      </p:sp>
      <p:pic>
        <p:nvPicPr>
          <p:cNvPr id="69640" name="Picture 8" descr="燕子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7088" y="0"/>
            <a:ext cx="360045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41" name="Picture 9" descr="95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0"/>
            <a:ext cx="4249737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43" name="Picture 11" descr="pic_22753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3283" y="2434273"/>
            <a:ext cx="3059112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2843213" y="5661025"/>
            <a:ext cx="2608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 b="1">
                <a:solidFill>
                  <a:srgbClr val="FF3300"/>
                </a:solidFill>
                <a:latin typeface="Times New Roman" panose="02020603050405020304" pitchFamily="18" charset="0"/>
              </a:rPr>
              <a:t>好像</a:t>
            </a:r>
            <a:endParaRPr kumimoji="1" lang="zh-CN" altLang="en-US" sz="40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8" name="Text Box 7"/>
          <p:cNvSpPr txBox="1">
            <a:spLocks noChangeArrowheads="1"/>
          </p:cNvSpPr>
          <p:nvPr/>
        </p:nvSpPr>
        <p:spPr bwMode="auto">
          <a:xfrm>
            <a:off x="3348355" y="621030"/>
            <a:ext cx="5561330" cy="313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ea typeface="楷体_GB2312" panose="02010609030101010101" pitchFamily="49" charset="-122"/>
              </a:rPr>
              <a:t>谁的尾巴长</a:t>
            </a:r>
            <a:r>
              <a:rPr lang="zh-CN" altLang="en-US" sz="4000" b="1" dirty="0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 dirty="0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000" b="1" dirty="0">
                <a:ea typeface="楷体_GB2312" panose="02010609030101010101" pitchFamily="49" charset="-122"/>
              </a:rPr>
              <a:t>谁的尾巴短</a:t>
            </a:r>
            <a:r>
              <a:rPr lang="zh-CN" altLang="en-US" sz="4000" b="1" dirty="0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 dirty="0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000" b="1" dirty="0">
                <a:ea typeface="楷体_GB2312" panose="02010609030101010101" pitchFamily="49" charset="-122"/>
              </a:rPr>
              <a:t>谁的尾巴好像一把伞</a:t>
            </a:r>
            <a:r>
              <a:rPr lang="zh-CN" altLang="en-US" sz="4000" b="1" dirty="0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 dirty="0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000" b="1" dirty="0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000" b="1" dirty="0">
              <a:ea typeface="楷体_GB2312" panose="02010609030101010101" pitchFamily="49" charset="-122"/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492500" y="3068638"/>
            <a:ext cx="47513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猴子的尾巴长。</a:t>
            </a:r>
            <a:endParaRPr lang="zh-CN" altLang="en-US" sz="4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9400" name="WordArt 15"/>
          <p:cNvSpPr>
            <a:spLocks noChangeArrowheads="1" noChangeShapeType="1" noTextEdit="1"/>
          </p:cNvSpPr>
          <p:nvPr/>
        </p:nvSpPr>
        <p:spPr bwMode="auto">
          <a:xfrm rot="-544485">
            <a:off x="6948488" y="0"/>
            <a:ext cx="1800225" cy="1385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0" cap="rnd">
                  <a:solidFill>
                    <a:srgbClr val="EDED19"/>
                  </a:solidFill>
                  <a:prstDash val="sysDot"/>
                  <a:round/>
                </a:ln>
                <a:gradFill rotWithShape="1">
                  <a:gsLst>
                    <a:gs pos="0">
                      <a:srgbClr val="E71AEC"/>
                    </a:gs>
                    <a:gs pos="100000">
                      <a:srgbClr val="E0241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lang="zh-CN" altLang="en-US" sz="3600" b="1" kern="10" dirty="0">
              <a:ln w="0" cap="rnd">
                <a:solidFill>
                  <a:srgbClr val="EDED19"/>
                </a:solidFill>
                <a:prstDash val="sysDot"/>
                <a:round/>
              </a:ln>
              <a:gradFill rotWithShape="1">
                <a:gsLst>
                  <a:gs pos="0">
                    <a:srgbClr val="E71AEC"/>
                  </a:gs>
                  <a:gs pos="100000">
                    <a:srgbClr val="E0241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3419475" y="4076700"/>
            <a:ext cx="46085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兔子的尾巴短。</a:t>
            </a:r>
            <a:endParaRPr lang="zh-CN" altLang="en-US" sz="4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9411" name="Text Box 19"/>
          <p:cNvSpPr txBox="1">
            <a:spLocks noChangeArrowheads="1"/>
          </p:cNvSpPr>
          <p:nvPr/>
        </p:nvSpPr>
        <p:spPr bwMode="auto">
          <a:xfrm>
            <a:off x="3492500" y="5013325"/>
            <a:ext cx="5536565" cy="70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松鼠的尾巴好像一把伞。</a:t>
            </a:r>
            <a:endParaRPr lang="zh-CN" altLang="en-US" sz="4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59419" name="Group 27"/>
          <p:cNvGrpSpPr/>
          <p:nvPr/>
        </p:nvGrpSpPr>
        <p:grpSpPr bwMode="auto">
          <a:xfrm>
            <a:off x="250825" y="333375"/>
            <a:ext cx="2305050" cy="5780088"/>
            <a:chOff x="158" y="210"/>
            <a:chExt cx="1271" cy="3641"/>
          </a:xfrm>
        </p:grpSpPr>
        <p:pic>
          <p:nvPicPr>
            <p:cNvPr id="59420" name="Picture 28" descr="u=2063106729,2466970779&amp;fm=15&amp;gp=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04" y="210"/>
              <a:ext cx="1225" cy="1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421" name="Picture 29" descr="u=1363543910,3139568425&amp;fm=0&amp;gp=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1480"/>
              <a:ext cx="1270" cy="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422" name="Picture 30" descr="u=1987986997,2424998891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" y="2750"/>
              <a:ext cx="1267" cy="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423" name="Text Box 31"/>
          <p:cNvSpPr txBox="1">
            <a:spLocks noChangeArrowheads="1"/>
          </p:cNvSpPr>
          <p:nvPr/>
        </p:nvSpPr>
        <p:spPr bwMode="auto">
          <a:xfrm>
            <a:off x="2916238" y="620713"/>
            <a:ext cx="647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B0DE3"/>
                </a:solidFill>
              </a:rPr>
              <a:t>①</a:t>
            </a:r>
            <a:endParaRPr lang="zh-CN" altLang="en-US" sz="3600" b="1" dirty="0">
              <a:solidFill>
                <a:srgbClr val="3B0DE3"/>
              </a:solidFill>
            </a:endParaRPr>
          </a:p>
        </p:txBody>
      </p:sp>
      <p:sp>
        <p:nvSpPr>
          <p:cNvPr id="59424" name="Text Box 32"/>
          <p:cNvSpPr txBox="1">
            <a:spLocks noChangeArrowheads="1"/>
          </p:cNvSpPr>
          <p:nvPr/>
        </p:nvSpPr>
        <p:spPr bwMode="auto">
          <a:xfrm>
            <a:off x="2987675" y="3068638"/>
            <a:ext cx="86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3B0DE3"/>
                </a:solidFill>
              </a:rPr>
              <a:t>②</a:t>
            </a:r>
            <a:endParaRPr lang="zh-CN" altLang="en-US" sz="3600" b="1">
              <a:solidFill>
                <a:srgbClr val="3B0D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70660" name="Picture 4" descr="图片1"/>
          <p:cNvPicPr>
            <a:picLocks noChangeAspect="1" noChangeArrowheads="1"/>
          </p:cNvPicPr>
          <p:nvPr/>
        </p:nvPicPr>
        <p:blipFill>
          <a:blip r:embed="rId1"/>
          <a:srcRect b="4523"/>
          <a:stretch>
            <a:fillRect/>
          </a:stretch>
        </p:blipFill>
        <p:spPr bwMode="auto">
          <a:xfrm>
            <a:off x="-12065" y="62865"/>
            <a:ext cx="9180195" cy="669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539750" y="981075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3200" b="1">
              <a:solidFill>
                <a:srgbClr val="3B0DE3"/>
              </a:solidFill>
            </a:endParaRPr>
          </a:p>
        </p:txBody>
      </p:sp>
      <p:sp>
        <p:nvSpPr>
          <p:cNvPr id="70662" name="AutoShape 6"/>
          <p:cNvSpPr>
            <a:spLocks noChangeArrowheads="1"/>
          </p:cNvSpPr>
          <p:nvPr/>
        </p:nvSpPr>
        <p:spPr bwMode="auto">
          <a:xfrm>
            <a:off x="179388" y="549275"/>
            <a:ext cx="8496300" cy="55435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rgbClr val="00FF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611188" y="549275"/>
            <a:ext cx="8713787" cy="557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E02410"/>
                </a:solidFill>
              </a:rPr>
              <a:t>我会学：</a:t>
            </a:r>
            <a:endParaRPr lang="zh-CN" altLang="en-US" sz="4000" b="1">
              <a:solidFill>
                <a:srgbClr val="E02410"/>
              </a:solidFill>
            </a:endParaRPr>
          </a:p>
          <a:p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四人小组合作学习第三、四小节：</a:t>
            </a:r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、        自由读；</a:t>
            </a:r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、        用</a:t>
            </a:r>
            <a:r>
              <a:rPr lang="zh-CN" altLang="en-US" sz="4000" b="1">
                <a:solidFill>
                  <a:srgbClr val="3B0DE3"/>
                </a:solidFill>
                <a:latin typeface="Arial" panose="020B0604020202020204"/>
                <a:ea typeface="隶书" panose="02010509060101010101" pitchFamily="49" charset="-122"/>
              </a:rPr>
              <a:t>“</a:t>
            </a:r>
            <a:r>
              <a:rPr lang="en-US" altLang="zh-CN" sz="4000" b="1">
                <a:solidFill>
                  <a:srgbClr val="3B0DE3"/>
                </a:solidFill>
                <a:latin typeface="Arial" panose="020B0604020202020204"/>
                <a:ea typeface="隶书" panose="02010509060101010101" pitchFamily="49" charset="-122"/>
              </a:rPr>
              <a:t>—”</a:t>
            </a:r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画出动物名字；</a:t>
            </a:r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、        想尾巴是怎么样的？</a:t>
            </a:r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endParaRPr lang="zh-CN" altLang="en-US" sz="4000" b="1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70664" name="Picture 8" descr="嘴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12000" contrast="-48000"/>
          </a:blip>
          <a:srcRect/>
          <a:stretch>
            <a:fillRect/>
          </a:stretch>
        </p:blipFill>
        <p:spPr bwMode="auto">
          <a:xfrm>
            <a:off x="1403350" y="2205038"/>
            <a:ext cx="1728788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5" name="Picture 9" descr="u=3636604101,2471686107&amp;fm=0&amp;gp=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2275" y="3357563"/>
            <a:ext cx="1223963" cy="109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7" name="Picture 11" descr="u=3592560199,1181741657&amp;fm=0&amp;g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4652963"/>
            <a:ext cx="1223963" cy="122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6969125" y="2708275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altLang="zh-CN" sz="3600" b="1">
              <a:latin typeface="Times New Roman" panose="02020603050405020304" pitchFamily="18" charset="0"/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50825" y="3141980"/>
            <a:ext cx="8488045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</a:rPr>
              <a:t>         参加第二场比尾巴比赛的有：</a:t>
            </a:r>
            <a:endParaRPr kumimoji="1" lang="zh-CN" altLang="en-US" sz="36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3600" b="1" u="sng">
                <a:latin typeface="Times New Roman" panose="02020603050405020304" pitchFamily="18" charset="0"/>
              </a:rPr>
              <a:t>                          </a:t>
            </a:r>
            <a:r>
              <a:rPr kumimoji="1" lang="zh-CN" altLang="en-US" sz="3600" b="1">
                <a:latin typeface="Times New Roman" panose="02020603050405020304" pitchFamily="18" charset="0"/>
              </a:rPr>
              <a:t>，它们比：</a:t>
            </a:r>
            <a:r>
              <a:rPr kumimoji="1" lang="zh-CN" altLang="en-US" sz="3600" b="1" u="sng">
                <a:latin typeface="Times New Roman" panose="02020603050405020304" pitchFamily="18" charset="0"/>
              </a:rPr>
              <a:t>                        </a:t>
            </a:r>
            <a:r>
              <a:rPr kumimoji="1" lang="zh-CN" altLang="en-US" sz="3600" b="1">
                <a:latin typeface="Times New Roman" panose="02020603050405020304" pitchFamily="18" charset="0"/>
              </a:rPr>
              <a:t>。</a:t>
            </a:r>
            <a:r>
              <a:rPr kumimoji="1" lang="zh-CN" altLang="en-US" sz="3600" b="1" u="sng">
                <a:latin typeface="Times New Roman" panose="02020603050405020304" pitchFamily="18" charset="0"/>
              </a:rPr>
              <a:t>        </a:t>
            </a:r>
            <a:endParaRPr kumimoji="1" lang="zh-CN" altLang="en-US" sz="3600" b="1">
              <a:latin typeface="Times New Roman" panose="02020603050405020304" pitchFamily="18" charset="0"/>
            </a:endParaRPr>
          </a:p>
        </p:txBody>
      </p:sp>
      <p:pic>
        <p:nvPicPr>
          <p:cNvPr id="77828" name="Picture 4" descr="gongji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3850" y="333375"/>
            <a:ext cx="2952750" cy="22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29" name="Picture 5" descr="yazi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6600" y="692150"/>
            <a:ext cx="2447925" cy="176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830" name="Picture 6" descr="kongqu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888" y="603250"/>
            <a:ext cx="2554287" cy="20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33" name="Group 13"/>
          <p:cNvGrpSpPr/>
          <p:nvPr/>
        </p:nvGrpSpPr>
        <p:grpSpPr bwMode="auto">
          <a:xfrm>
            <a:off x="468313" y="692150"/>
            <a:ext cx="3908425" cy="2190750"/>
            <a:chOff x="839" y="210"/>
            <a:chExt cx="4004" cy="2256"/>
          </a:xfrm>
        </p:grpSpPr>
        <p:pic>
          <p:nvPicPr>
            <p:cNvPr id="30734" name="Picture 14" descr="pic_22741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839" y="210"/>
              <a:ext cx="2495" cy="2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35" name="Text Box 15"/>
            <p:cNvSpPr txBox="1">
              <a:spLocks noChangeArrowheads="1"/>
            </p:cNvSpPr>
            <p:nvPr/>
          </p:nvSpPr>
          <p:spPr bwMode="auto">
            <a:xfrm>
              <a:off x="4287" y="1524"/>
              <a:ext cx="556" cy="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 sz="5400" b="1">
                <a:solidFill>
                  <a:srgbClr val="FF3300"/>
                </a:solidFill>
                <a:ea typeface="楷体_GB2312" panose="02010609030101010101" pitchFamily="49" charset="-122"/>
              </a:endParaRPr>
            </a:p>
          </p:txBody>
        </p:sp>
      </p:grpSp>
      <p:pic>
        <p:nvPicPr>
          <p:cNvPr id="30737" name="Picture 17" descr="pic_2274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6600" y="692150"/>
            <a:ext cx="2346325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6405563" y="1633538"/>
            <a:ext cx="83026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6600" b="1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pic>
        <p:nvPicPr>
          <p:cNvPr id="30745" name="Picture 25" descr="u=3943713051,654632060&amp;fm=0&amp;g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604838"/>
            <a:ext cx="3024188" cy="226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1331913" y="3357563"/>
            <a:ext cx="72009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/>
              <a:t>谁的尾巴弯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r>
              <a:rPr lang="zh-CN" altLang="en-US" sz="6000" b="1"/>
              <a:t>谁的尾巴扁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r>
              <a:rPr lang="zh-CN" altLang="en-US" sz="6000" b="1"/>
              <a:t>谁的尾巴最好看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E02410"/>
              </a:solidFill>
              <a:ea typeface="楷体_GB2312" panose="02010609030101010101" pitchFamily="49" charset="-122"/>
            </a:endParaRPr>
          </a:p>
        </p:txBody>
      </p:sp>
      <p:sp>
        <p:nvSpPr>
          <p:cNvPr id="30763" name="Text Box 43"/>
          <p:cNvSpPr txBox="1">
            <a:spLocks noChangeArrowheads="1"/>
          </p:cNvSpPr>
          <p:nvPr/>
        </p:nvSpPr>
        <p:spPr bwMode="auto">
          <a:xfrm>
            <a:off x="684213" y="3429000"/>
            <a:ext cx="100806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3B0DE3"/>
                </a:solidFill>
              </a:rPr>
              <a:t>③</a:t>
            </a:r>
            <a:endParaRPr lang="zh-CN" altLang="en-US" sz="5400" b="1">
              <a:solidFill>
                <a:srgbClr val="3B0D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Text Box 8"/>
          <p:cNvSpPr txBox="1">
            <a:spLocks noChangeArrowheads="1"/>
          </p:cNvSpPr>
          <p:nvPr/>
        </p:nvSpPr>
        <p:spPr bwMode="auto">
          <a:xfrm>
            <a:off x="4284663" y="3525838"/>
            <a:ext cx="1841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2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200" b="1">
              <a:ea typeface="楷体_GB2312" panose="02010609030101010101" pitchFamily="49" charset="-122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258888" y="3068638"/>
            <a:ext cx="74168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公鸡的尾巴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弯</a:t>
            </a: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580063" y="1557338"/>
            <a:ext cx="83026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6600" b="1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grpSp>
        <p:nvGrpSpPr>
          <p:cNvPr id="8228" name="Group 36"/>
          <p:cNvGrpSpPr/>
          <p:nvPr/>
        </p:nvGrpSpPr>
        <p:grpSpPr bwMode="auto">
          <a:xfrm>
            <a:off x="395288" y="549275"/>
            <a:ext cx="8424862" cy="2159000"/>
            <a:chOff x="249" y="346"/>
            <a:chExt cx="5307" cy="1358"/>
          </a:xfrm>
        </p:grpSpPr>
        <p:pic>
          <p:nvPicPr>
            <p:cNvPr id="8210" name="Picture 18" descr="pic_22741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49" y="346"/>
              <a:ext cx="1534" cy="1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13" name="Picture 21" descr="pic_22741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64" y="436"/>
              <a:ext cx="1478" cy="1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27" name="Picture 35" descr="u=2612082517,39590459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42" y="353"/>
              <a:ext cx="1814" cy="1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1331913" y="4149725"/>
            <a:ext cx="58324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鸭子的尾巴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扁</a:t>
            </a: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1259205" y="5229225"/>
            <a:ext cx="7371715" cy="82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孔雀的尾巴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最好看</a:t>
            </a: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241" name="Text Box 49"/>
          <p:cNvSpPr txBox="1">
            <a:spLocks noChangeArrowheads="1"/>
          </p:cNvSpPr>
          <p:nvPr/>
        </p:nvSpPr>
        <p:spPr bwMode="auto">
          <a:xfrm>
            <a:off x="696278" y="3190875"/>
            <a:ext cx="39608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3B0DE3"/>
                </a:solidFill>
              </a:rPr>
              <a:t>④</a:t>
            </a:r>
            <a:endParaRPr lang="zh-CN" altLang="en-US" sz="3200" b="1">
              <a:solidFill>
                <a:srgbClr val="3B0D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8"/>
          <p:cNvSpPr txBox="1">
            <a:spLocks noChangeArrowheads="1"/>
          </p:cNvSpPr>
          <p:nvPr/>
        </p:nvSpPr>
        <p:spPr bwMode="auto">
          <a:xfrm>
            <a:off x="4284663" y="3525838"/>
            <a:ext cx="1841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2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200" b="1">
              <a:ea typeface="楷体_GB2312" panose="02010609030101010101" pitchFamily="49" charset="-122"/>
            </a:endParaRP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3760788" y="1825625"/>
            <a:ext cx="5429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5400" b="1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580063" y="1557338"/>
            <a:ext cx="83026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6600" b="1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pic>
        <p:nvPicPr>
          <p:cNvPr id="63503" name="Picture 15" descr="u=2612082517,39590459&amp;fm=0&amp;gp=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59338" y="188913"/>
            <a:ext cx="4103687" cy="276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1548130" y="3716655"/>
            <a:ext cx="687451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ea typeface="楷体_GB2312" panose="02010609030101010101" pitchFamily="49" charset="-122"/>
              </a:rPr>
              <a:t>孔雀的尾巴最</a:t>
            </a:r>
            <a:r>
              <a:rPr lang="zh-CN" altLang="en-US" sz="5400" b="1">
                <a:solidFill>
                  <a:srgbClr val="E10FCD"/>
                </a:solidFill>
                <a:ea typeface="楷体_GB2312" panose="02010609030101010101" pitchFamily="49" charset="-122"/>
              </a:rPr>
              <a:t>好看</a:t>
            </a:r>
            <a:r>
              <a:rPr lang="zh-CN" altLang="en-US" sz="4200" b="1">
                <a:ea typeface="楷体_GB2312" panose="02010609030101010101" pitchFamily="49" charset="-122"/>
              </a:rPr>
              <a:t>。</a:t>
            </a:r>
            <a:endParaRPr lang="zh-CN" altLang="en-US" sz="4200" b="1">
              <a:ea typeface="楷体_GB2312" panose="02010609030101010101" pitchFamily="49" charset="-122"/>
            </a:endParaRPr>
          </a:p>
        </p:txBody>
      </p:sp>
      <p:sp>
        <p:nvSpPr>
          <p:cNvPr id="63510" name="WordArt 22"/>
          <p:cNvSpPr>
            <a:spLocks noChangeArrowheads="1" noChangeShapeType="1" noTextEdit="1"/>
          </p:cNvSpPr>
          <p:nvPr/>
        </p:nvSpPr>
        <p:spPr bwMode="auto">
          <a:xfrm>
            <a:off x="5795963" y="4652963"/>
            <a:ext cx="1223962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漂亮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美丽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5003800" y="3716338"/>
            <a:ext cx="2952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5400" b="1">
              <a:solidFill>
                <a:srgbClr val="E02410"/>
              </a:solidFill>
              <a:ea typeface="楷体_GB2312" panose="02010609030101010101" pitchFamily="49" charset="-122"/>
            </a:endParaRPr>
          </a:p>
        </p:txBody>
      </p: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0" y="2420938"/>
            <a:ext cx="250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000" b="1">
              <a:solidFill>
                <a:srgbClr val="3B0D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187450" y="2205038"/>
            <a:ext cx="5400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600" b="1">
                <a:latin typeface="Times New Roman" panose="02020603050405020304" pitchFamily="18" charset="0"/>
              </a:rPr>
              <a:t>孔雀</a:t>
            </a:r>
            <a:r>
              <a:rPr kumimoji="1" lang="zh-CN" altLang="en-US" sz="4000" b="1">
                <a:latin typeface="Times New Roman" panose="02020603050405020304" pitchFamily="18" charset="0"/>
              </a:rPr>
              <a:t>的尾巴</a:t>
            </a:r>
            <a:r>
              <a:rPr kumimoji="1" lang="zh-CN" altLang="en-US" sz="4000" b="1">
                <a:solidFill>
                  <a:srgbClr val="FF3300"/>
                </a:solidFill>
                <a:latin typeface="Times New Roman" panose="02020603050405020304" pitchFamily="18" charset="0"/>
              </a:rPr>
              <a:t>最</a:t>
            </a:r>
            <a:r>
              <a:rPr kumimoji="1" lang="zh-CN" altLang="en-US" sz="4000" b="1">
                <a:latin typeface="Times New Roman" panose="02020603050405020304" pitchFamily="18" charset="0"/>
              </a:rPr>
              <a:t>好看。</a:t>
            </a:r>
            <a:endParaRPr kumimoji="1" lang="zh-CN" altLang="en-US" sz="4000" b="1">
              <a:latin typeface="Times New Roman" panose="02020603050405020304" pitchFamily="18" charset="0"/>
            </a:endParaRP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611188" y="908050"/>
            <a:ext cx="25923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Times New Roman" panose="02020603050405020304" pitchFamily="18" charset="0"/>
                <a:ea typeface="黑体" panose="02010600030101010101" pitchFamily="49" charset="-122"/>
              </a:rPr>
              <a:t>我会说：</a:t>
            </a:r>
            <a:endParaRPr lang="zh-CN" altLang="en-US" sz="4000" b="1">
              <a:latin typeface="Times New Roman" panose="02020603050405020304" pitchFamily="18" charset="0"/>
              <a:ea typeface="黑体" panose="02010600030101010101" pitchFamily="49" charset="-122"/>
            </a:endParaRP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1187450" y="3357563"/>
            <a:ext cx="72009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 b="1" dirty="0">
                <a:latin typeface="Times New Roman" panose="02020603050405020304" pitchFamily="18" charset="0"/>
              </a:rPr>
              <a:t>我的衣服</a:t>
            </a:r>
            <a:r>
              <a:rPr kumimoji="1"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最</a:t>
            </a:r>
            <a:r>
              <a:rPr kumimoji="1" lang="zh-CN" altLang="en-US" sz="4000" b="1" u="sng" dirty="0">
                <a:latin typeface="Times New Roman" panose="02020603050405020304" pitchFamily="18" charset="0"/>
              </a:rPr>
              <a:t>                         </a:t>
            </a:r>
            <a:r>
              <a:rPr kumimoji="1" lang="zh-CN" altLang="en-US" sz="4000" b="1" dirty="0">
                <a:latin typeface="Times New Roman" panose="02020603050405020304" pitchFamily="18" charset="0"/>
              </a:rPr>
              <a:t>。</a:t>
            </a:r>
            <a:endParaRPr kumimoji="1" lang="zh-CN" altLang="en-US" sz="4000" b="1" dirty="0">
              <a:latin typeface="Times New Roman" panose="02020603050405020304" pitchFamily="18" charset="0"/>
            </a:endParaRPr>
          </a:p>
          <a:p>
            <a:r>
              <a:rPr kumimoji="1" lang="zh-CN" altLang="en-US" sz="4000" b="1" dirty="0">
                <a:latin typeface="Times New Roman" panose="02020603050405020304" pitchFamily="18" charset="0"/>
              </a:rPr>
              <a:t>小明跑得</a:t>
            </a:r>
            <a:r>
              <a:rPr kumimoji="1"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最</a:t>
            </a:r>
            <a:r>
              <a:rPr kumimoji="1" lang="zh-CN" altLang="en-US" sz="4000" b="1" u="sng" dirty="0">
                <a:latin typeface="Times New Roman" panose="02020603050405020304" pitchFamily="18" charset="0"/>
              </a:rPr>
              <a:t>                         </a:t>
            </a:r>
            <a:r>
              <a:rPr kumimoji="1" lang="zh-CN" altLang="en-US" sz="4000" b="1" dirty="0">
                <a:latin typeface="Times New Roman" panose="02020603050405020304" pitchFamily="18" charset="0"/>
              </a:rPr>
              <a:t>。</a:t>
            </a:r>
            <a:endParaRPr kumimoji="1" lang="zh-CN" altLang="en-US" sz="4000" b="1" dirty="0">
              <a:latin typeface="Times New Roman" panose="02020603050405020304" pitchFamily="18" charset="0"/>
            </a:endParaRP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1258888" y="5084763"/>
            <a:ext cx="7551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kumimoji="1" lang="zh-CN" altLang="en-US" sz="4000" b="1" u="sng">
                <a:latin typeface="Times New Roman" panose="02020603050405020304" pitchFamily="18" charset="0"/>
              </a:rPr>
              <a:t>                                                      </a:t>
            </a:r>
            <a:r>
              <a:rPr kumimoji="1" lang="zh-CN" altLang="en-US" sz="4000" b="1">
                <a:latin typeface="Times New Roman" panose="02020603050405020304" pitchFamily="18" charset="0"/>
              </a:rPr>
              <a:t>。</a:t>
            </a:r>
            <a:endParaRPr kumimoji="1" lang="zh-CN" altLang="en-US" sz="4000" b="1">
              <a:latin typeface="Times New Roman" panose="02020603050405020304" pitchFamily="18" charset="0"/>
            </a:endParaRPr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3132138" y="4724400"/>
            <a:ext cx="9350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5400" b="1">
                <a:solidFill>
                  <a:srgbClr val="FF3300"/>
                </a:solidFill>
              </a:rPr>
              <a:t>最</a:t>
            </a:r>
            <a:endParaRPr kumimoji="1" lang="zh-CN" altLang="en-US" sz="54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7"/>
          <p:cNvSpPr txBox="1">
            <a:spLocks noChangeArrowheads="1"/>
          </p:cNvSpPr>
          <p:nvPr/>
        </p:nvSpPr>
        <p:spPr bwMode="auto">
          <a:xfrm>
            <a:off x="395288" y="2349500"/>
            <a:ext cx="475297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ea typeface="楷体_GB2312" panose="02010609030101010101" pitchFamily="49" charset="-122"/>
              </a:rPr>
              <a:t>谁的尾巴弯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000" b="1"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000" b="1">
                <a:ea typeface="楷体_GB2312" panose="02010609030101010101" pitchFamily="49" charset="-122"/>
              </a:rPr>
              <a:t>谁的尾巴扁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000" b="1"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000" b="1">
                <a:ea typeface="楷体_GB2312" panose="02010609030101010101" pitchFamily="49" charset="-122"/>
              </a:rPr>
              <a:t>谁的尾巴最好看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</p:txBody>
      </p:sp>
      <p:sp>
        <p:nvSpPr>
          <p:cNvPr id="65540" name="Text Box 8"/>
          <p:cNvSpPr txBox="1">
            <a:spLocks noChangeArrowheads="1"/>
          </p:cNvSpPr>
          <p:nvPr/>
        </p:nvSpPr>
        <p:spPr bwMode="auto">
          <a:xfrm>
            <a:off x="4284663" y="3525838"/>
            <a:ext cx="1841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2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200" b="1">
              <a:ea typeface="楷体_GB2312" panose="02010609030101010101" pitchFamily="49" charset="-122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484688" y="2349500"/>
            <a:ext cx="41910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200" b="1">
                <a:latin typeface="楷体_GB2312" panose="02010609030101010101" pitchFamily="49" charset="-122"/>
                <a:ea typeface="楷体_GB2312" panose="02010609030101010101" pitchFamily="49" charset="-122"/>
              </a:rPr>
              <a:t>公鸡的尾巴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弯</a:t>
            </a:r>
            <a:r>
              <a:rPr lang="zh-CN" altLang="en-US" sz="42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3760788" y="1825625"/>
            <a:ext cx="5429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5400" b="1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5580063" y="1557338"/>
            <a:ext cx="830262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6600" b="1">
              <a:solidFill>
                <a:srgbClr val="FF3300"/>
              </a:solidFill>
              <a:ea typeface="楷体_GB2312" panose="02010609030101010101" pitchFamily="49" charset="-122"/>
            </a:endParaRPr>
          </a:p>
        </p:txBody>
      </p:sp>
      <p:grpSp>
        <p:nvGrpSpPr>
          <p:cNvPr id="65548" name="Group 12"/>
          <p:cNvGrpSpPr/>
          <p:nvPr/>
        </p:nvGrpSpPr>
        <p:grpSpPr bwMode="auto">
          <a:xfrm>
            <a:off x="395288" y="549275"/>
            <a:ext cx="8424862" cy="1295400"/>
            <a:chOff x="249" y="346"/>
            <a:chExt cx="5307" cy="1358"/>
          </a:xfrm>
        </p:grpSpPr>
        <p:pic>
          <p:nvPicPr>
            <p:cNvPr id="65549" name="Picture 13" descr="pic_22741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49" y="346"/>
              <a:ext cx="1534" cy="1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550" name="Picture 14" descr="pic_22741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064" y="436"/>
              <a:ext cx="1478" cy="1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551" name="Picture 15" descr="u=2612082517,39590459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42" y="353"/>
              <a:ext cx="1814" cy="1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5552" name="Text Box 16"/>
          <p:cNvSpPr txBox="1">
            <a:spLocks noChangeArrowheads="1"/>
          </p:cNvSpPr>
          <p:nvPr/>
        </p:nvSpPr>
        <p:spPr bwMode="auto">
          <a:xfrm>
            <a:off x="4500563" y="3500438"/>
            <a:ext cx="4175125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200" b="1">
                <a:latin typeface="楷体_GB2312" panose="02010609030101010101" pitchFamily="49" charset="-122"/>
                <a:ea typeface="楷体_GB2312" panose="02010609030101010101" pitchFamily="49" charset="-122"/>
              </a:rPr>
              <a:t>鸭子的尾巴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扁</a:t>
            </a:r>
            <a:r>
              <a:rPr lang="zh-CN" altLang="en-US" sz="42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2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5557" name="Text Box 21"/>
          <p:cNvSpPr txBox="1">
            <a:spLocks noChangeArrowheads="1"/>
          </p:cNvSpPr>
          <p:nvPr/>
        </p:nvSpPr>
        <p:spPr bwMode="auto">
          <a:xfrm>
            <a:off x="4500880" y="4797425"/>
            <a:ext cx="4520565" cy="731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200" b="1">
                <a:ea typeface="楷体_GB2312" panose="02010609030101010101" pitchFamily="49" charset="-122"/>
              </a:rPr>
              <a:t>孔雀的尾巴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最好看</a:t>
            </a:r>
            <a:r>
              <a:rPr lang="zh-CN" altLang="en-US" sz="4200" b="1">
                <a:ea typeface="楷体_GB2312" panose="02010609030101010101" pitchFamily="49" charset="-122"/>
              </a:rPr>
              <a:t>。</a:t>
            </a:r>
            <a:endParaRPr lang="zh-CN" altLang="en-US" sz="4200" b="1">
              <a:ea typeface="楷体_GB2312" panose="02010609030101010101" pitchFamily="49" charset="-122"/>
            </a:endParaRPr>
          </a:p>
        </p:txBody>
      </p:sp>
      <p:sp>
        <p:nvSpPr>
          <p:cNvPr id="65565" name="Text Box 29"/>
          <p:cNvSpPr txBox="1">
            <a:spLocks noChangeArrowheads="1"/>
          </p:cNvSpPr>
          <p:nvPr/>
        </p:nvSpPr>
        <p:spPr bwMode="auto">
          <a:xfrm>
            <a:off x="3995738" y="2420938"/>
            <a:ext cx="7921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3B0DE3"/>
                </a:solidFill>
              </a:rPr>
              <a:t>④</a:t>
            </a:r>
            <a:endParaRPr lang="en-US" altLang="zh-CN" sz="3600" b="1">
              <a:solidFill>
                <a:srgbClr val="3B0DE3"/>
              </a:solidFill>
            </a:endParaRPr>
          </a:p>
        </p:txBody>
      </p:sp>
      <p:sp>
        <p:nvSpPr>
          <p:cNvPr id="65566" name="Text Box 30"/>
          <p:cNvSpPr txBox="1">
            <a:spLocks noChangeArrowheads="1"/>
          </p:cNvSpPr>
          <p:nvPr/>
        </p:nvSpPr>
        <p:spPr bwMode="auto">
          <a:xfrm>
            <a:off x="0" y="2349500"/>
            <a:ext cx="790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3B0DE3"/>
                </a:solidFill>
              </a:rPr>
              <a:t>③</a:t>
            </a:r>
            <a:endParaRPr lang="en-US" altLang="zh-CN" sz="3600" b="1">
              <a:solidFill>
                <a:srgbClr val="3B0D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5508625" y="981075"/>
            <a:ext cx="3635375" cy="323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30000"/>
              </a:spcBef>
            </a:pPr>
            <a:endParaRPr kumimoji="1"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3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谁的尾巴弯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45000"/>
              </a:lnSpc>
              <a:spcBef>
                <a:spcPct val="30000"/>
              </a:spcBef>
            </a:pPr>
            <a:endParaRPr lang="en-US" altLang="zh-CN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45000"/>
              </a:lnSpc>
              <a:spcBef>
                <a:spcPct val="3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谁的尾巴扁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45000"/>
              </a:lnSpc>
              <a:spcBef>
                <a:spcPct val="30000"/>
              </a:spcBef>
            </a:pPr>
            <a:endParaRPr lang="en-US" altLang="zh-CN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45000"/>
              </a:lnSpc>
              <a:spcBef>
                <a:spcPct val="3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谁的尾巴最好看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1" lang="zh-CN" altLang="en-US" sz="4400">
                <a:latin typeface="Times New Roman" panose="02020603050405020304" pitchFamily="18" charset="0"/>
              </a:rPr>
              <a:t>                 </a:t>
            </a:r>
            <a:endParaRPr kumimoji="1" lang="zh-CN" altLang="en-US" sz="4400">
              <a:latin typeface="Times New Roman" panose="02020603050405020304" pitchFamily="18" charset="0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5105400" y="4572000"/>
            <a:ext cx="31242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5000"/>
              </a:lnSpc>
              <a:spcBef>
                <a:spcPct val="50000"/>
              </a:spcBef>
            </a:pPr>
            <a:endParaRPr kumimoji="1" lang="zh-CN" altLang="en-US" sz="2400" b="1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2400" b="1">
                <a:solidFill>
                  <a:srgbClr val="FF3399"/>
                </a:solidFill>
                <a:latin typeface="Times New Roman" panose="02020603050405020304" pitchFamily="18" charset="0"/>
              </a:rPr>
              <a:t> </a:t>
            </a:r>
            <a:endParaRPr kumimoji="1"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219200" y="3810000"/>
            <a:ext cx="342900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45000"/>
              </a:lnSpc>
              <a:spcBef>
                <a:spcPct val="50000"/>
              </a:spcBef>
            </a:pPr>
            <a:endParaRPr kumimoji="1" lang="zh-CN" altLang="en-US" sz="2000" b="1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rgbClr val="FF3399"/>
                </a:solidFill>
                <a:latin typeface="Times New Roman" panose="02020603050405020304" pitchFamily="18" charset="0"/>
              </a:rPr>
              <a:t>  </a:t>
            </a:r>
            <a:endParaRPr kumimoji="1"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5580380" y="3644900"/>
            <a:ext cx="3562985" cy="27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45000"/>
              </a:lnSpc>
              <a:spcBef>
                <a:spcPct val="50000"/>
              </a:spcBef>
            </a:pPr>
            <a:endParaRPr kumimoji="1" lang="en-US" altLang="zh-CN" sz="2400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公鸡的尾巴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弯</a:t>
            </a: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。</a:t>
            </a:r>
            <a:endParaRPr kumimoji="1" lang="zh-CN" altLang="en-US" sz="3200" b="1">
              <a:solidFill>
                <a:srgbClr val="3B0DE3"/>
              </a:solidFill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35000"/>
              </a:spcBef>
            </a:pPr>
            <a:endParaRPr kumimoji="1" lang="en-US" altLang="zh-CN" sz="3200" b="1">
              <a:solidFill>
                <a:srgbClr val="3B0DE3"/>
              </a:solidFill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35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鸭子的尾巴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扁</a:t>
            </a: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。</a:t>
            </a:r>
            <a:endParaRPr kumimoji="1" lang="zh-CN" altLang="en-US" sz="3200" b="1">
              <a:solidFill>
                <a:srgbClr val="3B0DE3"/>
              </a:solidFill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35000"/>
              </a:spcBef>
            </a:pPr>
            <a:endParaRPr kumimoji="1" lang="en-US" altLang="zh-CN" sz="3200" b="1">
              <a:solidFill>
                <a:srgbClr val="3B0DE3"/>
              </a:solidFill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孔雀的尾巴</a:t>
            </a:r>
            <a:r>
              <a:rPr lang="zh-CN" altLang="en-US" sz="3200" b="1">
                <a:solidFill>
                  <a:srgbClr val="E02410"/>
                </a:solidFill>
                <a:ea typeface="楷体_GB2312" panose="02010609030101010101" pitchFamily="49" charset="-122"/>
              </a:rPr>
              <a:t>最好看</a:t>
            </a:r>
            <a:r>
              <a:rPr kumimoji="1" lang="zh-CN" altLang="en-US" sz="3200" b="1">
                <a:latin typeface="Times New Roman" panose="02020603050405020304" pitchFamily="18" charset="0"/>
              </a:rPr>
              <a:t>。</a:t>
            </a:r>
            <a:endParaRPr kumimoji="1" lang="zh-CN" altLang="en-US" sz="4400">
              <a:latin typeface="Times New Roman" panose="02020603050405020304" pitchFamily="18" charset="0"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684213" y="914400"/>
            <a:ext cx="5106987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kumimoji="1" lang="en-US" altLang="zh-CN" sz="2400" b="1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谁的尾巴长</a:t>
            </a:r>
            <a:r>
              <a:rPr kumimoji="1"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en-US" altLang="zh-CN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endParaRPr kumimoji="1" lang="zh-CN" altLang="en-US" sz="2400" b="1">
              <a:solidFill>
                <a:srgbClr val="F4124D"/>
              </a:solidFill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谁的尾巴短</a:t>
            </a:r>
            <a:r>
              <a:rPr kumimoji="1"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endParaRPr kumimoji="1" lang="zh-CN" altLang="en-US" sz="2400" b="1">
              <a:solidFill>
                <a:srgbClr val="F4124D"/>
              </a:solidFill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rgbClr val="3B0DE3"/>
                </a:solidFill>
                <a:latin typeface="宋体" panose="02010600030101010101" pitchFamily="2" charset="-122"/>
              </a:rPr>
              <a:t>谁的尾巴好像一把伞</a:t>
            </a:r>
            <a:r>
              <a:rPr lang="zh-CN" altLang="en-US" sz="4000" b="1">
                <a:solidFill>
                  <a:srgbClr val="E02410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kumimoji="1" lang="zh-CN" altLang="en-US" sz="44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684213" y="3563303"/>
            <a:ext cx="5184775" cy="3283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kumimoji="1" lang="en-US" altLang="zh-CN" sz="2400" b="1" dirty="0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3B0DE3"/>
                </a:solidFill>
                <a:latin typeface="宋体" panose="02010600030101010101" pitchFamily="2" charset="-122"/>
              </a:rPr>
              <a:t>猴子的尾巴</a:t>
            </a:r>
            <a:r>
              <a:rPr lang="zh-CN" altLang="en-US" sz="4000" b="1" dirty="0">
                <a:solidFill>
                  <a:srgbClr val="E02410"/>
                </a:solidFill>
                <a:ea typeface="楷体_GB2312" panose="02010609030101010101" pitchFamily="49" charset="-122"/>
              </a:rPr>
              <a:t>长</a:t>
            </a:r>
            <a:r>
              <a:rPr kumimoji="1"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。</a:t>
            </a:r>
            <a:endParaRPr kumimoji="1" lang="zh-CN" altLang="en-US" sz="3200" b="1" dirty="0"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endParaRPr kumimoji="1" lang="en-US" altLang="zh-CN" sz="2000" b="1" dirty="0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3B0DE3"/>
                </a:solidFill>
                <a:latin typeface="宋体" panose="02010600030101010101" pitchFamily="2" charset="-122"/>
              </a:rPr>
              <a:t>兔子的尾巴</a:t>
            </a:r>
            <a:r>
              <a:rPr lang="zh-CN" altLang="en-US" sz="4000" b="1" dirty="0">
                <a:solidFill>
                  <a:srgbClr val="E02410"/>
                </a:solidFill>
                <a:ea typeface="楷体_GB2312" panose="02010609030101010101" pitchFamily="49" charset="-122"/>
              </a:rPr>
              <a:t>短</a:t>
            </a:r>
            <a:r>
              <a:rPr kumimoji="1"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kumimoji="1" lang="zh-CN" altLang="en-US" sz="3200" b="1" dirty="0">
                <a:latin typeface="宋体" panose="02010600030101010101" pitchFamily="2" charset="-122"/>
              </a:rPr>
              <a:t>。</a:t>
            </a:r>
            <a:endParaRPr kumimoji="1" lang="zh-CN" altLang="en-US" sz="3200" b="1" dirty="0">
              <a:latin typeface="宋体" panose="02010600030101010101" pitchFamily="2" charset="-122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endParaRPr kumimoji="1" lang="en-US" altLang="zh-CN" sz="2000" b="1" dirty="0">
              <a:latin typeface="Times New Roman" panose="02020603050405020304" pitchFamily="18" charset="0"/>
            </a:endParaRP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3B0DE3"/>
                </a:solidFill>
                <a:latin typeface="宋体" panose="02010600030101010101" pitchFamily="2" charset="-122"/>
              </a:rPr>
              <a:t>松鼠的尾巴好像</a:t>
            </a:r>
            <a:r>
              <a:rPr lang="zh-CN" altLang="en-US" sz="3200" b="1" dirty="0">
                <a:solidFill>
                  <a:srgbClr val="E02410"/>
                </a:solidFill>
                <a:ea typeface="楷体_GB2312" panose="02010609030101010101" pitchFamily="49" charset="-122"/>
              </a:rPr>
              <a:t>一把伞</a:t>
            </a:r>
            <a:r>
              <a:rPr kumimoji="1" lang="zh-CN" altLang="en-US" sz="2800" b="1" dirty="0">
                <a:latin typeface="宋体" panose="02010600030101010101" pitchFamily="2" charset="-122"/>
              </a:rPr>
              <a:t>。</a:t>
            </a:r>
            <a:endParaRPr kumimoji="1" lang="zh-CN" altLang="en-US" sz="2800" b="1" dirty="0">
              <a:latin typeface="宋体" panose="02010600030101010101" pitchFamily="2" charset="-122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kumimoji="1" lang="zh-CN" altLang="en-US" sz="4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66568" name="WordArt 8"/>
          <p:cNvSpPr>
            <a:spLocks noChangeArrowheads="1" noChangeShapeType="1" noTextEdit="1"/>
          </p:cNvSpPr>
          <p:nvPr/>
        </p:nvSpPr>
        <p:spPr bwMode="auto">
          <a:xfrm>
            <a:off x="3048000" y="228600"/>
            <a:ext cx="2971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比尾巴</a:t>
            </a:r>
            <a:endParaRPr lang="zh-CN" altLang="en-US" sz="3600" kern="1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>
            <a:off x="5003800" y="1295400"/>
            <a:ext cx="0" cy="5562600"/>
          </a:xfrm>
          <a:prstGeom prst="line">
            <a:avLst/>
          </a:prstGeom>
          <a:noFill/>
          <a:ln w="38100">
            <a:solidFill>
              <a:schemeClr val="tx2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179388" y="1125538"/>
            <a:ext cx="576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①</a:t>
            </a:r>
            <a:endParaRPr lang="en-US" altLang="zh-CN" sz="3600" b="1"/>
          </a:p>
        </p:txBody>
      </p:sp>
      <p:sp>
        <p:nvSpPr>
          <p:cNvPr id="66571" name="Text Box 11"/>
          <p:cNvSpPr txBox="1">
            <a:spLocks noChangeArrowheads="1"/>
          </p:cNvSpPr>
          <p:nvPr/>
        </p:nvSpPr>
        <p:spPr bwMode="auto">
          <a:xfrm>
            <a:off x="179388" y="3644900"/>
            <a:ext cx="8270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②</a:t>
            </a:r>
            <a:endParaRPr lang="en-US" altLang="zh-CN" sz="3600" b="1"/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5076825" y="1052513"/>
            <a:ext cx="574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③</a:t>
            </a:r>
            <a:endParaRPr lang="en-US" altLang="zh-CN" sz="3600" b="1"/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5148263" y="3789363"/>
            <a:ext cx="86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④</a:t>
            </a:r>
            <a:endParaRPr lang="en-US" altLang="zh-CN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6868" name="Picture 4" descr="图片1"/>
          <p:cNvPicPr>
            <a:picLocks noChangeAspect="1" noChangeArrowheads="1"/>
          </p:cNvPicPr>
          <p:nvPr/>
        </p:nvPicPr>
        <p:blipFill>
          <a:blip r:embed="rId1"/>
          <a:srcRect b="4523"/>
          <a:stretch>
            <a:fillRect/>
          </a:stretch>
        </p:blipFill>
        <p:spPr bwMode="auto">
          <a:xfrm>
            <a:off x="-36195" y="-9525"/>
            <a:ext cx="9216390" cy="687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39750" y="981075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3200" b="1">
              <a:solidFill>
                <a:srgbClr val="3B0DE3"/>
              </a:solidFill>
            </a:endParaRPr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auto">
          <a:xfrm>
            <a:off x="179388" y="549275"/>
            <a:ext cx="8496300" cy="38163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rgbClr val="00FF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611188" y="981075"/>
            <a:ext cx="7561262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E02410"/>
                </a:solidFill>
              </a:rPr>
              <a:t>我会学：</a:t>
            </a:r>
            <a:endParaRPr lang="zh-CN" altLang="en-US" sz="4000" b="1" dirty="0">
              <a:solidFill>
                <a:srgbClr val="E02410"/>
              </a:solidFill>
            </a:endParaRPr>
          </a:p>
          <a:p>
            <a:r>
              <a:rPr lang="zh-CN" altLang="en-US" sz="4000" b="1" dirty="0">
                <a:solidFill>
                  <a:srgbClr val="3B0DE3"/>
                </a:solidFill>
              </a:rPr>
              <a:t>       </a:t>
            </a:r>
            <a:r>
              <a:rPr lang="zh-CN" altLang="en-US" sz="4000" b="1" dirty="0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先自由读第一、二小节，想一想参加比赛的动物有谁？ 它们的尾巴是怎么样的？</a:t>
            </a:r>
            <a:endParaRPr lang="zh-CN" altLang="en-US" sz="4000" b="1" dirty="0">
              <a:solidFill>
                <a:srgbClr val="3B0DE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5414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971550" y="260350"/>
            <a:ext cx="30241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Times New Roman" panose="02020603050405020304" pitchFamily="18" charset="0"/>
              </a:rPr>
              <a:t>比尾巴</a:t>
            </a:r>
            <a:endParaRPr lang="zh-CN" altLang="en-US" sz="4000" b="1">
              <a:latin typeface="Times New Roman" panose="02020603050405020304" pitchFamily="18" charset="0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539750" y="3573463"/>
            <a:ext cx="56880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的尾巴</a:t>
            </a:r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，</a:t>
            </a:r>
            <a:endParaRPr kumimoji="1" lang="zh-CN" altLang="en-US" sz="4000" b="1">
              <a:solidFill>
                <a:srgbClr val="FF0066"/>
              </a:solidFill>
              <a:ea typeface="楷体_GB2312" panose="02010609030101010101" pitchFamily="49" charset="-122"/>
            </a:endParaRPr>
          </a:p>
          <a:p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的尾巴 </a:t>
            </a:r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，</a:t>
            </a:r>
            <a:endParaRPr kumimoji="1" lang="zh-CN" altLang="en-US" sz="4000" b="1">
              <a:solidFill>
                <a:srgbClr val="FF0066"/>
              </a:solidFill>
              <a:ea typeface="楷体_GB2312" panose="02010609030101010101" pitchFamily="49" charset="-122"/>
            </a:endParaRPr>
          </a:p>
          <a:p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的尾巴</a:t>
            </a:r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。</a:t>
            </a:r>
            <a:endParaRPr kumimoji="1" lang="zh-CN" altLang="en-US" sz="4000" b="1">
              <a:solidFill>
                <a:srgbClr val="FF0066"/>
              </a:solidFill>
              <a:ea typeface="楷体_GB2312" panose="02010609030101010101" pitchFamily="49" charset="-122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468313" y="1125538"/>
            <a:ext cx="56165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谁的尾巴 </a:t>
            </a:r>
            <a:r>
              <a:rPr kumimoji="1" lang="zh-CN" altLang="en-US" sz="4000" b="1" u="sng">
                <a:solidFill>
                  <a:srgbClr val="6600FF"/>
                </a:solidFill>
                <a:ea typeface="楷体_GB2312" panose="02010609030101010101" pitchFamily="49" charset="-122"/>
              </a:rPr>
              <a:t>     </a:t>
            </a: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？</a:t>
            </a:r>
            <a:endParaRPr kumimoji="1" lang="zh-CN" altLang="en-US" sz="4000" b="1">
              <a:solidFill>
                <a:srgbClr val="6600FF"/>
              </a:solidFill>
              <a:ea typeface="楷体_GB2312" panose="02010609030101010101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谁的尾巴 </a:t>
            </a:r>
            <a:r>
              <a:rPr kumimoji="1" lang="zh-CN" altLang="en-US" sz="4000" b="1" u="sng">
                <a:solidFill>
                  <a:srgbClr val="6600FF"/>
                </a:solidFill>
                <a:ea typeface="楷体_GB2312" panose="02010609030101010101" pitchFamily="49" charset="-122"/>
              </a:rPr>
              <a:t>     </a:t>
            </a: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？</a:t>
            </a:r>
            <a:endParaRPr kumimoji="1" lang="zh-CN" altLang="en-US" sz="4000" b="1">
              <a:solidFill>
                <a:srgbClr val="6600FF"/>
              </a:solidFill>
              <a:ea typeface="楷体_GB2312" panose="02010609030101010101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谁的尾巴 </a:t>
            </a:r>
            <a:r>
              <a:rPr kumimoji="1" lang="zh-CN" altLang="en-US" sz="4000" b="1" u="sng">
                <a:solidFill>
                  <a:srgbClr val="6600FF"/>
                </a:solidFill>
                <a:ea typeface="楷体_GB2312" panose="02010609030101010101" pitchFamily="49" charset="-122"/>
              </a:rPr>
              <a:t>        </a:t>
            </a: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 ？</a:t>
            </a:r>
            <a:endParaRPr lang="zh-CN" altLang="en-US" sz="4000" b="1">
              <a:ea typeface="楷体_GB2312" panose="02010609030101010101" pitchFamily="49" charset="-122"/>
            </a:endParaRPr>
          </a:p>
        </p:txBody>
      </p:sp>
      <p:pic>
        <p:nvPicPr>
          <p:cNvPr id="81939" name="Picture 19" descr="图片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44820" y="51435"/>
            <a:ext cx="3367405" cy="22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0" name="Picture 20" descr="图片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276475"/>
            <a:ext cx="3635375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2" name="Picture 6" descr="AN06_01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4149725"/>
            <a:ext cx="3563937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5414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971550" y="260350"/>
            <a:ext cx="30241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Times New Roman" panose="02020603050405020304" pitchFamily="18" charset="0"/>
              </a:rPr>
              <a:t>比耳朵</a:t>
            </a:r>
            <a:endParaRPr lang="zh-CN" altLang="en-US" sz="4000" b="1">
              <a:latin typeface="Times New Roman" panose="02020603050405020304" pitchFamily="18" charset="0"/>
            </a:endParaRP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539750" y="3573463"/>
            <a:ext cx="568801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的耳朵</a:t>
            </a:r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，</a:t>
            </a:r>
            <a:endParaRPr kumimoji="1" lang="zh-CN" altLang="en-US" sz="4000" b="1">
              <a:solidFill>
                <a:srgbClr val="FF0066"/>
              </a:solidFill>
              <a:ea typeface="楷体_GB2312" panose="02010609030101010101" pitchFamily="49" charset="-122"/>
            </a:endParaRPr>
          </a:p>
          <a:p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的耳朵 </a:t>
            </a:r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，</a:t>
            </a:r>
            <a:endParaRPr kumimoji="1" lang="zh-CN" altLang="en-US" sz="4000" b="1">
              <a:solidFill>
                <a:srgbClr val="FF0066"/>
              </a:solidFill>
              <a:ea typeface="楷体_GB2312" panose="02010609030101010101" pitchFamily="49" charset="-122"/>
            </a:endParaRPr>
          </a:p>
          <a:p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的耳朵</a:t>
            </a:r>
            <a:r>
              <a:rPr kumimoji="1" lang="zh-CN" altLang="en-US" sz="4000" b="1" u="sng">
                <a:solidFill>
                  <a:srgbClr val="FF0066"/>
                </a:solidFill>
                <a:ea typeface="楷体_GB2312" panose="02010609030101010101" pitchFamily="49" charset="-122"/>
              </a:rPr>
              <a:t>       </a:t>
            </a:r>
            <a:r>
              <a:rPr kumimoji="1" lang="zh-CN" altLang="en-US" sz="4000" b="1">
                <a:solidFill>
                  <a:srgbClr val="FF0066"/>
                </a:solidFill>
                <a:ea typeface="楷体_GB2312" panose="02010609030101010101" pitchFamily="49" charset="-122"/>
              </a:rPr>
              <a:t>。</a:t>
            </a:r>
            <a:endParaRPr kumimoji="1" lang="zh-CN" altLang="en-US" sz="4000" b="1">
              <a:solidFill>
                <a:srgbClr val="FF0066"/>
              </a:solidFill>
              <a:ea typeface="楷体_GB2312" panose="02010609030101010101" pitchFamily="49" charset="-122"/>
            </a:endParaRP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68313" y="1125538"/>
            <a:ext cx="6551612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谁的耳朵</a:t>
            </a:r>
            <a:r>
              <a:rPr kumimoji="1" lang="zh-CN" altLang="en-US" sz="4000" b="1" u="sng">
                <a:solidFill>
                  <a:srgbClr val="E02410"/>
                </a:solidFill>
                <a:ea typeface="楷体_GB2312" panose="02010609030101010101" pitchFamily="49" charset="-122"/>
              </a:rPr>
              <a:t>尖</a:t>
            </a: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？</a:t>
            </a:r>
            <a:endParaRPr kumimoji="1" lang="zh-CN" altLang="en-US" sz="4000" b="1">
              <a:solidFill>
                <a:srgbClr val="6600FF"/>
              </a:solidFill>
              <a:ea typeface="楷体_GB2312" panose="02010609030101010101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谁的耳朵</a:t>
            </a:r>
            <a:r>
              <a:rPr kumimoji="1" lang="zh-CN" altLang="en-US" sz="4000" b="1" u="sng">
                <a:solidFill>
                  <a:srgbClr val="E02410"/>
                </a:solidFill>
                <a:ea typeface="楷体_GB2312" panose="02010609030101010101" pitchFamily="49" charset="-122"/>
              </a:rPr>
              <a:t>长</a:t>
            </a: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？</a:t>
            </a:r>
            <a:endParaRPr kumimoji="1" lang="zh-CN" altLang="en-US" sz="4000" b="1">
              <a:solidFill>
                <a:srgbClr val="6600FF"/>
              </a:solidFill>
              <a:ea typeface="楷体_GB2312" panose="02010609030101010101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谁的耳朵</a:t>
            </a:r>
            <a:r>
              <a:rPr kumimoji="1" lang="zh-CN" altLang="en-US" sz="4000" b="1" u="sng">
                <a:solidFill>
                  <a:srgbClr val="E02410"/>
                </a:solidFill>
                <a:ea typeface="楷体_GB2312" panose="02010609030101010101" pitchFamily="49" charset="-122"/>
              </a:rPr>
              <a:t>好像一把扇子</a:t>
            </a:r>
            <a:r>
              <a:rPr kumimoji="1" lang="zh-CN" altLang="en-US" sz="4000" b="1">
                <a:solidFill>
                  <a:srgbClr val="6600FF"/>
                </a:solidFill>
                <a:ea typeface="楷体_GB2312" panose="02010609030101010101" pitchFamily="49" charset="-122"/>
              </a:rPr>
              <a:t>？</a:t>
            </a:r>
            <a:endParaRPr lang="zh-CN" altLang="en-US" sz="4000" b="1">
              <a:ea typeface="楷体_GB2312" panose="02010609030101010101" pitchFamily="49" charset="-122"/>
            </a:endParaRPr>
          </a:p>
        </p:txBody>
      </p:sp>
      <p:pic>
        <p:nvPicPr>
          <p:cNvPr id="88073" name="Picture 9" descr="u=2771079110,859816284&amp;fm=0&amp;gp=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659563" y="0"/>
            <a:ext cx="248443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4" name="Picture 10" descr="u=1585862603,831995561&amp;fm=0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1916113"/>
            <a:ext cx="3059112" cy="244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5" name="Picture 11" descr="u=1921757395,1004772021&amp;fm=0&amp;g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2850" y="4149725"/>
            <a:ext cx="2851150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zh-CN" altLang="en-US" sz="4000" smtClean="0"/>
            </a:br>
            <a:endParaRPr lang="zh-CN" altLang="en-US" sz="4000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  <a:p>
            <a:endParaRPr lang="zh-CN" altLang="en-US" smtClean="0"/>
          </a:p>
        </p:txBody>
      </p:sp>
      <p:pic>
        <p:nvPicPr>
          <p:cNvPr id="86020" name="Picture 4" descr="pic_22742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87450" y="1484313"/>
            <a:ext cx="1801813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1" name="Picture 5" descr="pic_2274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788" y="1484313"/>
            <a:ext cx="1871662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2" name="Picture 6" descr="pic_2274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938" y="1484313"/>
            <a:ext cx="1871662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3" name="Picture 7" descr="pic_22753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8400" y="4221163"/>
            <a:ext cx="1800225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4" name="Picture 8" descr="pic_22745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25" y="4149725"/>
            <a:ext cx="1801813" cy="16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025" name="Picture 9" descr="pic_22754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1331913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1476375" y="282575"/>
            <a:ext cx="66960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44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en-US" sz="36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读读画画</a:t>
            </a:r>
            <a:r>
              <a:rPr lang="en-US" altLang="zh-CN" sz="4400" b="1">
                <a:solidFill>
                  <a:srgbClr val="FF33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:</a:t>
            </a:r>
            <a:r>
              <a: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</a:rPr>
              <a:t>聪明的小朋友请帮帮我吧</a:t>
            </a:r>
            <a:r>
              <a:rPr lang="en-US" altLang="zh-CN" sz="2400" b="1">
                <a:latin typeface="楷体_GB2312" panose="02010609030101010101" pitchFamily="49" charset="-122"/>
                <a:ea typeface="楷体_GB2312" panose="02010609030101010101" pitchFamily="49" charset="-122"/>
              </a:rPr>
              <a:t>!</a:t>
            </a:r>
            <a:endParaRPr lang="en-US" altLang="zh-CN" sz="24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86027" name="Picture 11" descr="u=3713479400,456111594&amp;gp=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58888" y="4149725"/>
            <a:ext cx="1778000" cy="16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r20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900113" y="404813"/>
            <a:ext cx="7632700" cy="2519362"/>
          </a:xfrm>
          <a:prstGeom prst="wedgeEllipseCallout">
            <a:avLst>
              <a:gd name="adj1" fmla="val 13500"/>
              <a:gd name="adj2" fmla="val 116477"/>
            </a:avLst>
          </a:prstGeom>
          <a:solidFill>
            <a:schemeClr val="bg1"/>
          </a:solidFill>
          <a:ln w="44450">
            <a:solidFill>
              <a:srgbClr val="00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331913" y="692150"/>
            <a:ext cx="64801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3600" b="1" dirty="0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我把尾巴当作</a:t>
            </a:r>
            <a:r>
              <a:rPr lang="zh-CN" altLang="en-US" sz="3600" b="1" dirty="0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游泳器</a:t>
            </a:r>
            <a:r>
              <a:rPr lang="zh-CN" altLang="en-US" sz="3600" b="1" dirty="0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。我用尾巴左右摆动，使身体前进，我的尾巴还能</a:t>
            </a:r>
            <a:r>
              <a:rPr lang="zh-CN" altLang="en-US" sz="3600" b="1" dirty="0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控制方向</a:t>
            </a:r>
            <a:r>
              <a:rPr lang="zh-CN" altLang="en-US" sz="3600" b="1" dirty="0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呢</a:t>
            </a:r>
            <a:r>
              <a:rPr lang="en-US" altLang="zh-CN" sz="3600" b="1" dirty="0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  <a:endParaRPr lang="en-US" altLang="zh-CN" sz="3600" b="1" dirty="0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>
            <a:off x="4140200" y="5300663"/>
            <a:ext cx="1241425" cy="1017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鱼</a:t>
            </a:r>
            <a:endParaRPr lang="zh-CN" altLang="en-US" sz="3600" b="1" kern="1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53" name="Picture 9" descr="u=2548443243,2878001571&amp;fm=0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3506788"/>
            <a:ext cx="3408363" cy="335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Fr20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835150" y="836613"/>
            <a:ext cx="59769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endParaRPr lang="en-US" altLang="zh-CN" sz="40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>
            <a:off x="900113" y="188913"/>
            <a:ext cx="8243887" cy="3455987"/>
          </a:xfrm>
          <a:prstGeom prst="wedgeEllipseCallout">
            <a:avLst>
              <a:gd name="adj1" fmla="val 12278"/>
              <a:gd name="adj2" fmla="val 71361"/>
            </a:avLst>
          </a:prstGeom>
          <a:solidFill>
            <a:schemeClr val="bg1"/>
          </a:solidFill>
          <a:ln w="44450">
            <a:solidFill>
              <a:srgbClr val="00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我把尾巴当作</a:t>
            </a:r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飞行器</a:t>
            </a:r>
            <a:r>
              <a:rPr lang="zh-CN" altLang="en-US" sz="40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。我用尾巴</a:t>
            </a:r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掌握方向</a:t>
            </a:r>
            <a:r>
              <a:rPr lang="zh-CN" altLang="en-US" sz="40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，在飞行时我的尾巴起到舵的作用</a:t>
            </a:r>
            <a:r>
              <a:rPr lang="en-US" altLang="zh-CN" sz="40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  <a:endParaRPr lang="en-US" altLang="zh-CN" sz="40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endParaRPr lang="zh-CN" altLang="en-US" sz="400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0968" name="WordArt 8"/>
          <p:cNvSpPr>
            <a:spLocks noChangeArrowheads="1" noChangeShapeType="1" noTextEdit="1"/>
          </p:cNvSpPr>
          <p:nvPr/>
        </p:nvSpPr>
        <p:spPr bwMode="auto">
          <a:xfrm>
            <a:off x="4572000" y="5516563"/>
            <a:ext cx="1368425" cy="946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鸟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71" name="Picture 11" descr="u=455041792,2736417905&amp;fm=0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2025" y="4049713"/>
            <a:ext cx="3101975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 animBg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r20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AutoShape 7"/>
          <p:cNvSpPr>
            <a:spLocks noChangeArrowheads="1"/>
          </p:cNvSpPr>
          <p:nvPr/>
        </p:nvSpPr>
        <p:spPr bwMode="auto">
          <a:xfrm>
            <a:off x="539750" y="836613"/>
            <a:ext cx="8064500" cy="2376487"/>
          </a:xfrm>
          <a:prstGeom prst="wedgeEllipseCallout">
            <a:avLst>
              <a:gd name="adj1" fmla="val 13662"/>
              <a:gd name="adj2" fmla="val 84069"/>
            </a:avLst>
          </a:prstGeom>
          <a:solidFill>
            <a:schemeClr val="bg1"/>
          </a:solidFill>
          <a:ln w="44450">
            <a:solidFill>
              <a:srgbClr val="00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我把尾巴当作</a:t>
            </a:r>
            <a:r>
              <a:rPr lang="zh-CN" altLang="en-US" sz="40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武器</a:t>
            </a:r>
            <a:r>
              <a:rPr lang="zh-CN" altLang="en-US" sz="40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。我用尾巴来捕捉猎物</a:t>
            </a:r>
            <a:r>
              <a:rPr lang="en-US" altLang="zh-CN" sz="40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  <a:endParaRPr lang="en-US" altLang="zh-CN" sz="40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endParaRPr lang="zh-CN" altLang="en-US" sz="400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1993" name="WordArt 9"/>
          <p:cNvSpPr>
            <a:spLocks noChangeArrowheads="1" noChangeShapeType="1" noTextEdit="1"/>
          </p:cNvSpPr>
          <p:nvPr/>
        </p:nvSpPr>
        <p:spPr bwMode="auto">
          <a:xfrm>
            <a:off x="3276600" y="5157788"/>
            <a:ext cx="1187450" cy="7302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鳄鱼</a:t>
            </a:r>
            <a:endParaRPr lang="zh-CN" altLang="en-US" sz="3600" b="1" kern="1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1994" name="Picture 10" descr="u=3631746742,2928375773&amp;fm=0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076700"/>
            <a:ext cx="3779837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 animBg="1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Fr20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84213" y="260350"/>
            <a:ext cx="5976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endParaRPr lang="en-US" altLang="zh-CN" sz="40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44040" name="Picture 8" descr="u=486016933,1231619710&amp;fm=0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311525"/>
            <a:ext cx="3635375" cy="354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1" name="AutoShape 9"/>
          <p:cNvSpPr>
            <a:spLocks noChangeArrowheads="1"/>
          </p:cNvSpPr>
          <p:nvPr/>
        </p:nvSpPr>
        <p:spPr bwMode="auto">
          <a:xfrm>
            <a:off x="755650" y="549275"/>
            <a:ext cx="8207375" cy="2808288"/>
          </a:xfrm>
          <a:prstGeom prst="wedgeEllipseCallout">
            <a:avLst>
              <a:gd name="adj1" fmla="val 45282"/>
              <a:gd name="adj2" fmla="val 85273"/>
            </a:avLst>
          </a:prstGeom>
          <a:solidFill>
            <a:schemeClr val="bg1"/>
          </a:solidFill>
          <a:ln w="44450">
            <a:solidFill>
              <a:srgbClr val="00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36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我把尾巴当作</a:t>
            </a:r>
            <a:r>
              <a:rPr lang="zh-CN" altLang="en-US" sz="36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仓库</a:t>
            </a:r>
            <a:r>
              <a:rPr lang="zh-CN" altLang="en-US" sz="36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。在食物丰富的雨季，我就在尾巴里存储起</a:t>
            </a:r>
            <a:r>
              <a:rPr lang="zh-CN" altLang="en-US" sz="36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大量营养</a:t>
            </a:r>
            <a:r>
              <a:rPr lang="zh-CN" altLang="en-US" sz="36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留作旱季时用</a:t>
            </a:r>
            <a:r>
              <a:rPr lang="en-US" altLang="zh-CN" sz="36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  <a:endParaRPr lang="zh-CN" altLang="en-US" sz="36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4042" name="WordArt 10"/>
          <p:cNvSpPr>
            <a:spLocks noChangeArrowheads="1" noChangeShapeType="1" noTextEdit="1"/>
          </p:cNvSpPr>
          <p:nvPr/>
        </p:nvSpPr>
        <p:spPr bwMode="auto">
          <a:xfrm>
            <a:off x="5580063" y="5949950"/>
            <a:ext cx="1330325" cy="730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狐猴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1" grpId="0" animBg="1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Fr20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684213" y="260350"/>
            <a:ext cx="5976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endParaRPr lang="en-US" altLang="zh-CN" sz="40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45062" name="Picture 6" descr="picCAVOUJCA"/>
          <p:cNvPicPr>
            <a:picLocks noChangeAspect="1" noChangeArrowheads="1"/>
          </p:cNvPicPr>
          <p:nvPr/>
        </p:nvPicPr>
        <p:blipFill>
          <a:blip r:embed="rId2"/>
          <a:srcRect r="859" b="8225"/>
          <a:stretch>
            <a:fillRect/>
          </a:stretch>
        </p:blipFill>
        <p:spPr bwMode="auto">
          <a:xfrm>
            <a:off x="5003800" y="3684905"/>
            <a:ext cx="4104640" cy="291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3" name="AutoShape 7"/>
          <p:cNvSpPr>
            <a:spLocks noChangeArrowheads="1"/>
          </p:cNvSpPr>
          <p:nvPr/>
        </p:nvSpPr>
        <p:spPr bwMode="auto">
          <a:xfrm>
            <a:off x="323850" y="0"/>
            <a:ext cx="8207375" cy="2808288"/>
          </a:xfrm>
          <a:prstGeom prst="wedgeEllipseCallout">
            <a:avLst>
              <a:gd name="adj1" fmla="val 16093"/>
              <a:gd name="adj2" fmla="val 106870"/>
            </a:avLst>
          </a:prstGeom>
          <a:solidFill>
            <a:schemeClr val="bg1"/>
          </a:solidFill>
          <a:ln w="44450">
            <a:solidFill>
              <a:srgbClr val="0000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36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我把尾巴当作</a:t>
            </a:r>
            <a:r>
              <a:rPr lang="zh-CN" altLang="en-US" sz="3600" b="1">
                <a:solidFill>
                  <a:srgbClr val="3B0DE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交际工具</a:t>
            </a:r>
            <a:r>
              <a:rPr lang="zh-CN" altLang="en-US" sz="36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。我们用不同的动作表示不同的意思</a:t>
            </a:r>
            <a:r>
              <a:rPr lang="en-US" altLang="zh-CN" sz="3600" b="1">
                <a:solidFill>
                  <a:srgbClr val="E71AE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!</a:t>
            </a:r>
            <a:endParaRPr lang="zh-CN" altLang="en-US" sz="3600" b="1">
              <a:solidFill>
                <a:srgbClr val="E71AE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5064" name="WordArt 8"/>
          <p:cNvSpPr>
            <a:spLocks noChangeArrowheads="1" noChangeShapeType="1" noTextEdit="1"/>
          </p:cNvSpPr>
          <p:nvPr/>
        </p:nvSpPr>
        <p:spPr bwMode="auto">
          <a:xfrm>
            <a:off x="3059113" y="5805488"/>
            <a:ext cx="1509712" cy="744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松鼠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 animBg="1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图片1"/>
          <p:cNvPicPr>
            <a:picLocks noChangeAspect="1" noChangeArrowheads="1"/>
          </p:cNvPicPr>
          <p:nvPr/>
        </p:nvPicPr>
        <p:blipFill>
          <a:blip r:embed="rId1"/>
          <a:srcRect b="5095"/>
          <a:stretch>
            <a:fillRect/>
          </a:stretch>
        </p:blipFill>
        <p:spPr bwMode="auto">
          <a:xfrm>
            <a:off x="-304800" y="-42545"/>
            <a:ext cx="9753600" cy="694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611188" y="1125538"/>
            <a:ext cx="233362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课外建议：</a:t>
            </a:r>
            <a:endParaRPr lang="zh-CN" altLang="en-US" sz="3600" b="1" kern="10" dirty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297180" y="2140268"/>
            <a:ext cx="799306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D020C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zh-CN" altLang="en-US" sz="3200" b="1" dirty="0">
                <a:solidFill>
                  <a:srgbClr val="D020C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、回家把这首儿歌背给爸爸妈妈听。</a:t>
            </a:r>
            <a:endParaRPr lang="zh-CN" altLang="en-US" sz="3200" b="1" dirty="0">
              <a:solidFill>
                <a:srgbClr val="D020C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spcBef>
                <a:spcPct val="50000"/>
              </a:spcBef>
            </a:pPr>
            <a:br>
              <a:rPr lang="zh-CN" altLang="en-US" sz="3200" b="1" dirty="0">
                <a:solidFill>
                  <a:srgbClr val="D020C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en-US" altLang="zh-CN" sz="3200" b="1" dirty="0">
                <a:solidFill>
                  <a:srgbClr val="D020C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3200" b="1" dirty="0">
                <a:solidFill>
                  <a:srgbClr val="D020C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、请爸爸妈妈帮忙继续查找有关动物尾巴的资料，课余时间和小伙伴交流</a:t>
            </a:r>
            <a:r>
              <a:rPr lang="zh-CN" altLang="en-US" sz="3200" b="1" dirty="0" smtClean="0">
                <a:solidFill>
                  <a:srgbClr val="D020C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 </a:t>
            </a:r>
            <a:endParaRPr lang="zh-CN" altLang="en-US" sz="3200" b="1" dirty="0">
              <a:solidFill>
                <a:srgbClr val="D020C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2456815" y="566420"/>
            <a:ext cx="617474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谁的尾巴长？</a:t>
            </a:r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谁的尾巴短？</a:t>
            </a:r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谁的尾巴好像一把伞？</a:t>
            </a:r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</p:txBody>
      </p:sp>
      <p:sp>
        <p:nvSpPr>
          <p:cNvPr id="55307" name="WordArt 15"/>
          <p:cNvSpPr>
            <a:spLocks noChangeArrowheads="1" noChangeShapeType="1" noTextEdit="1"/>
          </p:cNvSpPr>
          <p:nvPr/>
        </p:nvSpPr>
        <p:spPr bwMode="auto">
          <a:xfrm rot="-544485">
            <a:off x="6948488" y="0"/>
            <a:ext cx="1800225" cy="1385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3600" b="1" kern="10">
                <a:ln w="0" cap="rnd">
                  <a:solidFill>
                    <a:srgbClr val="EDED19"/>
                  </a:solidFill>
                  <a:prstDash val="sysDot"/>
                  <a:round/>
                </a:ln>
                <a:gradFill rotWithShape="1">
                  <a:gsLst>
                    <a:gs pos="0">
                      <a:srgbClr val="E71AEC"/>
                    </a:gs>
                    <a:gs pos="100000">
                      <a:srgbClr val="E0241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lang="zh-CN" altLang="en-US" sz="3600" b="1" kern="10">
              <a:ln w="0" cap="rnd">
                <a:solidFill>
                  <a:srgbClr val="EDED19"/>
                </a:solidFill>
                <a:prstDash val="sysDot"/>
                <a:round/>
              </a:ln>
              <a:gradFill rotWithShape="1">
                <a:gsLst>
                  <a:gs pos="0">
                    <a:srgbClr val="E71AEC"/>
                  </a:gs>
                  <a:gs pos="100000">
                    <a:srgbClr val="E0241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5311" name="Group 15"/>
          <p:cNvGrpSpPr/>
          <p:nvPr/>
        </p:nvGrpSpPr>
        <p:grpSpPr bwMode="auto">
          <a:xfrm>
            <a:off x="250825" y="333375"/>
            <a:ext cx="2017713" cy="5780088"/>
            <a:chOff x="158" y="210"/>
            <a:chExt cx="1271" cy="3641"/>
          </a:xfrm>
        </p:grpSpPr>
        <p:pic>
          <p:nvPicPr>
            <p:cNvPr id="55308" name="Picture 12" descr="u=2063106729,2466970779&amp;fm=15&amp;gp=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04" y="210"/>
              <a:ext cx="1225" cy="1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309" name="Picture 13" descr="u=1363543910,3139568425&amp;fm=0&amp;gp=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1480"/>
              <a:ext cx="1270" cy="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310" name="Picture 14" descr="u=1987986997,2424998891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" y="2750"/>
              <a:ext cx="1267" cy="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1878013" y="651510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3B0DE3"/>
                </a:solidFill>
              </a:rPr>
              <a:t>①</a:t>
            </a:r>
            <a:endParaRPr lang="zh-CN" altLang="en-US" sz="2800" b="1">
              <a:solidFill>
                <a:srgbClr val="3B0D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7"/>
          <p:cNvSpPr txBox="1">
            <a:spLocks noChangeArrowheads="1"/>
          </p:cNvSpPr>
          <p:nvPr/>
        </p:nvSpPr>
        <p:spPr bwMode="auto">
          <a:xfrm>
            <a:off x="3059430" y="1773555"/>
            <a:ext cx="5657850" cy="448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小明上学了。</a:t>
            </a:r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小明上学了吗？</a:t>
            </a:r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</p:txBody>
      </p:sp>
      <p:sp>
        <p:nvSpPr>
          <p:cNvPr id="90115" name="WordArt 15"/>
          <p:cNvSpPr>
            <a:spLocks noChangeArrowheads="1" noChangeShapeType="1" noTextEdit="1"/>
          </p:cNvSpPr>
          <p:nvPr/>
        </p:nvSpPr>
        <p:spPr bwMode="auto">
          <a:xfrm rot="-544485">
            <a:off x="6948488" y="0"/>
            <a:ext cx="1800225" cy="1385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3600" b="1" kern="10">
                <a:ln w="0" cap="rnd">
                  <a:solidFill>
                    <a:srgbClr val="EDED19"/>
                  </a:solidFill>
                  <a:prstDash val="sysDot"/>
                  <a:round/>
                </a:ln>
                <a:gradFill rotWithShape="1">
                  <a:gsLst>
                    <a:gs pos="0">
                      <a:srgbClr val="E71AEC"/>
                    </a:gs>
                    <a:gs pos="100000">
                      <a:srgbClr val="E0241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我会比</a:t>
            </a:r>
            <a:endParaRPr lang="zh-CN" altLang="en-US" sz="3600" b="1" kern="10">
              <a:ln w="0" cap="rnd">
                <a:solidFill>
                  <a:srgbClr val="EDED19"/>
                </a:solidFill>
                <a:prstDash val="sysDot"/>
                <a:round/>
              </a:ln>
              <a:gradFill rotWithShape="1">
                <a:gsLst>
                  <a:gs pos="0">
                    <a:srgbClr val="E71AEC"/>
                  </a:gs>
                  <a:gs pos="100000">
                    <a:srgbClr val="E0241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0117" name="Picture 5" descr="u=2063106729,2466970779&amp;fm=15&amp;gp=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333375"/>
            <a:ext cx="2735263" cy="232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6084888" y="3213100"/>
            <a:ext cx="18002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吗？</a:t>
            </a:r>
            <a:endParaRPr lang="zh-CN" altLang="en-US" sz="4800" b="1">
              <a:solidFill>
                <a:srgbClr val="E02410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6" name="Text Box 7"/>
          <p:cNvSpPr txBox="1">
            <a:spLocks noChangeArrowheads="1"/>
          </p:cNvSpPr>
          <p:nvPr/>
        </p:nvSpPr>
        <p:spPr bwMode="auto">
          <a:xfrm>
            <a:off x="2382838" y="908050"/>
            <a:ext cx="6761162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谁的尾巴长</a:t>
            </a:r>
            <a:r>
              <a:rPr lang="zh-CN" altLang="en-US" sz="4800" b="1">
                <a:solidFill>
                  <a:srgbClr val="F4124D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F4124D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谁的尾巴短</a:t>
            </a:r>
            <a:r>
              <a:rPr lang="zh-CN" altLang="en-US" sz="4800" b="1">
                <a:solidFill>
                  <a:srgbClr val="F4124D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F4124D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谁的尾巴好像一把伞</a:t>
            </a:r>
            <a:r>
              <a:rPr lang="zh-CN" altLang="en-US" sz="4800" b="1">
                <a:solidFill>
                  <a:srgbClr val="F4124D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F4124D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</p:txBody>
      </p:sp>
      <p:sp>
        <p:nvSpPr>
          <p:cNvPr id="56327" name="WordArt 15"/>
          <p:cNvSpPr>
            <a:spLocks noChangeArrowheads="1" noChangeShapeType="1" noTextEdit="1"/>
          </p:cNvSpPr>
          <p:nvPr/>
        </p:nvSpPr>
        <p:spPr bwMode="auto">
          <a:xfrm rot="-544485">
            <a:off x="6948488" y="0"/>
            <a:ext cx="1800225" cy="1385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3600" b="1" kern="10">
                <a:ln w="0" cap="rnd">
                  <a:solidFill>
                    <a:srgbClr val="EDED19"/>
                  </a:solidFill>
                  <a:prstDash val="sysDot"/>
                  <a:round/>
                </a:ln>
                <a:gradFill rotWithShape="1">
                  <a:gsLst>
                    <a:gs pos="0">
                      <a:srgbClr val="E71AEC"/>
                    </a:gs>
                    <a:gs pos="100000">
                      <a:srgbClr val="E0241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lang="zh-CN" altLang="en-US" sz="3600" b="1" kern="10">
              <a:ln w="0" cap="rnd">
                <a:solidFill>
                  <a:srgbClr val="EDED19"/>
                </a:solidFill>
                <a:prstDash val="sysDot"/>
                <a:round/>
              </a:ln>
              <a:gradFill rotWithShape="1">
                <a:gsLst>
                  <a:gs pos="0">
                    <a:srgbClr val="E71AEC"/>
                  </a:gs>
                  <a:gs pos="100000">
                    <a:srgbClr val="E0241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6329" name="WordArt 9"/>
          <p:cNvSpPr>
            <a:spLocks noChangeArrowheads="1" noChangeShapeType="1" noTextEdit="1"/>
          </p:cNvSpPr>
          <p:nvPr/>
        </p:nvSpPr>
        <p:spPr bwMode="auto">
          <a:xfrm>
            <a:off x="7164388" y="4797425"/>
            <a:ext cx="1436687" cy="81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问号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6330" name="Group 10"/>
          <p:cNvGrpSpPr/>
          <p:nvPr/>
        </p:nvGrpSpPr>
        <p:grpSpPr bwMode="auto">
          <a:xfrm>
            <a:off x="250825" y="333375"/>
            <a:ext cx="2017713" cy="5780088"/>
            <a:chOff x="158" y="210"/>
            <a:chExt cx="1271" cy="3641"/>
          </a:xfrm>
        </p:grpSpPr>
        <p:pic>
          <p:nvPicPr>
            <p:cNvPr id="56331" name="Picture 11" descr="u=2063106729,2466970779&amp;fm=15&amp;gp=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04" y="210"/>
              <a:ext cx="1225" cy="1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32" name="Picture 12" descr="u=1363543910,3139568425&amp;fm=0&amp;gp=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1480"/>
              <a:ext cx="1270" cy="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33" name="Picture 13" descr="u=1987986997,2424998891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" y="2750"/>
              <a:ext cx="1267" cy="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ext Box 7"/>
          <p:cNvSpPr txBox="1">
            <a:spLocks noChangeArrowheads="1"/>
          </p:cNvSpPr>
          <p:nvPr/>
        </p:nvSpPr>
        <p:spPr bwMode="auto">
          <a:xfrm>
            <a:off x="2382838" y="908050"/>
            <a:ext cx="6581775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谁的尾巴长</a:t>
            </a:r>
            <a:r>
              <a:rPr lang="zh-CN" altLang="en-US" sz="4800" b="1">
                <a:solidFill>
                  <a:srgbClr val="F4124D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F4124D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solidFill>
                <a:srgbClr val="E02410"/>
              </a:solidFill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谁的尾巴短</a:t>
            </a:r>
            <a:r>
              <a:rPr lang="zh-CN" altLang="en-US" sz="4800" b="1">
                <a:solidFill>
                  <a:srgbClr val="F4124D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F4124D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r>
              <a:rPr lang="zh-CN" altLang="en-US" sz="4800" b="1">
                <a:ea typeface="楷体_GB2312" panose="02010609030101010101" pitchFamily="49" charset="-122"/>
              </a:rPr>
              <a:t>谁的尾巴好像一把伞</a:t>
            </a:r>
            <a:r>
              <a:rPr lang="zh-CN" altLang="en-US" sz="4800" b="1">
                <a:solidFill>
                  <a:srgbClr val="F4124D"/>
                </a:solidFill>
                <a:ea typeface="楷体_GB2312" panose="02010609030101010101" pitchFamily="49" charset="-122"/>
              </a:rPr>
              <a:t>？</a:t>
            </a:r>
            <a:endParaRPr lang="zh-CN" altLang="en-US" sz="4800" b="1">
              <a:solidFill>
                <a:srgbClr val="F4124D"/>
              </a:solidFill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800" b="1">
              <a:ea typeface="楷体_GB2312" panose="02010609030101010101" pitchFamily="49" charset="-122"/>
            </a:endParaRPr>
          </a:p>
        </p:txBody>
      </p:sp>
      <p:sp>
        <p:nvSpPr>
          <p:cNvPr id="67588" name="WordArt 15"/>
          <p:cNvSpPr>
            <a:spLocks noChangeArrowheads="1" noChangeShapeType="1" noTextEdit="1"/>
          </p:cNvSpPr>
          <p:nvPr/>
        </p:nvSpPr>
        <p:spPr bwMode="auto">
          <a:xfrm rot="-544485">
            <a:off x="6948488" y="0"/>
            <a:ext cx="1800225" cy="1385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3600" b="1" kern="10">
                <a:ln w="0" cap="rnd">
                  <a:solidFill>
                    <a:srgbClr val="EDED19"/>
                  </a:solidFill>
                  <a:prstDash val="sysDot"/>
                  <a:round/>
                </a:ln>
                <a:gradFill rotWithShape="1">
                  <a:gsLst>
                    <a:gs pos="0">
                      <a:srgbClr val="E71AEC"/>
                    </a:gs>
                    <a:gs pos="100000">
                      <a:srgbClr val="E0241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lang="zh-CN" altLang="en-US" sz="3600" b="1" kern="10">
              <a:ln w="0" cap="rnd">
                <a:solidFill>
                  <a:srgbClr val="EDED19"/>
                </a:solidFill>
                <a:prstDash val="sysDot"/>
                <a:round/>
              </a:ln>
              <a:gradFill rotWithShape="1">
                <a:gsLst>
                  <a:gs pos="0">
                    <a:srgbClr val="E71AEC"/>
                  </a:gs>
                  <a:gs pos="100000">
                    <a:srgbClr val="E0241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7590" name="Group 6"/>
          <p:cNvGrpSpPr/>
          <p:nvPr/>
        </p:nvGrpSpPr>
        <p:grpSpPr bwMode="auto">
          <a:xfrm>
            <a:off x="250825" y="333375"/>
            <a:ext cx="2017713" cy="5780088"/>
            <a:chOff x="158" y="210"/>
            <a:chExt cx="1271" cy="3641"/>
          </a:xfrm>
        </p:grpSpPr>
        <p:pic>
          <p:nvPicPr>
            <p:cNvPr id="67591" name="Picture 7" descr="u=2063106729,2466970779&amp;fm=15&amp;gp=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04" y="210"/>
              <a:ext cx="1225" cy="1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592" name="Picture 8" descr="u=1363543910,3139568425&amp;fm=0&amp;gp=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1480"/>
              <a:ext cx="1270" cy="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593" name="Picture 9" descr="u=1987986997,2424998891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" y="2750"/>
              <a:ext cx="1267" cy="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7594" name="WordArt 10"/>
          <p:cNvSpPr>
            <a:spLocks noChangeArrowheads="1" noChangeShapeType="1" noTextEdit="1"/>
          </p:cNvSpPr>
          <p:nvPr/>
        </p:nvSpPr>
        <p:spPr bwMode="auto">
          <a:xfrm>
            <a:off x="7019925" y="4941888"/>
            <a:ext cx="1474788" cy="949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问句</a:t>
            </a:r>
            <a:endParaRPr lang="zh-CN" altLang="en-US" sz="3600" b="1" kern="1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Text Box 7"/>
          <p:cNvSpPr txBox="1">
            <a:spLocks noChangeArrowheads="1"/>
          </p:cNvSpPr>
          <p:nvPr/>
        </p:nvSpPr>
        <p:spPr bwMode="auto">
          <a:xfrm>
            <a:off x="3348038" y="620713"/>
            <a:ext cx="1841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0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000" b="1">
              <a:ea typeface="楷体_GB2312" panose="02010609030101010101" pitchFamily="49" charset="-122"/>
            </a:endParaRPr>
          </a:p>
          <a:p>
            <a:pPr eaLnBrk="1" hangingPunct="1"/>
            <a:endParaRPr lang="zh-CN" altLang="en-US" sz="4000" b="1">
              <a:ea typeface="楷体_GB2312" panose="02010609030101010101" pitchFamily="49" charset="-122"/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627313" y="1052513"/>
            <a:ext cx="56165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猴子的尾巴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长</a:t>
            </a: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8613" name="WordArt 15"/>
          <p:cNvSpPr>
            <a:spLocks noChangeArrowheads="1" noChangeShapeType="1" noTextEdit="1"/>
          </p:cNvSpPr>
          <p:nvPr/>
        </p:nvSpPr>
        <p:spPr bwMode="auto">
          <a:xfrm rot="-544485">
            <a:off x="6948488" y="0"/>
            <a:ext cx="1800225" cy="1385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3600" b="1" kern="10">
                <a:ln w="0" cap="rnd">
                  <a:solidFill>
                    <a:srgbClr val="EDED19"/>
                  </a:solidFill>
                  <a:prstDash val="sysDot"/>
                  <a:round/>
                </a:ln>
                <a:gradFill rotWithShape="1">
                  <a:gsLst>
                    <a:gs pos="0">
                      <a:srgbClr val="E71AEC"/>
                    </a:gs>
                    <a:gs pos="100000">
                      <a:srgbClr val="E0241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我会读</a:t>
            </a:r>
            <a:endParaRPr lang="zh-CN" altLang="en-US" sz="3600" b="1" kern="10">
              <a:ln w="0" cap="rnd">
                <a:solidFill>
                  <a:srgbClr val="EDED19"/>
                </a:solidFill>
                <a:prstDash val="sysDot"/>
                <a:round/>
              </a:ln>
              <a:gradFill rotWithShape="1">
                <a:gsLst>
                  <a:gs pos="0">
                    <a:srgbClr val="E71AEC"/>
                  </a:gs>
                  <a:gs pos="100000">
                    <a:srgbClr val="E02410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2627313" y="2708275"/>
            <a:ext cx="52578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兔子的尾巴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短</a:t>
            </a: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627630" y="4605655"/>
            <a:ext cx="6435725" cy="82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松鼠的尾巴好像</a:t>
            </a:r>
            <a:r>
              <a:rPr lang="zh-CN" altLang="en-US" sz="4800" b="1">
                <a:solidFill>
                  <a:srgbClr val="E02410"/>
                </a:solidFill>
                <a:ea typeface="楷体_GB2312" panose="02010609030101010101" pitchFamily="49" charset="-122"/>
              </a:rPr>
              <a:t>一把伞</a:t>
            </a:r>
            <a:r>
              <a:rPr lang="zh-CN" altLang="en-US" sz="4800" b="1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  <a:endParaRPr lang="zh-CN" altLang="en-US" sz="4800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68616" name="Group 8"/>
          <p:cNvGrpSpPr/>
          <p:nvPr/>
        </p:nvGrpSpPr>
        <p:grpSpPr bwMode="auto">
          <a:xfrm>
            <a:off x="250825" y="333375"/>
            <a:ext cx="2305050" cy="5780088"/>
            <a:chOff x="158" y="210"/>
            <a:chExt cx="1271" cy="3641"/>
          </a:xfrm>
        </p:grpSpPr>
        <p:pic>
          <p:nvPicPr>
            <p:cNvPr id="68617" name="Picture 9" descr="u=2063106729,2466970779&amp;fm=15&amp;gp=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04" y="210"/>
              <a:ext cx="1225" cy="1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618" name="Picture 10" descr="u=1363543910,3139568425&amp;fm=0&amp;gp=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1480"/>
              <a:ext cx="1270" cy="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619" name="Picture 11" descr="u=1987986997,2424998891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" y="2750"/>
              <a:ext cx="1267" cy="1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2124075" y="1125538"/>
            <a:ext cx="12969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3B0DE3"/>
                </a:solidFill>
              </a:rPr>
              <a:t>②</a:t>
            </a:r>
            <a:endParaRPr lang="zh-CN" altLang="en-US" sz="3600" b="1">
              <a:solidFill>
                <a:srgbClr val="3B0D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0" y="476250"/>
            <a:ext cx="91440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000" b="1">
                <a:latin typeface="楷体_GB2312" panose="02010609030101010101" pitchFamily="49" charset="-122"/>
                <a:ea typeface="楷体_GB2312" panose="02010609030101010101" pitchFamily="49" charset="-122"/>
              </a:rPr>
              <a:t>       </a:t>
            </a:r>
            <a:endParaRPr lang="zh-CN" altLang="en-US" sz="4800" b="1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89091" name="Picture 3" descr="图片1"/>
          <p:cNvPicPr>
            <a:picLocks noChangeAspect="1" noChangeArrowheads="1"/>
          </p:cNvPicPr>
          <p:nvPr/>
        </p:nvPicPr>
        <p:blipFill>
          <a:blip r:embed="rId1"/>
          <a:srcRect t="3659" r="389"/>
          <a:stretch>
            <a:fillRect/>
          </a:stretch>
        </p:blipFill>
        <p:spPr bwMode="auto">
          <a:xfrm>
            <a:off x="0" y="332740"/>
            <a:ext cx="9108440" cy="643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635" y="405130"/>
            <a:ext cx="9053830" cy="267652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EAEAEA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endParaRPr lang="zh-CN" altLang="en-US" sz="5400" b="1">
              <a:solidFill>
                <a:srgbClr val="FF0000"/>
              </a:solidFill>
            </a:endParaRPr>
          </a:p>
          <a:p>
            <a:pPr algn="ctr"/>
            <a:endParaRPr lang="zh-CN" altLang="en-US" sz="6000" b="1"/>
          </a:p>
          <a:p>
            <a:pPr algn="ctr"/>
            <a:endParaRPr lang="zh-CN" altLang="en-US" sz="5400" b="1"/>
          </a:p>
        </p:txBody>
      </p:sp>
      <p:sp>
        <p:nvSpPr>
          <p:cNvPr id="89094" name="Line 6"/>
          <p:cNvSpPr>
            <a:spLocks noChangeShapeType="1"/>
          </p:cNvSpPr>
          <p:nvPr/>
        </p:nvSpPr>
        <p:spPr bwMode="auto">
          <a:xfrm>
            <a:off x="539750" y="549275"/>
            <a:ext cx="7345363" cy="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9095" name="Line 7"/>
          <p:cNvSpPr>
            <a:spLocks noChangeShapeType="1"/>
          </p:cNvSpPr>
          <p:nvPr/>
        </p:nvSpPr>
        <p:spPr bwMode="auto">
          <a:xfrm>
            <a:off x="539750" y="1196975"/>
            <a:ext cx="3744913" cy="0"/>
          </a:xfrm>
          <a:prstGeom prst="line">
            <a:avLst/>
          </a:prstGeom>
          <a:noFill/>
          <a:ln w="44450">
            <a:solidFill>
              <a:srgbClr val="3B0DE3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9098" name="Group 10"/>
          <p:cNvGrpSpPr/>
          <p:nvPr/>
        </p:nvGrpSpPr>
        <p:grpSpPr bwMode="auto">
          <a:xfrm>
            <a:off x="755650" y="2133600"/>
            <a:ext cx="5761038" cy="4176713"/>
            <a:chOff x="476" y="1344"/>
            <a:chExt cx="3629" cy="2631"/>
          </a:xfrm>
        </p:grpSpPr>
        <p:pic>
          <p:nvPicPr>
            <p:cNvPr id="89096" name="Picture 8" descr="u=2371129655,2449332121&amp;fm=0&amp;gp=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1344"/>
              <a:ext cx="1685" cy="2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097" name="Picture 9" descr="u=249337602,4084399696&amp;fm=0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99" y="1344"/>
              <a:ext cx="1406" cy="1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9099" name="Text Box 11"/>
          <p:cNvSpPr txBox="1">
            <a:spLocks noChangeArrowheads="1"/>
          </p:cNvSpPr>
          <p:nvPr/>
        </p:nvSpPr>
        <p:spPr bwMode="auto">
          <a:xfrm>
            <a:off x="8172450" y="638810"/>
            <a:ext cx="97155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/>
              <a:t>长</a:t>
            </a:r>
            <a:endParaRPr lang="zh-CN" altLang="en-US" sz="4800" b="1"/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4572000" y="908050"/>
            <a:ext cx="1223963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/>
              <a:t>短</a:t>
            </a:r>
            <a:endParaRPr lang="zh-CN" altLang="en-US" sz="4800" b="1"/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0" y="1989138"/>
            <a:ext cx="971550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/>
              <a:t>长</a:t>
            </a:r>
            <a:endParaRPr lang="zh-CN" altLang="en-US" sz="4800" b="1"/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300788" y="2133600"/>
            <a:ext cx="792162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/>
              <a:t>短</a:t>
            </a:r>
            <a:endParaRPr lang="zh-CN" altLang="en-US" sz="4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9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9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9" grpId="0" bldLvl="0" animBg="1"/>
      <p:bldP spid="89100" grpId="0" bldLvl="0" animBg="1"/>
      <p:bldP spid="89101" grpId="0" bldLvl="0" animBg="1"/>
      <p:bldP spid="8910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635375" y="476250"/>
            <a:ext cx="5329238" cy="19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en-US" sz="4800" b="1"/>
          </a:p>
          <a:p>
            <a:pPr>
              <a:spcBef>
                <a:spcPct val="50000"/>
              </a:spcBef>
            </a:pPr>
            <a:endParaRPr kumimoji="1" lang="zh-CN" altLang="en-US" sz="4800" b="1"/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3276600" y="3213100"/>
            <a:ext cx="63357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/>
              <a:t> </a:t>
            </a:r>
            <a:endParaRPr kumimoji="1" lang="zh-CN" altLang="en-US" sz="4400" b="1"/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611188" y="4076700"/>
            <a:ext cx="568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3B0DE3"/>
                </a:solidFill>
              </a:rPr>
              <a:t>一把（   ）</a:t>
            </a:r>
            <a:endParaRPr lang="zh-CN" altLang="en-US" sz="5400" b="1">
              <a:solidFill>
                <a:srgbClr val="3B0DE3"/>
              </a:solidFill>
            </a:endParaRPr>
          </a:p>
        </p:txBody>
      </p:sp>
      <p:grpSp>
        <p:nvGrpSpPr>
          <p:cNvPr id="46093" name="Group 13"/>
          <p:cNvGrpSpPr/>
          <p:nvPr/>
        </p:nvGrpSpPr>
        <p:grpSpPr bwMode="auto">
          <a:xfrm>
            <a:off x="4222750" y="194945"/>
            <a:ext cx="4669790" cy="3305810"/>
            <a:chOff x="2426" y="2160"/>
            <a:chExt cx="3100" cy="2160"/>
          </a:xfrm>
        </p:grpSpPr>
        <p:pic>
          <p:nvPicPr>
            <p:cNvPr id="46091" name="Picture 11" descr="u=1517433044,782340431&amp;fm=0&amp;gp=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426" y="2160"/>
              <a:ext cx="3100" cy="2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09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332" y="3929"/>
              <a:ext cx="882" cy="28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gradFill rotWithShape="0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降落伞</a:t>
              </a:r>
              <a:endParaRPr lang="zh-CN" altLang="en-US" sz="3600" b="1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46095" name="Picture 15" descr="u=1987986997,2424998891&amp;fm=0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1638" cy="357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95288" y="5300663"/>
            <a:ext cx="84978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/>
              <a:t>松鼠的尾巴好像一把伞。</a:t>
            </a:r>
            <a:endParaRPr lang="zh-CN" altLang="en-US" sz="4800" b="1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3419475" y="5300663"/>
            <a:ext cx="309721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E02410"/>
                </a:solidFill>
              </a:rPr>
              <a:t>好像</a:t>
            </a:r>
            <a:endParaRPr lang="zh-CN" altLang="en-US" sz="4800" b="1">
              <a:solidFill>
                <a:srgbClr val="E024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1387</Words>
  <Application>WPS 演示</Application>
  <PresentationFormat>全屏显示(4:3)</PresentationFormat>
  <Paragraphs>286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隶书</vt:lpstr>
      <vt:lpstr>华文隶书</vt:lpstr>
      <vt:lpstr>楷体_GB2312</vt:lpstr>
      <vt:lpstr>黑体</vt:lpstr>
      <vt:lpstr>Times New Roman</vt:lpstr>
      <vt:lpstr>微软雅黑</vt:lpstr>
      <vt:lpstr>Arial Unicode MS</vt:lpstr>
      <vt:lpstr>Calibri</vt:lpstr>
      <vt:lpstr>Arial</vt:lpstr>
      <vt:lpstr>华文行楷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
</dc:description>
  <dc:subject>第一PPT模板网-WWW.1PPT.COM</dc:subject>
  <cp:category>第一PPT模板网-WWW.1PPT.COM</cp:category>
  <cp:lastModifiedBy>Administrator</cp:lastModifiedBy>
  <cp:revision>315</cp:revision>
  <dcterms:created xsi:type="dcterms:W3CDTF">2002-11-21T14:19:00Z</dcterms:created>
  <dcterms:modified xsi:type="dcterms:W3CDTF">2017-06-22T05:41:39Z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