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6" r:id="rId16"/>
    <p:sldId id="269" r:id="rId17"/>
    <p:sldId id="270" r:id="rId18"/>
    <p:sldId id="271" r:id="rId19"/>
    <p:sldId id="272" r:id="rId20"/>
    <p:sldId id="273" r:id="rId21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风景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685" y="-46355"/>
            <a:ext cx="12209780" cy="6882765"/>
          </a:xfrm>
          <a:prstGeom prst="rect">
            <a:avLst/>
          </a:prstGeom>
        </p:spPr>
      </p:pic>
      <p:pic>
        <p:nvPicPr>
          <p:cNvPr id="1164" name="图片 1163" descr="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81844" y="1685925"/>
            <a:ext cx="1377791" cy="1029970"/>
          </a:xfrm>
          <a:prstGeom prst="rect">
            <a:avLst/>
          </a:prstGeom>
        </p:spPr>
      </p:pic>
      <p:cxnSp>
        <p:nvCxnSpPr>
          <p:cNvPr id="1169" name="直接连接符 1168"/>
          <p:cNvCxnSpPr/>
          <p:nvPr/>
        </p:nvCxnSpPr>
        <p:spPr>
          <a:xfrm>
            <a:off x="1470660" y="325756"/>
            <a:ext cx="0" cy="1364615"/>
          </a:xfrm>
          <a:prstGeom prst="line">
            <a:avLst/>
          </a:prstGeom>
          <a:ln w="28575">
            <a:solidFill>
              <a:srgbClr val="0606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8" name="直接连接符 1167"/>
          <p:cNvCxnSpPr/>
          <p:nvPr/>
        </p:nvCxnSpPr>
        <p:spPr>
          <a:xfrm>
            <a:off x="3277553" y="325755"/>
            <a:ext cx="4286" cy="2773680"/>
          </a:xfrm>
          <a:prstGeom prst="line">
            <a:avLst/>
          </a:prstGeom>
          <a:ln w="28575">
            <a:solidFill>
              <a:srgbClr val="0606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65" name="图片 1164" descr="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373154" y="2603501"/>
            <a:ext cx="1779746" cy="1330325"/>
          </a:xfrm>
          <a:prstGeom prst="rect">
            <a:avLst/>
          </a:prstGeom>
        </p:spPr>
      </p:pic>
      <p:sp>
        <p:nvSpPr>
          <p:cNvPr id="1170" name="文本框 1169"/>
          <p:cNvSpPr txBox="1"/>
          <p:nvPr/>
        </p:nvSpPr>
        <p:spPr>
          <a:xfrm>
            <a:off x="3237865" y="1664970"/>
            <a:ext cx="591629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7200" b="1">
                <a:solidFill>
                  <a:srgbClr val="3A3939"/>
                </a:solidFill>
                <a:latin typeface="微软雅黑" panose="020B0503020204020204" charset="-122"/>
                <a:ea typeface="微软雅黑" panose="020B0503020204020204" charset="-122"/>
              </a:rPr>
              <a:t>20 </a:t>
            </a:r>
            <a:r>
              <a:rPr lang="zh-CN" altLang="en-US" sz="7200" b="1">
                <a:solidFill>
                  <a:srgbClr val="3A3939"/>
                </a:solidFill>
                <a:latin typeface="微软雅黑" panose="020B0503020204020204" charset="-122"/>
                <a:ea typeface="微软雅黑" panose="020B0503020204020204" charset="-122"/>
              </a:rPr>
              <a:t>蜘蛛开店</a:t>
            </a:r>
            <a:endParaRPr lang="zh-CN" altLang="en-US" sz="7200" b="1">
              <a:solidFill>
                <a:srgbClr val="3A3939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风景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685" y="-46355"/>
            <a:ext cx="12209780" cy="6882765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 flipH="1" flipV="1">
            <a:off x="1540397" y="659765"/>
            <a:ext cx="879177" cy="93218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588899" y="688340"/>
            <a:ext cx="960133" cy="903605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E8F8D1">
                  <a:alpha val="100000"/>
                </a:srgbClr>
              </a:clrFrom>
              <a:clrTo>
                <a:srgbClr val="E8F8D1">
                  <a:alpha val="100000"/>
                  <a:alpha val="0"/>
                </a:srgbClr>
              </a:clrTo>
            </a:clrChange>
            <a:lum bright="6000"/>
          </a:blip>
          <a:srcRect l="20610" t="8990" r="20002" b="13357"/>
          <a:stretch>
            <a:fillRect/>
          </a:stretch>
        </p:blipFill>
        <p:spPr>
          <a:xfrm>
            <a:off x="279082" y="1113790"/>
            <a:ext cx="3393758" cy="4437380"/>
          </a:xfrm>
          <a:prstGeom prst="rect">
            <a:avLst/>
          </a:prstGeom>
          <a:effectLst>
            <a:softEdge rad="127000"/>
          </a:effectLst>
        </p:spPr>
      </p:pic>
      <p:grpSp>
        <p:nvGrpSpPr>
          <p:cNvPr id="15" name="组合 7"/>
          <p:cNvGrpSpPr/>
          <p:nvPr/>
        </p:nvGrpSpPr>
        <p:grpSpPr>
          <a:xfrm>
            <a:off x="210027" y="659765"/>
            <a:ext cx="2588419" cy="1807210"/>
            <a:chOff x="2466" y="1511"/>
            <a:chExt cx="4796" cy="2846"/>
          </a:xfrm>
        </p:grpSpPr>
        <p:sp>
          <p:nvSpPr>
            <p:cNvPr id="16" name="椭圆 15"/>
            <p:cNvSpPr/>
            <p:nvPr/>
          </p:nvSpPr>
          <p:spPr>
            <a:xfrm>
              <a:off x="2466" y="2743"/>
              <a:ext cx="4796" cy="1614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3168" y="1511"/>
              <a:ext cx="3391" cy="1468"/>
              <a:chOff x="3168" y="1511"/>
              <a:chExt cx="3391" cy="1468"/>
            </a:xfrm>
          </p:grpSpPr>
          <p:cxnSp>
            <p:nvCxnSpPr>
              <p:cNvPr id="18" name="直接连接符 17"/>
              <p:cNvCxnSpPr>
                <a:stCxn id="16" idx="1"/>
              </p:cNvCxnSpPr>
              <p:nvPr/>
            </p:nvCxnSpPr>
            <p:spPr>
              <a:xfrm flipV="1">
                <a:off x="3168" y="1556"/>
                <a:ext cx="1779" cy="1423"/>
              </a:xfrm>
              <a:prstGeom prst="line">
                <a:avLst/>
              </a:prstGeom>
              <a:ln w="381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>
                <a:stCxn id="16" idx="7"/>
              </p:cNvCxnSpPr>
              <p:nvPr/>
            </p:nvCxnSpPr>
            <p:spPr>
              <a:xfrm flipH="1" flipV="1">
                <a:off x="4931" y="1511"/>
                <a:ext cx="1629" cy="1468"/>
              </a:xfrm>
              <a:prstGeom prst="line">
                <a:avLst/>
              </a:prstGeom>
              <a:ln w="381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文本框 19"/>
          <p:cNvSpPr txBox="1"/>
          <p:nvPr/>
        </p:nvSpPr>
        <p:spPr>
          <a:xfrm>
            <a:off x="362427" y="1591946"/>
            <a:ext cx="22836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口罩编织店，每位顾客只需一元钱。</a:t>
            </a:r>
            <a:endParaRPr lang="zh-CN" altLang="en-US" sz="2400" b="1">
              <a:solidFill>
                <a:schemeClr val="bg1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929380" y="915035"/>
            <a:ext cx="6254115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5400">
                <a:latin typeface="楷体_GB2312" panose="02010609030101010101" charset="-122"/>
                <a:ea typeface="楷体_GB2312" panose="02010609030101010101" charset="-122"/>
              </a:rPr>
              <a:t>    </a:t>
            </a:r>
            <a:r>
              <a:rPr lang="zh-CN" altLang="en-US" sz="5400">
                <a:latin typeface="楷体_GB2312" panose="02010609030101010101" charset="-122"/>
                <a:ea typeface="楷体_GB2312" panose="02010609030101010101" charset="-122"/>
              </a:rPr>
              <a:t>于是，蜘蛛在一间小木屋外面挂了一个招牌，上面写着：</a:t>
            </a:r>
            <a:r>
              <a:rPr lang="en-US" altLang="zh-CN" sz="5400">
                <a:latin typeface="楷体_GB2312" panose="02010609030101010101" charset="-122"/>
                <a:ea typeface="楷体_GB2312" panose="02010609030101010101" charset="-122"/>
              </a:rPr>
              <a:t>“</a:t>
            </a:r>
            <a:r>
              <a:rPr lang="zh-CN" altLang="en-US" sz="5400">
                <a:latin typeface="楷体_GB2312" panose="02010609030101010101" charset="-122"/>
                <a:ea typeface="楷体_GB2312" panose="02010609030101010101" charset="-122"/>
              </a:rPr>
              <a:t>口罩编织店，每位顾客只需一元钱。</a:t>
            </a:r>
            <a:r>
              <a:rPr lang="en-US" altLang="zh-CN" sz="5400">
                <a:latin typeface="楷体_GB2312" panose="02010609030101010101" charset="-122"/>
                <a:ea typeface="楷体_GB2312" panose="02010609030101010101" charset="-122"/>
              </a:rPr>
              <a:t>”</a:t>
            </a:r>
            <a:endParaRPr lang="en-US" altLang="zh-CN" sz="5400"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风景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77165" y="-12065"/>
            <a:ext cx="12369165" cy="6882765"/>
          </a:xfrm>
          <a:prstGeom prst="rect">
            <a:avLst/>
          </a:prstGeom>
        </p:spPr>
      </p:pic>
      <p:pic>
        <p:nvPicPr>
          <p:cNvPr id="5" name="图片 4" descr="50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17619" y="2418715"/>
            <a:ext cx="4574381" cy="423291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47675" y="697865"/>
            <a:ext cx="7595870" cy="63239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en-US" altLang="zh-CN" sz="5400">
                <a:latin typeface="楷体_GB2312" panose="02010609030101010101" charset="-122"/>
                <a:ea typeface="楷体_GB2312" panose="02010609030101010101" charset="-122"/>
              </a:rPr>
              <a:t>     </a:t>
            </a:r>
            <a:r>
              <a:rPr lang="zh-CN" altLang="en-US" sz="5400">
                <a:latin typeface="楷体_GB2312" panose="02010609030101010101" charset="-122"/>
                <a:ea typeface="楷体_GB2312" panose="02010609030101010101" charset="-122"/>
              </a:rPr>
              <a:t>顾客来了，是一只河马。河马嘴巴那么长，口罩</a:t>
            </a:r>
            <a:r>
              <a:rPr lang="zh-CN" altLang="en-US" sz="54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好难织啊</a:t>
            </a:r>
            <a:r>
              <a:rPr lang="zh-CN" altLang="en-US" sz="5400">
                <a:latin typeface="楷体_GB2312" panose="02010609030101010101" charset="-122"/>
                <a:ea typeface="楷体_GB2312" panose="02010609030101010101" charset="-122"/>
              </a:rPr>
              <a:t>，蜘蛛用了一整天的功夫，终于织完了。</a:t>
            </a:r>
            <a:endParaRPr lang="zh-CN" altLang="en-US" sz="5400"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风景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8890" y="-12700"/>
            <a:ext cx="12209780" cy="6882765"/>
          </a:xfrm>
          <a:prstGeom prst="rect">
            <a:avLst/>
          </a:prstGeom>
        </p:spPr>
      </p:pic>
      <p:pic>
        <p:nvPicPr>
          <p:cNvPr id="6" name="图片 5" descr="tooopen_0da072d6-23cd-4036-a2ee-9973decfcc9b"/>
          <p:cNvPicPr>
            <a:picLocks noChangeAspect="1"/>
          </p:cNvPicPr>
          <p:nvPr/>
        </p:nvPicPr>
        <p:blipFill>
          <a:blip r:embed="rId2" cstate="print"/>
          <a:srcRect t="69654" b="3502"/>
          <a:stretch>
            <a:fillRect/>
          </a:stretch>
        </p:blipFill>
        <p:spPr>
          <a:xfrm>
            <a:off x="6585585" y="-12700"/>
            <a:ext cx="3155633" cy="3876040"/>
          </a:xfrm>
          <a:prstGeom prst="rect">
            <a:avLst/>
          </a:prstGeom>
        </p:spPr>
      </p:pic>
      <p:pic>
        <p:nvPicPr>
          <p:cNvPr id="1164" name="图片 1163" descr="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120000">
            <a:off x="2185511" y="2092325"/>
            <a:ext cx="715328" cy="534670"/>
          </a:xfrm>
          <a:prstGeom prst="rect">
            <a:avLst/>
          </a:prstGeom>
        </p:spPr>
      </p:pic>
      <p:cxnSp>
        <p:nvCxnSpPr>
          <p:cNvPr id="78" name="直接连接符 77"/>
          <p:cNvCxnSpPr/>
          <p:nvPr/>
        </p:nvCxnSpPr>
        <p:spPr>
          <a:xfrm>
            <a:off x="823913" y="2483485"/>
            <a:ext cx="3740944" cy="0"/>
          </a:xfrm>
          <a:prstGeom prst="line">
            <a:avLst/>
          </a:prstGeom>
          <a:ln w="19050">
            <a:solidFill>
              <a:srgbClr val="3D38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文本框 85"/>
          <p:cNvSpPr txBox="1"/>
          <p:nvPr/>
        </p:nvSpPr>
        <p:spPr>
          <a:xfrm>
            <a:off x="582454" y="2643505"/>
            <a:ext cx="422433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srgbClr val="3A3939"/>
                </a:solidFill>
                <a:latin typeface="楷体_GB2312" panose="02010609030101010101" charset="-122"/>
                <a:ea typeface="楷体_GB2312" panose="02010609030101010101" charset="-122"/>
              </a:rPr>
              <a:t>     </a:t>
            </a:r>
            <a:r>
              <a:rPr lang="zh-CN" altLang="da-DK" sz="4400" dirty="0" smtClean="0">
                <a:solidFill>
                  <a:srgbClr val="3A3939"/>
                </a:solidFill>
                <a:latin typeface="楷体_GB2312" panose="02010609030101010101" charset="-122"/>
                <a:ea typeface="楷体_GB2312" panose="02010609030101010101" charset="-122"/>
              </a:rPr>
              <a:t>晚上，蜘蛛想：</a:t>
            </a:r>
            <a:r>
              <a:rPr lang="zh-CN" altLang="en-US" sz="4400" dirty="0" smtClean="0">
                <a:solidFill>
                  <a:srgbClr val="3A3939"/>
                </a:solidFill>
                <a:latin typeface="楷体_GB2312" panose="02010609030101010101" charset="-122"/>
                <a:ea typeface="楷体_GB2312" panose="02010609030101010101" charset="-122"/>
              </a:rPr>
              <a:t>还是卖围巾吧，</a:t>
            </a:r>
            <a:r>
              <a:rPr lang="zh-CN" altLang="en-US" sz="4400" b="1" dirty="0" smtClean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因为围巾织起来很简单。</a:t>
            </a:r>
            <a:endParaRPr lang="zh-CN" altLang="en-US" sz="4400" b="1" dirty="0" smtClean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5" name="云形标注 4"/>
          <p:cNvSpPr/>
          <p:nvPr/>
        </p:nvSpPr>
        <p:spPr>
          <a:xfrm>
            <a:off x="6020276" y="3656330"/>
            <a:ext cx="3813810" cy="2446020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296025" y="3957955"/>
            <a:ext cx="32994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>
                <a:latin typeface="楷体_GB2312" panose="02010609030101010101" charset="-122"/>
                <a:ea typeface="楷体_GB2312" panose="02010609030101010101" charset="-122"/>
              </a:rPr>
              <a:t>围巾织起来是不是很简单呢？</a:t>
            </a:r>
            <a:endParaRPr lang="zh-CN" altLang="en-US" sz="4800"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5" grpId="0" bldLvl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风景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685" y="-46355"/>
            <a:ext cx="12209780" cy="6882765"/>
          </a:xfrm>
          <a:prstGeom prst="rect">
            <a:avLst/>
          </a:prstGeom>
        </p:spPr>
      </p:pic>
      <p:cxnSp>
        <p:nvCxnSpPr>
          <p:cNvPr id="1169" name="直接连接符 1168"/>
          <p:cNvCxnSpPr/>
          <p:nvPr/>
        </p:nvCxnSpPr>
        <p:spPr>
          <a:xfrm>
            <a:off x="601504" y="650241"/>
            <a:ext cx="6191" cy="931545"/>
          </a:xfrm>
          <a:prstGeom prst="line">
            <a:avLst/>
          </a:prstGeom>
          <a:ln w="28575">
            <a:solidFill>
              <a:srgbClr val="0606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图片 84" descr="tooopen_0da072d6-23cd-4036-a2ee-9973decfcc9b"/>
          <p:cNvPicPr>
            <a:picLocks noChangeAspect="1"/>
          </p:cNvPicPr>
          <p:nvPr/>
        </p:nvPicPr>
        <p:blipFill>
          <a:blip r:embed="rId2" cstate="print"/>
          <a:srcRect t="69654" b="3502"/>
          <a:stretch>
            <a:fillRect/>
          </a:stretch>
        </p:blipFill>
        <p:spPr>
          <a:xfrm>
            <a:off x="324326" y="328931"/>
            <a:ext cx="561023" cy="688975"/>
          </a:xfrm>
          <a:prstGeom prst="rect">
            <a:avLst/>
          </a:prstGeom>
        </p:spPr>
      </p:pic>
      <p:pic>
        <p:nvPicPr>
          <p:cNvPr id="6" name="图片 5" descr="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120000">
            <a:off x="280987" y="1402716"/>
            <a:ext cx="646748" cy="483235"/>
          </a:xfrm>
          <a:prstGeom prst="rect">
            <a:avLst/>
          </a:prstGeom>
        </p:spPr>
      </p:pic>
      <p:pic>
        <p:nvPicPr>
          <p:cNvPr id="7" name="图片 6" descr="4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6223" y="1249680"/>
            <a:ext cx="2887504" cy="528701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878330" y="649605"/>
            <a:ext cx="9683750" cy="56311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-10160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-200" checksum="1700025449"/>
                </a:ext>
              </a:extLst>
            </a:pPr>
            <a:r>
              <a:rPr lang="en-US" altLang="zh-CN" sz="4000"/>
              <a:t>         </a:t>
            </a:r>
            <a:r>
              <a:rPr lang="zh-CN" altLang="en-US" sz="4000">
                <a:latin typeface="楷体_GB2312" panose="02010609030101010101" charset="-122"/>
                <a:ea typeface="楷体_GB2312" panose="02010609030101010101" charset="-122"/>
              </a:rPr>
              <a:t>顾客来了，只见身子不见头。蜘蛛向上一看，原来是一只长劲鹿，他的脖子和大树一样高，脑袋从树叶间露出来，正对着蜘蛛笑呢。</a:t>
            </a:r>
            <a:endParaRPr lang="zh-CN" altLang="en-US" sz="4000">
              <a:latin typeface="楷体_GB2312" panose="02010609030101010101" charset="-122"/>
              <a:ea typeface="楷体_GB2312" panose="02010609030101010101" charset="-122"/>
            </a:endParaRPr>
          </a:p>
          <a:p>
            <a:pPr indent="-10160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-200" checksum="1700025449"/>
                </a:ext>
              </a:extLst>
            </a:pPr>
            <a:r>
              <a:rPr lang="zh-CN" altLang="en-US" sz="4000">
                <a:latin typeface="楷体_GB2312" panose="02010609030101010101" charset="-122"/>
                <a:ea typeface="楷体_GB2312" panose="02010609030101010101" charset="-122"/>
              </a:rPr>
              <a:t>    蜘蛛织啊织，</a:t>
            </a:r>
            <a:r>
              <a:rPr lang="zh-CN" altLang="en-US" sz="40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足足忙了一个星期，才织完那条长长的围巾。</a:t>
            </a:r>
            <a:endParaRPr lang="zh-CN" altLang="en-US" sz="4000" b="1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风景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8890" y="-12700"/>
            <a:ext cx="12209780" cy="6882765"/>
          </a:xfrm>
          <a:prstGeom prst="rect">
            <a:avLst/>
          </a:prstGeom>
        </p:spPr>
      </p:pic>
      <p:pic>
        <p:nvPicPr>
          <p:cNvPr id="6" name="图片 5" descr="tooopen_0da072d6-23cd-4036-a2ee-9973decfcc9b"/>
          <p:cNvPicPr>
            <a:picLocks noChangeAspect="1"/>
          </p:cNvPicPr>
          <p:nvPr/>
        </p:nvPicPr>
        <p:blipFill>
          <a:blip r:embed="rId2" cstate="print"/>
          <a:srcRect t="69654" b="3502"/>
          <a:stretch>
            <a:fillRect/>
          </a:stretch>
        </p:blipFill>
        <p:spPr>
          <a:xfrm>
            <a:off x="6585585" y="-12700"/>
            <a:ext cx="3155633" cy="3876040"/>
          </a:xfrm>
          <a:prstGeom prst="rect">
            <a:avLst/>
          </a:prstGeom>
        </p:spPr>
      </p:pic>
      <p:pic>
        <p:nvPicPr>
          <p:cNvPr id="1164" name="图片 1163" descr="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120000">
            <a:off x="2185511" y="2092325"/>
            <a:ext cx="715328" cy="534670"/>
          </a:xfrm>
          <a:prstGeom prst="rect">
            <a:avLst/>
          </a:prstGeom>
        </p:spPr>
      </p:pic>
      <p:cxnSp>
        <p:nvCxnSpPr>
          <p:cNvPr id="78" name="直接连接符 77"/>
          <p:cNvCxnSpPr/>
          <p:nvPr/>
        </p:nvCxnSpPr>
        <p:spPr>
          <a:xfrm>
            <a:off x="823913" y="2483485"/>
            <a:ext cx="3740944" cy="0"/>
          </a:xfrm>
          <a:prstGeom prst="line">
            <a:avLst/>
          </a:prstGeom>
          <a:ln w="19050">
            <a:solidFill>
              <a:srgbClr val="3D38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文本框 85"/>
          <p:cNvSpPr txBox="1"/>
          <p:nvPr/>
        </p:nvSpPr>
        <p:spPr>
          <a:xfrm>
            <a:off x="582454" y="2643505"/>
            <a:ext cx="4224338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srgbClr val="3A3939"/>
                </a:solidFill>
                <a:latin typeface="楷体_GB2312" panose="02010609030101010101" charset="-122"/>
                <a:ea typeface="楷体_GB2312" panose="02010609030101010101" charset="-122"/>
              </a:rPr>
              <a:t>     </a:t>
            </a:r>
            <a:endParaRPr lang="zh-CN" altLang="en-US" sz="4400" b="1" dirty="0" smtClean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5" name="云形标注 4"/>
          <p:cNvSpPr/>
          <p:nvPr/>
        </p:nvSpPr>
        <p:spPr>
          <a:xfrm>
            <a:off x="6020276" y="3656330"/>
            <a:ext cx="3813810" cy="2446020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82295" y="2734945"/>
            <a:ext cx="532574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srgbClr val="3A3939"/>
                </a:solidFill>
                <a:latin typeface="楷体_GB2312" panose="02010609030101010101" charset="-122"/>
                <a:ea typeface="楷体_GB2312" panose="02010609030101010101" charset="-122"/>
              </a:rPr>
              <a:t>    </a:t>
            </a:r>
            <a:r>
              <a:rPr lang="zh-CN" altLang="en-US" sz="4000" dirty="0" smtClean="0">
                <a:solidFill>
                  <a:srgbClr val="3A3939"/>
                </a:solidFill>
                <a:latin typeface="楷体_GB2312" panose="02010609030101010101" charset="-122"/>
                <a:ea typeface="楷体_GB2312" panose="02010609030101010101" charset="-122"/>
              </a:rPr>
              <a:t>蜘蛛累得</a:t>
            </a:r>
            <a:r>
              <a:rPr lang="zh-CN" altLang="en-US" sz="4000" dirty="0" smtClean="0">
                <a:solidFill>
                  <a:srgbClr val="00B050"/>
                </a:solidFill>
                <a:latin typeface="楷体_GB2312" panose="02010609030101010101" charset="-122"/>
                <a:ea typeface="楷体_GB2312" panose="02010609030101010101" charset="-122"/>
              </a:rPr>
              <a:t>趴倒</a:t>
            </a:r>
            <a:r>
              <a:rPr lang="zh-CN" altLang="en-US" sz="4000" dirty="0" smtClean="0">
                <a:solidFill>
                  <a:srgbClr val="3A3939"/>
                </a:solidFill>
                <a:latin typeface="楷体_GB2312" panose="02010609030101010101" charset="-122"/>
                <a:ea typeface="楷体_GB2312" panose="02010609030101010101" charset="-122"/>
              </a:rPr>
              <a:t>在地上，心里想：还是卖袜子吧，</a:t>
            </a:r>
            <a:r>
              <a:rPr lang="zh-CN" altLang="en-US" sz="4000" dirty="0" smtClean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因为袜子织起来很简单。</a:t>
            </a:r>
            <a:endParaRPr lang="zh-CN" altLang="en-US" sz="4000" b="1" dirty="0" smtClean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555105" y="4095115"/>
            <a:ext cx="32994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>
                <a:latin typeface="楷体_GB2312" panose="02010609030101010101" charset="-122"/>
                <a:ea typeface="楷体_GB2312" panose="02010609030101010101" charset="-122"/>
              </a:rPr>
              <a:t>袜子织起来是不是很简单呢？</a:t>
            </a:r>
            <a:endParaRPr lang="zh-CN" altLang="en-US" sz="4800"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5" grpId="0" bldLvl="0" animBg="1"/>
      <p:bldP spid="8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风景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8890" y="-12700"/>
            <a:ext cx="12209780" cy="6882765"/>
          </a:xfrm>
          <a:prstGeom prst="rect">
            <a:avLst/>
          </a:prstGeom>
        </p:spPr>
      </p:pic>
      <p:pic>
        <p:nvPicPr>
          <p:cNvPr id="5" name="图片 4" descr="30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r="4031" b="1825"/>
          <a:stretch>
            <a:fillRect/>
          </a:stretch>
        </p:blipFill>
        <p:spPr>
          <a:xfrm>
            <a:off x="4712970" y="4103371"/>
            <a:ext cx="6850380" cy="235648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23487" y="688340"/>
            <a:ext cx="83243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en-US" altLang="zh-CN" sz="4800">
                <a:latin typeface="楷体_GB2312" panose="02010609030101010101" charset="-122"/>
                <a:ea typeface="楷体_GB2312" panose="02010609030101010101" charset="-122"/>
              </a:rPr>
              <a:t>    </a:t>
            </a:r>
            <a:r>
              <a:rPr lang="zh-CN" altLang="en-US" sz="4800">
                <a:latin typeface="楷体_GB2312" panose="02010609030101010101" charset="-122"/>
                <a:ea typeface="楷体_GB2312" panose="02010609030101010101" charset="-122"/>
              </a:rPr>
              <a:t>可是，蜘蛛看到顾客后，却吓得</a:t>
            </a:r>
            <a:r>
              <a:rPr lang="zh-CN" altLang="en-US" sz="48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匆忙</a:t>
            </a:r>
            <a:r>
              <a:rPr lang="zh-CN" altLang="en-US" sz="4800">
                <a:latin typeface="楷体_GB2312" panose="02010609030101010101" charset="-122"/>
                <a:ea typeface="楷体_GB2312" panose="02010609030101010101" charset="-122"/>
              </a:rPr>
              <a:t>跑回网上。原来那位顾客竟是一条四十二只脚的蜈蚣！</a:t>
            </a:r>
            <a:endParaRPr lang="zh-CN" altLang="en-US" sz="4800"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风景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8890" y="-12700"/>
            <a:ext cx="12209780" cy="688276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0421"/>
            <a:ext cx="591224" cy="549852"/>
          </a:xfrm>
          <a:prstGeom prst="rect">
            <a:avLst/>
          </a:prstGeom>
        </p:spPr>
      </p:pic>
      <p:sp>
        <p:nvSpPr>
          <p:cNvPr id="11" name="对角圆角矩形 10"/>
          <p:cNvSpPr/>
          <p:nvPr/>
        </p:nvSpPr>
        <p:spPr>
          <a:xfrm>
            <a:off x="1132672" y="205637"/>
            <a:ext cx="2031538" cy="432048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3200" b="1" dirty="0" smtClean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课堂小结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2"/>
          <p:cNvSpPr txBox="1"/>
          <p:nvPr/>
        </p:nvSpPr>
        <p:spPr>
          <a:xfrm>
            <a:off x="714348" y="1148900"/>
            <a:ext cx="7978906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zh-CN" altLang="en-US" sz="3600" b="1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这篇课文按照事情发展的顺序写了蜘蛛先后开了几次店，都以失败告终。旨在告诉我们干任何</a:t>
            </a:r>
            <a:r>
              <a:rPr lang="zh-CN" altLang="en-US" sz="3600" b="1" dirty="0" smtClean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事情都要</a:t>
            </a:r>
            <a:r>
              <a:rPr lang="zh-CN" altLang="en-US" sz="3600" b="1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持之以恒，而是朝三暮四，</a:t>
            </a:r>
            <a:r>
              <a:rPr lang="zh-CN" altLang="en-US" sz="3600" b="1" dirty="0" smtClean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否则将一事无成</a:t>
            </a:r>
            <a:r>
              <a:rPr lang="zh-CN" altLang="en-US" sz="3600" b="1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风景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685" y="-46355"/>
            <a:ext cx="12209780" cy="6882765"/>
          </a:xfrm>
          <a:prstGeom prst="rect">
            <a:avLst/>
          </a:prstGeom>
        </p:spPr>
      </p:pic>
      <p:pic>
        <p:nvPicPr>
          <p:cNvPr id="85" name="图片 84" descr="tooopen_0da072d6-23cd-4036-a2ee-9973decfcc9b"/>
          <p:cNvPicPr>
            <a:picLocks noChangeAspect="1"/>
          </p:cNvPicPr>
          <p:nvPr/>
        </p:nvPicPr>
        <p:blipFill>
          <a:blip r:embed="rId2" cstate="print"/>
          <a:srcRect t="69654" b="3502"/>
          <a:stretch>
            <a:fillRect/>
          </a:stretch>
        </p:blipFill>
        <p:spPr>
          <a:xfrm>
            <a:off x="447675" y="513715"/>
            <a:ext cx="561023" cy="6889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09015" y="368300"/>
            <a:ext cx="979551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000">
                <a:latin typeface="楷体_GB2312" panose="02010609030101010101" charset="-122"/>
                <a:ea typeface="楷体_GB2312" panose="02010609030101010101" charset="-122"/>
              </a:rPr>
              <a:t>根据示意图讲一讲这个故事。</a:t>
            </a:r>
            <a:endParaRPr lang="zh-CN" altLang="en-US" sz="6000">
              <a:latin typeface="楷体_GB2312" panose="02010609030101010101" charset="-122"/>
              <a:ea typeface="楷体_GB2312" panose="02010609030101010101" charset="-122"/>
            </a:endParaRPr>
          </a:p>
        </p:txBody>
      </p:sp>
      <p:pic>
        <p:nvPicPr>
          <p:cNvPr id="6" name="图片 5" descr="2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225" y="1619885"/>
            <a:ext cx="9915525" cy="471678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风景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685" y="-46355"/>
            <a:ext cx="12209780" cy="688276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0421"/>
            <a:ext cx="591224" cy="549852"/>
          </a:xfrm>
          <a:prstGeom prst="rect">
            <a:avLst/>
          </a:prstGeom>
        </p:spPr>
      </p:pic>
      <p:sp>
        <p:nvSpPr>
          <p:cNvPr id="12" name="对角圆角矩形 11"/>
          <p:cNvSpPr/>
          <p:nvPr/>
        </p:nvSpPr>
        <p:spPr>
          <a:xfrm>
            <a:off x="1132672" y="205637"/>
            <a:ext cx="2031538" cy="432048"/>
          </a:xfrm>
          <a:prstGeom prst="round2DiagRect">
            <a:avLst/>
          </a:prstGeom>
          <a:ln w="12700">
            <a:solidFill>
              <a:srgbClr val="CCECFF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3200" b="1" dirty="0" smtClean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课堂作业</a:t>
            </a:r>
            <a:endParaRPr lang="en-US" altLang="zh-CN" sz="3200" b="1" dirty="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2"/>
          <p:cNvSpPr txBox="1"/>
          <p:nvPr/>
        </p:nvSpPr>
        <p:spPr>
          <a:xfrm>
            <a:off x="769558" y="1034152"/>
            <a:ext cx="79789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2800" dirty="0" smtClean="0"/>
              <a:t>　３</a:t>
            </a:r>
            <a:r>
              <a:rPr lang="en-US" altLang="zh-CN" sz="2800" dirty="0" smtClean="0"/>
              <a:t>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根据示意图讲一讲这个故事。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0" name="图片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772816"/>
            <a:ext cx="2847950" cy="1478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88670" y="3357245"/>
            <a:ext cx="9879330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bg2">
                    <a:lumMod val="25000"/>
                  </a:schemeClr>
                </a:solidFill>
              </a:rPr>
              <a:t>　　</a:t>
            </a:r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蜘蛛开了一个口罩店，第一个顾客是河马，蜘蛛花</a:t>
            </a:r>
            <a:r>
              <a:rPr lang="zh-CN" altLang="en-US" sz="2800" b="1" dirty="0" smtClean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了一整天给</a:t>
            </a:r>
            <a:r>
              <a:rPr lang="zh-CN" altLang="en-US" sz="2800" b="1" dirty="0">
                <a:solidFill>
                  <a:schemeClr val="bg2">
                    <a:lumMod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河马织了一个口罩。蜘蛛决定不卖口罩买围巾，来的第一个顾客是长颈鹿。蜘蛛花了一个星期给长颈鹿织了一条围巾。然后决定卖袜子。结果来的第一个顾客竟然是四十二只脚的蜈蚣，把蜘蛛吓得跑回了网上。</a:t>
            </a:r>
            <a:endParaRPr lang="zh-CN" altLang="en-US" sz="2800" b="1" dirty="0">
              <a:solidFill>
                <a:schemeClr val="bg2">
                  <a:lumMod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风景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685" y="-46355"/>
            <a:ext cx="12209780" cy="6882765"/>
          </a:xfrm>
          <a:prstGeom prst="rect">
            <a:avLst/>
          </a:prstGeom>
        </p:spPr>
      </p:pic>
      <p:pic>
        <p:nvPicPr>
          <p:cNvPr id="1164" name="图片 1163" descr="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20160000">
            <a:off x="184309" y="1901825"/>
            <a:ext cx="1232535" cy="920750"/>
          </a:xfrm>
          <a:prstGeom prst="rect">
            <a:avLst/>
          </a:prstGeom>
        </p:spPr>
      </p:pic>
      <p:cxnSp>
        <p:nvCxnSpPr>
          <p:cNvPr id="1169" name="直接连接符 1168"/>
          <p:cNvCxnSpPr/>
          <p:nvPr/>
        </p:nvCxnSpPr>
        <p:spPr>
          <a:xfrm>
            <a:off x="721042" y="329566"/>
            <a:ext cx="4763" cy="1660525"/>
          </a:xfrm>
          <a:prstGeom prst="line">
            <a:avLst/>
          </a:prstGeom>
          <a:ln w="28575">
            <a:solidFill>
              <a:srgbClr val="0606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云形标注 4"/>
          <p:cNvSpPr/>
          <p:nvPr/>
        </p:nvSpPr>
        <p:spPr>
          <a:xfrm rot="21360000" flipV="1">
            <a:off x="1275716" y="2538730"/>
            <a:ext cx="7447121" cy="3371850"/>
          </a:xfrm>
          <a:prstGeom prst="cloudCallout">
            <a:avLst>
              <a:gd name="adj1" fmla="val -49101"/>
              <a:gd name="adj2" fmla="val 60078"/>
            </a:avLst>
          </a:prstGeom>
          <a:solidFill>
            <a:schemeClr val="bg2">
              <a:lumMod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118837" y="3116581"/>
            <a:ext cx="653272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4800" b="1">
                <a:solidFill>
                  <a:schemeClr val="bg1"/>
                </a:solidFill>
                <a:latin typeface="楷体_GB2312" panose="02010609030101010101" charset="-122"/>
                <a:ea typeface="楷体_GB2312" panose="02010609030101010101" charset="-122"/>
              </a:rPr>
              <a:t>接下来会发生什么事？展开想象，续编故事，讲给大家听。</a:t>
            </a:r>
            <a:endParaRPr lang="zh-CN" altLang="en-US" sz="4800" b="1">
              <a:solidFill>
                <a:schemeClr val="bg1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风景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685" y="-46355"/>
            <a:ext cx="12209780" cy="688276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270987" y="1830070"/>
            <a:ext cx="1143476" cy="3872230"/>
          </a:xfrm>
          <a:prstGeom prst="rect">
            <a:avLst/>
          </a:prstGeom>
          <a:noFill/>
        </p:spPr>
        <p:txBody>
          <a:bodyPr anchor="ctr"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anose="02010609030101010101" charset="-122"/>
                <a:ea typeface="楷体_GB2312" panose="02010609030101010101" charset="-122"/>
                <a:cs typeface="+mn-cs"/>
                <a:sym typeface="+mn-ea"/>
              </a:rPr>
              <a:t>教学目标</a:t>
            </a:r>
            <a:endParaRPr kumimoji="0" lang="zh-CN" altLang="en-US" sz="6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anose="02010609030101010101" charset="-122"/>
              <a:ea typeface="楷体_GB2312" panose="02010609030101010101" charset="-122"/>
              <a:cs typeface="+mn-cs"/>
              <a:sym typeface="+mn-ea"/>
            </a:endParaRPr>
          </a:p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6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anose="02010609030101010101" charset="-122"/>
              <a:ea typeface="楷体_GB2312" panose="02010609030101010101" charset="-122"/>
              <a:cs typeface="+mn-cs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05376" y="1231266"/>
            <a:ext cx="487680" cy="3952875"/>
            <a:chOff x="5763" y="2215"/>
            <a:chExt cx="1024" cy="6225"/>
          </a:xfrm>
        </p:grpSpPr>
        <p:pic>
          <p:nvPicPr>
            <p:cNvPr id="73" name="图片 72" descr="tooopen_0da072d6-23cd-4036-a2ee-9973decfcc9b"/>
            <p:cNvPicPr>
              <a:picLocks noChangeAspect="1"/>
            </p:cNvPicPr>
            <p:nvPr/>
          </p:nvPicPr>
          <p:blipFill>
            <a:blip r:embed="rId2" cstate="print"/>
            <a:srcRect t="69654" b="3502"/>
            <a:stretch>
              <a:fillRect/>
            </a:stretch>
          </p:blipFill>
          <p:spPr>
            <a:xfrm>
              <a:off x="5763" y="2215"/>
              <a:ext cx="1024" cy="943"/>
            </a:xfrm>
            <a:prstGeom prst="rect">
              <a:avLst/>
            </a:prstGeom>
          </p:spPr>
        </p:pic>
        <p:pic>
          <p:nvPicPr>
            <p:cNvPr id="74" name="图片 73" descr="tooopen_0da072d6-23cd-4036-a2ee-9973decfcc9b"/>
            <p:cNvPicPr>
              <a:picLocks noChangeAspect="1"/>
            </p:cNvPicPr>
            <p:nvPr/>
          </p:nvPicPr>
          <p:blipFill>
            <a:blip r:embed="rId2" cstate="print"/>
            <a:srcRect t="69654" b="3502"/>
            <a:stretch>
              <a:fillRect/>
            </a:stretch>
          </p:blipFill>
          <p:spPr>
            <a:xfrm>
              <a:off x="5763" y="4037"/>
              <a:ext cx="1024" cy="943"/>
            </a:xfrm>
            <a:prstGeom prst="rect">
              <a:avLst/>
            </a:prstGeom>
          </p:spPr>
        </p:pic>
        <p:pic>
          <p:nvPicPr>
            <p:cNvPr id="75" name="图片 74" descr="tooopen_0da072d6-23cd-4036-a2ee-9973decfcc9b"/>
            <p:cNvPicPr>
              <a:picLocks noChangeAspect="1"/>
            </p:cNvPicPr>
            <p:nvPr/>
          </p:nvPicPr>
          <p:blipFill>
            <a:blip r:embed="rId2" cstate="print"/>
            <a:srcRect t="69654" b="3502"/>
            <a:stretch>
              <a:fillRect/>
            </a:stretch>
          </p:blipFill>
          <p:spPr>
            <a:xfrm>
              <a:off x="5763" y="5829"/>
              <a:ext cx="1024" cy="943"/>
            </a:xfrm>
            <a:prstGeom prst="rect">
              <a:avLst/>
            </a:prstGeom>
          </p:spPr>
        </p:pic>
        <p:pic>
          <p:nvPicPr>
            <p:cNvPr id="76" name="图片 75" descr="tooopen_0da072d6-23cd-4036-a2ee-9973decfcc9b"/>
            <p:cNvPicPr>
              <a:picLocks noChangeAspect="1"/>
            </p:cNvPicPr>
            <p:nvPr/>
          </p:nvPicPr>
          <p:blipFill>
            <a:blip r:embed="rId2" cstate="print"/>
            <a:srcRect t="69654" b="3502"/>
            <a:stretch>
              <a:fillRect/>
            </a:stretch>
          </p:blipFill>
          <p:spPr>
            <a:xfrm>
              <a:off x="5763" y="7498"/>
              <a:ext cx="1024" cy="943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1672590" y="1174115"/>
            <a:ext cx="3950494" cy="713740"/>
          </a:xfrm>
          <a:prstGeom prst="rect">
            <a:avLst/>
          </a:prstGeom>
          <a:noFill/>
        </p:spPr>
        <p:txBody>
          <a:bodyPr anchor="ctr"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anose="02010609030101010101" charset="-122"/>
                <a:ea typeface="楷体_GB2312" panose="02010609030101010101" charset="-122"/>
                <a:cs typeface="+mn-cs"/>
              </a:rPr>
              <a:t>认读生字词。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anose="02010609030101010101" charset="-122"/>
              <a:ea typeface="楷体_GB2312" panose="02010609030101010101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72590" y="2273300"/>
            <a:ext cx="5784533" cy="713740"/>
          </a:xfrm>
          <a:prstGeom prst="rect">
            <a:avLst/>
          </a:prstGeom>
          <a:noFill/>
        </p:spPr>
        <p:txBody>
          <a:bodyPr anchor="ctr"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anose="02010609030101010101" charset="-122"/>
                <a:ea typeface="楷体_GB2312" panose="02010609030101010101" charset="-122"/>
                <a:cs typeface="+mn-cs"/>
              </a:rPr>
              <a:t>正确、流利、有感情地朗读课文。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anose="02010609030101010101" charset="-122"/>
              <a:ea typeface="楷体_GB2312" panose="02010609030101010101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72590" y="3468370"/>
            <a:ext cx="3950494" cy="713740"/>
          </a:xfrm>
          <a:prstGeom prst="rect">
            <a:avLst/>
          </a:prstGeom>
          <a:noFill/>
        </p:spPr>
        <p:txBody>
          <a:bodyPr anchor="ctr"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anose="02010609030101010101" charset="-122"/>
                <a:ea typeface="楷体_GB2312" panose="02010609030101010101" charset="-122"/>
                <a:cs typeface="+mn-cs"/>
              </a:rPr>
              <a:t>能讲述这个故事。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anose="02010609030101010101" charset="-122"/>
              <a:ea typeface="楷体_GB2312" panose="02010609030101010101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23549" y="4407535"/>
            <a:ext cx="3950494" cy="713740"/>
          </a:xfrm>
          <a:prstGeom prst="rect">
            <a:avLst/>
          </a:prstGeom>
          <a:noFill/>
        </p:spPr>
        <p:txBody>
          <a:bodyPr anchor="ctr"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anose="02010609030101010101" charset="-122"/>
                <a:ea typeface="楷体_GB2312" panose="02010609030101010101" charset="-122"/>
                <a:cs typeface="+mn-cs"/>
              </a:rPr>
              <a:t>学会运用想象续编故事。</a:t>
            </a:r>
            <a:endParaRPr kumimoji="0" lang="zh-CN" altLang="en-US" sz="3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anose="02010609030101010101" charset="-122"/>
              <a:ea typeface="楷体_GB2312" panose="02010609030101010101" charset="-122"/>
              <a:cs typeface="+mn-cs"/>
            </a:endParaRPr>
          </a:p>
        </p:txBody>
      </p:sp>
      <p:pic>
        <p:nvPicPr>
          <p:cNvPr id="71" name="图片 70" descr="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9008904" y="1443990"/>
            <a:ext cx="1012508" cy="756920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9529763" y="334646"/>
            <a:ext cx="0" cy="1109345"/>
          </a:xfrm>
          <a:prstGeom prst="line">
            <a:avLst/>
          </a:prstGeom>
          <a:ln w="28575">
            <a:solidFill>
              <a:srgbClr val="0606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64" name="图片 1163" descr="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7787641" y="2716531"/>
            <a:ext cx="1484471" cy="1109345"/>
          </a:xfrm>
          <a:prstGeom prst="rect">
            <a:avLst/>
          </a:prstGeom>
        </p:spPr>
      </p:pic>
      <p:cxnSp>
        <p:nvCxnSpPr>
          <p:cNvPr id="1169" name="直接连接符 1168"/>
          <p:cNvCxnSpPr/>
          <p:nvPr/>
        </p:nvCxnSpPr>
        <p:spPr>
          <a:xfrm>
            <a:off x="8562181" y="334646"/>
            <a:ext cx="8573" cy="2381885"/>
          </a:xfrm>
          <a:prstGeom prst="line">
            <a:avLst/>
          </a:prstGeom>
          <a:ln w="28575">
            <a:solidFill>
              <a:srgbClr val="0606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风景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685" y="-46355"/>
            <a:ext cx="12209780" cy="68827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47090" y="325120"/>
            <a:ext cx="10330180" cy="61855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150000"/>
              </a:lnSpc>
            </a:pPr>
            <a:r>
              <a:rPr lang="zh-CN" altLang="en-US" sz="6600">
                <a:latin typeface="楷体_GB2312" panose="02010609030101010101" charset="-122"/>
                <a:ea typeface="楷体_GB2312" panose="02010609030101010101" charset="-122"/>
              </a:rPr>
              <a:t>寂寞  决定  商店  口罩 </a:t>
            </a:r>
            <a:endParaRPr lang="zh-CN" altLang="en-US" sz="6600">
              <a:latin typeface="楷体_GB2312" panose="02010609030101010101" charset="-122"/>
              <a:ea typeface="楷体_GB2312" panose="0201060903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6600">
                <a:latin typeface="楷体_GB2312" panose="02010609030101010101" charset="-122"/>
                <a:ea typeface="楷体_GB2312" panose="02010609030101010101" charset="-122"/>
              </a:rPr>
              <a:t>招牌  编织  换了  围巾 </a:t>
            </a:r>
            <a:endParaRPr lang="zh-CN" altLang="en-US" sz="6600">
              <a:latin typeface="楷体_GB2312" panose="02010609030101010101" charset="-122"/>
              <a:ea typeface="楷体_GB2312" panose="0201060903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6600">
                <a:latin typeface="楷体_GB2312" panose="02010609030101010101" charset="-122"/>
                <a:ea typeface="楷体_GB2312" panose="02010609030101010101" charset="-122"/>
              </a:rPr>
              <a:t>长劲鹿   星期  终于  </a:t>
            </a:r>
            <a:endParaRPr lang="zh-CN" altLang="en-US" sz="6600">
              <a:latin typeface="楷体_GB2312" panose="02010609030101010101" charset="-122"/>
              <a:ea typeface="楷体_GB2312" panose="0201060903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6600">
                <a:latin typeface="楷体_GB2312" panose="02010609030101010101" charset="-122"/>
                <a:ea typeface="楷体_GB2312" panose="02010609030101010101" charset="-122"/>
              </a:rPr>
              <a:t>完成  趴倒  匆忙  蜈蚣 </a:t>
            </a:r>
            <a:endParaRPr lang="zh-CN" altLang="en-US" sz="6600"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风景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8890" y="-12700"/>
            <a:ext cx="12209780" cy="6882765"/>
          </a:xfrm>
          <a:prstGeom prst="rect">
            <a:avLst/>
          </a:prstGeom>
        </p:spPr>
      </p:pic>
      <p:pic>
        <p:nvPicPr>
          <p:cNvPr id="1164" name="图片 1163" descr="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20160000">
            <a:off x="1899285" y="1998980"/>
            <a:ext cx="1232535" cy="920750"/>
          </a:xfrm>
          <a:prstGeom prst="rect">
            <a:avLst/>
          </a:prstGeom>
        </p:spPr>
      </p:pic>
      <p:cxnSp>
        <p:nvCxnSpPr>
          <p:cNvPr id="1169" name="直接连接符 1168"/>
          <p:cNvCxnSpPr/>
          <p:nvPr/>
        </p:nvCxnSpPr>
        <p:spPr>
          <a:xfrm flipH="1">
            <a:off x="2357438" y="295275"/>
            <a:ext cx="10001" cy="1706880"/>
          </a:xfrm>
          <a:prstGeom prst="line">
            <a:avLst/>
          </a:prstGeom>
          <a:ln w="28575">
            <a:solidFill>
              <a:srgbClr val="0606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637281" y="2664461"/>
            <a:ext cx="4444841" cy="1528445"/>
          </a:xfrm>
          <a:prstGeom prst="rect">
            <a:avLst/>
          </a:prstGeom>
          <a:noFill/>
          <a:ln w="28575">
            <a:solidFill>
              <a:srgbClr val="2E2A2A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649470" y="3107055"/>
            <a:ext cx="304419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400" b="1">
                <a:solidFill>
                  <a:schemeClr val="tx1"/>
                </a:solidFill>
                <a:uFillTx/>
              </a:rPr>
              <a:t>2.</a:t>
            </a:r>
            <a:r>
              <a:rPr lang="zh-CN" altLang="en-US" sz="4400" b="1">
                <a:solidFill>
                  <a:schemeClr val="tx1"/>
                </a:solidFill>
                <a:uFillTx/>
              </a:rPr>
              <a:t>走进课文</a:t>
            </a:r>
            <a:endParaRPr lang="zh-CN" altLang="en-US" sz="4400" b="1">
              <a:solidFill>
                <a:schemeClr val="tx1"/>
              </a:solidFill>
              <a:uFillTx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风景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7145" y="-12700"/>
            <a:ext cx="12209780" cy="6882765"/>
          </a:xfrm>
          <a:prstGeom prst="rect">
            <a:avLst/>
          </a:prstGeom>
        </p:spPr>
      </p:pic>
      <p:pic>
        <p:nvPicPr>
          <p:cNvPr id="80" name="图片 79" descr="tooopen_0da072d6-23cd-4036-a2ee-9973decfcc9b"/>
          <p:cNvPicPr>
            <a:picLocks noChangeAspect="1"/>
          </p:cNvPicPr>
          <p:nvPr/>
        </p:nvPicPr>
        <p:blipFill>
          <a:blip r:embed="rId2" cstate="print"/>
          <a:srcRect t="69654" b="3502"/>
          <a:stretch>
            <a:fillRect/>
          </a:stretch>
        </p:blipFill>
        <p:spPr>
          <a:xfrm>
            <a:off x="-17145" y="540385"/>
            <a:ext cx="2546985" cy="283464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63479" y="2172970"/>
            <a:ext cx="66784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6000">
                <a:latin typeface="楷体_GB2312" panose="02010609030101010101" charset="-122"/>
                <a:ea typeface="楷体_GB2312" panose="02010609030101010101" charset="-122"/>
              </a:rPr>
              <a:t>    </a:t>
            </a:r>
            <a:r>
              <a:rPr lang="zh-CN" altLang="en-US" sz="6000">
                <a:latin typeface="楷体_GB2312" panose="02010609030101010101" charset="-122"/>
                <a:ea typeface="楷体_GB2312" panose="02010609030101010101" charset="-122"/>
              </a:rPr>
              <a:t>有一只蜘蛛，每天蹲在网上等着小飞虫落在上面，好寂寞，好无聊啊。</a:t>
            </a:r>
            <a:endParaRPr lang="zh-CN" altLang="en-US" sz="6000">
              <a:latin typeface="楷体_GB2312" panose="02010609030101010101" charset="-122"/>
              <a:ea typeface="楷体_GB2312" panose="02010609030101010101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01853" y="1527816"/>
            <a:ext cx="7577570" cy="4338587"/>
            <a:chOff x="10047" y="2788"/>
            <a:chExt cx="7538" cy="4784"/>
          </a:xfrm>
        </p:grpSpPr>
        <p:sp>
          <p:nvSpPr>
            <p:cNvPr id="87" name="矩形 86"/>
            <p:cNvSpPr/>
            <p:nvPr/>
          </p:nvSpPr>
          <p:spPr>
            <a:xfrm>
              <a:off x="10705" y="3241"/>
              <a:ext cx="6880" cy="4331"/>
            </a:xfrm>
            <a:prstGeom prst="rect">
              <a:avLst/>
            </a:prstGeom>
            <a:noFill/>
            <a:ln w="28575">
              <a:solidFill>
                <a:srgbClr val="2E2A2A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1164" name="图片 1163" descr="1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 rot="20160000">
              <a:off x="10047" y="2788"/>
              <a:ext cx="1426" cy="95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风景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685" y="-46355"/>
            <a:ext cx="12209780" cy="6882765"/>
          </a:xfrm>
          <a:prstGeom prst="rect">
            <a:avLst/>
          </a:prstGeom>
        </p:spPr>
      </p:pic>
      <p:pic>
        <p:nvPicPr>
          <p:cNvPr id="1164" name="图片 1163" descr="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20000">
            <a:off x="2185511" y="2092325"/>
            <a:ext cx="715328" cy="534670"/>
          </a:xfrm>
          <a:prstGeom prst="rect">
            <a:avLst/>
          </a:prstGeom>
        </p:spPr>
      </p:pic>
      <p:sp>
        <p:nvSpPr>
          <p:cNvPr id="86" name="文本框 85"/>
          <p:cNvSpPr txBox="1"/>
          <p:nvPr/>
        </p:nvSpPr>
        <p:spPr>
          <a:xfrm>
            <a:off x="660083" y="2359660"/>
            <a:ext cx="3766185" cy="2630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zh-CN" altLang="da-DK" sz="6600" b="1" dirty="0" smtClean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寂寞：</a:t>
            </a:r>
            <a:r>
              <a:rPr lang="zh-CN" altLang="da-DK" sz="4400" b="1" dirty="0" smtClean="0">
                <a:solidFill>
                  <a:schemeClr val="tx1"/>
                </a:solidFill>
                <a:latin typeface="楷体_GB2312" panose="02010609030101010101" charset="-122"/>
                <a:ea typeface="楷体_GB2312" panose="02010609030101010101" charset="-122"/>
              </a:rPr>
              <a:t>冷清孤单;清静</a:t>
            </a:r>
            <a:endParaRPr lang="zh-CN" altLang="da-DK" sz="4400" b="1" dirty="0" smtClean="0">
              <a:solidFill>
                <a:schemeClr val="tx1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823913" y="2483485"/>
            <a:ext cx="3740944" cy="0"/>
          </a:xfrm>
          <a:prstGeom prst="line">
            <a:avLst/>
          </a:prstGeom>
          <a:ln w="19050">
            <a:solidFill>
              <a:srgbClr val="3D38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4913947" y="1494155"/>
            <a:ext cx="3127058" cy="4067175"/>
            <a:chOff x="10318" y="2353"/>
            <a:chExt cx="6566" cy="6405"/>
          </a:xfrm>
        </p:grpSpPr>
        <p:pic>
          <p:nvPicPr>
            <p:cNvPr id="6" name="图片 5" descr="tooopen_0da072d6-23cd-4036-a2ee-9973decfcc9b"/>
            <p:cNvPicPr>
              <a:picLocks noChangeAspect="1"/>
            </p:cNvPicPr>
            <p:nvPr/>
          </p:nvPicPr>
          <p:blipFill>
            <a:blip r:embed="rId3" cstate="print"/>
            <a:srcRect t="69654" b="3502"/>
            <a:stretch>
              <a:fillRect/>
            </a:stretch>
          </p:blipFill>
          <p:spPr>
            <a:xfrm>
              <a:off x="10318" y="2439"/>
              <a:ext cx="6566" cy="6048"/>
            </a:xfrm>
            <a:prstGeom prst="rect">
              <a:avLst/>
            </a:prstGeom>
          </p:spPr>
        </p:pic>
        <p:sp>
          <p:nvSpPr>
            <p:cNvPr id="7" name="椭圆 6"/>
            <p:cNvSpPr/>
            <p:nvPr/>
          </p:nvSpPr>
          <p:spPr>
            <a:xfrm>
              <a:off x="13306" y="2353"/>
              <a:ext cx="285" cy="285"/>
            </a:xfrm>
            <a:prstGeom prst="ellipse">
              <a:avLst/>
            </a:prstGeom>
            <a:solidFill>
              <a:srgbClr val="3D3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                                 </a:t>
              </a:r>
              <a:endParaRPr lang="en-US" altLang="zh-CN"/>
            </a:p>
          </p:txBody>
        </p:sp>
        <p:sp>
          <p:nvSpPr>
            <p:cNvPr id="13" name="椭圆 12"/>
            <p:cNvSpPr/>
            <p:nvPr/>
          </p:nvSpPr>
          <p:spPr>
            <a:xfrm>
              <a:off x="13348" y="8474"/>
              <a:ext cx="285" cy="285"/>
            </a:xfrm>
            <a:prstGeom prst="ellipse">
              <a:avLst/>
            </a:prstGeom>
            <a:solidFill>
              <a:srgbClr val="3D3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5337" y="7569"/>
              <a:ext cx="285" cy="285"/>
            </a:xfrm>
            <a:prstGeom prst="ellipse">
              <a:avLst/>
            </a:prstGeom>
            <a:solidFill>
              <a:srgbClr val="3D3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16154" y="5421"/>
              <a:ext cx="285" cy="285"/>
            </a:xfrm>
            <a:prstGeom prst="ellipse">
              <a:avLst/>
            </a:prstGeom>
            <a:solidFill>
              <a:srgbClr val="3D3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15317" y="3310"/>
              <a:ext cx="285" cy="285"/>
            </a:xfrm>
            <a:prstGeom prst="ellipse">
              <a:avLst/>
            </a:prstGeom>
            <a:solidFill>
              <a:srgbClr val="3D3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en-US" altLang="zh-CN"/>
                <a:t>                              </a:t>
              </a:r>
              <a:endParaRPr lang="en-US" altLang="zh-CN"/>
            </a:p>
          </p:txBody>
        </p:sp>
        <p:sp>
          <p:nvSpPr>
            <p:cNvPr id="74" name="椭圆 73"/>
            <p:cNvSpPr/>
            <p:nvPr/>
          </p:nvSpPr>
          <p:spPr>
            <a:xfrm>
              <a:off x="11280" y="3431"/>
              <a:ext cx="285" cy="285"/>
            </a:xfrm>
            <a:prstGeom prst="ellipse">
              <a:avLst/>
            </a:prstGeom>
            <a:solidFill>
              <a:srgbClr val="3D3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10559" y="5421"/>
              <a:ext cx="285" cy="285"/>
            </a:xfrm>
            <a:prstGeom prst="ellipse">
              <a:avLst/>
            </a:prstGeom>
            <a:solidFill>
              <a:srgbClr val="3D3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11338" y="7569"/>
              <a:ext cx="285" cy="285"/>
            </a:xfrm>
            <a:prstGeom prst="ellipse">
              <a:avLst/>
            </a:prstGeom>
            <a:solidFill>
              <a:srgbClr val="3D3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风景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685" y="-46355"/>
            <a:ext cx="12209780" cy="6882765"/>
          </a:xfrm>
          <a:prstGeom prst="rect">
            <a:avLst/>
          </a:prstGeom>
        </p:spPr>
      </p:pic>
      <p:pic>
        <p:nvPicPr>
          <p:cNvPr id="85" name="图片 84" descr="tooopen_0da072d6-23cd-4036-a2ee-9973decfcc9b"/>
          <p:cNvPicPr>
            <a:picLocks noChangeAspect="1"/>
          </p:cNvPicPr>
          <p:nvPr/>
        </p:nvPicPr>
        <p:blipFill>
          <a:blip r:embed="rId2" cstate="print"/>
          <a:srcRect t="69654" b="3502"/>
          <a:stretch>
            <a:fillRect/>
          </a:stretch>
        </p:blipFill>
        <p:spPr>
          <a:xfrm>
            <a:off x="201454" y="260986"/>
            <a:ext cx="1053465" cy="1293495"/>
          </a:xfrm>
          <a:prstGeom prst="rect">
            <a:avLst/>
          </a:prstGeom>
        </p:spPr>
      </p:pic>
      <p:cxnSp>
        <p:nvCxnSpPr>
          <p:cNvPr id="1169" name="直接连接符 1168"/>
          <p:cNvCxnSpPr/>
          <p:nvPr/>
        </p:nvCxnSpPr>
        <p:spPr>
          <a:xfrm>
            <a:off x="710089" y="978536"/>
            <a:ext cx="7144" cy="1334135"/>
          </a:xfrm>
          <a:prstGeom prst="line">
            <a:avLst/>
          </a:prstGeom>
          <a:ln w="28575">
            <a:solidFill>
              <a:srgbClr val="06060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64" name="图片 1163" descr="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120000">
            <a:off x="370522" y="2326640"/>
            <a:ext cx="715328" cy="534670"/>
          </a:xfrm>
          <a:prstGeom prst="rect">
            <a:avLst/>
          </a:prstGeom>
        </p:spPr>
      </p:pic>
      <p:sp>
        <p:nvSpPr>
          <p:cNvPr id="82" name="文本框 81"/>
          <p:cNvSpPr txBox="1"/>
          <p:nvPr/>
        </p:nvSpPr>
        <p:spPr>
          <a:xfrm>
            <a:off x="1410176" y="2007236"/>
            <a:ext cx="6918960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srgbClr val="3A3939"/>
                </a:solidFill>
                <a:latin typeface="楷体_GB2312" panose="02010609030101010101" charset="-122"/>
                <a:ea typeface="楷体_GB2312" panose="02010609030101010101" charset="-122"/>
              </a:rPr>
              <a:t>1 </a:t>
            </a:r>
            <a:r>
              <a:rPr lang="zh-CN" altLang="en-US" sz="4000" dirty="0" smtClean="0">
                <a:solidFill>
                  <a:srgbClr val="3A3939"/>
                </a:solidFill>
                <a:latin typeface="楷体_GB2312" panose="02010609030101010101" charset="-122"/>
                <a:ea typeface="楷体_GB2312" panose="02010609030101010101" charset="-122"/>
              </a:rPr>
              <a:t>蜘蛛都开了哪几种店？分别卖什么？</a:t>
            </a:r>
            <a:endParaRPr lang="zh-CN" altLang="en-US" sz="4000" dirty="0" smtClean="0">
              <a:solidFill>
                <a:srgbClr val="3A3939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indent="0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srgbClr val="3A3939"/>
                </a:solidFill>
                <a:latin typeface="楷体_GB2312" panose="02010609030101010101" charset="-122"/>
                <a:ea typeface="楷体_GB2312" panose="02010609030101010101" charset="-122"/>
              </a:rPr>
              <a:t>2 </a:t>
            </a:r>
            <a:r>
              <a:rPr lang="zh-CN" altLang="en-US" sz="4000" dirty="0" smtClean="0">
                <a:solidFill>
                  <a:srgbClr val="3A3939"/>
                </a:solidFill>
                <a:latin typeface="楷体_GB2312" panose="02010609030101010101" charset="-122"/>
                <a:ea typeface="楷体_GB2312" panose="02010609030101010101" charset="-122"/>
              </a:rPr>
              <a:t>蜘蛛为什么要开这几种商店？</a:t>
            </a:r>
            <a:endParaRPr lang="zh-CN" altLang="en-US" sz="4000" dirty="0" smtClean="0">
              <a:solidFill>
                <a:srgbClr val="3A3939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indent="0" fontAlgn="auto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srgbClr val="3A3939"/>
                </a:solidFill>
                <a:latin typeface="楷体_GB2312" panose="02010609030101010101" charset="-122"/>
                <a:ea typeface="楷体_GB2312" panose="02010609030101010101" charset="-122"/>
              </a:rPr>
              <a:t>3 </a:t>
            </a:r>
            <a:r>
              <a:rPr lang="zh-CN" altLang="en-US" sz="4000" dirty="0" smtClean="0">
                <a:solidFill>
                  <a:srgbClr val="3A3939"/>
                </a:solidFill>
                <a:latin typeface="楷体_GB2312" panose="02010609030101010101" charset="-122"/>
                <a:ea typeface="楷体_GB2312" panose="02010609030101010101" charset="-122"/>
              </a:rPr>
              <a:t>最后蜘蛛都碰到了哪些顾客？</a:t>
            </a:r>
            <a:endParaRPr lang="zh-CN" altLang="en-US" sz="4000" dirty="0" smtClean="0">
              <a:solidFill>
                <a:srgbClr val="3A3939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indent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endParaRPr lang="zh-CN" altLang="en-US" sz="4000" dirty="0" smtClean="0">
              <a:solidFill>
                <a:srgbClr val="3A3939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0245" y="523240"/>
            <a:ext cx="5827236" cy="769441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zh-CN" altLang="en-US" sz="4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_GB2312" panose="02010609030101010101" charset="-122"/>
                <a:ea typeface="楷体_GB2312" panose="02010609030101010101" charset="-122"/>
              </a:rPr>
              <a:t>蜘蛛决定开一家商店。</a:t>
            </a:r>
            <a:endParaRPr lang="zh-CN" altLang="en-US" sz="4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风景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685" y="-46355"/>
            <a:ext cx="12209780" cy="6882765"/>
          </a:xfrm>
          <a:prstGeom prst="rect">
            <a:avLst/>
          </a:prstGeom>
        </p:spPr>
      </p:pic>
      <p:pic>
        <p:nvPicPr>
          <p:cNvPr id="80" name="图片 79" descr="tooopen_0da072d6-23cd-4036-a2ee-9973decfcc9b"/>
          <p:cNvPicPr>
            <a:picLocks noChangeAspect="1"/>
          </p:cNvPicPr>
          <p:nvPr/>
        </p:nvPicPr>
        <p:blipFill>
          <a:blip r:embed="rId2" cstate="print"/>
          <a:srcRect t="69654" b="3502"/>
          <a:stretch>
            <a:fillRect/>
          </a:stretch>
        </p:blipFill>
        <p:spPr>
          <a:xfrm>
            <a:off x="-2858" y="192405"/>
            <a:ext cx="2546985" cy="283464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02012" y="1243336"/>
            <a:ext cx="7577570" cy="4338587"/>
            <a:chOff x="10047" y="2788"/>
            <a:chExt cx="7538" cy="4784"/>
          </a:xfrm>
        </p:grpSpPr>
        <p:sp>
          <p:nvSpPr>
            <p:cNvPr id="87" name="矩形 86"/>
            <p:cNvSpPr/>
            <p:nvPr/>
          </p:nvSpPr>
          <p:spPr>
            <a:xfrm>
              <a:off x="10705" y="3241"/>
              <a:ext cx="6880" cy="4331"/>
            </a:xfrm>
            <a:prstGeom prst="rect">
              <a:avLst/>
            </a:prstGeom>
            <a:noFill/>
            <a:ln w="28575">
              <a:solidFill>
                <a:srgbClr val="2E2A2A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1164" name="图片 1163" descr="1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 rot="20160000">
              <a:off x="10047" y="2788"/>
              <a:ext cx="1426" cy="958"/>
            </a:xfrm>
            <a:prstGeom prst="rect">
              <a:avLst/>
            </a:prstGeom>
          </p:spPr>
        </p:pic>
      </p:grpSp>
      <p:sp>
        <p:nvSpPr>
          <p:cNvPr id="6" name="文本框 5"/>
          <p:cNvSpPr txBox="1"/>
          <p:nvPr/>
        </p:nvSpPr>
        <p:spPr>
          <a:xfrm>
            <a:off x="1232535" y="2183131"/>
            <a:ext cx="6895624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6000">
                <a:latin typeface="楷体_GB2312" panose="02010609030101010101" charset="-122"/>
                <a:ea typeface="楷体_GB2312" panose="02010609030101010101" charset="-122"/>
              </a:rPr>
              <a:t>    </a:t>
            </a:r>
            <a:r>
              <a:rPr lang="zh-CN" altLang="en-US" sz="5400">
                <a:latin typeface="楷体_GB2312" panose="02010609030101010101" charset="-122"/>
                <a:ea typeface="楷体_GB2312" panose="02010609030101010101" charset="-122"/>
              </a:rPr>
              <a:t>蜘蛛决定开一家商店。卖什么呢？就卖口罩吧，因为口罩织起来很简单。</a:t>
            </a:r>
            <a:endParaRPr lang="zh-CN" altLang="en-US" sz="5400"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图片 3" descr="风景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685" y="-46355"/>
            <a:ext cx="12209780" cy="6882765"/>
          </a:xfrm>
          <a:prstGeom prst="rect">
            <a:avLst/>
          </a:prstGeom>
        </p:spPr>
      </p:pic>
      <p:pic>
        <p:nvPicPr>
          <p:cNvPr id="7" name="图片 6" descr="tooopen_0da072d6-23cd-4036-a2ee-9973decfcc9b"/>
          <p:cNvPicPr>
            <a:picLocks noChangeAspect="1"/>
          </p:cNvPicPr>
          <p:nvPr/>
        </p:nvPicPr>
        <p:blipFill>
          <a:blip r:embed="rId2" cstate="print"/>
          <a:srcRect t="69654" b="3502"/>
          <a:stretch>
            <a:fillRect/>
          </a:stretch>
        </p:blipFill>
        <p:spPr>
          <a:xfrm>
            <a:off x="-2858" y="192405"/>
            <a:ext cx="2546985" cy="28346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232535" y="2183131"/>
            <a:ext cx="6895624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6000">
                <a:latin typeface="楷体_GB2312" panose="02010609030101010101" charset="-122"/>
                <a:ea typeface="楷体_GB2312" panose="02010609030101010101" charset="-122"/>
              </a:rPr>
              <a:t>    </a:t>
            </a:r>
            <a:r>
              <a:rPr lang="zh-CN" altLang="en-US" sz="5400">
                <a:latin typeface="楷体_GB2312" panose="02010609030101010101" charset="-122"/>
                <a:ea typeface="楷体_GB2312" panose="02010609030101010101" charset="-122"/>
              </a:rPr>
              <a:t>蜘蛛决定开一家商店。卖什么呢？就卖口罩吧，</a:t>
            </a:r>
            <a:r>
              <a:rPr lang="zh-CN" altLang="en-US" sz="5400" b="1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因为口罩织起来很简单。</a:t>
            </a:r>
            <a:endParaRPr lang="zh-CN" altLang="en-US" sz="5400" b="1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02012" y="1243336"/>
            <a:ext cx="7577570" cy="4338587"/>
            <a:chOff x="10047" y="2788"/>
            <a:chExt cx="7538" cy="4784"/>
          </a:xfrm>
        </p:grpSpPr>
        <p:sp>
          <p:nvSpPr>
            <p:cNvPr id="10" name="矩形 9"/>
            <p:cNvSpPr/>
            <p:nvPr/>
          </p:nvSpPr>
          <p:spPr>
            <a:xfrm>
              <a:off x="10705" y="3241"/>
              <a:ext cx="6880" cy="4331"/>
            </a:xfrm>
            <a:prstGeom prst="rect">
              <a:avLst/>
            </a:prstGeom>
            <a:noFill/>
            <a:ln w="28575">
              <a:solidFill>
                <a:srgbClr val="2E2A2A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pic>
          <p:nvPicPr>
            <p:cNvPr id="11" name="图片 10" descr="1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>
            <a:xfrm rot="20160000">
              <a:off x="10047" y="2788"/>
              <a:ext cx="1426" cy="95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954</Words>
  <Application>WPS 演示</Application>
  <PresentationFormat>宽屏</PresentationFormat>
  <Paragraphs>74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0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楷体_GB2312</vt:lpstr>
      <vt:lpstr>新宋体</vt:lpstr>
      <vt:lpstr>楷体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从明天起做一个快乐的人</cp:lastModifiedBy>
  <cp:revision>4</cp:revision>
  <dcterms:created xsi:type="dcterms:W3CDTF">2018-05-07T11:39:15Z</dcterms:created>
  <dcterms:modified xsi:type="dcterms:W3CDTF">2018-05-08T03:38:16Z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