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8" r:id="rId2"/>
    <p:sldId id="259" r:id="rId3"/>
    <p:sldId id="264" r:id="rId4"/>
    <p:sldId id="256" r:id="rId5"/>
    <p:sldId id="265" r:id="rId6"/>
    <p:sldId id="280" r:id="rId7"/>
    <p:sldId id="270" r:id="rId8"/>
    <p:sldId id="267" r:id="rId9"/>
    <p:sldId id="269" r:id="rId10"/>
    <p:sldId id="268" r:id="rId11"/>
    <p:sldId id="257" r:id="rId12"/>
    <p:sldId id="272" r:id="rId13"/>
    <p:sldId id="274" r:id="rId14"/>
    <p:sldId id="275" r:id="rId15"/>
    <p:sldId id="281" r:id="rId16"/>
    <p:sldId id="276" r:id="rId17"/>
    <p:sldId id="278" r:id="rId18"/>
    <p:sldId id="279" r:id="rId19"/>
    <p:sldId id="266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BABE"/>
    <a:srgbClr val="FFCCCC"/>
    <a:srgbClr val="BF777B"/>
    <a:srgbClr val="DEB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98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A5BD55-D91D-42F6-B9BE-7A5071D30B43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93FED-B56C-48E2-ACC8-0495A7DEFCD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845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793FED-B56C-48E2-ACC8-0495A7DEFCD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987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03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36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674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290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0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938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69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518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894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38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650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0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1FDE9-9BD0-4CB0-BF1E-6F50B475902C}" type="datetimeFigureOut">
              <a:rPr lang="zh-CN" altLang="en-US" smtClean="0"/>
              <a:t>2018/1/2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D8E38-BF3C-4C1A-A325-A9E500426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31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989821" y="0"/>
            <a:ext cx="4478867" cy="5037513"/>
            <a:chOff x="1989821" y="0"/>
            <a:chExt cx="4478867" cy="503751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74" r="68073" b="65035"/>
            <a:stretch/>
          </p:blipFill>
          <p:spPr>
            <a:xfrm>
              <a:off x="1989821" y="1734589"/>
              <a:ext cx="4478867" cy="3302924"/>
            </a:xfrm>
            <a:prstGeom prst="rect">
              <a:avLst/>
            </a:prstGeom>
          </p:spPr>
        </p:pic>
        <p:cxnSp>
          <p:nvCxnSpPr>
            <p:cNvPr id="7" name="直接连接符 6"/>
            <p:cNvCxnSpPr/>
            <p:nvPr/>
          </p:nvCxnSpPr>
          <p:spPr>
            <a:xfrm flipH="1">
              <a:off x="4247803" y="0"/>
              <a:ext cx="66502" cy="1986742"/>
            </a:xfrm>
            <a:prstGeom prst="line">
              <a:avLst/>
            </a:prstGeom>
            <a:ln w="317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06759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29" r="70898" b="73468"/>
          <a:stretch/>
        </p:blipFill>
        <p:spPr>
          <a:xfrm>
            <a:off x="448887" y="1715107"/>
            <a:ext cx="3795513" cy="4170305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3665913" y="2884516"/>
            <a:ext cx="1753986" cy="777241"/>
          </a:xfrm>
          <a:prstGeom prst="rightArrow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28705" y="1629294"/>
            <a:ext cx="274947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罩</a:t>
            </a:r>
            <a:endParaRPr lang="zh-CN" altLang="en-US" sz="20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35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/>
          <a:srcRect l="53422" t="10628" r="17921" b="5286"/>
          <a:stretch/>
        </p:blipFill>
        <p:spPr bwMode="auto">
          <a:xfrm rot="21480000">
            <a:off x="116705" y="83450"/>
            <a:ext cx="4421045" cy="66501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直接连接符 2"/>
          <p:cNvCxnSpPr/>
          <p:nvPr/>
        </p:nvCxnSpPr>
        <p:spPr>
          <a:xfrm flipV="1">
            <a:off x="1321724" y="3674225"/>
            <a:ext cx="2053243" cy="24939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7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05498" y="8306"/>
            <a:ext cx="4638502" cy="69249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第二天，蜘蛛的招牌换了，上面写着：“围巾编织店，每位顾客只需一元钱。”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顾客来了，只见身子不见头。蜘蛛向上一看，原来是一只长颈鹿，他的脖子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和大树一样高，脑袋从树叶间露出来，正对着蜘蛛笑呢。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蜘蛛织啊织，足足忙了一个星期，才织完那条长长的围巾。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9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蜘蛛累得趴到在地上，心里想：还是卖袜子吧，因为袜子织起来很简单。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4885891"/>
            <a:ext cx="1845425" cy="217544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8306"/>
            <a:ext cx="4572000" cy="6986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3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于是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，蜘蛛在一间小木屋外面挂了一个招牌，上面写着：“口罩编织店，每位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顾客只需一元钱。”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顾客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来了，是一只河马。河马嘴那么长，口罩好难织啊，蜘蛛用了一整天的工夫，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终于织完了。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晚上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，蜘蛛想：还是卖围巾吧，因为围巾织起来很简单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4" y="5270269"/>
            <a:ext cx="3026248" cy="172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2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05498" y="8306"/>
            <a:ext cx="4638502" cy="692497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第二天，蜘蛛的招牌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了，上面写着：“围巾编织店，每位顾客只需一元钱。”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顾客来了，只见身子不见头。蜘蛛向上一看，原来是一只长颈鹿，他的脖子和大树一样高，脑袋从树叶间露出来，正对着蜘蛛笑呢。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蜘蛛织啊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织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，足足忙了一个星期，才织完那条长长的围巾。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蜘蛛累得趴到在地上，心里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：还是卖袜子吧，因为袜子织起来很简单。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575" y="4885891"/>
            <a:ext cx="1845425" cy="217544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8306"/>
            <a:ext cx="4572000" cy="69865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于是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，蜘蛛在一间小木屋外面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了一个招牌，上面写着：“口罩编织店，每位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顾客只需一元钱。”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顾客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来了，是一只河马。河马嘴那么长，口罩好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难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织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，蜘蛛用了一整天的工夫，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终于织完了。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晚上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，蜘蛛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：还是卖围巾吧，因为围巾织起来很简单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54" y="5270269"/>
            <a:ext cx="3026248" cy="1724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9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985" y="-1"/>
            <a:ext cx="7452961" cy="6966065"/>
          </a:xfrm>
        </p:spPr>
      </p:pic>
      <p:sp>
        <p:nvSpPr>
          <p:cNvPr id="5" name="矩形 4"/>
          <p:cNvSpPr/>
          <p:nvPr/>
        </p:nvSpPr>
        <p:spPr>
          <a:xfrm>
            <a:off x="1" y="2161309"/>
            <a:ext cx="1753985" cy="6650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/>
              <a:t>挂（换）</a:t>
            </a:r>
            <a:endParaRPr lang="zh-CN" altLang="en-US" sz="3600" b="1" dirty="0"/>
          </a:p>
        </p:txBody>
      </p:sp>
      <p:sp>
        <p:nvSpPr>
          <p:cNvPr id="6" name="矩形 5"/>
          <p:cNvSpPr/>
          <p:nvPr/>
        </p:nvSpPr>
        <p:spPr>
          <a:xfrm>
            <a:off x="493223" y="3857105"/>
            <a:ext cx="914400" cy="6650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/>
              <a:t>织</a:t>
            </a:r>
            <a:endParaRPr lang="zh-CN" altLang="en-US" sz="3600" b="1" dirty="0"/>
          </a:p>
        </p:txBody>
      </p:sp>
      <p:sp>
        <p:nvSpPr>
          <p:cNvPr id="7" name="矩形 6"/>
          <p:cNvSpPr/>
          <p:nvPr/>
        </p:nvSpPr>
        <p:spPr>
          <a:xfrm>
            <a:off x="493223" y="5220391"/>
            <a:ext cx="914400" cy="6650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/>
              <a:t>想</a:t>
            </a:r>
          </a:p>
        </p:txBody>
      </p:sp>
    </p:spTree>
    <p:extLst>
      <p:ext uri="{BB962C8B-B14F-4D97-AF65-F5344CB8AC3E}">
        <p14:creationId xmlns:p14="http://schemas.microsoft.com/office/powerpoint/2010/main" val="45558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501" y="-1"/>
            <a:ext cx="9273448" cy="6966065"/>
          </a:xfrm>
        </p:spPr>
      </p:pic>
    </p:spTree>
    <p:extLst>
      <p:ext uri="{BB962C8B-B14F-4D97-AF65-F5344CB8AC3E}">
        <p14:creationId xmlns:p14="http://schemas.microsoft.com/office/powerpoint/2010/main" val="268699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6254" y="266008"/>
            <a:ext cx="675056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蹲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在网上好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寂寞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，蜘蛛决定开商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店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了口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罩编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织店，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客河马来光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河马嘴巴那么长，蜘蛛花了大工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夫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于是换成卖围巾，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客来了长</a:t>
            </a:r>
            <a:r>
              <a:rPr lang="zh-CN" altLang="en-US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颈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鹿。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蜘蛛忙了一星期，终于织完长围巾。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得趴倒在地上，决定换成卖袜子。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后来顾客来了谁？蜘蛛是否成功了</a:t>
            </a:r>
            <a:r>
              <a:rPr lang="zh-CN" altLang="en-US" dirty="0" smtClean="0"/>
              <a:t>？</a:t>
            </a:r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0" y="4775605"/>
            <a:ext cx="1840665" cy="19686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700" y="3624271"/>
            <a:ext cx="2898300" cy="34166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24" y="4661838"/>
            <a:ext cx="3853801" cy="219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772557" y="732806"/>
            <a:ext cx="2357438" cy="2327388"/>
            <a:chOff x="1460496" y="1128034"/>
            <a:chExt cx="2357438" cy="2327388"/>
          </a:xfrm>
        </p:grpSpPr>
        <p:grpSp>
          <p:nvGrpSpPr>
            <p:cNvPr id="2" name="组合 7"/>
            <p:cNvGrpSpPr/>
            <p:nvPr/>
          </p:nvGrpSpPr>
          <p:grpSpPr bwMode="auto">
            <a:xfrm>
              <a:off x="1460496" y="1167835"/>
              <a:ext cx="2357438" cy="2287587"/>
              <a:chOff x="785786" y="855092"/>
              <a:chExt cx="3357586" cy="3431164"/>
            </a:xfrm>
          </p:grpSpPr>
          <p:grpSp>
            <p:nvGrpSpPr>
              <p:cNvPr id="3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3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677995" y="1128034"/>
              <a:ext cx="20320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决</a:t>
              </a:r>
              <a:endParaRPr lang="zh-CN" altLang="en-US" sz="1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956012" y="278588"/>
            <a:ext cx="2357438" cy="2781606"/>
            <a:chOff x="5281455" y="673817"/>
            <a:chExt cx="2357438" cy="2781606"/>
          </a:xfrm>
        </p:grpSpPr>
        <p:grpSp>
          <p:nvGrpSpPr>
            <p:cNvPr id="14" name="组合 13"/>
            <p:cNvGrpSpPr/>
            <p:nvPr/>
          </p:nvGrpSpPr>
          <p:grpSpPr bwMode="auto">
            <a:xfrm>
              <a:off x="5281455" y="673817"/>
              <a:ext cx="2357438" cy="2781606"/>
              <a:chOff x="785786" y="114110"/>
              <a:chExt cx="3357586" cy="4172146"/>
            </a:xfrm>
          </p:grpSpPr>
          <p:grpSp>
            <p:nvGrpSpPr>
              <p:cNvPr id="15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16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9" name="TextBox 9"/>
              <p:cNvSpPr txBox="1">
                <a:spLocks noChangeArrowheads="1"/>
              </p:cNvSpPr>
              <p:nvPr/>
            </p:nvSpPr>
            <p:spPr bwMode="auto">
              <a:xfrm>
                <a:off x="1094931" y="114110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518921" y="1082798"/>
              <a:ext cx="2032000" cy="219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latin typeface="楷体" panose="02010609060101010101" pitchFamily="49" charset="-122"/>
                  <a:ea typeface="楷体" panose="02010609060101010101" pitchFamily="49" charset="-122"/>
                </a:rPr>
                <a:t>定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95057" y="516047"/>
            <a:ext cx="6214339" cy="936042"/>
            <a:chOff x="1195057" y="516047"/>
            <a:chExt cx="6214339" cy="936042"/>
          </a:xfrm>
        </p:grpSpPr>
        <p:sp>
          <p:nvSpPr>
            <p:cNvPr id="23" name="TextBox 22"/>
            <p:cNvSpPr txBox="1"/>
            <p:nvPr/>
          </p:nvSpPr>
          <p:spPr>
            <a:xfrm>
              <a:off x="1195057" y="805758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36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24665" y="516047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5" name="组合 36"/>
          <p:cNvGrpSpPr/>
          <p:nvPr/>
        </p:nvGrpSpPr>
        <p:grpSpPr>
          <a:xfrm>
            <a:off x="1772557" y="3687126"/>
            <a:ext cx="2357438" cy="2302449"/>
            <a:chOff x="1460496" y="1152973"/>
            <a:chExt cx="2357438" cy="2302449"/>
          </a:xfrm>
        </p:grpSpPr>
        <p:grpSp>
          <p:nvGrpSpPr>
            <p:cNvPr id="26" name="组合 7"/>
            <p:cNvGrpSpPr/>
            <p:nvPr/>
          </p:nvGrpSpPr>
          <p:grpSpPr bwMode="auto">
            <a:xfrm>
              <a:off x="1460496" y="1167835"/>
              <a:ext cx="2357438" cy="2287587"/>
              <a:chOff x="785786" y="855092"/>
              <a:chExt cx="3357586" cy="3431164"/>
            </a:xfrm>
          </p:grpSpPr>
          <p:grpSp>
            <p:nvGrpSpPr>
              <p:cNvPr id="28" name="组合 27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3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7" name="文本框 19"/>
            <p:cNvSpPr txBox="1"/>
            <p:nvPr/>
          </p:nvSpPr>
          <p:spPr>
            <a:xfrm>
              <a:off x="1641107" y="1152973"/>
              <a:ext cx="20320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商</a:t>
              </a:r>
              <a:endParaRPr lang="zh-CN" altLang="en-US" sz="1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984204" y="3691591"/>
            <a:ext cx="2357438" cy="2306121"/>
            <a:chOff x="5281455" y="1149302"/>
            <a:chExt cx="2357438" cy="2306121"/>
          </a:xfrm>
        </p:grpSpPr>
        <p:grpSp>
          <p:nvGrpSpPr>
            <p:cNvPr id="34" name="组合 13"/>
            <p:cNvGrpSpPr/>
            <p:nvPr/>
          </p:nvGrpSpPr>
          <p:grpSpPr bwMode="auto">
            <a:xfrm>
              <a:off x="5281455" y="1167836"/>
              <a:ext cx="2357438" cy="2287587"/>
              <a:chOff x="785786" y="855092"/>
              <a:chExt cx="3357586" cy="3431164"/>
            </a:xfrm>
          </p:grpSpPr>
          <p:grpSp>
            <p:nvGrpSpPr>
              <p:cNvPr id="36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4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39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35" name="文本框 20"/>
            <p:cNvSpPr txBox="1"/>
            <p:nvPr/>
          </p:nvSpPr>
          <p:spPr>
            <a:xfrm>
              <a:off x="5476144" y="1149302"/>
              <a:ext cx="2032000" cy="219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latin typeface="楷体" panose="02010609060101010101" pitchFamily="49" charset="-122"/>
                  <a:ea typeface="楷体" panose="02010609060101010101" pitchFamily="49" charset="-122"/>
                </a:rPr>
                <a:t>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878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1772557" y="732806"/>
            <a:ext cx="2357438" cy="2327388"/>
            <a:chOff x="1460496" y="1128034"/>
            <a:chExt cx="2357438" cy="2327388"/>
          </a:xfrm>
        </p:grpSpPr>
        <p:grpSp>
          <p:nvGrpSpPr>
            <p:cNvPr id="2" name="组合 7"/>
            <p:cNvGrpSpPr/>
            <p:nvPr/>
          </p:nvGrpSpPr>
          <p:grpSpPr bwMode="auto">
            <a:xfrm>
              <a:off x="1460496" y="1167835"/>
              <a:ext cx="2357438" cy="2287587"/>
              <a:chOff x="785786" y="855092"/>
              <a:chExt cx="3357586" cy="3431164"/>
            </a:xfrm>
          </p:grpSpPr>
          <p:grpSp>
            <p:nvGrpSpPr>
              <p:cNvPr id="3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1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3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677995" y="1128034"/>
              <a:ext cx="20320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决</a:t>
              </a:r>
              <a:endParaRPr lang="zh-CN" altLang="en-US" sz="1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956012" y="278588"/>
            <a:ext cx="2357438" cy="2781606"/>
            <a:chOff x="5281455" y="673817"/>
            <a:chExt cx="2357438" cy="2781606"/>
          </a:xfrm>
        </p:grpSpPr>
        <p:grpSp>
          <p:nvGrpSpPr>
            <p:cNvPr id="14" name="组合 13"/>
            <p:cNvGrpSpPr/>
            <p:nvPr/>
          </p:nvGrpSpPr>
          <p:grpSpPr bwMode="auto">
            <a:xfrm>
              <a:off x="5281455" y="673817"/>
              <a:ext cx="2357438" cy="2781606"/>
              <a:chOff x="785786" y="114110"/>
              <a:chExt cx="3357586" cy="4172146"/>
            </a:xfrm>
          </p:grpSpPr>
          <p:grpSp>
            <p:nvGrpSpPr>
              <p:cNvPr id="15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16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19" name="TextBox 9"/>
              <p:cNvSpPr txBox="1">
                <a:spLocks noChangeArrowheads="1"/>
              </p:cNvSpPr>
              <p:nvPr/>
            </p:nvSpPr>
            <p:spPr bwMode="auto">
              <a:xfrm>
                <a:off x="1094931" y="114110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5518921" y="1082798"/>
              <a:ext cx="2032000" cy="219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latin typeface="楷体" panose="02010609060101010101" pitchFamily="49" charset="-122"/>
                  <a:ea typeface="楷体" panose="02010609060101010101" pitchFamily="49" charset="-122"/>
                </a:rPr>
                <a:t>定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95057" y="516047"/>
            <a:ext cx="6214339" cy="936042"/>
            <a:chOff x="1195057" y="516047"/>
            <a:chExt cx="6214339" cy="936042"/>
          </a:xfrm>
        </p:grpSpPr>
        <p:sp>
          <p:nvSpPr>
            <p:cNvPr id="23" name="TextBox 22"/>
            <p:cNvSpPr txBox="1"/>
            <p:nvPr/>
          </p:nvSpPr>
          <p:spPr>
            <a:xfrm>
              <a:off x="1195057" y="805758"/>
              <a:ext cx="1847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3600" b="1" dirty="0">
                <a:latin typeface="楷体" pitchFamily="49" charset="-122"/>
                <a:ea typeface="楷体" pitchFamily="49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24665" y="516047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20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5" name="组合 36"/>
          <p:cNvGrpSpPr/>
          <p:nvPr/>
        </p:nvGrpSpPr>
        <p:grpSpPr>
          <a:xfrm>
            <a:off x="1772557" y="3687126"/>
            <a:ext cx="2357438" cy="2302449"/>
            <a:chOff x="1460496" y="1152973"/>
            <a:chExt cx="2357438" cy="2302449"/>
          </a:xfrm>
        </p:grpSpPr>
        <p:grpSp>
          <p:nvGrpSpPr>
            <p:cNvPr id="26" name="组合 7"/>
            <p:cNvGrpSpPr/>
            <p:nvPr/>
          </p:nvGrpSpPr>
          <p:grpSpPr bwMode="auto">
            <a:xfrm>
              <a:off x="1460496" y="1167835"/>
              <a:ext cx="2357438" cy="2287587"/>
              <a:chOff x="785786" y="855092"/>
              <a:chExt cx="3357586" cy="3431164"/>
            </a:xfrm>
          </p:grpSpPr>
          <p:grpSp>
            <p:nvGrpSpPr>
              <p:cNvPr id="28" name="组合 27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3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29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27" name="文本框 19"/>
            <p:cNvSpPr txBox="1"/>
            <p:nvPr/>
          </p:nvSpPr>
          <p:spPr>
            <a:xfrm>
              <a:off x="1641107" y="1152973"/>
              <a:ext cx="20320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0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商</a:t>
              </a:r>
              <a:endParaRPr lang="zh-CN" altLang="en-US" sz="14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984204" y="3691591"/>
            <a:ext cx="2357438" cy="2306121"/>
            <a:chOff x="5281455" y="1149302"/>
            <a:chExt cx="2357438" cy="2306121"/>
          </a:xfrm>
        </p:grpSpPr>
        <p:grpSp>
          <p:nvGrpSpPr>
            <p:cNvPr id="34" name="组合 13"/>
            <p:cNvGrpSpPr/>
            <p:nvPr/>
          </p:nvGrpSpPr>
          <p:grpSpPr bwMode="auto">
            <a:xfrm>
              <a:off x="5281455" y="1167836"/>
              <a:ext cx="2357438" cy="2287587"/>
              <a:chOff x="785786" y="855092"/>
              <a:chExt cx="3357586" cy="3431164"/>
            </a:xfrm>
          </p:grpSpPr>
          <p:grpSp>
            <p:nvGrpSpPr>
              <p:cNvPr id="36" name="组合 4"/>
              <p:cNvGrpSpPr/>
              <p:nvPr/>
            </p:nvGrpSpPr>
            <p:grpSpPr bwMode="auto">
              <a:xfrm>
                <a:off x="785786" y="1000108"/>
                <a:ext cx="3357586" cy="3286148"/>
                <a:chOff x="1258888" y="1844675"/>
                <a:chExt cx="2017712" cy="1871663"/>
              </a:xfrm>
            </p:grpSpPr>
            <p:sp>
              <p:nvSpPr>
                <p:cNvPr id="40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475" y="1844675"/>
                  <a:ext cx="2016125" cy="1871663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41" name="Line 7"/>
                <p:cNvSpPr>
                  <a:spLocks noChangeShapeType="1"/>
                </p:cNvSpPr>
                <p:nvPr/>
              </p:nvSpPr>
              <p:spPr bwMode="auto">
                <a:xfrm>
                  <a:off x="2268538" y="1844675"/>
                  <a:ext cx="0" cy="1871663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2" name="Line 6"/>
                <p:cNvSpPr>
                  <a:spLocks noChangeShapeType="1"/>
                </p:cNvSpPr>
                <p:nvPr/>
              </p:nvSpPr>
              <p:spPr bwMode="auto">
                <a:xfrm>
                  <a:off x="1258888" y="2781300"/>
                  <a:ext cx="2016125" cy="0"/>
                </a:xfrm>
                <a:prstGeom prst="line">
                  <a:avLst/>
                </a:prstGeom>
                <a:noFill/>
                <a:ln w="15875">
                  <a:solidFill>
                    <a:schemeClr val="tx1"/>
                  </a:solidFill>
                  <a:prstDash val="dash"/>
                  <a:rou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1pPr>
                  <a:lvl2pPr marL="508000" indent="-1447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2pPr>
                  <a:lvl3pPr marL="1021080" indent="-2921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3pPr>
                  <a:lvl4pPr marL="1533525" indent="-440055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4pPr>
                  <a:lvl5pPr marL="2044700" indent="-58928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宋体" panose="02010600030101010101" pitchFamily="2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sp>
            <p:nvSpPr>
              <p:cNvPr id="39" name="TextBox 9"/>
              <p:cNvSpPr txBox="1">
                <a:spLocks noChangeArrowheads="1"/>
              </p:cNvSpPr>
              <p:nvPr/>
            </p:nvSpPr>
            <p:spPr bwMode="auto">
              <a:xfrm>
                <a:off x="1091020" y="855092"/>
                <a:ext cx="2736648" cy="33239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1pPr>
                <a:lvl2pPr marL="508000" indent="-1447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2pPr>
                <a:lvl3pPr marL="1021080" indent="-2921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3pPr>
                <a:lvl4pPr marL="1533525" indent="-440055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4pPr>
                <a:lvl5pPr marL="2044700" indent="-58928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eaLnBrk="1" hangingPunct="1"/>
                <a:endParaRPr lang="zh-CN" altLang="en-US" sz="13800">
                  <a:solidFill>
                    <a:srgbClr val="FF0000"/>
                  </a:solidFill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35" name="文本框 20"/>
            <p:cNvSpPr txBox="1"/>
            <p:nvPr/>
          </p:nvSpPr>
          <p:spPr>
            <a:xfrm>
              <a:off x="5476144" y="1149302"/>
              <a:ext cx="2032000" cy="2194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800" dirty="0">
                  <a:latin typeface="楷体" panose="02010609060101010101" pitchFamily="49" charset="-122"/>
                  <a:ea typeface="楷体" panose="02010609060101010101" pitchFamily="49" charset="-122"/>
                </a:rPr>
                <a:t>店</a:t>
              </a:r>
            </a:p>
          </p:txBody>
        </p:sp>
      </p:grpSp>
      <p:cxnSp>
        <p:nvCxnSpPr>
          <p:cNvPr id="5" name="直接连接符 4"/>
          <p:cNvCxnSpPr/>
          <p:nvPr/>
        </p:nvCxnSpPr>
        <p:spPr>
          <a:xfrm flipH="1">
            <a:off x="5305934" y="3959056"/>
            <a:ext cx="575022" cy="1927095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502717" y="3957886"/>
            <a:ext cx="442157" cy="2065053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2162655" y="4085119"/>
            <a:ext cx="318860" cy="1833000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3398292" y="4085119"/>
            <a:ext cx="326826" cy="1801032"/>
          </a:xfrm>
          <a:prstGeom prst="line">
            <a:avLst/>
          </a:prstGeom>
          <a:ln w="412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12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049" y="1121096"/>
            <a:ext cx="2898300" cy="34166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743" y="3974083"/>
            <a:ext cx="1840665" cy="19686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607" y="1121096"/>
            <a:ext cx="3853801" cy="219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9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56"/>
          <a:stretch/>
        </p:blipFill>
        <p:spPr>
          <a:xfrm>
            <a:off x="1079768" y="1620980"/>
            <a:ext cx="6533803" cy="4406613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43" y="0"/>
            <a:ext cx="3060857" cy="193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2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88" b="17280"/>
          <a:stretch/>
        </p:blipFill>
        <p:spPr>
          <a:xfrm>
            <a:off x="0" y="1"/>
            <a:ext cx="4372495" cy="331677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1" r="6741" b="2596"/>
          <a:stretch/>
        </p:blipFill>
        <p:spPr>
          <a:xfrm>
            <a:off x="4513811" y="-24504"/>
            <a:ext cx="4630189" cy="3341283"/>
          </a:xfrm>
          <a:prstGeom prst="rect">
            <a:avLst/>
          </a:prstGeom>
        </p:spPr>
      </p:pic>
      <p:pic>
        <p:nvPicPr>
          <p:cNvPr id="6" name="内容占位符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441648"/>
            <a:ext cx="4372495" cy="3416351"/>
          </a:xfrm>
          <a:prstGeom prst="rect">
            <a:avLst/>
          </a:prstGeom>
        </p:spPr>
      </p:pic>
      <p:pic>
        <p:nvPicPr>
          <p:cNvPr id="7" name="内容占位符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7" r="10106" b="45174"/>
          <a:stretch/>
        </p:blipFill>
        <p:spPr>
          <a:xfrm>
            <a:off x="4513810" y="3441648"/>
            <a:ext cx="4630189" cy="3399904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2917767" y="365126"/>
            <a:ext cx="897773" cy="955963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201295" y="570808"/>
            <a:ext cx="651506" cy="750281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715145" y="3486733"/>
            <a:ext cx="651506" cy="750281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708668" y="4131426"/>
            <a:ext cx="1119447" cy="1288472"/>
          </a:xfrm>
          <a:prstGeom prst="ellipse">
            <a:avLst/>
          </a:prstGeom>
          <a:noFill/>
          <a:ln w="539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78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/>
          <a:srcRect l="53169" t="12065" r="15701" b="4324"/>
          <a:stretch/>
        </p:blipFill>
        <p:spPr bwMode="auto">
          <a:xfrm rot="21480000">
            <a:off x="58310" y="-1018"/>
            <a:ext cx="4457719" cy="6986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/>
          <p:cNvPicPr/>
          <p:nvPr/>
        </p:nvPicPr>
        <p:blipFill rotWithShape="1">
          <a:blip r:embed="rId3"/>
          <a:srcRect l="17619" t="11934" r="51222" b="5287"/>
          <a:stretch/>
        </p:blipFill>
        <p:spPr bwMode="auto">
          <a:xfrm rot="60000">
            <a:off x="4513819" y="-1085"/>
            <a:ext cx="4505673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0650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38" y="0"/>
            <a:ext cx="2718262" cy="163760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157943" y="1637607"/>
            <a:ext cx="89860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读一读：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同桌之间用自己喜欢的方式合作读课文。如果字音准确朗读流利，请你送给他☆；读错了，请你帮帮他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画一画：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蜘蛛为什么要开店？用“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画出相关句子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圈一圈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蜘蛛开店卖了哪些东西？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框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一框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来了哪些顾客？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713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/>
          <a:srcRect l="53169" t="12065" r="15701" b="4324"/>
          <a:stretch/>
        </p:blipFill>
        <p:spPr bwMode="auto">
          <a:xfrm rot="21480000">
            <a:off x="58310" y="-1018"/>
            <a:ext cx="4457719" cy="6986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/>
          <p:cNvPicPr/>
          <p:nvPr/>
        </p:nvPicPr>
        <p:blipFill rotWithShape="1">
          <a:blip r:embed="rId3"/>
          <a:srcRect l="17619" t="11934" r="51222" b="5287"/>
          <a:stretch/>
        </p:blipFill>
        <p:spPr bwMode="auto">
          <a:xfrm rot="60000">
            <a:off x="4513819" y="-1085"/>
            <a:ext cx="4505673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" name="直接连接符 2"/>
          <p:cNvCxnSpPr/>
          <p:nvPr/>
        </p:nvCxnSpPr>
        <p:spPr>
          <a:xfrm flipV="1">
            <a:off x="548640" y="1579418"/>
            <a:ext cx="3632662" cy="2493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44087" y="1928553"/>
            <a:ext cx="1884218" cy="19395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351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/>
          <a:srcRect l="53169" t="12065" r="15701" b="4324"/>
          <a:stretch/>
        </p:blipFill>
        <p:spPr bwMode="auto">
          <a:xfrm rot="21480000">
            <a:off x="58310" y="-1018"/>
            <a:ext cx="4457719" cy="6986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/>
          <p:cNvPicPr/>
          <p:nvPr/>
        </p:nvPicPr>
        <p:blipFill rotWithShape="1">
          <a:blip r:embed="rId3"/>
          <a:srcRect l="17619" t="11934" r="51222" b="5287"/>
          <a:stretch/>
        </p:blipFill>
        <p:spPr bwMode="auto">
          <a:xfrm rot="60000">
            <a:off x="4513819" y="-1085"/>
            <a:ext cx="4505673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7739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613" y="0"/>
            <a:ext cx="3325387" cy="2003367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8883" y="2718109"/>
            <a:ext cx="8494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蜘蛛卖了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，顾客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来了。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3792"/>
            <a:ext cx="1840665" cy="196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7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3"/>
          <a:srcRect l="53169" t="12065" r="15701" b="4324"/>
          <a:stretch/>
        </p:blipFill>
        <p:spPr bwMode="auto">
          <a:xfrm rot="21480000">
            <a:off x="58310" y="-1018"/>
            <a:ext cx="4457719" cy="69861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图片 4"/>
          <p:cNvPicPr/>
          <p:nvPr/>
        </p:nvPicPr>
        <p:blipFill rotWithShape="1">
          <a:blip r:embed="rId4"/>
          <a:srcRect l="17619" t="11934" r="51222" b="5287"/>
          <a:stretch/>
        </p:blipFill>
        <p:spPr bwMode="auto">
          <a:xfrm rot="60000">
            <a:off x="4513819" y="-1085"/>
            <a:ext cx="4505673" cy="6858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椭圆 5"/>
          <p:cNvSpPr/>
          <p:nvPr/>
        </p:nvSpPr>
        <p:spPr>
          <a:xfrm>
            <a:off x="3320280" y="1901748"/>
            <a:ext cx="728018" cy="36268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132948" y="3898971"/>
            <a:ext cx="643504" cy="31558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018688" y="3033358"/>
            <a:ext cx="723018" cy="31667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019993" y="3291839"/>
            <a:ext cx="482138" cy="241070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596856" y="673331"/>
            <a:ext cx="482138" cy="393468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314443" y="1066799"/>
            <a:ext cx="302273" cy="321426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741706" y="4605552"/>
            <a:ext cx="482138" cy="321426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358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583</Words>
  <Application>Microsoft Office PowerPoint</Application>
  <PresentationFormat>全屏显示(4:3)</PresentationFormat>
  <Paragraphs>59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7" baseType="lpstr">
      <vt:lpstr>黑体</vt:lpstr>
      <vt:lpstr>华文楷体</vt:lpstr>
      <vt:lpstr>楷体</vt:lpstr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</dc:creator>
  <cp:lastModifiedBy>windows</cp:lastModifiedBy>
  <cp:revision>53</cp:revision>
  <dcterms:created xsi:type="dcterms:W3CDTF">2017-12-27T16:59:59Z</dcterms:created>
  <dcterms:modified xsi:type="dcterms:W3CDTF">2018-01-02T00:09:33Z</dcterms:modified>
</cp:coreProperties>
</file>