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8"/>
  </p:notesMasterIdLst>
  <p:sldIdLst>
    <p:sldId id="260" r:id="rId2"/>
    <p:sldId id="286" r:id="rId3"/>
    <p:sldId id="261" r:id="rId4"/>
    <p:sldId id="262" r:id="rId5"/>
    <p:sldId id="263" r:id="rId6"/>
    <p:sldId id="267" r:id="rId7"/>
    <p:sldId id="278" r:id="rId8"/>
    <p:sldId id="265" r:id="rId9"/>
    <p:sldId id="282" r:id="rId10"/>
    <p:sldId id="283" r:id="rId11"/>
    <p:sldId id="266" r:id="rId12"/>
    <p:sldId id="268" r:id="rId13"/>
    <p:sldId id="264" r:id="rId14"/>
    <p:sldId id="269" r:id="rId15"/>
    <p:sldId id="270" r:id="rId16"/>
    <p:sldId id="279" r:id="rId17"/>
    <p:sldId id="275" r:id="rId18"/>
    <p:sldId id="276" r:id="rId19"/>
    <p:sldId id="277" r:id="rId20"/>
    <p:sldId id="271" r:id="rId21"/>
    <p:sldId id="272" r:id="rId22"/>
    <p:sldId id="280" r:id="rId23"/>
    <p:sldId id="281" r:id="rId24"/>
    <p:sldId id="285" r:id="rId25"/>
    <p:sldId id="287" r:id="rId26"/>
    <p:sldId id="273"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0DB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7" autoAdjust="0"/>
    <p:restoredTop sz="94660"/>
  </p:normalViewPr>
  <p:slideViewPr>
    <p:cSldViewPr>
      <p:cViewPr varScale="1">
        <p:scale>
          <a:sx n="63" d="100"/>
          <a:sy n="63" d="100"/>
        </p:scale>
        <p:origin x="-114" y="-54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98AA04-C1C6-4545-BA35-89963F1B2C65}" type="datetimeFigureOut">
              <a:rPr lang="zh-CN" altLang="en-US" smtClean="0"/>
              <a:pPr/>
              <a:t>2018/9/7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573425-6875-4059-A7E9-941D8183A269}"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a:defRPr/>
            </a:pPr>
            <a:fld id="{94BC6AA2-4A10-4313-9D1B-586BF2C10011}" type="datetime3">
              <a:rPr lang="zh-CN" altLang="en-US" smtClean="0"/>
              <a:pPr>
                <a:defRPr/>
              </a:pPr>
              <a:t>2018年9月7日星期五</a:t>
            </a:fld>
            <a:endParaRPr lang="zh-CN" altLang="en-US" dirty="0"/>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9271A4E9-36C4-4907-AC64-D3ED0773CB41}"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1EA53027-7457-411A-A8DF-839EA82A2E76}" type="datetime3">
              <a:rPr lang="zh-CN" altLang="en-US" smtClean="0"/>
              <a:pPr>
                <a:defRPr/>
              </a:pPr>
              <a:t>2018年9月7日星期五</a:t>
            </a:fld>
            <a:endParaRPr lang="zh-CN" altLang="en-US"/>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24069694-11EA-4437-9558-BD1B9EFD4BB7}" type="datetime3">
              <a:rPr lang="zh-CN" altLang="en-US" smtClean="0"/>
              <a:pPr>
                <a:defRPr/>
              </a:pPr>
              <a:t>2018年9月7日星期五</a:t>
            </a:fld>
            <a:endParaRPr lang="zh-CN" altLang="en-US"/>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标题，文本与媒体剪辑">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媒体占位符 3"/>
          <p:cNvSpPr>
            <a:spLocks noGrp="1"/>
          </p:cNvSpPr>
          <p:nvPr>
            <p:ph type="media" sz="half" idx="2"/>
          </p:nvPr>
        </p:nvSpPr>
        <p:spPr>
          <a:xfrm>
            <a:off x="4648200" y="1981200"/>
            <a:ext cx="3810000" cy="4114800"/>
          </a:xfrm>
        </p:spPr>
        <p:txBody>
          <a:bodyPr>
            <a:normAutofit/>
          </a:bodyPr>
          <a:lstStyle/>
          <a:p>
            <a:pPr lvl="0"/>
            <a:endParaRPr lang="zh-CN" altLang="en-US" noProof="0" smtClean="0"/>
          </a:p>
        </p:txBody>
      </p:sp>
      <p:sp>
        <p:nvSpPr>
          <p:cNvPr id="9" name="Rectangle 1038"/>
          <p:cNvSpPr>
            <a:spLocks noGrp="1" noChangeArrowheads="1"/>
          </p:cNvSpPr>
          <p:nvPr>
            <p:ph type="dt" sz="half" idx="10"/>
          </p:nvPr>
        </p:nvSpPr>
        <p:spPr/>
        <p:txBody>
          <a:bodyPr/>
          <a:lstStyle>
            <a:lvl1pPr>
              <a:defRPr/>
            </a:lvl1pPr>
          </a:lstStyle>
          <a:p>
            <a:pPr>
              <a:defRPr/>
            </a:pPr>
            <a:fld id="{994C9DC5-F2CB-434D-9CDB-C922CB159AC8}" type="datetime3">
              <a:rPr lang="zh-CN" altLang="en-US" smtClean="0"/>
              <a:pPr>
                <a:defRPr/>
              </a:pPr>
              <a:t>2018年9月7日星期五</a:t>
            </a:fld>
            <a:endParaRPr lang="en-US" altLang="zh-CN"/>
          </a:p>
        </p:txBody>
      </p:sp>
      <p:sp>
        <p:nvSpPr>
          <p:cNvPr id="10" name="Rectangle 1039"/>
          <p:cNvSpPr>
            <a:spLocks noGrp="1" noChangeArrowheads="1"/>
          </p:cNvSpPr>
          <p:nvPr>
            <p:ph type="ftr" sz="quarter" idx="11"/>
          </p:nvPr>
        </p:nvSpPr>
        <p:spPr/>
        <p:txBody>
          <a:bodyPr/>
          <a:lstStyle>
            <a:lvl1pPr>
              <a:defRPr/>
            </a:lvl1p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11" name="Rectangle 1040"/>
          <p:cNvSpPr>
            <a:spLocks noGrp="1" noChangeArrowheads="1"/>
          </p:cNvSpPr>
          <p:nvPr>
            <p:ph type="sldNum" sz="quarter" idx="12"/>
          </p:nvPr>
        </p:nvSpPr>
        <p:spPr/>
        <p:txBody>
          <a:bodyPr/>
          <a:lstStyle>
            <a:lvl1pPr>
              <a:defRPr/>
            </a:lvl1pPr>
          </a:lstStyle>
          <a:p>
            <a:pPr>
              <a:defRPr/>
            </a:pPr>
            <a:fld id="{7B5A105F-2372-4D2D-A254-F8357932EEE6}" type="slidenum">
              <a:rPr lang="zh-CN" altLang="en-US"/>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dirty="0"/>
          </a:p>
        </p:txBody>
      </p:sp>
      <p:sp>
        <p:nvSpPr>
          <p:cNvPr id="3" name="日期占位符 3"/>
          <p:cNvSpPr>
            <a:spLocks noGrp="1"/>
          </p:cNvSpPr>
          <p:nvPr>
            <p:ph type="dt" sz="half" idx="10"/>
          </p:nvPr>
        </p:nvSpPr>
        <p:spPr/>
        <p:txBody>
          <a:bodyPr/>
          <a:lstStyle>
            <a:lvl1pPr>
              <a:defRPr/>
            </a:lvl1pPr>
          </a:lstStyle>
          <a:p>
            <a:pPr>
              <a:defRPr/>
            </a:pPr>
            <a:fld id="{A356C09C-60AE-464C-A63E-111983E340BA}" type="datetime3">
              <a:rPr lang="zh-CN" altLang="en-US" smtClean="0"/>
              <a:pPr>
                <a:defRPr/>
              </a:pPr>
              <a:t>2018年9月7日星期五</a:t>
            </a:fld>
            <a:endParaRPr lang="zh-CN" altLang="en-US"/>
          </a:p>
        </p:txBody>
      </p:sp>
      <p:sp>
        <p:nvSpPr>
          <p:cNvPr id="4" name="页脚占位符 4"/>
          <p:cNvSpPr>
            <a:spLocks noGrp="1"/>
          </p:cNvSpPr>
          <p:nvPr>
            <p:ph type="ftr" sz="quarter" idx="11"/>
          </p:nvPr>
        </p:nvSpPr>
        <p:spPr/>
        <p:txBody>
          <a:bodyPr/>
          <a:lstStyle>
            <a:lvl1pPr>
              <a:defRPr/>
            </a:lvl1p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5" name="灯片编号占位符 5"/>
          <p:cNvSpPr>
            <a:spLocks noGrp="1"/>
          </p:cNvSpPr>
          <p:nvPr>
            <p:ph type="sldNum" sz="quarter" idx="12"/>
          </p:nvPr>
        </p:nvSpPr>
        <p:spPr/>
        <p:txBody>
          <a:bodyPr/>
          <a:lstStyle>
            <a:lvl1pPr>
              <a:defRPr/>
            </a:lvl1pPr>
          </a:lstStyle>
          <a:p>
            <a:fld id="{C76CA8AF-8EEC-4775-BE54-34F5508C0E23}" type="slidenum">
              <a:rPr lang="zh-CN" altLang="en-US"/>
              <a:pPr/>
              <a:t>‹#›</a:t>
            </a:fld>
            <a:endParaRPr lang="zh-CN" altLang="en-US"/>
          </a:p>
        </p:txBody>
      </p:sp>
    </p:spTree>
    <p:extLst>
      <p:ext uri="{BB962C8B-B14F-4D97-AF65-F5344CB8AC3E}">
        <p14:creationId xmlns:p14="http://schemas.microsoft.com/office/powerpoint/2010/main" xmlns="" val="3734684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a:defRPr/>
            </a:pPr>
            <a:fld id="{75F75E1F-F525-42AE-A4F8-D50DCEF6C929}" type="datetime3">
              <a:rPr lang="zh-CN" altLang="en-US" smtClean="0"/>
              <a:pPr>
                <a:defRPr/>
              </a:pPr>
              <a:t>2018年9月7日星期五</a:t>
            </a:fld>
            <a:endParaRPr lang="zh-CN" altLang="en-US"/>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227FE4E1-FD29-4EB3-942C-6AC50CC8E145}"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a:defRPr/>
            </a:pPr>
            <a:fld id="{53DA775E-1E55-490B-A475-755DC848C1CA}" type="datetime3">
              <a:rPr lang="zh-CN" altLang="en-US" smtClean="0"/>
              <a:pPr>
                <a:defRPr/>
              </a:pPr>
              <a:t>2018年9月7日星期五</a:t>
            </a:fld>
            <a:endParaRPr lang="zh-CN" altLang="en-US"/>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a:defRPr/>
            </a:pPr>
            <a:fld id="{FD4E2BFB-EB15-40C9-A73D-361FDB1EF8B6}" type="datetime3">
              <a:rPr lang="zh-CN" altLang="en-US" smtClean="0"/>
              <a:pPr>
                <a:defRPr/>
              </a:pPr>
              <a:t>2018年9月7日星期五</a:t>
            </a:fld>
            <a:endParaRPr lang="zh-CN" altLang="en-US"/>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7" name="灯片编号占位符 6"/>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a:defRPr/>
            </a:pPr>
            <a:fld id="{D1601B80-ED11-443E-B5FB-78044C65099C}" type="datetime3">
              <a:rPr lang="zh-CN" altLang="en-US" smtClean="0"/>
              <a:pPr>
                <a:defRPr/>
              </a:pPr>
              <a:t>2018年9月7日星期五</a:t>
            </a:fld>
            <a:endParaRPr lang="zh-CN" altLang="en-US"/>
          </a:p>
        </p:txBody>
      </p:sp>
      <p:sp>
        <p:nvSpPr>
          <p:cNvPr id="8" name="页脚占位符 7"/>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9" name="灯片编号占位符 8"/>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6B01EF78-FA1C-40FE-A6F8-F5EDEA12AD1B}" type="datetime3">
              <a:rPr lang="zh-CN" altLang="en-US" smtClean="0"/>
              <a:pPr>
                <a:defRPr/>
              </a:pPr>
              <a:t>2018年9月7日星期五</a:t>
            </a:fld>
            <a:endParaRPr lang="zh-CN" altLang="en-US"/>
          </a:p>
        </p:txBody>
      </p:sp>
      <p:sp>
        <p:nvSpPr>
          <p:cNvPr id="4" name="页脚占位符 3"/>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5" name="灯片编号占位符 4"/>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787938D2-0F4B-48AA-94FF-886D256C0F0D}" type="datetime3">
              <a:rPr lang="zh-CN" altLang="en-US" smtClean="0"/>
              <a:pPr>
                <a:defRPr/>
              </a:pPr>
              <a:t>2018年9月7日星期五</a:t>
            </a:fld>
            <a:endParaRPr lang="en-US" altLang="zh-CN"/>
          </a:p>
        </p:txBody>
      </p:sp>
      <p:sp>
        <p:nvSpPr>
          <p:cNvPr id="3" name="页脚占位符 2"/>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4" name="灯片编号占位符 3"/>
          <p:cNvSpPr>
            <a:spLocks noGrp="1"/>
          </p:cNvSpPr>
          <p:nvPr>
            <p:ph type="sldNum" sz="quarter" idx="12"/>
          </p:nvPr>
        </p:nvSpPr>
        <p:spPr/>
        <p:txBody>
          <a:bodyPr/>
          <a:lstStyle/>
          <a:p>
            <a:pPr>
              <a:defRPr/>
            </a:pPr>
            <a:fld id="{90224EEC-70BD-47A9-9FDB-B3FBED8C2884}" type="slidenum">
              <a:rPr lang="en-US" altLang="zh-CN" smtClean="0"/>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16B01B82-4DBF-4D24-BD5B-4F5B802A53CC}" type="datetime3">
              <a:rPr lang="zh-CN" altLang="en-US" smtClean="0"/>
              <a:pPr>
                <a:defRPr/>
              </a:pPr>
              <a:t>2018年9月7日星期五</a:t>
            </a:fld>
            <a:endParaRPr lang="zh-CN" altLang="en-US"/>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7" name="灯片编号占位符 6"/>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a:defRPr/>
            </a:pPr>
            <a:fld id="{17C265AE-46F3-4AF6-823B-6F152CA0F979}" type="datetime3">
              <a:rPr lang="zh-CN" altLang="en-US" smtClean="0"/>
              <a:pPr>
                <a:defRPr/>
              </a:pPr>
              <a:t>2018年9月7日星期五</a:t>
            </a:fld>
            <a:endParaRPr lang="zh-CN" altLang="en-US"/>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7" name="灯片编号占位符 6"/>
          <p:cNvSpPr>
            <a:spLocks noGrp="1"/>
          </p:cNvSpPr>
          <p:nvPr>
            <p:ph type="sldNum" sz="quarter" idx="12"/>
          </p:nvPr>
        </p:nvSpPr>
        <p:spPr/>
        <p:txBody>
          <a:bodyPr/>
          <a:lstStyle/>
          <a:p>
            <a:fld id="{2C15E8B6-D607-4EA4-A0D6-862CA9A0338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BC6B2AF-CCEF-41AE-BED8-603CE37148B2}" type="datetime3">
              <a:rPr lang="zh-CN" altLang="en-US" smtClean="0"/>
              <a:pPr>
                <a:defRPr/>
              </a:pPr>
              <a:t>2018年9月7日星期五</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15E8B6-D607-4EA4-A0D6-862CA9A033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02" r:id="rId1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book.sohu.com/20050629/n240136073.shtml"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bbs.chinabroadcast.cn/simple/index.php?t45502.html"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47664" y="188640"/>
            <a:ext cx="6480720" cy="1200329"/>
          </a:xfrm>
          <a:prstGeom prst="rect">
            <a:avLst/>
          </a:prstGeom>
        </p:spPr>
        <p:txBody>
          <a:bodyPr wrap="square">
            <a:spAutoFit/>
          </a:bodyPr>
          <a:lstStyle/>
          <a:p>
            <a:r>
              <a:rPr lang="zh-CN" altLang="en-US" sz="3600" b="1" dirty="0" smtClean="0">
                <a:solidFill>
                  <a:srgbClr val="A50021"/>
                </a:solidFill>
                <a:latin typeface="叶根友毛笔行书2.0版" pitchFamily="2" charset="-122"/>
                <a:ea typeface="叶根友毛笔行书2.0版" pitchFamily="2" charset="-122"/>
              </a:rPr>
              <a:t>语文出版社九年级下册第</a:t>
            </a:r>
            <a:r>
              <a:rPr lang="en-US" altLang="zh-CN" sz="3600" b="1" dirty="0" smtClean="0">
                <a:solidFill>
                  <a:srgbClr val="A50021"/>
                </a:solidFill>
                <a:latin typeface="叶根友毛笔行书2.0版" pitchFamily="2" charset="-122"/>
                <a:ea typeface="叶根友毛笔行书2.0版" pitchFamily="2" charset="-122"/>
              </a:rPr>
              <a:t>3</a:t>
            </a:r>
            <a:r>
              <a:rPr lang="zh-CN" altLang="en-US" sz="3600" b="1" dirty="0" smtClean="0">
                <a:solidFill>
                  <a:srgbClr val="A50021"/>
                </a:solidFill>
                <a:latin typeface="叶根友毛笔行书2.0版" pitchFamily="2" charset="-122"/>
                <a:ea typeface="叶根友毛笔行书2.0版" pitchFamily="2" charset="-122"/>
              </a:rPr>
              <a:t>课</a:t>
            </a:r>
            <a:br>
              <a:rPr lang="zh-CN" altLang="en-US" sz="3600" b="1" dirty="0" smtClean="0">
                <a:solidFill>
                  <a:srgbClr val="A50021"/>
                </a:solidFill>
                <a:latin typeface="叶根友毛笔行书2.0版" pitchFamily="2" charset="-122"/>
                <a:ea typeface="叶根友毛笔行书2.0版" pitchFamily="2" charset="-122"/>
              </a:rPr>
            </a:br>
            <a:endParaRPr lang="zh-CN" altLang="en-US" sz="3600" dirty="0"/>
          </a:p>
        </p:txBody>
      </p:sp>
      <p:sp>
        <p:nvSpPr>
          <p:cNvPr id="3" name="矩形 2"/>
          <p:cNvSpPr/>
          <p:nvPr/>
        </p:nvSpPr>
        <p:spPr>
          <a:xfrm>
            <a:off x="2915816" y="5445224"/>
            <a:ext cx="4586512" cy="646331"/>
          </a:xfrm>
          <a:prstGeom prst="rect">
            <a:avLst/>
          </a:prstGeom>
        </p:spPr>
        <p:txBody>
          <a:bodyPr wrap="none">
            <a:spAutoFit/>
          </a:bodyPr>
          <a:lstStyle/>
          <a:p>
            <a:r>
              <a:rPr lang="zh-CN" altLang="en-US" sz="3600" b="1" dirty="0" smtClean="0">
                <a:solidFill>
                  <a:srgbClr val="190DB3"/>
                </a:solidFill>
                <a:latin typeface="楷体" pitchFamily="49" charset="-122"/>
                <a:ea typeface="楷体" pitchFamily="49" charset="-122"/>
              </a:rPr>
              <a:t>泉港民族中学 庄梅霞</a:t>
            </a:r>
            <a:endParaRPr lang="zh-CN" altLang="en-US" sz="3600" b="1" dirty="0">
              <a:solidFill>
                <a:srgbClr val="190DB3"/>
              </a:solidFill>
              <a:latin typeface="楷体" pitchFamily="49" charset="-122"/>
              <a:ea typeface="楷体" pitchFamily="49" charset="-122"/>
            </a:endParaRPr>
          </a:p>
        </p:txBody>
      </p:sp>
      <p:sp>
        <p:nvSpPr>
          <p:cNvPr id="4" name="矩形 3"/>
          <p:cNvSpPr/>
          <p:nvPr/>
        </p:nvSpPr>
        <p:spPr>
          <a:xfrm>
            <a:off x="2411760" y="1268760"/>
            <a:ext cx="6408712" cy="2785378"/>
          </a:xfrm>
          <a:prstGeom prst="rect">
            <a:avLst/>
          </a:prstGeom>
        </p:spPr>
        <p:txBody>
          <a:bodyPr wrap="square">
            <a:spAutoFit/>
          </a:bodyPr>
          <a:lstStyle/>
          <a:p>
            <a:r>
              <a:rPr lang="zh-CN" altLang="en-US" sz="9600" b="1" kern="10" dirty="0" smtClean="0">
                <a:ln w="9525">
                  <a:round/>
                  <a:headEnd/>
                  <a:tailEnd/>
                </a:ln>
                <a:gradFill rotWithShape="0">
                  <a:gsLst>
                    <a:gs pos="0">
                      <a:srgbClr val="FFE701"/>
                    </a:gs>
                    <a:gs pos="100000">
                      <a:srgbClr val="FE3E02"/>
                    </a:gs>
                  </a:gsLst>
                  <a:lin ang="5400000" scaled="1"/>
                </a:gradFill>
                <a:latin typeface="楷体" pitchFamily="49" charset="-122"/>
                <a:ea typeface="楷体" pitchFamily="49" charset="-122"/>
              </a:rPr>
              <a:t>   </a:t>
            </a:r>
            <a:r>
              <a:rPr lang="zh-CN" altLang="en-US" sz="11500" b="1" kern="10" dirty="0" smtClean="0">
                <a:ln w="9525">
                  <a:round/>
                  <a:headEnd/>
                  <a:tailEnd/>
                </a:ln>
                <a:solidFill>
                  <a:schemeClr val="tx2">
                    <a:lumMod val="60000"/>
                    <a:lumOff val="40000"/>
                  </a:schemeClr>
                </a:solidFill>
                <a:latin typeface="楷体" pitchFamily="49" charset="-122"/>
                <a:ea typeface="楷体" pitchFamily="49" charset="-122"/>
              </a:rPr>
              <a:t>这是</a:t>
            </a:r>
            <a:endParaRPr lang="en-US" altLang="zh-CN" sz="7200" b="1" kern="10" dirty="0" smtClean="0">
              <a:ln w="9525">
                <a:round/>
                <a:headEnd/>
                <a:tailEnd/>
              </a:ln>
              <a:solidFill>
                <a:schemeClr val="tx2">
                  <a:lumMod val="60000"/>
                  <a:lumOff val="40000"/>
                </a:schemeClr>
              </a:solidFill>
              <a:latin typeface="楷体" pitchFamily="49" charset="-122"/>
              <a:ea typeface="楷体" pitchFamily="49" charset="-122"/>
            </a:endParaRPr>
          </a:p>
          <a:p>
            <a:r>
              <a:rPr lang="zh-CN" altLang="en-US" sz="6000" b="1" kern="10" dirty="0" smtClean="0">
                <a:ln w="9525">
                  <a:round/>
                  <a:headEnd/>
                  <a:tailEnd/>
                </a:ln>
                <a:solidFill>
                  <a:schemeClr val="tx2">
                    <a:lumMod val="60000"/>
                    <a:lumOff val="40000"/>
                  </a:schemeClr>
                </a:solidFill>
                <a:latin typeface="楷体" pitchFamily="49" charset="-122"/>
                <a:ea typeface="楷体" pitchFamily="49" charset="-122"/>
              </a:rPr>
              <a:t>四点零八分的北京</a:t>
            </a:r>
            <a:endParaRPr lang="zh-CN" altLang="en-US" sz="6000" b="1" dirty="0">
              <a:solidFill>
                <a:schemeClr val="tx2">
                  <a:lumMod val="60000"/>
                  <a:lumOff val="40000"/>
                </a:schemeClr>
              </a:solidFill>
              <a:latin typeface="楷体" pitchFamily="49" charset="-122"/>
              <a:ea typeface="楷体" pitchFamily="49" charset="-122"/>
            </a:endParaRPr>
          </a:p>
        </p:txBody>
      </p:sp>
      <p:sp>
        <p:nvSpPr>
          <p:cNvPr id="5" name="矩形 4"/>
          <p:cNvSpPr/>
          <p:nvPr/>
        </p:nvSpPr>
        <p:spPr>
          <a:xfrm>
            <a:off x="4499992" y="4149080"/>
            <a:ext cx="1471878" cy="707886"/>
          </a:xfrm>
          <a:prstGeom prst="rect">
            <a:avLst/>
          </a:prstGeom>
        </p:spPr>
        <p:txBody>
          <a:bodyPr wrap="none">
            <a:spAutoFit/>
          </a:bodyPr>
          <a:lstStyle/>
          <a:p>
            <a:r>
              <a:rPr lang="zh-CN" altLang="en-US" sz="4000" b="1" dirty="0" smtClean="0">
                <a:latin typeface="黑体" pitchFamily="49" charset="-122"/>
                <a:ea typeface="黑体" pitchFamily="49" charset="-122"/>
              </a:rPr>
              <a:t>食 指</a:t>
            </a:r>
            <a:endParaRPr lang="zh-CN" altLang="en-US" sz="4000" b="1" dirty="0">
              <a:latin typeface="黑体" pitchFamily="49" charset="-122"/>
              <a:ea typeface="黑体" pitchFamily="49" charset="-122"/>
            </a:endParaRPr>
          </a:p>
        </p:txBody>
      </p:sp>
      <p:pic>
        <p:nvPicPr>
          <p:cNvPr id="6" name="Picture 2" descr="Img240136075">
            <a:hlinkClick r:id="rId2"/>
          </p:cNvPr>
          <p:cNvPicPr>
            <a:picLocks noChangeAspect="1" noChangeArrowheads="1"/>
          </p:cNvPicPr>
          <p:nvPr/>
        </p:nvPicPr>
        <p:blipFill>
          <a:blip r:embed="rId3" cstate="print"/>
          <a:srcRect/>
          <a:stretch>
            <a:fillRect/>
          </a:stretch>
        </p:blipFill>
        <p:spPr bwMode="auto">
          <a:xfrm>
            <a:off x="0" y="2060848"/>
            <a:ext cx="2411760" cy="3168353"/>
          </a:xfrm>
          <a:prstGeom prst="rect">
            <a:avLst/>
          </a:prstGeom>
          <a:blipFill dpi="0" rotWithShape="0">
            <a:blip r:embed="rId4" cstate="print"/>
            <a:srcRect/>
            <a:tile tx="0" ty="0" sx="100000" sy="100000" flip="none" algn="tl"/>
          </a:blipFill>
          <a:ln w="9525">
            <a:noFill/>
            <a:miter lim="800000"/>
            <a:headEnd/>
            <a:tailEnd/>
          </a:ln>
        </p:spPr>
      </p:pic>
      <p:sp>
        <p:nvSpPr>
          <p:cNvPr id="7" name="日期占位符 6"/>
          <p:cNvSpPr>
            <a:spLocks noGrp="1"/>
          </p:cNvSpPr>
          <p:nvPr>
            <p:ph type="dt" sz="half" idx="10"/>
          </p:nvPr>
        </p:nvSpPr>
        <p:spPr/>
        <p:txBody>
          <a:bodyPr/>
          <a:lstStyle/>
          <a:p>
            <a:pPr>
              <a:defRPr/>
            </a:pPr>
            <a:fld id="{14878318-6975-4505-B581-78CC5E1AB077}" type="datetime3">
              <a:rPr lang="zh-CN" altLang="en-US" smtClean="0"/>
              <a:pPr>
                <a:defRPr/>
              </a:pPr>
              <a:t>2018年9月7日星期五</a:t>
            </a:fld>
            <a:endParaRPr lang="en-US" altLang="zh-CN"/>
          </a:p>
        </p:txBody>
      </p:sp>
      <p:sp>
        <p:nvSpPr>
          <p:cNvPr id="8" name="灯片编号占位符 7"/>
          <p:cNvSpPr>
            <a:spLocks noGrp="1"/>
          </p:cNvSpPr>
          <p:nvPr>
            <p:ph type="sldNum" sz="quarter" idx="12"/>
          </p:nvPr>
        </p:nvSpPr>
        <p:spPr/>
        <p:txBody>
          <a:bodyPr/>
          <a:lstStyle/>
          <a:p>
            <a:pPr>
              <a:defRPr/>
            </a:pPr>
            <a:fld id="{90224EEC-70BD-47A9-9FDB-B3FBED8C2884}" type="slidenum">
              <a:rPr lang="en-US" altLang="zh-CN" smtClean="0"/>
              <a:pPr>
                <a:defRPr/>
              </a:pPr>
              <a:t>1</a:t>
            </a:fld>
            <a:endParaRPr lang="en-US" altLang="zh-CN"/>
          </a:p>
        </p:txBody>
      </p:sp>
      <p:sp>
        <p:nvSpPr>
          <p:cNvPr id="9" name="页脚占位符 8"/>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pPr>
              <a:defRPr/>
            </a:pPr>
            <a:fld id="{75F75E1F-F525-42AE-A4F8-D50DCEF6C929}" type="datetime3">
              <a:rPr lang="zh-CN" altLang="en-US" smtClean="0"/>
              <a:pPr>
                <a:defRPr/>
              </a:pPr>
              <a:t>2018年9月7日星期五</a:t>
            </a:fld>
            <a:endParaRPr lang="zh-CN" altLang="en-US"/>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zh-CN" altLang="en-US"/>
          </a:p>
        </p:txBody>
      </p:sp>
      <p:sp>
        <p:nvSpPr>
          <p:cNvPr id="6" name="灯片编号占位符 5"/>
          <p:cNvSpPr>
            <a:spLocks noGrp="1"/>
          </p:cNvSpPr>
          <p:nvPr>
            <p:ph type="sldNum" sz="quarter" idx="12"/>
          </p:nvPr>
        </p:nvSpPr>
        <p:spPr/>
        <p:txBody>
          <a:bodyPr/>
          <a:lstStyle/>
          <a:p>
            <a:fld id="{227FE4E1-FD29-4EB3-942C-6AC50CC8E145}" type="slidenum">
              <a:rPr lang="zh-CN" altLang="en-US" smtClean="0"/>
              <a:pPr/>
              <a:t>10</a:t>
            </a:fld>
            <a:endParaRPr lang="zh-CN" altLang="en-US"/>
          </a:p>
        </p:txBody>
      </p:sp>
      <p:pic>
        <p:nvPicPr>
          <p:cNvPr id="7" name="Picture 5" descr="da7966b4-6a2a-46de-874a-b78589a30c78"/>
          <p:cNvPicPr>
            <a:picLocks noChangeAspect="1" noChangeArrowheads="1"/>
          </p:cNvPicPr>
          <p:nvPr/>
        </p:nvPicPr>
        <p:blipFill>
          <a:blip r:embed="rId2" cstate="print"/>
          <a:srcRect/>
          <a:stretch>
            <a:fillRect/>
          </a:stretch>
        </p:blipFill>
        <p:spPr bwMode="auto">
          <a:xfrm>
            <a:off x="179512" y="692696"/>
            <a:ext cx="4320480" cy="5112568"/>
          </a:xfrm>
          <a:prstGeom prst="rect">
            <a:avLst/>
          </a:prstGeom>
          <a:noFill/>
        </p:spPr>
      </p:pic>
      <p:pic>
        <p:nvPicPr>
          <p:cNvPr id="8" name="Picture 5" descr="c70af754abc8b0bd9e450c295c798be6"/>
          <p:cNvPicPr>
            <a:picLocks noChangeAspect="1" noChangeArrowheads="1"/>
          </p:cNvPicPr>
          <p:nvPr/>
        </p:nvPicPr>
        <p:blipFill>
          <a:blip r:embed="rId3" cstate="print"/>
          <a:srcRect/>
          <a:stretch>
            <a:fillRect/>
          </a:stretch>
        </p:blipFill>
        <p:spPr bwMode="auto">
          <a:xfrm>
            <a:off x="4572000" y="692696"/>
            <a:ext cx="4392488" cy="511256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1" name="Rectangle 3"/>
          <p:cNvSpPr>
            <a:spLocks noGrp="1" noChangeArrowheads="1"/>
          </p:cNvSpPr>
          <p:nvPr>
            <p:ph type="body" sz="half" idx="1"/>
          </p:nvPr>
        </p:nvSpPr>
        <p:spPr>
          <a:xfrm>
            <a:off x="539552" y="1196752"/>
            <a:ext cx="3744416" cy="4683125"/>
          </a:xfrm>
        </p:spPr>
        <p:txBody>
          <a:bodyPr>
            <a:noAutofit/>
          </a:bodyPr>
          <a:lstStyle/>
          <a:p>
            <a:pPr>
              <a:lnSpc>
                <a:spcPct val="70000"/>
              </a:lnSpc>
              <a:buNone/>
            </a:pPr>
            <a:r>
              <a:rPr lang="zh-CN" altLang="en-US" sz="2000" b="1" dirty="0" smtClean="0">
                <a:latin typeface="Lucida Sans Unicode" pitchFamily="34" charset="0"/>
                <a:ea typeface="黑体" pitchFamily="2" charset="-122"/>
              </a:rPr>
              <a:t>这是四点零八分的北京，</a:t>
            </a:r>
          </a:p>
          <a:p>
            <a:pPr>
              <a:lnSpc>
                <a:spcPct val="70000"/>
              </a:lnSpc>
              <a:buNone/>
            </a:pPr>
            <a:r>
              <a:rPr lang="zh-CN" altLang="en-US" sz="2000" b="1" dirty="0" smtClean="0">
                <a:latin typeface="Lucida Sans Unicode" pitchFamily="34" charset="0"/>
                <a:ea typeface="黑体" pitchFamily="2" charset="-122"/>
              </a:rPr>
              <a:t>一片手的海洋翻动；</a:t>
            </a:r>
          </a:p>
          <a:p>
            <a:pPr>
              <a:lnSpc>
                <a:spcPct val="70000"/>
              </a:lnSpc>
              <a:buNone/>
            </a:pPr>
            <a:r>
              <a:rPr lang="zh-CN" altLang="en-US" sz="2000" b="1" dirty="0" smtClean="0">
                <a:latin typeface="Lucida Sans Unicode" pitchFamily="34" charset="0"/>
                <a:ea typeface="黑体" pitchFamily="2" charset="-122"/>
              </a:rPr>
              <a:t>这是四点零八分的北京，</a:t>
            </a:r>
          </a:p>
          <a:p>
            <a:pPr>
              <a:lnSpc>
                <a:spcPct val="70000"/>
              </a:lnSpc>
              <a:buNone/>
            </a:pPr>
            <a:r>
              <a:rPr lang="zh-CN" altLang="en-US" sz="2000" b="1" dirty="0" smtClean="0">
                <a:latin typeface="Lucida Sans Unicode" pitchFamily="34" charset="0"/>
                <a:ea typeface="黑体" pitchFamily="2" charset="-122"/>
              </a:rPr>
              <a:t>一声雄伟的汽笛长鸣。  </a:t>
            </a:r>
          </a:p>
          <a:p>
            <a:pPr>
              <a:lnSpc>
                <a:spcPct val="70000"/>
              </a:lnSpc>
              <a:buNone/>
            </a:pPr>
            <a:r>
              <a:rPr lang="zh-CN" altLang="en-US" sz="2000" b="1" dirty="0" smtClean="0">
                <a:latin typeface="Lucida Sans Unicode" pitchFamily="34" charset="0"/>
                <a:ea typeface="黑体" pitchFamily="2" charset="-122"/>
              </a:rPr>
              <a:t>            </a:t>
            </a:r>
          </a:p>
          <a:p>
            <a:pPr>
              <a:lnSpc>
                <a:spcPct val="70000"/>
              </a:lnSpc>
              <a:buNone/>
            </a:pPr>
            <a:r>
              <a:rPr lang="zh-CN" altLang="en-US" sz="2000" b="1" dirty="0" smtClean="0">
                <a:latin typeface="Lucida Sans Unicode" pitchFamily="34" charset="0"/>
                <a:ea typeface="黑体" pitchFamily="2" charset="-122"/>
              </a:rPr>
              <a:t>北京车站高大的建筑，    </a:t>
            </a:r>
          </a:p>
          <a:p>
            <a:pPr>
              <a:lnSpc>
                <a:spcPct val="70000"/>
              </a:lnSpc>
              <a:buNone/>
            </a:pPr>
            <a:r>
              <a:rPr lang="zh-CN" altLang="en-US" sz="2000" b="1" dirty="0" smtClean="0">
                <a:latin typeface="Lucida Sans Unicode" pitchFamily="34" charset="0"/>
                <a:ea typeface="黑体" pitchFamily="2" charset="-122"/>
              </a:rPr>
              <a:t>突然一阵剧烈的抖动。</a:t>
            </a:r>
          </a:p>
          <a:p>
            <a:pPr>
              <a:lnSpc>
                <a:spcPct val="70000"/>
              </a:lnSpc>
              <a:buNone/>
            </a:pPr>
            <a:r>
              <a:rPr lang="zh-CN" altLang="en-US" sz="2000" b="1" dirty="0" smtClean="0">
                <a:latin typeface="Lucida Sans Unicode" pitchFamily="34" charset="0"/>
                <a:ea typeface="黑体" pitchFamily="2" charset="-122"/>
              </a:rPr>
              <a:t>我双眼</a:t>
            </a:r>
            <a:r>
              <a:rPr lang="zh-CN" altLang="en-US" sz="2000" b="1" dirty="0" smtClean="0">
                <a:solidFill>
                  <a:srgbClr val="FF0000"/>
                </a:solidFill>
                <a:latin typeface="Lucida Sans Unicode" pitchFamily="34" charset="0"/>
                <a:ea typeface="黑体" pitchFamily="2" charset="-122"/>
              </a:rPr>
              <a:t>吃惊</a:t>
            </a:r>
            <a:r>
              <a:rPr lang="zh-CN" altLang="en-US" sz="2000" b="1" dirty="0" smtClean="0">
                <a:latin typeface="Lucida Sans Unicode" pitchFamily="34" charset="0"/>
                <a:ea typeface="黑体" pitchFamily="2" charset="-122"/>
              </a:rPr>
              <a:t>地望着窗外，</a:t>
            </a:r>
          </a:p>
          <a:p>
            <a:pPr>
              <a:lnSpc>
                <a:spcPct val="70000"/>
              </a:lnSpc>
              <a:buNone/>
            </a:pPr>
            <a:r>
              <a:rPr lang="zh-CN" altLang="en-US" sz="2000" b="1" dirty="0" smtClean="0">
                <a:latin typeface="Lucida Sans Unicode" pitchFamily="34" charset="0"/>
                <a:ea typeface="黑体" pitchFamily="2" charset="-122"/>
              </a:rPr>
              <a:t>不知发生了什么事情。</a:t>
            </a:r>
          </a:p>
          <a:p>
            <a:pPr>
              <a:lnSpc>
                <a:spcPct val="70000"/>
              </a:lnSpc>
              <a:buNone/>
            </a:pPr>
            <a:endParaRPr lang="zh-CN" altLang="en-US" sz="2000" b="1" dirty="0" smtClean="0">
              <a:latin typeface="Lucida Sans Unicode" pitchFamily="34" charset="0"/>
              <a:ea typeface="黑体" pitchFamily="2" charset="-122"/>
            </a:endParaRPr>
          </a:p>
          <a:p>
            <a:pPr>
              <a:lnSpc>
                <a:spcPct val="70000"/>
              </a:lnSpc>
              <a:buNone/>
            </a:pPr>
            <a:r>
              <a:rPr lang="zh-CN" altLang="en-US" sz="2000" b="1" dirty="0" smtClean="0">
                <a:latin typeface="Lucida Sans Unicode" pitchFamily="34" charset="0"/>
                <a:ea typeface="黑体" pitchFamily="2" charset="-122"/>
              </a:rPr>
              <a:t>我的心</a:t>
            </a:r>
            <a:r>
              <a:rPr lang="zh-CN" altLang="en-US" sz="2000" b="1" dirty="0" smtClean="0">
                <a:solidFill>
                  <a:srgbClr val="FF0000"/>
                </a:solidFill>
                <a:latin typeface="Lucida Sans Unicode" pitchFamily="34" charset="0"/>
                <a:ea typeface="黑体" pitchFamily="2" charset="-122"/>
              </a:rPr>
              <a:t>骤</a:t>
            </a:r>
            <a:r>
              <a:rPr lang="zh-CN" altLang="en-US" sz="2000" b="1" dirty="0" smtClean="0">
                <a:latin typeface="Lucida Sans Unicode" pitchFamily="34" charset="0"/>
                <a:ea typeface="黑体" pitchFamily="2" charset="-122"/>
              </a:rPr>
              <a:t>然一阵疼痛，一定是</a:t>
            </a:r>
          </a:p>
          <a:p>
            <a:pPr>
              <a:lnSpc>
                <a:spcPct val="70000"/>
              </a:lnSpc>
              <a:buNone/>
            </a:pPr>
            <a:r>
              <a:rPr lang="zh-CN" altLang="en-US" sz="2000" b="1" dirty="0" smtClean="0">
                <a:latin typeface="Lucida Sans Unicode" pitchFamily="34" charset="0"/>
                <a:ea typeface="黑体" pitchFamily="2" charset="-122"/>
              </a:rPr>
              <a:t>妈妈缀扣子的针线穿透了心胸。</a:t>
            </a:r>
          </a:p>
          <a:p>
            <a:pPr>
              <a:lnSpc>
                <a:spcPct val="70000"/>
              </a:lnSpc>
              <a:buNone/>
            </a:pPr>
            <a:r>
              <a:rPr lang="zh-CN" altLang="en-US" sz="2000" b="1" dirty="0" smtClean="0">
                <a:latin typeface="Lucida Sans Unicode" pitchFamily="34" charset="0"/>
                <a:ea typeface="黑体" pitchFamily="2" charset="-122"/>
              </a:rPr>
              <a:t>这时，我的心变成了一只风筝，</a:t>
            </a:r>
          </a:p>
          <a:p>
            <a:pPr>
              <a:lnSpc>
                <a:spcPct val="70000"/>
              </a:lnSpc>
              <a:buNone/>
            </a:pPr>
            <a:r>
              <a:rPr lang="zh-CN" altLang="en-US" sz="2000" b="1" dirty="0" smtClean="0">
                <a:latin typeface="Lucida Sans Unicode" pitchFamily="34" charset="0"/>
                <a:ea typeface="黑体" pitchFamily="2" charset="-122"/>
              </a:rPr>
              <a:t>风筝的线绳就在妈妈手中。</a:t>
            </a:r>
          </a:p>
          <a:p>
            <a:pPr>
              <a:lnSpc>
                <a:spcPct val="70000"/>
              </a:lnSpc>
              <a:buNone/>
            </a:pPr>
            <a:endParaRPr lang="zh-CN" altLang="en-US" sz="2000" b="1" dirty="0" smtClean="0">
              <a:latin typeface="Lucida Sans Unicode" pitchFamily="34" charset="0"/>
              <a:ea typeface="黑体" pitchFamily="2" charset="-122"/>
            </a:endParaRPr>
          </a:p>
          <a:p>
            <a:pPr>
              <a:lnSpc>
                <a:spcPct val="70000"/>
              </a:lnSpc>
              <a:buNone/>
            </a:pPr>
            <a:r>
              <a:rPr lang="zh-CN" altLang="en-US" sz="2000" b="1" dirty="0" smtClean="0">
                <a:latin typeface="Lucida Sans Unicode" pitchFamily="34" charset="0"/>
                <a:ea typeface="黑体" pitchFamily="2" charset="-122"/>
              </a:rPr>
              <a:t>线绳绷得太紧了，就要扯断了，</a:t>
            </a:r>
          </a:p>
          <a:p>
            <a:pPr>
              <a:lnSpc>
                <a:spcPct val="70000"/>
              </a:lnSpc>
              <a:buNone/>
            </a:pPr>
            <a:r>
              <a:rPr lang="zh-CN" altLang="en-US" sz="2000" b="1" dirty="0" smtClean="0">
                <a:latin typeface="Lucida Sans Unicode" pitchFamily="34" charset="0"/>
                <a:ea typeface="黑体" pitchFamily="2" charset="-122"/>
              </a:rPr>
              <a:t>我不得不把头探出车厢的窗</a:t>
            </a:r>
            <a:r>
              <a:rPr lang="zh-CN" altLang="en-US" sz="2000" b="1" dirty="0" smtClean="0">
                <a:solidFill>
                  <a:srgbClr val="FF0000"/>
                </a:solidFill>
                <a:latin typeface="Lucida Sans Unicode" pitchFamily="34" charset="0"/>
                <a:ea typeface="黑体" pitchFamily="2" charset="-122"/>
              </a:rPr>
              <a:t>棂</a:t>
            </a:r>
            <a:r>
              <a:rPr lang="zh-CN" altLang="en-US" sz="2000" b="1" dirty="0" smtClean="0">
                <a:latin typeface="Lucida Sans Unicode" pitchFamily="34" charset="0"/>
                <a:ea typeface="黑体" pitchFamily="2" charset="-122"/>
              </a:rPr>
              <a:t>。</a:t>
            </a:r>
          </a:p>
          <a:p>
            <a:pPr>
              <a:lnSpc>
                <a:spcPct val="70000"/>
              </a:lnSpc>
              <a:buNone/>
            </a:pPr>
            <a:r>
              <a:rPr lang="zh-CN" altLang="en-US" sz="2000" b="1" dirty="0" smtClean="0">
                <a:latin typeface="Lucida Sans Unicode" pitchFamily="34" charset="0"/>
                <a:ea typeface="黑体" pitchFamily="2" charset="-122"/>
              </a:rPr>
              <a:t>直到这时，直到这时候，</a:t>
            </a:r>
          </a:p>
          <a:p>
            <a:pPr>
              <a:lnSpc>
                <a:spcPct val="70000"/>
              </a:lnSpc>
              <a:buNone/>
            </a:pPr>
            <a:r>
              <a:rPr lang="zh-CN" altLang="en-US" sz="2000" b="1" dirty="0" smtClean="0">
                <a:latin typeface="Lucida Sans Unicode" pitchFamily="34" charset="0"/>
                <a:ea typeface="黑体" pitchFamily="2" charset="-122"/>
              </a:rPr>
              <a:t>我才明白发生了什么事情。</a:t>
            </a:r>
          </a:p>
          <a:p>
            <a:pPr>
              <a:lnSpc>
                <a:spcPct val="70000"/>
              </a:lnSpc>
              <a:buNone/>
            </a:pPr>
            <a:endParaRPr lang="zh-CN" altLang="en-US" sz="2000" dirty="0" smtClean="0">
              <a:latin typeface="Lucida Sans Unicode" pitchFamily="34" charset="0"/>
              <a:ea typeface="黑体" pitchFamily="2" charset="-122"/>
            </a:endParaRPr>
          </a:p>
          <a:p>
            <a:pPr>
              <a:lnSpc>
                <a:spcPct val="70000"/>
              </a:lnSpc>
              <a:buNone/>
            </a:pPr>
            <a:endParaRPr lang="zh-CN" altLang="en-US" sz="2000" dirty="0" smtClean="0">
              <a:latin typeface="Lucida Sans Unicode" pitchFamily="34" charset="0"/>
              <a:ea typeface="黑体" pitchFamily="2" charset="-122"/>
            </a:endParaRPr>
          </a:p>
        </p:txBody>
      </p:sp>
      <p:sp>
        <p:nvSpPr>
          <p:cNvPr id="32772" name="Text Box 4"/>
          <p:cNvSpPr txBox="1">
            <a:spLocks noChangeArrowheads="1"/>
          </p:cNvSpPr>
          <p:nvPr/>
        </p:nvSpPr>
        <p:spPr bwMode="auto">
          <a:xfrm>
            <a:off x="251520" y="260648"/>
            <a:ext cx="1223962" cy="954107"/>
          </a:xfrm>
          <a:prstGeom prst="rect">
            <a:avLst/>
          </a:prstGeom>
          <a:noFill/>
          <a:ln w="9525">
            <a:noFill/>
            <a:miter lim="800000"/>
            <a:headEnd/>
            <a:tailEnd/>
          </a:ln>
        </p:spPr>
        <p:txBody>
          <a:bodyPr>
            <a:spAutoFit/>
          </a:bodyPr>
          <a:lstStyle/>
          <a:p>
            <a:pPr>
              <a:spcBef>
                <a:spcPct val="50000"/>
              </a:spcBef>
            </a:pPr>
            <a:r>
              <a:rPr lang="zh-CN" altLang="en-US" sz="2800" b="1" dirty="0">
                <a:solidFill>
                  <a:srgbClr val="FF0000"/>
                </a:solidFill>
              </a:rPr>
              <a:t>朗读诗歌</a:t>
            </a:r>
          </a:p>
        </p:txBody>
      </p:sp>
      <p:sp>
        <p:nvSpPr>
          <p:cNvPr id="46085" name="Text Box 5"/>
          <p:cNvSpPr txBox="1">
            <a:spLocks noChangeArrowheads="1"/>
          </p:cNvSpPr>
          <p:nvPr/>
        </p:nvSpPr>
        <p:spPr bwMode="auto">
          <a:xfrm>
            <a:off x="4499992" y="1124744"/>
            <a:ext cx="4031928" cy="5324535"/>
          </a:xfrm>
          <a:prstGeom prst="rect">
            <a:avLst/>
          </a:prstGeom>
          <a:noFill/>
          <a:ln w="9525">
            <a:noFill/>
            <a:miter lim="800000"/>
            <a:headEnd/>
            <a:tailEnd/>
          </a:ln>
        </p:spPr>
        <p:txBody>
          <a:bodyPr wrap="square">
            <a:spAutoFit/>
          </a:bodyPr>
          <a:lstStyle/>
          <a:p>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一阵阵告别的声浪，</a:t>
            </a:r>
          </a:p>
          <a:p>
            <a:r>
              <a:rPr lang="zh-CN" altLang="en-US" sz="2000" b="1" dirty="0">
                <a:latin typeface="黑体" pitchFamily="49" charset="-122"/>
                <a:ea typeface="黑体" pitchFamily="49" charset="-122"/>
              </a:rPr>
              <a:t>就要卷走车站；</a:t>
            </a:r>
          </a:p>
          <a:p>
            <a:r>
              <a:rPr lang="zh-CN" altLang="en-US" sz="2000" b="1" dirty="0">
                <a:latin typeface="黑体" pitchFamily="49" charset="-122"/>
                <a:ea typeface="黑体" pitchFamily="49" charset="-122"/>
              </a:rPr>
              <a:t>北京在我的脚下，</a:t>
            </a:r>
          </a:p>
          <a:p>
            <a:r>
              <a:rPr lang="zh-CN" altLang="en-US" sz="2000" b="1" dirty="0">
                <a:latin typeface="黑体" pitchFamily="49" charset="-122"/>
                <a:ea typeface="黑体" pitchFamily="49" charset="-122"/>
              </a:rPr>
              <a:t>已经缓缓地移动。</a:t>
            </a:r>
          </a:p>
          <a:p>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我再次向北京挥动手臂，</a:t>
            </a:r>
          </a:p>
          <a:p>
            <a:r>
              <a:rPr lang="zh-CN" altLang="en-US" sz="2000" b="1" dirty="0">
                <a:latin typeface="黑体" pitchFamily="49" charset="-122"/>
                <a:ea typeface="黑体" pitchFamily="49" charset="-122"/>
              </a:rPr>
              <a:t>想一把抓住他的衣领，</a:t>
            </a:r>
          </a:p>
          <a:p>
            <a:r>
              <a:rPr lang="zh-CN" altLang="en-US" sz="2000" b="1" dirty="0">
                <a:latin typeface="黑体" pitchFamily="49" charset="-122"/>
                <a:ea typeface="黑体" pitchFamily="49" charset="-122"/>
              </a:rPr>
              <a:t>然后对她大声地叫喊：</a:t>
            </a:r>
          </a:p>
          <a:p>
            <a:r>
              <a:rPr lang="zh-CN" altLang="en-US" sz="2000" b="1" dirty="0">
                <a:latin typeface="黑体" pitchFamily="49" charset="-122"/>
                <a:ea typeface="黑体" pitchFamily="49" charset="-122"/>
              </a:rPr>
              <a:t>永远记着我，妈妈啊，北京！</a:t>
            </a:r>
          </a:p>
          <a:p>
            <a:endParaRPr lang="zh-CN" altLang="en-US" sz="2000" b="1" dirty="0">
              <a:latin typeface="黑体" pitchFamily="49" charset="-122"/>
              <a:ea typeface="黑体" pitchFamily="49" charset="-122"/>
            </a:endParaRPr>
          </a:p>
          <a:p>
            <a:r>
              <a:rPr lang="zh-CN" altLang="en-US" sz="2000" b="1" dirty="0">
                <a:latin typeface="黑体" pitchFamily="49" charset="-122"/>
                <a:ea typeface="黑体" pitchFamily="49" charset="-122"/>
              </a:rPr>
              <a:t>终于抓住了什么东西，</a:t>
            </a:r>
          </a:p>
          <a:p>
            <a:r>
              <a:rPr lang="zh-CN" altLang="en-US" sz="2000" b="1" dirty="0">
                <a:latin typeface="黑体" pitchFamily="49" charset="-122"/>
                <a:ea typeface="黑体" pitchFamily="49" charset="-122"/>
              </a:rPr>
              <a:t>管他是谁的手，不能松，</a:t>
            </a:r>
          </a:p>
          <a:p>
            <a:r>
              <a:rPr lang="zh-CN" altLang="en-US" sz="2000" b="1" dirty="0">
                <a:latin typeface="黑体" pitchFamily="49" charset="-122"/>
                <a:ea typeface="黑体" pitchFamily="49" charset="-122"/>
              </a:rPr>
              <a:t>因为这是我的北京，</a:t>
            </a:r>
          </a:p>
          <a:p>
            <a:r>
              <a:rPr lang="zh-CN" altLang="en-US" sz="2000" b="1" dirty="0">
                <a:latin typeface="黑体" pitchFamily="49" charset="-122"/>
                <a:ea typeface="黑体" pitchFamily="49" charset="-122"/>
              </a:rPr>
              <a:t>这是我的最后的北京。</a:t>
            </a:r>
          </a:p>
          <a:p>
            <a:endParaRPr lang="zh-CN" altLang="en-US" sz="2000" b="1" dirty="0">
              <a:latin typeface="黑体" pitchFamily="49" charset="-122"/>
              <a:ea typeface="黑体" pitchFamily="49" charset="-122"/>
            </a:endParaRPr>
          </a:p>
          <a:p>
            <a:r>
              <a:rPr lang="en-US" altLang="zh-CN" sz="2000" b="1" dirty="0">
                <a:latin typeface="黑体" pitchFamily="49" charset="-122"/>
                <a:ea typeface="黑体" pitchFamily="49" charset="-122"/>
              </a:rPr>
              <a:t>                          1968</a:t>
            </a:r>
            <a:r>
              <a:rPr lang="zh-CN" altLang="en-US" sz="2000" b="1" dirty="0">
                <a:latin typeface="黑体" pitchFamily="49" charset="-122"/>
                <a:ea typeface="黑体" pitchFamily="49" charset="-122"/>
              </a:rPr>
              <a:t>年</a:t>
            </a:r>
            <a:r>
              <a:rPr lang="en-US" altLang="zh-CN" sz="2000" b="1" dirty="0">
                <a:latin typeface="黑体" pitchFamily="49" charset="-122"/>
                <a:ea typeface="黑体" pitchFamily="49" charset="-122"/>
              </a:rPr>
              <a:t>12</a:t>
            </a:r>
            <a:r>
              <a:rPr lang="zh-CN" altLang="en-US" sz="2000" b="1" dirty="0">
                <a:latin typeface="黑体" pitchFamily="49" charset="-122"/>
                <a:ea typeface="黑体" pitchFamily="49" charset="-122"/>
              </a:rPr>
              <a:t>月</a:t>
            </a:r>
            <a:r>
              <a:rPr lang="en-US" altLang="zh-CN" sz="2000" b="1" dirty="0">
                <a:latin typeface="黑体" pitchFamily="49" charset="-122"/>
                <a:ea typeface="黑体" pitchFamily="49" charset="-122"/>
              </a:rPr>
              <a:t>20</a:t>
            </a:r>
            <a:r>
              <a:rPr lang="zh-CN" altLang="en-US" sz="2000" b="1" dirty="0">
                <a:latin typeface="黑体" pitchFamily="49" charset="-122"/>
                <a:ea typeface="黑体" pitchFamily="49" charset="-122"/>
              </a:rPr>
              <a:t>日</a:t>
            </a:r>
          </a:p>
        </p:txBody>
      </p:sp>
      <p:sp>
        <p:nvSpPr>
          <p:cNvPr id="32774" name="Text Box 6"/>
          <p:cNvSpPr txBox="1">
            <a:spLocks noChangeArrowheads="1"/>
          </p:cNvSpPr>
          <p:nvPr/>
        </p:nvSpPr>
        <p:spPr bwMode="auto">
          <a:xfrm>
            <a:off x="1547813" y="3644900"/>
            <a:ext cx="719137" cy="304800"/>
          </a:xfrm>
          <a:prstGeom prst="rect">
            <a:avLst/>
          </a:prstGeom>
          <a:noFill/>
          <a:ln w="9525">
            <a:noFill/>
            <a:miter lim="800000"/>
            <a:headEnd/>
            <a:tailEnd/>
          </a:ln>
        </p:spPr>
        <p:txBody>
          <a:bodyPr>
            <a:spAutoFit/>
          </a:bodyPr>
          <a:lstStyle/>
          <a:p>
            <a:pPr>
              <a:spcBef>
                <a:spcPct val="50000"/>
              </a:spcBef>
            </a:pPr>
            <a:r>
              <a:rPr lang="en-US" altLang="zh-CN" sz="1400"/>
              <a:t>zhòu</a:t>
            </a:r>
            <a:endParaRPr lang="zh-CN" altLang="en-US" sz="1400"/>
          </a:p>
        </p:txBody>
      </p:sp>
      <p:sp>
        <p:nvSpPr>
          <p:cNvPr id="32775" name="Text Box 7"/>
          <p:cNvSpPr txBox="1">
            <a:spLocks noChangeArrowheads="1"/>
          </p:cNvSpPr>
          <p:nvPr/>
        </p:nvSpPr>
        <p:spPr bwMode="auto">
          <a:xfrm>
            <a:off x="3923928" y="5445224"/>
            <a:ext cx="935038" cy="1160462"/>
          </a:xfrm>
          <a:prstGeom prst="rect">
            <a:avLst/>
          </a:prstGeom>
          <a:noFill/>
          <a:ln w="9525">
            <a:noFill/>
            <a:miter lim="800000"/>
            <a:headEnd/>
            <a:tailEnd/>
          </a:ln>
        </p:spPr>
        <p:txBody>
          <a:bodyPr>
            <a:spAutoFit/>
          </a:bodyPr>
          <a:lstStyle/>
          <a:p>
            <a:pPr>
              <a:spcBef>
                <a:spcPct val="50000"/>
              </a:spcBef>
            </a:pPr>
            <a:r>
              <a:rPr lang="en-US" altLang="zh-CN" sz="1400" dirty="0" err="1"/>
              <a:t>líng</a:t>
            </a:r>
            <a:r>
              <a:rPr lang="en-US" altLang="zh-CN" dirty="0"/>
              <a:t> </a:t>
            </a:r>
            <a:endParaRPr lang="zh-CN" altLang="en-US" dirty="0"/>
          </a:p>
          <a:p>
            <a:pPr>
              <a:spcBef>
                <a:spcPct val="50000"/>
              </a:spcBef>
            </a:pPr>
            <a:endParaRPr lang="zh-CN" altLang="en-US" dirty="0"/>
          </a:p>
        </p:txBody>
      </p:sp>
      <p:sp>
        <p:nvSpPr>
          <p:cNvPr id="10" name="标题 9"/>
          <p:cNvSpPr>
            <a:spLocks noGrp="1"/>
          </p:cNvSpPr>
          <p:nvPr>
            <p:ph type="title"/>
          </p:nvPr>
        </p:nvSpPr>
        <p:spPr>
          <a:xfrm>
            <a:off x="685800" y="609600"/>
            <a:ext cx="7126560" cy="443136"/>
          </a:xfrm>
        </p:spPr>
        <p:txBody>
          <a:bodyPr>
            <a:normAutofit fontScale="90000"/>
          </a:bodyPr>
          <a:lstStyle/>
          <a:p>
            <a:r>
              <a:rPr lang="zh-CN" altLang="en-US" b="1" dirty="0" smtClean="0">
                <a:latin typeface="Lucida Sans Unicode" pitchFamily="34" charset="0"/>
                <a:ea typeface="黑体" pitchFamily="2" charset="-122"/>
              </a:rPr>
              <a:t>这是四点零八分的北京   </a:t>
            </a:r>
            <a:r>
              <a:rPr lang="zh-CN" altLang="en-US" sz="2200" b="1" dirty="0" smtClean="0">
                <a:latin typeface="Lucida Sans Unicode" pitchFamily="34" charset="0"/>
                <a:ea typeface="黑体" pitchFamily="2" charset="-122"/>
              </a:rPr>
              <a:t>食指</a:t>
            </a:r>
            <a:endParaRPr lang="zh-CN" altLang="en-US" dirty="0"/>
          </a:p>
        </p:txBody>
      </p:sp>
      <p:sp>
        <p:nvSpPr>
          <p:cNvPr id="11" name="日期占位符 10"/>
          <p:cNvSpPr>
            <a:spLocks noGrp="1"/>
          </p:cNvSpPr>
          <p:nvPr>
            <p:ph type="dt" sz="half" idx="10"/>
          </p:nvPr>
        </p:nvSpPr>
        <p:spPr/>
        <p:txBody>
          <a:bodyPr/>
          <a:lstStyle/>
          <a:p>
            <a:pPr>
              <a:defRPr/>
            </a:pPr>
            <a:fld id="{98D2D948-CC00-4382-8334-C494CB4427E8}" type="datetime3">
              <a:rPr lang="zh-CN" altLang="en-US" smtClean="0"/>
              <a:pPr>
                <a:defRPr/>
              </a:pPr>
              <a:t>2018年9月7日星期五</a:t>
            </a:fld>
            <a:endParaRPr lang="en-US" altLang="zh-CN"/>
          </a:p>
        </p:txBody>
      </p:sp>
      <p:sp>
        <p:nvSpPr>
          <p:cNvPr id="12" name="灯片编号占位符 11"/>
          <p:cNvSpPr>
            <a:spLocks noGrp="1"/>
          </p:cNvSpPr>
          <p:nvPr>
            <p:ph type="sldNum" sz="quarter" idx="12"/>
          </p:nvPr>
        </p:nvSpPr>
        <p:spPr/>
        <p:txBody>
          <a:bodyPr/>
          <a:lstStyle/>
          <a:p>
            <a:pPr>
              <a:defRPr/>
            </a:pPr>
            <a:fld id="{7B5A105F-2372-4D2D-A254-F8357932EEE6}" type="slidenum">
              <a:rPr lang="zh-CN" altLang="en-US" smtClean="0"/>
              <a:pPr>
                <a:defRPr/>
              </a:pPr>
              <a:t>11</a:t>
            </a:fld>
            <a:endParaRPr lang="en-US" altLang="zh-CN"/>
          </a:p>
        </p:txBody>
      </p:sp>
      <p:sp>
        <p:nvSpPr>
          <p:cNvPr id="13" name="页脚占位符 12"/>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2772"/>
                                        </p:tgtEl>
                                        <p:attrNameLst>
                                          <p:attrName>style.visibility</p:attrName>
                                        </p:attrNameLst>
                                      </p:cBhvr>
                                      <p:to>
                                        <p:strVal val="visible"/>
                                      </p:to>
                                    </p:set>
                                    <p:anim calcmode="lin" valueType="num">
                                      <p:cBhvr additive="base">
                                        <p:cTn id="7" dur="500" fill="hold"/>
                                        <p:tgtEl>
                                          <p:spTgt spid="32772"/>
                                        </p:tgtEl>
                                        <p:attrNameLst>
                                          <p:attrName>ppt_x</p:attrName>
                                        </p:attrNameLst>
                                      </p:cBhvr>
                                      <p:tavLst>
                                        <p:tav tm="0">
                                          <p:val>
                                            <p:strVal val="#ppt_x"/>
                                          </p:val>
                                        </p:tav>
                                        <p:tav tm="100000">
                                          <p:val>
                                            <p:strVal val="#ppt_x"/>
                                          </p:val>
                                        </p:tav>
                                      </p:tavLst>
                                    </p:anim>
                                    <p:anim calcmode="lin" valueType="num">
                                      <p:cBhvr additive="base">
                                        <p:cTn id="8" dur="500" fill="hold"/>
                                        <p:tgtEl>
                                          <p:spTgt spid="3277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2771">
                                            <p:txEl>
                                              <p:pRg st="0" end="0"/>
                                            </p:txEl>
                                          </p:spTgt>
                                        </p:tgtEl>
                                        <p:attrNameLst>
                                          <p:attrName>style.visibility</p:attrName>
                                        </p:attrNameLst>
                                      </p:cBhvr>
                                      <p:to>
                                        <p:strVal val="visible"/>
                                      </p:to>
                                    </p:set>
                                    <p:anim calcmode="lin" valueType="num">
                                      <p:cBhvr additive="base">
                                        <p:cTn id="19" dur="500" fill="hold"/>
                                        <p:tgtEl>
                                          <p:spTgt spid="32771">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277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2771">
                                            <p:txEl>
                                              <p:pRg st="1" end="1"/>
                                            </p:txEl>
                                          </p:spTgt>
                                        </p:tgtEl>
                                        <p:attrNameLst>
                                          <p:attrName>style.visibility</p:attrName>
                                        </p:attrNameLst>
                                      </p:cBhvr>
                                      <p:to>
                                        <p:strVal val="visible"/>
                                      </p:to>
                                    </p:set>
                                    <p:anim calcmode="lin" valueType="num">
                                      <p:cBhvr additive="base">
                                        <p:cTn id="25" dur="500" fill="hold"/>
                                        <p:tgtEl>
                                          <p:spTgt spid="32771">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277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2771">
                                            <p:txEl>
                                              <p:pRg st="2" end="2"/>
                                            </p:txEl>
                                          </p:spTgt>
                                        </p:tgtEl>
                                        <p:attrNameLst>
                                          <p:attrName>style.visibility</p:attrName>
                                        </p:attrNameLst>
                                      </p:cBhvr>
                                      <p:to>
                                        <p:strVal val="visible"/>
                                      </p:to>
                                    </p:set>
                                    <p:anim calcmode="lin" valueType="num">
                                      <p:cBhvr additive="base">
                                        <p:cTn id="31" dur="500" fill="hold"/>
                                        <p:tgtEl>
                                          <p:spTgt spid="32771">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2771">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2771">
                                            <p:txEl>
                                              <p:pRg st="3" end="3"/>
                                            </p:txEl>
                                          </p:spTgt>
                                        </p:tgtEl>
                                        <p:attrNameLst>
                                          <p:attrName>style.visibility</p:attrName>
                                        </p:attrNameLst>
                                      </p:cBhvr>
                                      <p:to>
                                        <p:strVal val="visible"/>
                                      </p:to>
                                    </p:set>
                                    <p:anim calcmode="lin" valueType="num">
                                      <p:cBhvr additive="base">
                                        <p:cTn id="37" dur="500" fill="hold"/>
                                        <p:tgtEl>
                                          <p:spTgt spid="32771">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277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2771">
                                            <p:txEl>
                                              <p:pRg st="4" end="4"/>
                                            </p:txEl>
                                          </p:spTgt>
                                        </p:tgtEl>
                                        <p:attrNameLst>
                                          <p:attrName>style.visibility</p:attrName>
                                        </p:attrNameLst>
                                      </p:cBhvr>
                                      <p:to>
                                        <p:strVal val="visible"/>
                                      </p:to>
                                    </p:set>
                                    <p:anim calcmode="lin" valueType="num">
                                      <p:cBhvr additive="base">
                                        <p:cTn id="43" dur="500" fill="hold"/>
                                        <p:tgtEl>
                                          <p:spTgt spid="32771">
                                            <p:txEl>
                                              <p:pRg st="4" end="4"/>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2771">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2771">
                                            <p:txEl>
                                              <p:pRg st="5" end="5"/>
                                            </p:txEl>
                                          </p:spTgt>
                                        </p:tgtEl>
                                        <p:attrNameLst>
                                          <p:attrName>style.visibility</p:attrName>
                                        </p:attrNameLst>
                                      </p:cBhvr>
                                      <p:to>
                                        <p:strVal val="visible"/>
                                      </p:to>
                                    </p:set>
                                    <p:anim calcmode="lin" valueType="num">
                                      <p:cBhvr additive="base">
                                        <p:cTn id="49" dur="500" fill="hold"/>
                                        <p:tgtEl>
                                          <p:spTgt spid="32771">
                                            <p:txEl>
                                              <p:pRg st="5" end="5"/>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277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2771">
                                            <p:txEl>
                                              <p:pRg st="6" end="6"/>
                                            </p:txEl>
                                          </p:spTgt>
                                        </p:tgtEl>
                                        <p:attrNameLst>
                                          <p:attrName>style.visibility</p:attrName>
                                        </p:attrNameLst>
                                      </p:cBhvr>
                                      <p:to>
                                        <p:strVal val="visible"/>
                                      </p:to>
                                    </p:set>
                                    <p:anim calcmode="lin" valueType="num">
                                      <p:cBhvr additive="base">
                                        <p:cTn id="55" dur="500" fill="hold"/>
                                        <p:tgtEl>
                                          <p:spTgt spid="32771">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2771">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2771">
                                            <p:txEl>
                                              <p:pRg st="7" end="7"/>
                                            </p:txEl>
                                          </p:spTgt>
                                        </p:tgtEl>
                                        <p:attrNameLst>
                                          <p:attrName>style.visibility</p:attrName>
                                        </p:attrNameLst>
                                      </p:cBhvr>
                                      <p:to>
                                        <p:strVal val="visible"/>
                                      </p:to>
                                    </p:set>
                                    <p:anim calcmode="lin" valueType="num">
                                      <p:cBhvr additive="base">
                                        <p:cTn id="61" dur="500" fill="hold"/>
                                        <p:tgtEl>
                                          <p:spTgt spid="32771">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277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2771">
                                            <p:txEl>
                                              <p:pRg st="8" end="8"/>
                                            </p:txEl>
                                          </p:spTgt>
                                        </p:tgtEl>
                                        <p:attrNameLst>
                                          <p:attrName>style.visibility</p:attrName>
                                        </p:attrNameLst>
                                      </p:cBhvr>
                                      <p:to>
                                        <p:strVal val="visible"/>
                                      </p:to>
                                    </p:set>
                                    <p:anim calcmode="lin" valueType="num">
                                      <p:cBhvr additive="base">
                                        <p:cTn id="67" dur="500" fill="hold"/>
                                        <p:tgtEl>
                                          <p:spTgt spid="32771">
                                            <p:txEl>
                                              <p:pRg st="8" end="8"/>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2771">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2771">
                                            <p:txEl>
                                              <p:pRg st="10" end="10"/>
                                            </p:txEl>
                                          </p:spTgt>
                                        </p:tgtEl>
                                        <p:attrNameLst>
                                          <p:attrName>style.visibility</p:attrName>
                                        </p:attrNameLst>
                                      </p:cBhvr>
                                      <p:to>
                                        <p:strVal val="visible"/>
                                      </p:to>
                                    </p:set>
                                    <p:anim calcmode="lin" valueType="num">
                                      <p:cBhvr additive="base">
                                        <p:cTn id="73" dur="500" fill="hold"/>
                                        <p:tgtEl>
                                          <p:spTgt spid="32771">
                                            <p:txEl>
                                              <p:pRg st="10" end="1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2771">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2771">
                                            <p:txEl>
                                              <p:pRg st="11" end="11"/>
                                            </p:txEl>
                                          </p:spTgt>
                                        </p:tgtEl>
                                        <p:attrNameLst>
                                          <p:attrName>style.visibility</p:attrName>
                                        </p:attrNameLst>
                                      </p:cBhvr>
                                      <p:to>
                                        <p:strVal val="visible"/>
                                      </p:to>
                                    </p:set>
                                    <p:anim calcmode="lin" valueType="num">
                                      <p:cBhvr additive="base">
                                        <p:cTn id="79" dur="500" fill="hold"/>
                                        <p:tgtEl>
                                          <p:spTgt spid="32771">
                                            <p:txEl>
                                              <p:pRg st="11" end="11"/>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32771">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2771">
                                            <p:txEl>
                                              <p:pRg st="12" end="12"/>
                                            </p:txEl>
                                          </p:spTgt>
                                        </p:tgtEl>
                                        <p:attrNameLst>
                                          <p:attrName>style.visibility</p:attrName>
                                        </p:attrNameLst>
                                      </p:cBhvr>
                                      <p:to>
                                        <p:strVal val="visible"/>
                                      </p:to>
                                    </p:set>
                                    <p:anim calcmode="lin" valueType="num">
                                      <p:cBhvr additive="base">
                                        <p:cTn id="85" dur="500" fill="hold"/>
                                        <p:tgtEl>
                                          <p:spTgt spid="32771">
                                            <p:txEl>
                                              <p:pRg st="12" end="12"/>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32771">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2771">
                                            <p:txEl>
                                              <p:pRg st="13" end="13"/>
                                            </p:txEl>
                                          </p:spTgt>
                                        </p:tgtEl>
                                        <p:attrNameLst>
                                          <p:attrName>style.visibility</p:attrName>
                                        </p:attrNameLst>
                                      </p:cBhvr>
                                      <p:to>
                                        <p:strVal val="visible"/>
                                      </p:to>
                                    </p:set>
                                    <p:anim calcmode="lin" valueType="num">
                                      <p:cBhvr additive="base">
                                        <p:cTn id="91" dur="500" fill="hold"/>
                                        <p:tgtEl>
                                          <p:spTgt spid="32771">
                                            <p:txEl>
                                              <p:pRg st="13" end="13"/>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2771">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2771">
                                            <p:txEl>
                                              <p:pRg st="15" end="15"/>
                                            </p:txEl>
                                          </p:spTgt>
                                        </p:tgtEl>
                                        <p:attrNameLst>
                                          <p:attrName>style.visibility</p:attrName>
                                        </p:attrNameLst>
                                      </p:cBhvr>
                                      <p:to>
                                        <p:strVal val="visible"/>
                                      </p:to>
                                    </p:set>
                                    <p:anim calcmode="lin" valueType="num">
                                      <p:cBhvr additive="base">
                                        <p:cTn id="97" dur="500" fill="hold"/>
                                        <p:tgtEl>
                                          <p:spTgt spid="32771">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2771">
                                            <p:txEl>
                                              <p:pRg st="15" end="15"/>
                                            </p:txEl>
                                          </p:spTgt>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32771">
                                            <p:txEl>
                                              <p:pRg st="16" end="16"/>
                                            </p:txEl>
                                          </p:spTgt>
                                        </p:tgtEl>
                                        <p:attrNameLst>
                                          <p:attrName>style.visibility</p:attrName>
                                        </p:attrNameLst>
                                      </p:cBhvr>
                                      <p:to>
                                        <p:strVal val="visible"/>
                                      </p:to>
                                    </p:set>
                                    <p:anim calcmode="lin" valueType="num">
                                      <p:cBhvr additive="base">
                                        <p:cTn id="103" dur="500" fill="hold"/>
                                        <p:tgtEl>
                                          <p:spTgt spid="32771">
                                            <p:txEl>
                                              <p:pRg st="16" end="16"/>
                                            </p:txEl>
                                          </p:spTgt>
                                        </p:tgtEl>
                                        <p:attrNameLst>
                                          <p:attrName>ppt_x</p:attrName>
                                        </p:attrNameLst>
                                      </p:cBhvr>
                                      <p:tavLst>
                                        <p:tav tm="0">
                                          <p:val>
                                            <p:strVal val="#ppt_x"/>
                                          </p:val>
                                        </p:tav>
                                        <p:tav tm="100000">
                                          <p:val>
                                            <p:strVal val="#ppt_x"/>
                                          </p:val>
                                        </p:tav>
                                      </p:tavLst>
                                    </p:anim>
                                    <p:anim calcmode="lin" valueType="num">
                                      <p:cBhvr additive="base">
                                        <p:cTn id="104" dur="500" fill="hold"/>
                                        <p:tgtEl>
                                          <p:spTgt spid="32771">
                                            <p:txEl>
                                              <p:pRg st="16" end="16"/>
                                            </p:txEl>
                                          </p:spTgt>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32771">
                                            <p:txEl>
                                              <p:pRg st="17" end="17"/>
                                            </p:txEl>
                                          </p:spTgt>
                                        </p:tgtEl>
                                        <p:attrNameLst>
                                          <p:attrName>style.visibility</p:attrName>
                                        </p:attrNameLst>
                                      </p:cBhvr>
                                      <p:to>
                                        <p:strVal val="visible"/>
                                      </p:to>
                                    </p:set>
                                    <p:anim calcmode="lin" valueType="num">
                                      <p:cBhvr additive="base">
                                        <p:cTn id="109" dur="500" fill="hold"/>
                                        <p:tgtEl>
                                          <p:spTgt spid="32771">
                                            <p:txEl>
                                              <p:pRg st="17" end="17"/>
                                            </p:txEl>
                                          </p:spTgt>
                                        </p:tgtEl>
                                        <p:attrNameLst>
                                          <p:attrName>ppt_x</p:attrName>
                                        </p:attrNameLst>
                                      </p:cBhvr>
                                      <p:tavLst>
                                        <p:tav tm="0">
                                          <p:val>
                                            <p:strVal val="#ppt_x"/>
                                          </p:val>
                                        </p:tav>
                                        <p:tav tm="100000">
                                          <p:val>
                                            <p:strVal val="#ppt_x"/>
                                          </p:val>
                                        </p:tav>
                                      </p:tavLst>
                                    </p:anim>
                                    <p:anim calcmode="lin" valueType="num">
                                      <p:cBhvr additive="base">
                                        <p:cTn id="110" dur="500" fill="hold"/>
                                        <p:tgtEl>
                                          <p:spTgt spid="32771">
                                            <p:txEl>
                                              <p:pRg st="17" end="17"/>
                                            </p:txEl>
                                          </p:spTgt>
                                        </p:tgtEl>
                                        <p:attrNameLst>
                                          <p:attrName>ppt_y</p:attrName>
                                        </p:attrNameLst>
                                      </p:cBhvr>
                                      <p:tavLst>
                                        <p:tav tm="0">
                                          <p:val>
                                            <p:strVal val="1+#ppt_h/2"/>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2" presetClass="entr" presetSubtype="4" fill="hold" grpId="0" nodeType="clickEffect">
                                  <p:stCondLst>
                                    <p:cond delay="0"/>
                                  </p:stCondLst>
                                  <p:childTnLst>
                                    <p:set>
                                      <p:cBhvr>
                                        <p:cTn id="114" dur="1" fill="hold">
                                          <p:stCondLst>
                                            <p:cond delay="0"/>
                                          </p:stCondLst>
                                        </p:cTn>
                                        <p:tgtEl>
                                          <p:spTgt spid="32771">
                                            <p:txEl>
                                              <p:pRg st="18" end="18"/>
                                            </p:txEl>
                                          </p:spTgt>
                                        </p:tgtEl>
                                        <p:attrNameLst>
                                          <p:attrName>style.visibility</p:attrName>
                                        </p:attrNameLst>
                                      </p:cBhvr>
                                      <p:to>
                                        <p:strVal val="visible"/>
                                      </p:to>
                                    </p:set>
                                    <p:anim calcmode="lin" valueType="num">
                                      <p:cBhvr additive="base">
                                        <p:cTn id="115" dur="500" fill="hold"/>
                                        <p:tgtEl>
                                          <p:spTgt spid="32771">
                                            <p:txEl>
                                              <p:pRg st="18" end="18"/>
                                            </p:txEl>
                                          </p:spTgt>
                                        </p:tgtEl>
                                        <p:attrNameLst>
                                          <p:attrName>ppt_x</p:attrName>
                                        </p:attrNameLst>
                                      </p:cBhvr>
                                      <p:tavLst>
                                        <p:tav tm="0">
                                          <p:val>
                                            <p:strVal val="#ppt_x"/>
                                          </p:val>
                                        </p:tav>
                                        <p:tav tm="100000">
                                          <p:val>
                                            <p:strVal val="#ppt_x"/>
                                          </p:val>
                                        </p:tav>
                                      </p:tavLst>
                                    </p:anim>
                                    <p:anim calcmode="lin" valueType="num">
                                      <p:cBhvr additive="base">
                                        <p:cTn id="116" dur="500" fill="hold"/>
                                        <p:tgtEl>
                                          <p:spTgt spid="32771">
                                            <p:txEl>
                                              <p:pRg st="18" end="18"/>
                                            </p:txEl>
                                          </p:spTgt>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grpId="0" nodeType="clickEffect">
                                  <p:stCondLst>
                                    <p:cond delay="0"/>
                                  </p:stCondLst>
                                  <p:childTnLst>
                                    <p:set>
                                      <p:cBhvr>
                                        <p:cTn id="120" dur="1" fill="hold">
                                          <p:stCondLst>
                                            <p:cond delay="0"/>
                                          </p:stCondLst>
                                        </p:cTn>
                                        <p:tgtEl>
                                          <p:spTgt spid="46085"/>
                                        </p:tgtEl>
                                        <p:attrNameLst>
                                          <p:attrName>style.visibility</p:attrName>
                                        </p:attrNameLst>
                                      </p:cBhvr>
                                      <p:to>
                                        <p:strVal val="visible"/>
                                      </p:to>
                                    </p:set>
                                    <p:anim calcmode="lin" valueType="num">
                                      <p:cBhvr additive="base">
                                        <p:cTn id="121" dur="500" fill="hold"/>
                                        <p:tgtEl>
                                          <p:spTgt spid="46085"/>
                                        </p:tgtEl>
                                        <p:attrNameLst>
                                          <p:attrName>ppt_x</p:attrName>
                                        </p:attrNameLst>
                                      </p:cBhvr>
                                      <p:tavLst>
                                        <p:tav tm="0">
                                          <p:val>
                                            <p:strVal val="#ppt_x"/>
                                          </p:val>
                                        </p:tav>
                                        <p:tav tm="100000">
                                          <p:val>
                                            <p:strVal val="#ppt_x"/>
                                          </p:val>
                                        </p:tav>
                                      </p:tavLst>
                                    </p:anim>
                                    <p:anim calcmode="lin" valueType="num">
                                      <p:cBhvr additive="base">
                                        <p:cTn id="122" dur="500" fill="hold"/>
                                        <p:tgtEl>
                                          <p:spTgt spid="460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build="p"/>
      <p:bldP spid="32772" grpId="0"/>
      <p:bldP spid="46085"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idx="4294967295"/>
          </p:nvPr>
        </p:nvSpPr>
        <p:spPr>
          <a:xfrm>
            <a:off x="395536" y="1600200"/>
            <a:ext cx="7560840" cy="4525963"/>
          </a:xfrm>
        </p:spPr>
        <p:txBody>
          <a:bodyPr>
            <a:normAutofit fontScale="85000" lnSpcReduction="10000"/>
          </a:bodyPr>
          <a:lstStyle/>
          <a:p>
            <a:pPr>
              <a:lnSpc>
                <a:spcPct val="110000"/>
              </a:lnSpc>
              <a:buNone/>
            </a:pPr>
            <a:r>
              <a:rPr lang="zh-CN" altLang="en-US" dirty="0">
                <a:ea typeface="黑体" pitchFamily="2" charset="-122"/>
              </a:rPr>
              <a:t/>
            </a:r>
            <a:br>
              <a:rPr lang="zh-CN" altLang="en-US" dirty="0">
                <a:ea typeface="黑体" pitchFamily="2" charset="-122"/>
              </a:rPr>
            </a:br>
            <a:r>
              <a:rPr lang="zh-CN" altLang="en-US" dirty="0">
                <a:ea typeface="黑体" pitchFamily="2" charset="-122"/>
              </a:rPr>
              <a:t/>
            </a:r>
            <a:br>
              <a:rPr lang="zh-CN" altLang="en-US" dirty="0">
                <a:ea typeface="黑体" pitchFamily="2" charset="-122"/>
              </a:rPr>
            </a:br>
            <a:r>
              <a:rPr lang="en-US" altLang="zh-CN" b="1" dirty="0">
                <a:latin typeface="黑体" pitchFamily="49" charset="-122"/>
                <a:ea typeface="黑体" pitchFamily="49" charset="-122"/>
              </a:rPr>
              <a:t>1</a:t>
            </a:r>
            <a:r>
              <a:rPr lang="zh-CN" altLang="en-US" b="1" dirty="0">
                <a:latin typeface="黑体" pitchFamily="49" charset="-122"/>
                <a:ea typeface="黑体" pitchFamily="49" charset="-122"/>
              </a:rPr>
              <a:t>．第</a:t>
            </a:r>
            <a:r>
              <a:rPr lang="en-US" altLang="zh-CN" b="1" dirty="0">
                <a:latin typeface="黑体" pitchFamily="49" charset="-122"/>
                <a:ea typeface="黑体" pitchFamily="49" charset="-122"/>
              </a:rPr>
              <a:t>1 -</a:t>
            </a:r>
            <a:r>
              <a:rPr lang="en-US" altLang="zh-CN" b="1" dirty="0" smtClean="0">
                <a:latin typeface="黑体" pitchFamily="49" charset="-122"/>
                <a:ea typeface="黑体" pitchFamily="49" charset="-122"/>
              </a:rPr>
              <a:t>2</a:t>
            </a:r>
            <a:r>
              <a:rPr lang="zh-CN" altLang="en-US" b="1" dirty="0">
                <a:latin typeface="黑体" pitchFamily="49" charset="-122"/>
                <a:ea typeface="黑体" pitchFamily="49" charset="-122"/>
              </a:rPr>
              <a:t>节：开门见山，</a:t>
            </a:r>
            <a:r>
              <a:rPr lang="zh-CN" altLang="en-US" b="1" dirty="0" smtClean="0">
                <a:latin typeface="黑体" pitchFamily="49" charset="-122"/>
                <a:ea typeface="黑体" pitchFamily="49" charset="-122"/>
              </a:rPr>
              <a:t>写</a:t>
            </a:r>
            <a:r>
              <a:rPr lang="zh-CN" altLang="en-US" b="1" dirty="0" smtClean="0">
                <a:solidFill>
                  <a:srgbClr val="FF0000"/>
                </a:solidFill>
                <a:latin typeface="黑体" pitchFamily="49" charset="-122"/>
                <a:ea typeface="黑体" pitchFamily="49" charset="-122"/>
              </a:rPr>
              <a:t>离别</a:t>
            </a:r>
            <a:r>
              <a:rPr lang="zh-CN" altLang="en-US" b="1" dirty="0">
                <a:latin typeface="黑体" pitchFamily="49" charset="-122"/>
                <a:ea typeface="黑体" pitchFamily="49" charset="-122"/>
              </a:rPr>
              <a:t> </a:t>
            </a:r>
            <a:r>
              <a:rPr lang="zh-CN" altLang="en-US" b="1" dirty="0" smtClean="0">
                <a:latin typeface="黑体" pitchFamily="49" charset="-122"/>
                <a:ea typeface="黑体" pitchFamily="49" charset="-122"/>
              </a:rPr>
              <a:t>时</a:t>
            </a:r>
            <a:r>
              <a:rPr lang="zh-CN" altLang="en-US" b="1" dirty="0">
                <a:latin typeface="黑体" pitchFamily="49" charset="-122"/>
                <a:ea typeface="黑体" pitchFamily="49" charset="-122"/>
              </a:rPr>
              <a:t>的情景。 </a:t>
            </a:r>
            <a:br>
              <a:rPr lang="zh-CN" altLang="en-US" b="1" dirty="0">
                <a:latin typeface="黑体" pitchFamily="49" charset="-122"/>
                <a:ea typeface="黑体" pitchFamily="49" charset="-122"/>
              </a:rPr>
            </a:br>
            <a:r>
              <a:rPr lang="zh-CN" altLang="en-US" b="1" dirty="0">
                <a:latin typeface="黑体" pitchFamily="49" charset="-122"/>
                <a:ea typeface="黑体" pitchFamily="49" charset="-122"/>
              </a:rPr>
              <a:t/>
            </a:r>
            <a:br>
              <a:rPr lang="zh-CN" altLang="en-US" b="1" dirty="0">
                <a:latin typeface="黑体" pitchFamily="49" charset="-122"/>
                <a:ea typeface="黑体" pitchFamily="49" charset="-122"/>
              </a:rPr>
            </a:br>
            <a:r>
              <a:rPr lang="en-US" altLang="zh-CN" b="1" dirty="0">
                <a:latin typeface="黑体" pitchFamily="49" charset="-122"/>
                <a:ea typeface="黑体" pitchFamily="49" charset="-122"/>
              </a:rPr>
              <a:t>2</a:t>
            </a:r>
            <a:r>
              <a:rPr lang="zh-CN" altLang="en-US" b="1" dirty="0">
                <a:latin typeface="黑体" pitchFamily="49" charset="-122"/>
                <a:ea typeface="黑体" pitchFamily="49" charset="-122"/>
              </a:rPr>
              <a:t>．第</a:t>
            </a:r>
            <a:r>
              <a:rPr lang="en-US" altLang="zh-CN" b="1" dirty="0" smtClean="0">
                <a:latin typeface="黑体" pitchFamily="49" charset="-122"/>
                <a:ea typeface="黑体" pitchFamily="49" charset="-122"/>
              </a:rPr>
              <a:t>3-</a:t>
            </a:r>
            <a:r>
              <a:rPr lang="zh-CN" altLang="en-US" b="1" dirty="0" smtClean="0">
                <a:latin typeface="黑体" pitchFamily="49" charset="-122"/>
                <a:ea typeface="黑体" pitchFamily="49" charset="-122"/>
              </a:rPr>
              <a:t> </a:t>
            </a:r>
            <a:r>
              <a:rPr lang="en-US" altLang="zh-CN" b="1" dirty="0" smtClean="0">
                <a:latin typeface="黑体" pitchFamily="49" charset="-122"/>
                <a:ea typeface="黑体" pitchFamily="49" charset="-122"/>
              </a:rPr>
              <a:t>5</a:t>
            </a:r>
            <a:r>
              <a:rPr lang="zh-CN" altLang="en-US" b="1" dirty="0">
                <a:latin typeface="黑体" pitchFamily="49" charset="-122"/>
                <a:ea typeface="黑体" pitchFamily="49" charset="-122"/>
              </a:rPr>
              <a:t>节：表达诗人对故乡和亲</a:t>
            </a:r>
            <a:r>
              <a:rPr lang="zh-CN" altLang="en-US" b="1" dirty="0" smtClean="0">
                <a:latin typeface="黑体" pitchFamily="49" charset="-122"/>
                <a:ea typeface="黑体" pitchFamily="49" charset="-122"/>
              </a:rPr>
              <a:t>人的</a:t>
            </a:r>
            <a:r>
              <a:rPr lang="zh-CN" altLang="en-US" b="1" dirty="0" smtClean="0">
                <a:solidFill>
                  <a:srgbClr val="FF0000"/>
                </a:solidFill>
                <a:latin typeface="黑体" pitchFamily="49" charset="-122"/>
                <a:ea typeface="黑体" pitchFamily="49" charset="-122"/>
              </a:rPr>
              <a:t>依依不舍</a:t>
            </a:r>
            <a:r>
              <a:rPr lang="zh-CN" altLang="en-US" b="1" dirty="0" smtClean="0">
                <a:latin typeface="黑体" pitchFamily="49" charset="-122"/>
                <a:ea typeface="黑体" pitchFamily="49" charset="-122"/>
              </a:rPr>
              <a:t>和</a:t>
            </a:r>
            <a:r>
              <a:rPr lang="zh-CN" altLang="en-US" b="1" dirty="0">
                <a:latin typeface="黑体" pitchFamily="49" charset="-122"/>
                <a:ea typeface="黑体" pitchFamily="49" charset="-122"/>
              </a:rPr>
              <a:t>离开</a:t>
            </a:r>
            <a:r>
              <a:rPr lang="zh-CN" altLang="en-US" b="1" dirty="0" smtClean="0">
                <a:latin typeface="黑体" pitchFamily="49" charset="-122"/>
                <a:ea typeface="黑体" pitchFamily="49" charset="-122"/>
              </a:rPr>
              <a:t>时</a:t>
            </a:r>
            <a:r>
              <a:rPr lang="zh-CN" altLang="en-US" b="1" dirty="0" smtClean="0">
                <a:solidFill>
                  <a:srgbClr val="FF0000"/>
                </a:solidFill>
                <a:latin typeface="黑体" pitchFamily="49" charset="-122"/>
                <a:ea typeface="黑体" pitchFamily="49" charset="-122"/>
              </a:rPr>
              <a:t>撕心裂肺</a:t>
            </a:r>
            <a:r>
              <a:rPr lang="zh-CN" altLang="en-US" b="1" dirty="0" smtClean="0">
                <a:latin typeface="黑体" pitchFamily="49" charset="-122"/>
                <a:ea typeface="黑体" pitchFamily="49" charset="-122"/>
              </a:rPr>
              <a:t>的感</a:t>
            </a:r>
            <a:r>
              <a:rPr lang="zh-CN" altLang="en-US" b="1" dirty="0">
                <a:latin typeface="黑体" pitchFamily="49" charset="-122"/>
                <a:ea typeface="黑体" pitchFamily="49" charset="-122"/>
              </a:rPr>
              <a:t>受。 </a:t>
            </a:r>
            <a:br>
              <a:rPr lang="zh-CN" altLang="en-US" b="1" dirty="0">
                <a:latin typeface="黑体" pitchFamily="49" charset="-122"/>
                <a:ea typeface="黑体" pitchFamily="49" charset="-122"/>
              </a:rPr>
            </a:br>
            <a:r>
              <a:rPr lang="zh-CN" altLang="en-US" b="1" dirty="0">
                <a:latin typeface="黑体" pitchFamily="49" charset="-122"/>
                <a:ea typeface="黑体" pitchFamily="49" charset="-122"/>
              </a:rPr>
              <a:t/>
            </a:r>
            <a:br>
              <a:rPr lang="zh-CN" altLang="en-US" b="1" dirty="0">
                <a:latin typeface="黑体" pitchFamily="49" charset="-122"/>
                <a:ea typeface="黑体" pitchFamily="49" charset="-122"/>
              </a:rPr>
            </a:br>
            <a:r>
              <a:rPr lang="en-US" altLang="zh-CN" b="1" dirty="0">
                <a:latin typeface="黑体" pitchFamily="49" charset="-122"/>
                <a:ea typeface="黑体" pitchFamily="49" charset="-122"/>
              </a:rPr>
              <a:t>3</a:t>
            </a:r>
            <a:r>
              <a:rPr lang="zh-CN" altLang="en-US" b="1" dirty="0">
                <a:latin typeface="黑体" pitchFamily="49" charset="-122"/>
                <a:ea typeface="黑体" pitchFamily="49" charset="-122"/>
              </a:rPr>
              <a:t>．第</a:t>
            </a:r>
            <a:r>
              <a:rPr lang="en-US" altLang="zh-CN" b="1" dirty="0" smtClean="0">
                <a:latin typeface="黑体" pitchFamily="49" charset="-122"/>
                <a:ea typeface="黑体" pitchFamily="49" charset="-122"/>
              </a:rPr>
              <a:t>6-7</a:t>
            </a:r>
            <a:r>
              <a:rPr lang="zh-CN" altLang="en-US" b="1" dirty="0">
                <a:latin typeface="黑体" pitchFamily="49" charset="-122"/>
                <a:ea typeface="黑体" pitchFamily="49" charset="-122"/>
              </a:rPr>
              <a:t>节：直抒自己对北京</a:t>
            </a:r>
            <a:r>
              <a:rPr lang="zh-CN" altLang="en-US" b="1" dirty="0" smtClean="0">
                <a:latin typeface="黑体" pitchFamily="49" charset="-122"/>
                <a:ea typeface="黑体" pitchFamily="49" charset="-122"/>
              </a:rPr>
              <a:t>的</a:t>
            </a:r>
            <a:r>
              <a:rPr lang="zh-CN" altLang="en-US" b="1" dirty="0" smtClean="0">
                <a:solidFill>
                  <a:srgbClr val="FF0000"/>
                </a:solidFill>
                <a:latin typeface="黑体" pitchFamily="49" charset="-122"/>
                <a:ea typeface="黑体" pitchFamily="49" charset="-122"/>
              </a:rPr>
              <a:t>依恋</a:t>
            </a:r>
            <a:r>
              <a:rPr lang="zh-CN" altLang="en-US" b="1" dirty="0" smtClean="0">
                <a:latin typeface="黑体" pitchFamily="49" charset="-122"/>
                <a:ea typeface="黑体" pitchFamily="49" charset="-122"/>
              </a:rPr>
              <a:t>之</a:t>
            </a:r>
            <a:r>
              <a:rPr lang="zh-CN" altLang="en-US" b="1" dirty="0">
                <a:latin typeface="黑体" pitchFamily="49" charset="-122"/>
                <a:ea typeface="黑体" pitchFamily="49" charset="-122"/>
              </a:rPr>
              <a:t>情。 </a:t>
            </a:r>
            <a:br>
              <a:rPr lang="zh-CN" altLang="en-US" b="1" dirty="0">
                <a:latin typeface="黑体" pitchFamily="49" charset="-122"/>
                <a:ea typeface="黑体" pitchFamily="49" charset="-122"/>
              </a:rPr>
            </a:br>
            <a:r>
              <a:rPr lang="zh-CN" altLang="en-US" dirty="0">
                <a:ea typeface="黑体" pitchFamily="2" charset="-122"/>
              </a:rPr>
              <a:t/>
            </a:r>
            <a:br>
              <a:rPr lang="zh-CN" altLang="en-US" dirty="0">
                <a:ea typeface="黑体" pitchFamily="2" charset="-122"/>
              </a:rPr>
            </a:br>
            <a:endParaRPr lang="zh-CN" altLang="en-US" dirty="0">
              <a:ea typeface="黑体" pitchFamily="2" charset="-122"/>
            </a:endParaRPr>
          </a:p>
        </p:txBody>
      </p:sp>
      <p:sp>
        <p:nvSpPr>
          <p:cNvPr id="3" name="矩形 2"/>
          <p:cNvSpPr/>
          <p:nvPr/>
        </p:nvSpPr>
        <p:spPr>
          <a:xfrm>
            <a:off x="813680" y="849025"/>
            <a:ext cx="2141933" cy="646331"/>
          </a:xfrm>
          <a:prstGeom prst="rect">
            <a:avLst/>
          </a:prstGeom>
        </p:spPr>
        <p:txBody>
          <a:bodyPr wrap="none">
            <a:spAutoFit/>
          </a:bodyPr>
          <a:lstStyle/>
          <a:p>
            <a:r>
              <a:rPr lang="zh-CN" altLang="en-US" sz="3600" b="1" i="1" dirty="0" smtClean="0">
                <a:solidFill>
                  <a:srgbClr val="7030A0"/>
                </a:solidFill>
                <a:latin typeface="Calibri"/>
                <a:ea typeface="黑体" pitchFamily="2" charset="-122"/>
              </a:rPr>
              <a:t>段落层次 </a:t>
            </a:r>
            <a:endParaRPr lang="zh-CN" altLang="en-US" sz="2000" b="1" i="1" dirty="0">
              <a:solidFill>
                <a:srgbClr val="7030A0"/>
              </a:solidFill>
            </a:endParaRPr>
          </a:p>
        </p:txBody>
      </p:sp>
      <p:sp>
        <p:nvSpPr>
          <p:cNvPr id="4" name="日期占位符 3"/>
          <p:cNvSpPr>
            <a:spLocks noGrp="1"/>
          </p:cNvSpPr>
          <p:nvPr>
            <p:ph type="dt" sz="half" idx="10"/>
          </p:nvPr>
        </p:nvSpPr>
        <p:spPr/>
        <p:txBody>
          <a:bodyPr/>
          <a:lstStyle/>
          <a:p>
            <a:pPr>
              <a:defRPr/>
            </a:pPr>
            <a:fld id="{30E4A0D0-FA1C-4DE6-87B7-B9438A7B504B}"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12</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5842">
                                            <p:txEl>
                                              <p:pRg st="0" end="0"/>
                                            </p:txEl>
                                          </p:spTgt>
                                        </p:tgtEl>
                                        <p:attrNameLst>
                                          <p:attrName>style.visibility</p:attrName>
                                        </p:attrNameLst>
                                      </p:cBhvr>
                                      <p:to>
                                        <p:strVal val="visible"/>
                                      </p:to>
                                    </p:set>
                                    <p:anim calcmode="lin" valueType="num">
                                      <p:cBhvr additive="base">
                                        <p:cTn id="13" dur="500" fill="hold"/>
                                        <p:tgtEl>
                                          <p:spTgt spid="3584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584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15616" y="381000"/>
            <a:ext cx="3600400" cy="641350"/>
          </a:xfrm>
          <a:prstGeom prst="rect">
            <a:avLst/>
          </a:prstGeom>
          <a:noFill/>
          <a:ln w="9525">
            <a:noFill/>
            <a:miter lim="800000"/>
            <a:headEnd/>
            <a:tailEnd/>
          </a:ln>
          <a:effectLst/>
        </p:spPr>
        <p:txBody>
          <a:bodyPr wrap="square">
            <a:spAutoFit/>
          </a:bodyPr>
          <a:lstStyle/>
          <a:p>
            <a:pPr>
              <a:spcBef>
                <a:spcPct val="50000"/>
              </a:spcBef>
            </a:pPr>
            <a:r>
              <a:rPr lang="zh-CN" altLang="en-US" sz="3600" b="1" i="1" dirty="0" smtClean="0">
                <a:solidFill>
                  <a:srgbClr val="7030A0"/>
                </a:solidFill>
                <a:latin typeface="黑体" pitchFamily="49" charset="-122"/>
                <a:ea typeface="黑体" pitchFamily="49" charset="-122"/>
              </a:rPr>
              <a:t>诗歌的</a:t>
            </a:r>
            <a:r>
              <a:rPr lang="zh-CN" altLang="en-US" sz="3600" b="1" i="1" dirty="0">
                <a:solidFill>
                  <a:srgbClr val="7030A0"/>
                </a:solidFill>
                <a:latin typeface="黑体" pitchFamily="49" charset="-122"/>
                <a:ea typeface="黑体" pitchFamily="49" charset="-122"/>
              </a:rPr>
              <a:t>内</a:t>
            </a:r>
            <a:r>
              <a:rPr lang="zh-CN" altLang="en-US" sz="3600" b="1" i="1" dirty="0" smtClean="0">
                <a:solidFill>
                  <a:srgbClr val="7030A0"/>
                </a:solidFill>
                <a:latin typeface="黑体" pitchFamily="49" charset="-122"/>
                <a:ea typeface="黑体" pitchFamily="49" charset="-122"/>
              </a:rPr>
              <a:t>容</a:t>
            </a:r>
            <a:endParaRPr lang="zh-CN" altLang="en-US" sz="3600" b="1" i="1" dirty="0">
              <a:solidFill>
                <a:srgbClr val="7030A0"/>
              </a:solidFill>
              <a:latin typeface="黑体" pitchFamily="49" charset="-122"/>
              <a:ea typeface="黑体" pitchFamily="49" charset="-122"/>
            </a:endParaRPr>
          </a:p>
        </p:txBody>
      </p:sp>
      <p:sp>
        <p:nvSpPr>
          <p:cNvPr id="16387" name="Text Box 3"/>
          <p:cNvSpPr txBox="1">
            <a:spLocks noChangeArrowheads="1"/>
          </p:cNvSpPr>
          <p:nvPr/>
        </p:nvSpPr>
        <p:spPr bwMode="auto">
          <a:xfrm>
            <a:off x="611560" y="1340768"/>
            <a:ext cx="7848600" cy="523220"/>
          </a:xfrm>
          <a:prstGeom prst="rect">
            <a:avLst/>
          </a:prstGeom>
          <a:noFill/>
          <a:ln w="9525">
            <a:noFill/>
            <a:miter lim="800000"/>
            <a:headEnd/>
            <a:tailEnd/>
          </a:ln>
          <a:effectLst/>
        </p:spPr>
        <p:txBody>
          <a:bodyPr>
            <a:spAutoFit/>
          </a:bodyPr>
          <a:lstStyle/>
          <a:p>
            <a:pPr>
              <a:spcBef>
                <a:spcPct val="50000"/>
              </a:spcBef>
            </a:pPr>
            <a:r>
              <a:rPr lang="zh-CN" altLang="en-US" sz="2800" b="1" dirty="0">
                <a:latin typeface="黑体" pitchFamily="49" charset="-122"/>
                <a:ea typeface="黑体" pitchFamily="49" charset="-122"/>
              </a:rPr>
              <a:t>1、四点零八分的北京          </a:t>
            </a:r>
            <a:r>
              <a:rPr lang="zh-CN" altLang="en-US" sz="2800" b="1" dirty="0">
                <a:solidFill>
                  <a:srgbClr val="190DB3"/>
                </a:solidFill>
                <a:latin typeface="黑体" pitchFamily="49" charset="-122"/>
                <a:ea typeface="黑体" pitchFamily="49" charset="-122"/>
              </a:rPr>
              <a:t>告别北京</a:t>
            </a:r>
          </a:p>
        </p:txBody>
      </p:sp>
      <p:sp>
        <p:nvSpPr>
          <p:cNvPr id="16389" name="Text Box 5"/>
          <p:cNvSpPr txBox="1">
            <a:spLocks noChangeArrowheads="1"/>
          </p:cNvSpPr>
          <p:nvPr/>
        </p:nvSpPr>
        <p:spPr bwMode="auto">
          <a:xfrm>
            <a:off x="683568" y="1988840"/>
            <a:ext cx="7344816" cy="523220"/>
          </a:xfrm>
          <a:prstGeom prst="rect">
            <a:avLst/>
          </a:prstGeom>
          <a:noFill/>
          <a:ln w="9525">
            <a:noFill/>
            <a:miter lim="800000"/>
            <a:headEnd/>
            <a:tailEnd/>
          </a:ln>
          <a:effectLst/>
        </p:spPr>
        <p:txBody>
          <a:bodyPr wrap="square">
            <a:spAutoFit/>
          </a:bodyPr>
          <a:lstStyle/>
          <a:p>
            <a:pPr>
              <a:spcBef>
                <a:spcPct val="50000"/>
              </a:spcBef>
            </a:pPr>
            <a:r>
              <a:rPr lang="zh-CN" altLang="en-US" sz="2800" b="1" dirty="0">
                <a:latin typeface="黑体" pitchFamily="49" charset="-122"/>
                <a:ea typeface="黑体" pitchFamily="49" charset="-122"/>
              </a:rPr>
              <a:t>2、火车开动离京           </a:t>
            </a:r>
            <a:r>
              <a:rPr lang="zh-CN" altLang="en-US" sz="2800" b="1" dirty="0" smtClean="0">
                <a:latin typeface="黑体" pitchFamily="49" charset="-122"/>
                <a:ea typeface="黑体" pitchFamily="49" charset="-122"/>
              </a:rPr>
              <a:t>  </a:t>
            </a:r>
            <a:r>
              <a:rPr lang="zh-CN" altLang="en-US" sz="2800" b="1" dirty="0">
                <a:solidFill>
                  <a:srgbClr val="190DB3"/>
                </a:solidFill>
                <a:latin typeface="黑体" pitchFamily="49" charset="-122"/>
                <a:ea typeface="黑体" pitchFamily="49" charset="-122"/>
              </a:rPr>
              <a:t>迷惘失落</a:t>
            </a:r>
          </a:p>
        </p:txBody>
      </p:sp>
      <p:sp>
        <p:nvSpPr>
          <p:cNvPr id="16390" name="Text Box 6"/>
          <p:cNvSpPr txBox="1">
            <a:spLocks noChangeArrowheads="1"/>
          </p:cNvSpPr>
          <p:nvPr/>
        </p:nvSpPr>
        <p:spPr bwMode="auto">
          <a:xfrm>
            <a:off x="914400" y="3124200"/>
            <a:ext cx="184150" cy="519113"/>
          </a:xfrm>
          <a:prstGeom prst="rect">
            <a:avLst/>
          </a:prstGeom>
          <a:noFill/>
          <a:ln w="9525">
            <a:noFill/>
            <a:miter lim="800000"/>
            <a:headEnd/>
            <a:tailEnd/>
          </a:ln>
          <a:effectLst/>
        </p:spPr>
        <p:txBody>
          <a:bodyPr wrap="none">
            <a:spAutoFit/>
          </a:bodyPr>
          <a:lstStyle/>
          <a:p>
            <a:endParaRPr lang="zh-CN" altLang="en-US"/>
          </a:p>
        </p:txBody>
      </p:sp>
      <p:sp>
        <p:nvSpPr>
          <p:cNvPr id="16392" name="Text Box 8"/>
          <p:cNvSpPr txBox="1">
            <a:spLocks noChangeArrowheads="1"/>
          </p:cNvSpPr>
          <p:nvPr/>
        </p:nvSpPr>
        <p:spPr bwMode="auto">
          <a:xfrm>
            <a:off x="611560" y="2708920"/>
            <a:ext cx="7543800" cy="523220"/>
          </a:xfrm>
          <a:prstGeom prst="rect">
            <a:avLst/>
          </a:prstGeom>
          <a:noFill/>
          <a:ln w="9525">
            <a:noFill/>
            <a:miter lim="800000"/>
            <a:headEnd/>
            <a:tailEnd/>
          </a:ln>
          <a:effectLst/>
        </p:spPr>
        <p:txBody>
          <a:bodyPr>
            <a:spAutoFit/>
          </a:bodyPr>
          <a:lstStyle/>
          <a:p>
            <a:pPr>
              <a:spcBef>
                <a:spcPct val="50000"/>
              </a:spcBef>
            </a:pPr>
            <a:r>
              <a:rPr lang="zh-CN" altLang="en-US" sz="2800" b="1" dirty="0">
                <a:latin typeface="黑体" pitchFamily="49" charset="-122"/>
                <a:ea typeface="黑体" pitchFamily="49" charset="-122"/>
              </a:rPr>
              <a:t>3、幻觉叠合        </a:t>
            </a:r>
            <a:r>
              <a:rPr lang="zh-CN" altLang="en-US" sz="2800" b="1" dirty="0" smtClean="0">
                <a:latin typeface="黑体" pitchFamily="49" charset="-122"/>
                <a:ea typeface="黑体" pitchFamily="49" charset="-122"/>
              </a:rPr>
              <a:t>           </a:t>
            </a:r>
            <a:r>
              <a:rPr lang="zh-CN" altLang="en-US" sz="2800" b="1" dirty="0">
                <a:solidFill>
                  <a:srgbClr val="190DB3"/>
                </a:solidFill>
                <a:latin typeface="黑体" pitchFamily="49" charset="-122"/>
                <a:ea typeface="黑体" pitchFamily="49" charset="-122"/>
              </a:rPr>
              <a:t>眷恋母爱</a:t>
            </a:r>
          </a:p>
        </p:txBody>
      </p:sp>
      <p:sp>
        <p:nvSpPr>
          <p:cNvPr id="16393" name="Text Box 9"/>
          <p:cNvSpPr txBox="1">
            <a:spLocks noChangeArrowheads="1"/>
          </p:cNvSpPr>
          <p:nvPr/>
        </p:nvSpPr>
        <p:spPr bwMode="auto">
          <a:xfrm>
            <a:off x="762000" y="3581400"/>
            <a:ext cx="7122368" cy="523220"/>
          </a:xfrm>
          <a:prstGeom prst="rect">
            <a:avLst/>
          </a:prstGeom>
          <a:noFill/>
          <a:ln w="9525">
            <a:noFill/>
            <a:miter lim="800000"/>
            <a:headEnd/>
            <a:tailEnd/>
          </a:ln>
          <a:effectLst/>
        </p:spPr>
        <p:txBody>
          <a:bodyPr wrap="square">
            <a:spAutoFit/>
          </a:bodyPr>
          <a:lstStyle/>
          <a:p>
            <a:pPr>
              <a:spcBef>
                <a:spcPct val="50000"/>
              </a:spcBef>
            </a:pPr>
            <a:r>
              <a:rPr lang="zh-CN" altLang="en-US" sz="2800" b="1" dirty="0">
                <a:latin typeface="黑体" pitchFamily="49" charset="-122"/>
                <a:ea typeface="黑体" pitchFamily="49" charset="-122"/>
              </a:rPr>
              <a:t>4、告别亲人           </a:t>
            </a:r>
            <a:r>
              <a:rPr lang="zh-CN" altLang="en-US" sz="2800" b="1" dirty="0" smtClean="0">
                <a:latin typeface="黑体" pitchFamily="49" charset="-122"/>
                <a:ea typeface="黑体" pitchFamily="49" charset="-122"/>
              </a:rPr>
              <a:t>      </a:t>
            </a:r>
            <a:r>
              <a:rPr lang="zh-CN" altLang="en-US" sz="2800" b="1" dirty="0" smtClean="0">
                <a:solidFill>
                  <a:srgbClr val="190DB3"/>
                </a:solidFill>
                <a:latin typeface="黑体" pitchFamily="49" charset="-122"/>
                <a:ea typeface="黑体" pitchFamily="49" charset="-122"/>
              </a:rPr>
              <a:t>回</a:t>
            </a:r>
            <a:r>
              <a:rPr lang="zh-CN" altLang="en-US" sz="2800" b="1" dirty="0">
                <a:solidFill>
                  <a:srgbClr val="190DB3"/>
                </a:solidFill>
                <a:latin typeface="黑体" pitchFamily="49" charset="-122"/>
                <a:ea typeface="黑体" pitchFamily="49" charset="-122"/>
              </a:rPr>
              <a:t>归现实</a:t>
            </a:r>
          </a:p>
        </p:txBody>
      </p:sp>
      <p:sp>
        <p:nvSpPr>
          <p:cNvPr id="16394" name="Text Box 10"/>
          <p:cNvSpPr txBox="1">
            <a:spLocks noChangeArrowheads="1"/>
          </p:cNvSpPr>
          <p:nvPr/>
        </p:nvSpPr>
        <p:spPr bwMode="auto">
          <a:xfrm>
            <a:off x="762000" y="4343400"/>
            <a:ext cx="6906344" cy="523220"/>
          </a:xfrm>
          <a:prstGeom prst="rect">
            <a:avLst/>
          </a:prstGeom>
          <a:noFill/>
          <a:ln w="9525">
            <a:noFill/>
            <a:miter lim="800000"/>
            <a:headEnd/>
            <a:tailEnd/>
          </a:ln>
          <a:effectLst/>
        </p:spPr>
        <p:txBody>
          <a:bodyPr wrap="square">
            <a:spAutoFit/>
          </a:bodyPr>
          <a:lstStyle/>
          <a:p>
            <a:pPr>
              <a:spcBef>
                <a:spcPct val="50000"/>
              </a:spcBef>
            </a:pPr>
            <a:r>
              <a:rPr lang="zh-CN" altLang="en-US" sz="2800" b="1" dirty="0">
                <a:latin typeface="黑体" pitchFamily="49" charset="-122"/>
                <a:ea typeface="黑体" pitchFamily="49" charset="-122"/>
              </a:rPr>
              <a:t>5、物我颠倒            </a:t>
            </a:r>
            <a:r>
              <a:rPr lang="zh-CN" altLang="en-US" sz="2800" b="1" dirty="0" smtClean="0">
                <a:latin typeface="黑体" pitchFamily="49" charset="-122"/>
                <a:ea typeface="黑体" pitchFamily="49" charset="-122"/>
              </a:rPr>
              <a:t>   </a:t>
            </a:r>
            <a:r>
              <a:rPr lang="zh-CN" altLang="en-US" sz="2800" b="1" dirty="0" smtClean="0">
                <a:solidFill>
                  <a:srgbClr val="190DB3"/>
                </a:solidFill>
                <a:latin typeface="黑体" pitchFamily="49" charset="-122"/>
                <a:ea typeface="黑体" pitchFamily="49" charset="-122"/>
              </a:rPr>
              <a:t>漂</a:t>
            </a:r>
            <a:r>
              <a:rPr lang="zh-CN" altLang="en-US" sz="2800" b="1" dirty="0">
                <a:solidFill>
                  <a:srgbClr val="190DB3"/>
                </a:solidFill>
                <a:latin typeface="黑体" pitchFamily="49" charset="-122"/>
                <a:ea typeface="黑体" pitchFamily="49" charset="-122"/>
              </a:rPr>
              <a:t>泊无依  </a:t>
            </a:r>
          </a:p>
        </p:txBody>
      </p:sp>
      <p:sp>
        <p:nvSpPr>
          <p:cNvPr id="16395" name="Text Box 11"/>
          <p:cNvSpPr txBox="1">
            <a:spLocks noChangeArrowheads="1"/>
          </p:cNvSpPr>
          <p:nvPr/>
        </p:nvSpPr>
        <p:spPr bwMode="auto">
          <a:xfrm>
            <a:off x="755576" y="4941168"/>
            <a:ext cx="6553200" cy="523220"/>
          </a:xfrm>
          <a:prstGeom prst="rect">
            <a:avLst/>
          </a:prstGeom>
          <a:noFill/>
          <a:ln w="9525">
            <a:noFill/>
            <a:miter lim="800000"/>
            <a:headEnd/>
            <a:tailEnd/>
          </a:ln>
          <a:effectLst/>
        </p:spPr>
        <p:txBody>
          <a:bodyPr>
            <a:spAutoFit/>
          </a:bodyPr>
          <a:lstStyle/>
          <a:p>
            <a:pPr>
              <a:spcBef>
                <a:spcPct val="50000"/>
              </a:spcBef>
            </a:pPr>
            <a:r>
              <a:rPr lang="zh-CN" altLang="en-US" sz="2800" b="1" dirty="0">
                <a:latin typeface="黑体" pitchFamily="49" charset="-122"/>
                <a:ea typeface="黑体" pitchFamily="49" charset="-122"/>
              </a:rPr>
              <a:t>6、7、依恋北京            </a:t>
            </a:r>
            <a:r>
              <a:rPr lang="zh-CN" altLang="en-US" sz="2800" b="1" dirty="0" smtClean="0">
                <a:solidFill>
                  <a:srgbClr val="190DB3"/>
                </a:solidFill>
                <a:latin typeface="黑体" pitchFamily="49" charset="-122"/>
                <a:ea typeface="黑体" pitchFamily="49" charset="-122"/>
              </a:rPr>
              <a:t>惶</a:t>
            </a:r>
            <a:r>
              <a:rPr lang="zh-CN" altLang="en-US" sz="2800" b="1" dirty="0">
                <a:solidFill>
                  <a:srgbClr val="190DB3"/>
                </a:solidFill>
                <a:latin typeface="黑体" pitchFamily="49" charset="-122"/>
                <a:ea typeface="黑体" pitchFamily="49" charset="-122"/>
              </a:rPr>
              <a:t>惑无助</a:t>
            </a:r>
          </a:p>
        </p:txBody>
      </p:sp>
      <p:sp>
        <p:nvSpPr>
          <p:cNvPr id="10" name="日期占位符 9"/>
          <p:cNvSpPr>
            <a:spLocks noGrp="1"/>
          </p:cNvSpPr>
          <p:nvPr>
            <p:ph type="dt" sz="half" idx="10"/>
          </p:nvPr>
        </p:nvSpPr>
        <p:spPr/>
        <p:txBody>
          <a:bodyPr/>
          <a:lstStyle/>
          <a:p>
            <a:pPr>
              <a:defRPr/>
            </a:pPr>
            <a:fld id="{779B6784-D597-4BBD-9812-48C54412DF97}" type="datetime3">
              <a:rPr lang="zh-CN" altLang="en-US" smtClean="0"/>
              <a:pPr>
                <a:defRPr/>
              </a:pPr>
              <a:t>2018年9月7日星期五</a:t>
            </a:fld>
            <a:endParaRPr lang="en-US" altLang="zh-CN"/>
          </a:p>
        </p:txBody>
      </p:sp>
      <p:sp>
        <p:nvSpPr>
          <p:cNvPr id="11" name="灯片编号占位符 10"/>
          <p:cNvSpPr>
            <a:spLocks noGrp="1"/>
          </p:cNvSpPr>
          <p:nvPr>
            <p:ph type="sldNum" sz="quarter" idx="12"/>
          </p:nvPr>
        </p:nvSpPr>
        <p:spPr/>
        <p:txBody>
          <a:bodyPr/>
          <a:lstStyle/>
          <a:p>
            <a:pPr>
              <a:defRPr/>
            </a:pPr>
            <a:fld id="{90224EEC-70BD-47A9-9FDB-B3FBED8C2884}" type="slidenum">
              <a:rPr lang="en-US" altLang="zh-CN" smtClean="0"/>
              <a:pPr>
                <a:defRPr/>
              </a:pPr>
              <a:t>13</a:t>
            </a:fld>
            <a:endParaRPr lang="en-US" altLang="zh-CN"/>
          </a:p>
        </p:txBody>
      </p:sp>
      <p:sp>
        <p:nvSpPr>
          <p:cNvPr id="12" name="页脚占位符 11"/>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0-#ppt_w/2"/>
                                          </p:val>
                                        </p:tav>
                                        <p:tav tm="100000">
                                          <p:val>
                                            <p:strVal val="#ppt_x"/>
                                          </p:val>
                                        </p:tav>
                                      </p:tavLst>
                                    </p:anim>
                                    <p:anim calcmode="lin" valueType="num">
                                      <p:cBhvr additive="base">
                                        <p:cTn id="8" dur="500" fill="hold"/>
                                        <p:tgtEl>
                                          <p:spTgt spid="1638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6387"/>
                                        </p:tgtEl>
                                        <p:attrNameLst>
                                          <p:attrName>style.visibility</p:attrName>
                                        </p:attrNameLst>
                                      </p:cBhvr>
                                      <p:to>
                                        <p:strVal val="visible"/>
                                      </p:to>
                                    </p:set>
                                    <p:anim calcmode="lin" valueType="num">
                                      <p:cBhvr additive="base">
                                        <p:cTn id="13" dur="500" fill="hold"/>
                                        <p:tgtEl>
                                          <p:spTgt spid="16387"/>
                                        </p:tgtEl>
                                        <p:attrNameLst>
                                          <p:attrName>ppt_x</p:attrName>
                                        </p:attrNameLst>
                                      </p:cBhvr>
                                      <p:tavLst>
                                        <p:tav tm="0">
                                          <p:val>
                                            <p:strVal val="0-#ppt_w/2"/>
                                          </p:val>
                                        </p:tav>
                                        <p:tav tm="100000">
                                          <p:val>
                                            <p:strVal val="#ppt_x"/>
                                          </p:val>
                                        </p:tav>
                                      </p:tavLst>
                                    </p:anim>
                                    <p:anim calcmode="lin" valueType="num">
                                      <p:cBhvr additive="base">
                                        <p:cTn id="14" dur="500" fill="hold"/>
                                        <p:tgtEl>
                                          <p:spTgt spid="1638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6389"/>
                                        </p:tgtEl>
                                        <p:attrNameLst>
                                          <p:attrName>style.visibility</p:attrName>
                                        </p:attrNameLst>
                                      </p:cBhvr>
                                      <p:to>
                                        <p:strVal val="visible"/>
                                      </p:to>
                                    </p:set>
                                    <p:anim calcmode="lin" valueType="num">
                                      <p:cBhvr additive="base">
                                        <p:cTn id="19" dur="500" fill="hold"/>
                                        <p:tgtEl>
                                          <p:spTgt spid="16389"/>
                                        </p:tgtEl>
                                        <p:attrNameLst>
                                          <p:attrName>ppt_x</p:attrName>
                                        </p:attrNameLst>
                                      </p:cBhvr>
                                      <p:tavLst>
                                        <p:tav tm="0">
                                          <p:val>
                                            <p:strVal val="0-#ppt_w/2"/>
                                          </p:val>
                                        </p:tav>
                                        <p:tav tm="100000">
                                          <p:val>
                                            <p:strVal val="#ppt_x"/>
                                          </p:val>
                                        </p:tav>
                                      </p:tavLst>
                                    </p:anim>
                                    <p:anim calcmode="lin" valueType="num">
                                      <p:cBhvr additive="base">
                                        <p:cTn id="20" dur="500" fill="hold"/>
                                        <p:tgtEl>
                                          <p:spTgt spid="1638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392"/>
                                        </p:tgtEl>
                                        <p:attrNameLst>
                                          <p:attrName>style.visibility</p:attrName>
                                        </p:attrNameLst>
                                      </p:cBhvr>
                                      <p:to>
                                        <p:strVal val="visible"/>
                                      </p:to>
                                    </p:set>
                                    <p:anim calcmode="lin" valueType="num">
                                      <p:cBhvr additive="base">
                                        <p:cTn id="25" dur="500" fill="hold"/>
                                        <p:tgtEl>
                                          <p:spTgt spid="16392"/>
                                        </p:tgtEl>
                                        <p:attrNameLst>
                                          <p:attrName>ppt_x</p:attrName>
                                        </p:attrNameLst>
                                      </p:cBhvr>
                                      <p:tavLst>
                                        <p:tav tm="0">
                                          <p:val>
                                            <p:strVal val="0-#ppt_w/2"/>
                                          </p:val>
                                        </p:tav>
                                        <p:tav tm="100000">
                                          <p:val>
                                            <p:strVal val="#ppt_x"/>
                                          </p:val>
                                        </p:tav>
                                      </p:tavLst>
                                    </p:anim>
                                    <p:anim calcmode="lin" valueType="num">
                                      <p:cBhvr additive="base">
                                        <p:cTn id="26" dur="500" fill="hold"/>
                                        <p:tgtEl>
                                          <p:spTgt spid="16392"/>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6393"/>
                                        </p:tgtEl>
                                        <p:attrNameLst>
                                          <p:attrName>style.visibility</p:attrName>
                                        </p:attrNameLst>
                                      </p:cBhvr>
                                      <p:to>
                                        <p:strVal val="visible"/>
                                      </p:to>
                                    </p:set>
                                    <p:anim calcmode="lin" valueType="num">
                                      <p:cBhvr additive="base">
                                        <p:cTn id="31" dur="500" fill="hold"/>
                                        <p:tgtEl>
                                          <p:spTgt spid="16393"/>
                                        </p:tgtEl>
                                        <p:attrNameLst>
                                          <p:attrName>ppt_x</p:attrName>
                                        </p:attrNameLst>
                                      </p:cBhvr>
                                      <p:tavLst>
                                        <p:tav tm="0">
                                          <p:val>
                                            <p:strVal val="0-#ppt_w/2"/>
                                          </p:val>
                                        </p:tav>
                                        <p:tav tm="100000">
                                          <p:val>
                                            <p:strVal val="#ppt_x"/>
                                          </p:val>
                                        </p:tav>
                                      </p:tavLst>
                                    </p:anim>
                                    <p:anim calcmode="lin" valueType="num">
                                      <p:cBhvr additive="base">
                                        <p:cTn id="32" dur="500" fill="hold"/>
                                        <p:tgtEl>
                                          <p:spTgt spid="16393"/>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6394"/>
                                        </p:tgtEl>
                                        <p:attrNameLst>
                                          <p:attrName>style.visibility</p:attrName>
                                        </p:attrNameLst>
                                      </p:cBhvr>
                                      <p:to>
                                        <p:strVal val="visible"/>
                                      </p:to>
                                    </p:set>
                                    <p:anim calcmode="lin" valueType="num">
                                      <p:cBhvr additive="base">
                                        <p:cTn id="37" dur="500" fill="hold"/>
                                        <p:tgtEl>
                                          <p:spTgt spid="16394"/>
                                        </p:tgtEl>
                                        <p:attrNameLst>
                                          <p:attrName>ppt_x</p:attrName>
                                        </p:attrNameLst>
                                      </p:cBhvr>
                                      <p:tavLst>
                                        <p:tav tm="0">
                                          <p:val>
                                            <p:strVal val="0-#ppt_w/2"/>
                                          </p:val>
                                        </p:tav>
                                        <p:tav tm="100000">
                                          <p:val>
                                            <p:strVal val="#ppt_x"/>
                                          </p:val>
                                        </p:tav>
                                      </p:tavLst>
                                    </p:anim>
                                    <p:anim calcmode="lin" valueType="num">
                                      <p:cBhvr additive="base">
                                        <p:cTn id="38" dur="500" fill="hold"/>
                                        <p:tgtEl>
                                          <p:spTgt spid="1639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6395"/>
                                        </p:tgtEl>
                                        <p:attrNameLst>
                                          <p:attrName>style.visibility</p:attrName>
                                        </p:attrNameLst>
                                      </p:cBhvr>
                                      <p:to>
                                        <p:strVal val="visible"/>
                                      </p:to>
                                    </p:set>
                                    <p:anim calcmode="lin" valueType="num">
                                      <p:cBhvr additive="base">
                                        <p:cTn id="43" dur="500" fill="hold"/>
                                        <p:tgtEl>
                                          <p:spTgt spid="16395"/>
                                        </p:tgtEl>
                                        <p:attrNameLst>
                                          <p:attrName>ppt_x</p:attrName>
                                        </p:attrNameLst>
                                      </p:cBhvr>
                                      <p:tavLst>
                                        <p:tav tm="0">
                                          <p:val>
                                            <p:strVal val="0-#ppt_w/2"/>
                                          </p:val>
                                        </p:tav>
                                        <p:tav tm="100000">
                                          <p:val>
                                            <p:strVal val="#ppt_x"/>
                                          </p:val>
                                        </p:tav>
                                      </p:tavLst>
                                    </p:anim>
                                    <p:anim calcmode="lin" valueType="num">
                                      <p:cBhvr additive="base">
                                        <p:cTn id="44" dur="500" fill="hold"/>
                                        <p:tgtEl>
                                          <p:spTgt spid="163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utoUpdateAnimBg="0"/>
      <p:bldP spid="16389" grpId="0" autoUpdateAnimBg="0"/>
      <p:bldP spid="16392" grpId="0" autoUpdateAnimBg="0"/>
      <p:bldP spid="16393" grpId="0" autoUpdateAnimBg="0"/>
      <p:bldP spid="16394" grpId="0" autoUpdateAnimBg="0"/>
      <p:bldP spid="1639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611560" y="764704"/>
            <a:ext cx="5029200" cy="701675"/>
          </a:xfrm>
          <a:prstGeom prst="rect">
            <a:avLst/>
          </a:prstGeom>
          <a:noFill/>
          <a:ln w="9525">
            <a:noFill/>
            <a:miter lim="800000"/>
            <a:headEnd/>
            <a:tailEnd/>
          </a:ln>
        </p:spPr>
        <p:txBody>
          <a:bodyPr>
            <a:spAutoFit/>
          </a:bodyPr>
          <a:lstStyle/>
          <a:p>
            <a:pPr>
              <a:spcBef>
                <a:spcPct val="50000"/>
              </a:spcBef>
            </a:pPr>
            <a:r>
              <a:rPr lang="zh-CN" altLang="en-US" sz="4000" u="sng" dirty="0"/>
              <a:t>诗人的</a:t>
            </a:r>
            <a:r>
              <a:rPr lang="zh-CN" altLang="en-US" sz="4000" u="sng" dirty="0">
                <a:solidFill>
                  <a:srgbClr val="FF0000"/>
                </a:solidFill>
              </a:rPr>
              <a:t>情感思路</a:t>
            </a:r>
          </a:p>
        </p:txBody>
      </p:sp>
      <p:sp>
        <p:nvSpPr>
          <p:cNvPr id="53251" name="Text Box 3"/>
          <p:cNvSpPr txBox="1">
            <a:spLocks noChangeArrowheads="1"/>
          </p:cNvSpPr>
          <p:nvPr/>
        </p:nvSpPr>
        <p:spPr bwMode="auto">
          <a:xfrm>
            <a:off x="827584" y="1916832"/>
            <a:ext cx="6934200" cy="523220"/>
          </a:xfrm>
          <a:prstGeom prst="rect">
            <a:avLst/>
          </a:prstGeom>
          <a:noFill/>
          <a:ln w="9525">
            <a:noFill/>
            <a:miter lim="800000"/>
            <a:headEnd/>
            <a:tailEnd/>
          </a:ln>
        </p:spPr>
        <p:txBody>
          <a:bodyPr>
            <a:spAutoFit/>
          </a:bodyPr>
          <a:lstStyle/>
          <a:p>
            <a:pPr>
              <a:spcBef>
                <a:spcPct val="50000"/>
              </a:spcBef>
            </a:pPr>
            <a:r>
              <a:rPr lang="zh-CN" altLang="en-US" sz="2800" b="1" dirty="0">
                <a:solidFill>
                  <a:srgbClr val="FF0000"/>
                </a:solidFill>
                <a:latin typeface="黑体" pitchFamily="49" charset="-122"/>
                <a:ea typeface="黑体" pitchFamily="49" charset="-122"/>
              </a:rPr>
              <a:t>迷惘、恐惧</a:t>
            </a:r>
            <a:r>
              <a:rPr lang="zh-CN" altLang="en-US" sz="2800" b="1" dirty="0">
                <a:latin typeface="黑体" pitchFamily="49" charset="-122"/>
                <a:ea typeface="黑体" pitchFamily="49" charset="-122"/>
              </a:rPr>
              <a:t>（不知发生了什么事情）</a:t>
            </a:r>
          </a:p>
        </p:txBody>
      </p:sp>
      <p:sp>
        <p:nvSpPr>
          <p:cNvPr id="53252" name="Line 4"/>
          <p:cNvSpPr>
            <a:spLocks noChangeShapeType="1"/>
          </p:cNvSpPr>
          <p:nvPr/>
        </p:nvSpPr>
        <p:spPr bwMode="auto">
          <a:xfrm>
            <a:off x="4067175" y="2420938"/>
            <a:ext cx="0" cy="1066800"/>
          </a:xfrm>
          <a:prstGeom prst="line">
            <a:avLst/>
          </a:prstGeom>
          <a:noFill/>
          <a:ln w="9525">
            <a:solidFill>
              <a:schemeClr val="tx1"/>
            </a:solidFill>
            <a:round/>
            <a:headEnd/>
            <a:tailEnd type="triangle" w="med" len="med"/>
          </a:ln>
        </p:spPr>
        <p:txBody>
          <a:bodyPr wrap="none"/>
          <a:lstStyle/>
          <a:p>
            <a:endParaRPr lang="zh-CN" altLang="en-US"/>
          </a:p>
        </p:txBody>
      </p:sp>
      <p:sp>
        <p:nvSpPr>
          <p:cNvPr id="53253" name="Text Box 5"/>
          <p:cNvSpPr txBox="1">
            <a:spLocks noChangeArrowheads="1"/>
          </p:cNvSpPr>
          <p:nvPr/>
        </p:nvSpPr>
        <p:spPr bwMode="auto">
          <a:xfrm>
            <a:off x="990600" y="3657600"/>
            <a:ext cx="7086600" cy="523220"/>
          </a:xfrm>
          <a:prstGeom prst="rect">
            <a:avLst/>
          </a:prstGeom>
          <a:noFill/>
          <a:ln w="9525">
            <a:noFill/>
            <a:miter lim="800000"/>
            <a:headEnd/>
            <a:tailEnd/>
          </a:ln>
        </p:spPr>
        <p:txBody>
          <a:bodyPr>
            <a:spAutoFit/>
          </a:bodyPr>
          <a:lstStyle/>
          <a:p>
            <a:pPr>
              <a:spcBef>
                <a:spcPct val="50000"/>
              </a:spcBef>
            </a:pPr>
            <a:r>
              <a:rPr lang="zh-CN" altLang="en-US" sz="2800" b="1" dirty="0">
                <a:solidFill>
                  <a:srgbClr val="FF0000"/>
                </a:solidFill>
                <a:latin typeface="黑体" pitchFamily="49" charset="-122"/>
                <a:ea typeface="黑体" pitchFamily="49" charset="-122"/>
              </a:rPr>
              <a:t>震惊、绝望</a:t>
            </a:r>
            <a:r>
              <a:rPr lang="zh-CN" altLang="en-US" sz="2800" b="1" dirty="0">
                <a:latin typeface="黑体" pitchFamily="49" charset="-122"/>
                <a:ea typeface="黑体" pitchFamily="49" charset="-122"/>
              </a:rPr>
              <a:t>（我才明白发生了什么事情）</a:t>
            </a:r>
          </a:p>
        </p:txBody>
      </p:sp>
      <p:sp>
        <p:nvSpPr>
          <p:cNvPr id="53254" name="Text Box 6"/>
          <p:cNvSpPr txBox="1">
            <a:spLocks noChangeArrowheads="1"/>
          </p:cNvSpPr>
          <p:nvPr/>
        </p:nvSpPr>
        <p:spPr bwMode="auto">
          <a:xfrm>
            <a:off x="685800" y="4724400"/>
            <a:ext cx="7924800" cy="1077218"/>
          </a:xfrm>
          <a:prstGeom prst="rect">
            <a:avLst/>
          </a:prstGeom>
          <a:noFill/>
          <a:ln w="9525">
            <a:noFill/>
            <a:miter lim="800000"/>
            <a:headEnd/>
            <a:tailEnd/>
          </a:ln>
        </p:spPr>
        <p:txBody>
          <a:bodyPr>
            <a:spAutoFit/>
          </a:bodyPr>
          <a:lstStyle/>
          <a:p>
            <a:pPr>
              <a:spcBef>
                <a:spcPct val="50000"/>
              </a:spcBef>
            </a:pPr>
            <a:r>
              <a:rPr lang="zh-CN" altLang="en-US" sz="3200" b="1" dirty="0">
                <a:solidFill>
                  <a:srgbClr val="190DB3"/>
                </a:solidFill>
                <a:latin typeface="黑体" pitchFamily="49" charset="-122"/>
                <a:ea typeface="黑体" pitchFamily="49" charset="-122"/>
              </a:rPr>
              <a:t>全诗把诗人对故乡家人的留恋，对自己现状和未来的惶惑和无助表现得深刻彻底。</a:t>
            </a:r>
          </a:p>
        </p:txBody>
      </p:sp>
      <p:sp>
        <p:nvSpPr>
          <p:cNvPr id="7" name="日期占位符 6"/>
          <p:cNvSpPr>
            <a:spLocks noGrp="1"/>
          </p:cNvSpPr>
          <p:nvPr>
            <p:ph type="dt" sz="half" idx="10"/>
          </p:nvPr>
        </p:nvSpPr>
        <p:spPr/>
        <p:txBody>
          <a:bodyPr/>
          <a:lstStyle/>
          <a:p>
            <a:pPr>
              <a:defRPr/>
            </a:pPr>
            <a:fld id="{D1E9B351-A0F0-454A-BBA0-C50D7948F61B}" type="datetime3">
              <a:rPr lang="zh-CN" altLang="en-US" smtClean="0"/>
              <a:pPr>
                <a:defRPr/>
              </a:pPr>
              <a:t>2018年9月7日星期五</a:t>
            </a:fld>
            <a:endParaRPr lang="en-US" altLang="zh-CN"/>
          </a:p>
        </p:txBody>
      </p:sp>
      <p:sp>
        <p:nvSpPr>
          <p:cNvPr id="8" name="灯片编号占位符 7"/>
          <p:cNvSpPr>
            <a:spLocks noGrp="1"/>
          </p:cNvSpPr>
          <p:nvPr>
            <p:ph type="sldNum" sz="quarter" idx="12"/>
          </p:nvPr>
        </p:nvSpPr>
        <p:spPr/>
        <p:txBody>
          <a:bodyPr/>
          <a:lstStyle/>
          <a:p>
            <a:pPr>
              <a:defRPr/>
            </a:pPr>
            <a:fld id="{90224EEC-70BD-47A9-9FDB-B3FBED8C2884}" type="slidenum">
              <a:rPr lang="en-US" altLang="zh-CN" smtClean="0"/>
              <a:pPr>
                <a:defRPr/>
              </a:pPr>
              <a:t>14</a:t>
            </a:fld>
            <a:endParaRPr lang="en-US" altLang="zh-CN"/>
          </a:p>
        </p:txBody>
      </p:sp>
      <p:sp>
        <p:nvSpPr>
          <p:cNvPr id="9" name="页脚占位符 8"/>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 calcmode="lin" valueType="num">
                                      <p:cBhvr additive="base">
                                        <p:cTn id="7" dur="500" fill="hold"/>
                                        <p:tgtEl>
                                          <p:spTgt spid="53250"/>
                                        </p:tgtEl>
                                        <p:attrNameLst>
                                          <p:attrName>ppt_x</p:attrName>
                                        </p:attrNameLst>
                                      </p:cBhvr>
                                      <p:tavLst>
                                        <p:tav tm="0">
                                          <p:val>
                                            <p:strVal val="0-#ppt_w/2"/>
                                          </p:val>
                                        </p:tav>
                                        <p:tav tm="100000">
                                          <p:val>
                                            <p:strVal val="#ppt_x"/>
                                          </p:val>
                                        </p:tav>
                                      </p:tavLst>
                                    </p:anim>
                                    <p:anim calcmode="lin" valueType="num">
                                      <p:cBhvr additive="base">
                                        <p:cTn id="8" dur="500" fill="hold"/>
                                        <p:tgtEl>
                                          <p:spTgt spid="5325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3251"/>
                                        </p:tgtEl>
                                        <p:attrNameLst>
                                          <p:attrName>style.visibility</p:attrName>
                                        </p:attrNameLst>
                                      </p:cBhvr>
                                      <p:to>
                                        <p:strVal val="visible"/>
                                      </p:to>
                                    </p:set>
                                    <p:anim calcmode="lin" valueType="num">
                                      <p:cBhvr additive="base">
                                        <p:cTn id="13" dur="500" fill="hold"/>
                                        <p:tgtEl>
                                          <p:spTgt spid="53251"/>
                                        </p:tgtEl>
                                        <p:attrNameLst>
                                          <p:attrName>ppt_x</p:attrName>
                                        </p:attrNameLst>
                                      </p:cBhvr>
                                      <p:tavLst>
                                        <p:tav tm="0">
                                          <p:val>
                                            <p:strVal val="0-#ppt_w/2"/>
                                          </p:val>
                                        </p:tav>
                                        <p:tav tm="100000">
                                          <p:val>
                                            <p:strVal val="#ppt_x"/>
                                          </p:val>
                                        </p:tav>
                                      </p:tavLst>
                                    </p:anim>
                                    <p:anim calcmode="lin" valueType="num">
                                      <p:cBhvr additive="base">
                                        <p:cTn id="14" dur="500" fill="hold"/>
                                        <p:tgtEl>
                                          <p:spTgt spid="5325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53252"/>
                                        </p:tgtEl>
                                        <p:attrNameLst>
                                          <p:attrName>style.visibility</p:attrName>
                                        </p:attrNameLst>
                                      </p:cBhvr>
                                      <p:to>
                                        <p:strVal val="visible"/>
                                      </p:to>
                                    </p:set>
                                    <p:anim calcmode="lin" valueType="num">
                                      <p:cBhvr additive="base">
                                        <p:cTn id="19" dur="500" fill="hold"/>
                                        <p:tgtEl>
                                          <p:spTgt spid="53252"/>
                                        </p:tgtEl>
                                        <p:attrNameLst>
                                          <p:attrName>ppt_x</p:attrName>
                                        </p:attrNameLst>
                                      </p:cBhvr>
                                      <p:tavLst>
                                        <p:tav tm="0">
                                          <p:val>
                                            <p:strVal val="0-#ppt_w/2"/>
                                          </p:val>
                                        </p:tav>
                                        <p:tav tm="100000">
                                          <p:val>
                                            <p:strVal val="#ppt_x"/>
                                          </p:val>
                                        </p:tav>
                                      </p:tavLst>
                                    </p:anim>
                                    <p:anim calcmode="lin" valueType="num">
                                      <p:cBhvr additive="base">
                                        <p:cTn id="20" dur="500" fill="hold"/>
                                        <p:tgtEl>
                                          <p:spTgt spid="5325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3253"/>
                                        </p:tgtEl>
                                        <p:attrNameLst>
                                          <p:attrName>style.visibility</p:attrName>
                                        </p:attrNameLst>
                                      </p:cBhvr>
                                      <p:to>
                                        <p:strVal val="visible"/>
                                      </p:to>
                                    </p:set>
                                    <p:anim calcmode="lin" valueType="num">
                                      <p:cBhvr additive="base">
                                        <p:cTn id="25" dur="500" fill="hold"/>
                                        <p:tgtEl>
                                          <p:spTgt spid="53253"/>
                                        </p:tgtEl>
                                        <p:attrNameLst>
                                          <p:attrName>ppt_x</p:attrName>
                                        </p:attrNameLst>
                                      </p:cBhvr>
                                      <p:tavLst>
                                        <p:tav tm="0">
                                          <p:val>
                                            <p:strVal val="0-#ppt_w/2"/>
                                          </p:val>
                                        </p:tav>
                                        <p:tav tm="100000">
                                          <p:val>
                                            <p:strVal val="#ppt_x"/>
                                          </p:val>
                                        </p:tav>
                                      </p:tavLst>
                                    </p:anim>
                                    <p:anim calcmode="lin" valueType="num">
                                      <p:cBhvr additive="base">
                                        <p:cTn id="26" dur="500" fill="hold"/>
                                        <p:tgtEl>
                                          <p:spTgt spid="5325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3254"/>
                                        </p:tgtEl>
                                        <p:attrNameLst>
                                          <p:attrName>style.visibility</p:attrName>
                                        </p:attrNameLst>
                                      </p:cBhvr>
                                      <p:to>
                                        <p:strVal val="visible"/>
                                      </p:to>
                                    </p:set>
                                    <p:anim calcmode="lin" valueType="num">
                                      <p:cBhvr additive="base">
                                        <p:cTn id="31" dur="500" fill="hold"/>
                                        <p:tgtEl>
                                          <p:spTgt spid="53254"/>
                                        </p:tgtEl>
                                        <p:attrNameLst>
                                          <p:attrName>ppt_x</p:attrName>
                                        </p:attrNameLst>
                                      </p:cBhvr>
                                      <p:tavLst>
                                        <p:tav tm="0">
                                          <p:val>
                                            <p:strVal val="0-#ppt_w/2"/>
                                          </p:val>
                                        </p:tav>
                                        <p:tav tm="100000">
                                          <p:val>
                                            <p:strVal val="#ppt_x"/>
                                          </p:val>
                                        </p:tav>
                                      </p:tavLst>
                                    </p:anim>
                                    <p:anim calcmode="lin" valueType="num">
                                      <p:cBhvr additive="base">
                                        <p:cTn id="32" dur="500" fill="hold"/>
                                        <p:tgtEl>
                                          <p:spTgt spid="532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utoUpdateAnimBg="0"/>
      <p:bldP spid="53251" grpId="0" autoUpdateAnimBg="0"/>
      <p:bldP spid="53252" grpId="0" animBg="1"/>
      <p:bldP spid="53253" grpId="0" autoUpdateAnimBg="0"/>
      <p:bldP spid="5325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3"/>
          <p:cNvSpPr>
            <a:spLocks noGrp="1" noChangeArrowheads="1"/>
          </p:cNvSpPr>
          <p:nvPr>
            <p:ph idx="4294967295"/>
          </p:nvPr>
        </p:nvSpPr>
        <p:spPr>
          <a:xfrm>
            <a:off x="395536" y="1988840"/>
            <a:ext cx="8352928" cy="4525963"/>
          </a:xfrm>
        </p:spPr>
        <p:txBody>
          <a:bodyPr>
            <a:normAutofit fontScale="92500" lnSpcReduction="10000"/>
          </a:bodyPr>
          <a:lstStyle/>
          <a:p>
            <a:pPr>
              <a:buNone/>
            </a:pPr>
            <a:r>
              <a:rPr lang="zh-CN" altLang="en-US" sz="3500" b="1" dirty="0" smtClean="0">
                <a:latin typeface="黑体" pitchFamily="49" charset="-122"/>
                <a:ea typeface="黑体" pitchFamily="49" charset="-122"/>
              </a:rPr>
              <a:t>   火</a:t>
            </a:r>
            <a:r>
              <a:rPr lang="zh-CN" altLang="en-US" sz="3500" b="1" dirty="0">
                <a:latin typeface="黑体" pitchFamily="49" charset="-122"/>
                <a:ea typeface="黑体" pitchFamily="49" charset="-122"/>
              </a:rPr>
              <a:t>车即将离开车站，许多送行的人在和即将远去的亲人告别，在诗人看来，是告别的声浪如同要卷走车站，表明送行的人很多</a:t>
            </a:r>
            <a:r>
              <a:rPr lang="zh-CN" altLang="en-US" sz="3500" b="1" dirty="0" smtClean="0">
                <a:latin typeface="黑体" pitchFamily="49" charset="-122"/>
                <a:ea typeface="黑体" pitchFamily="49" charset="-122"/>
              </a:rPr>
              <a:t>；</a:t>
            </a:r>
            <a:r>
              <a:rPr lang="zh-CN" altLang="en-US" sz="3500" b="1" dirty="0" smtClean="0">
                <a:solidFill>
                  <a:srgbClr val="FF0000"/>
                </a:solidFill>
                <a:latin typeface="黑体" pitchFamily="49" charset="-122"/>
                <a:ea typeface="黑体" pitchFamily="49" charset="-122"/>
              </a:rPr>
              <a:t>这两</a:t>
            </a:r>
            <a:r>
              <a:rPr lang="zh-CN" altLang="en-US" sz="3500" b="1" dirty="0">
                <a:solidFill>
                  <a:srgbClr val="FF0000"/>
                </a:solidFill>
                <a:latin typeface="黑体" pitchFamily="49" charset="-122"/>
                <a:ea typeface="黑体" pitchFamily="49" charset="-122"/>
              </a:rPr>
              <a:t>句本应是火车缓缓地移动，但诗人用一种物我颠倒的错觉</a:t>
            </a:r>
            <a:r>
              <a:rPr lang="en-US" altLang="zh-CN" sz="3500" b="1" dirty="0">
                <a:solidFill>
                  <a:srgbClr val="FF0000"/>
                </a:solidFill>
                <a:latin typeface="黑体" pitchFamily="49" charset="-122"/>
                <a:ea typeface="黑体" pitchFamily="49" charset="-122"/>
              </a:rPr>
              <a:t>——“</a:t>
            </a:r>
            <a:r>
              <a:rPr lang="zh-CN" altLang="en-US" sz="3500" b="1" dirty="0">
                <a:solidFill>
                  <a:srgbClr val="FF0000"/>
                </a:solidFill>
                <a:latin typeface="黑体" pitchFamily="49" charset="-122"/>
                <a:ea typeface="黑体" pitchFamily="49" charset="-122"/>
              </a:rPr>
              <a:t>北京在我的脚下，已经缓缓地移动。”传达出心声：脚下的大地仿佛被掏空，自己要被北京、被故乡抛弃，此后将到异地漂泊谋生。写出诗人的失落伤感。</a:t>
            </a:r>
            <a:r>
              <a:rPr lang="zh-CN" altLang="en-US" dirty="0">
                <a:ea typeface="黑体" pitchFamily="2" charset="-122"/>
              </a:rPr>
              <a:t/>
            </a:r>
            <a:br>
              <a:rPr lang="zh-CN" altLang="en-US" dirty="0">
                <a:ea typeface="黑体" pitchFamily="2" charset="-122"/>
              </a:rPr>
            </a:br>
            <a:endParaRPr lang="zh-CN" altLang="en-US" dirty="0">
              <a:ea typeface="黑体" pitchFamily="2" charset="-122"/>
            </a:endParaRPr>
          </a:p>
        </p:txBody>
      </p:sp>
      <p:sp>
        <p:nvSpPr>
          <p:cNvPr id="4" name="TextBox 3"/>
          <p:cNvSpPr txBox="1"/>
          <p:nvPr/>
        </p:nvSpPr>
        <p:spPr>
          <a:xfrm>
            <a:off x="467544" y="908720"/>
            <a:ext cx="8280920" cy="1569660"/>
          </a:xfrm>
          <a:prstGeom prst="rect">
            <a:avLst/>
          </a:prstGeom>
          <a:noFill/>
        </p:spPr>
        <p:txBody>
          <a:bodyPr wrap="square" rtlCol="0">
            <a:spAutoFit/>
          </a:bodyPr>
          <a:lstStyle/>
          <a:p>
            <a:pPr eaLnBrk="0" hangingPunct="0"/>
            <a:r>
              <a:rPr lang="en-US" altLang="zh-CN" sz="3200" b="1" dirty="0" smtClean="0">
                <a:latin typeface="黑体" pitchFamily="49" charset="-122"/>
                <a:ea typeface="黑体" pitchFamily="49" charset="-122"/>
              </a:rPr>
              <a:t>1.</a:t>
            </a:r>
            <a:r>
              <a:rPr lang="zh-CN" altLang="en-US" sz="3200" b="1" dirty="0" smtClean="0">
                <a:latin typeface="黑体" pitchFamily="49" charset="-122"/>
                <a:ea typeface="黑体" pitchFamily="49" charset="-122"/>
              </a:rPr>
              <a:t>“</a:t>
            </a:r>
            <a:r>
              <a:rPr lang="zh-CN" altLang="en-US" sz="3200" b="1" dirty="0" smtClean="0">
                <a:latin typeface="黑体" pitchFamily="49" charset="-122"/>
                <a:ea typeface="黑体" pitchFamily="49" charset="-122"/>
              </a:rPr>
              <a:t>北京在我的脚下， 已经缓缓地移动。”</a:t>
            </a:r>
          </a:p>
          <a:p>
            <a:pPr eaLnBrk="0" hangingPunct="0"/>
            <a:r>
              <a:rPr lang="zh-CN" altLang="en-US" sz="3200" b="1" dirty="0" smtClean="0">
                <a:solidFill>
                  <a:srgbClr val="190DB3"/>
                </a:solidFill>
                <a:latin typeface="黑体" pitchFamily="49" charset="-122"/>
                <a:ea typeface="黑体" pitchFamily="49" charset="-122"/>
              </a:rPr>
              <a:t>这里有什么含义？ </a:t>
            </a:r>
            <a:r>
              <a:rPr lang="zh-CN" altLang="en-US" sz="3200" b="1" dirty="0" smtClean="0">
                <a:latin typeface="黑体" pitchFamily="49" charset="-122"/>
                <a:ea typeface="黑体" pitchFamily="49" charset="-122"/>
              </a:rPr>
              <a:t/>
            </a:r>
            <a:br>
              <a:rPr lang="zh-CN" altLang="en-US" sz="3200" b="1" dirty="0" smtClean="0">
                <a:latin typeface="黑体" pitchFamily="49" charset="-122"/>
                <a:ea typeface="黑体" pitchFamily="49" charset="-122"/>
              </a:rPr>
            </a:br>
            <a:endParaRPr lang="zh-CN" altLang="en-US" sz="3200" b="1" dirty="0">
              <a:latin typeface="黑体" pitchFamily="49" charset="-122"/>
              <a:ea typeface="黑体" pitchFamily="49" charset="-122"/>
            </a:endParaRPr>
          </a:p>
        </p:txBody>
      </p:sp>
      <p:sp>
        <p:nvSpPr>
          <p:cNvPr id="5" name="矩形 4"/>
          <p:cNvSpPr/>
          <p:nvPr/>
        </p:nvSpPr>
        <p:spPr>
          <a:xfrm>
            <a:off x="611560" y="404664"/>
            <a:ext cx="2037737"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研读理解</a:t>
            </a:r>
            <a:endParaRPr lang="zh-CN" altLang="en-US" sz="3600" b="1" i="1" dirty="0">
              <a:solidFill>
                <a:srgbClr val="7030A0"/>
              </a:solidFill>
              <a:latin typeface="黑体" pitchFamily="49" charset="-122"/>
              <a:ea typeface="黑体" pitchFamily="49" charset="-122"/>
            </a:endParaRPr>
          </a:p>
        </p:txBody>
      </p:sp>
      <p:sp>
        <p:nvSpPr>
          <p:cNvPr id="6" name="日期占位符 5"/>
          <p:cNvSpPr>
            <a:spLocks noGrp="1"/>
          </p:cNvSpPr>
          <p:nvPr>
            <p:ph type="dt" sz="half" idx="10"/>
          </p:nvPr>
        </p:nvSpPr>
        <p:spPr/>
        <p:txBody>
          <a:bodyPr/>
          <a:lstStyle/>
          <a:p>
            <a:pPr>
              <a:defRPr/>
            </a:pPr>
            <a:fld id="{B1B54F61-B12F-49E8-978A-DE60EFBD2071}" type="datetime3">
              <a:rPr lang="zh-CN" altLang="en-US" smtClean="0"/>
              <a:pPr>
                <a:defRPr/>
              </a:pPr>
              <a:t>2018年9月7日星期五</a:t>
            </a:fld>
            <a:endParaRPr lang="en-US" altLang="zh-CN"/>
          </a:p>
        </p:txBody>
      </p:sp>
      <p:sp>
        <p:nvSpPr>
          <p:cNvPr id="7" name="灯片编号占位符 6"/>
          <p:cNvSpPr>
            <a:spLocks noGrp="1"/>
          </p:cNvSpPr>
          <p:nvPr>
            <p:ph type="sldNum" sz="quarter" idx="12"/>
          </p:nvPr>
        </p:nvSpPr>
        <p:spPr/>
        <p:txBody>
          <a:bodyPr/>
          <a:lstStyle/>
          <a:p>
            <a:pPr>
              <a:defRPr/>
            </a:pPr>
            <a:fld id="{90224EEC-70BD-47A9-9FDB-B3FBED8C2884}" type="slidenum">
              <a:rPr lang="en-US" altLang="zh-CN" smtClean="0"/>
              <a:pPr>
                <a:defRPr/>
              </a:pPr>
              <a:t>15</a:t>
            </a:fld>
            <a:endParaRPr lang="en-US" altLang="zh-CN"/>
          </a:p>
        </p:txBody>
      </p:sp>
      <p:sp>
        <p:nvSpPr>
          <p:cNvPr id="8" name="页脚占位符 7"/>
          <p:cNvSpPr>
            <a:spLocks noGrp="1"/>
          </p:cNvSpPr>
          <p:nvPr>
            <p:ph type="ftr" sz="quarter" idx="11"/>
          </p:nvPr>
        </p:nvSpPr>
        <p:spPr/>
        <p:txBody>
          <a:bodyPr/>
          <a:lstStyle/>
          <a:p>
            <a:pPr>
              <a:defRPr/>
            </a:pPr>
            <a:r>
              <a:rPr lang="en-US" altLang="zh-CN" dirty="0" smtClean="0"/>
              <a:t>《</a:t>
            </a:r>
            <a:r>
              <a:rPr lang="zh-CN" altLang="en-US" dirty="0" smtClean="0"/>
              <a:t>这是四点零八分的北京</a:t>
            </a:r>
            <a:r>
              <a:rPr lang="en-US" altLang="zh-CN" dirty="0" smtClean="0"/>
              <a:t>》                        </a:t>
            </a:r>
            <a:r>
              <a:rPr lang="zh-CN" altLang="en-US" dirty="0" smtClean="0"/>
              <a:t>泉港民族中学</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iterate type="lt">
                                    <p:tmPct val="10000"/>
                                  </p:iterate>
                                  <p:childTnLst>
                                    <p:set>
                                      <p:cBhvr>
                                        <p:cTn id="18" dur="0" fill="hold">
                                          <p:stCondLst>
                                            <p:cond delay="0"/>
                                          </p:stCondLst>
                                        </p:cTn>
                                        <p:tgtEl>
                                          <p:spTgt spid="39938">
                                            <p:txEl>
                                              <p:pRg st="0" end="0"/>
                                            </p:txEl>
                                          </p:spTgt>
                                        </p:tgtEl>
                                        <p:attrNameLst>
                                          <p:attrName>style.visibility</p:attrName>
                                        </p:attrNameLst>
                                      </p:cBhvr>
                                      <p:to>
                                        <p:strVal val="visible"/>
                                      </p:to>
                                    </p:set>
                                    <p:anim calcmode="lin" valueType="num">
                                      <p:cBhvr>
                                        <p:cTn id="19" dur="500" fill="hold"/>
                                        <p:tgtEl>
                                          <p:spTgt spid="39938">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9938">
                                            <p:txEl>
                                              <p:pRg st="0" end="0"/>
                                            </p:txEl>
                                          </p:spTgt>
                                        </p:tgtEl>
                                        <p:attrNameLst>
                                          <p:attrName>ppt_h</p:attrName>
                                        </p:attrNameLst>
                                      </p:cBhvr>
                                      <p:tavLst>
                                        <p:tav tm="0">
                                          <p:val>
                                            <p:fltVal val="0"/>
                                          </p:val>
                                        </p:tav>
                                        <p:tav tm="100000">
                                          <p:val>
                                            <p:strVal val="#ppt_h"/>
                                          </p:val>
                                        </p:tav>
                                      </p:tavLst>
                                    </p:anim>
                                    <p:anim calcmode="lin" valueType="num">
                                      <p:cBhvr>
                                        <p:cTn id="21" dur="500" fill="hold"/>
                                        <p:tgtEl>
                                          <p:spTgt spid="39938">
                                            <p:txEl>
                                              <p:pRg st="0" end="0"/>
                                            </p:txEl>
                                          </p:spTgt>
                                        </p:tgtEl>
                                        <p:attrNameLst>
                                          <p:attrName>style.rotation</p:attrName>
                                        </p:attrNameLst>
                                      </p:cBhvr>
                                      <p:tavLst>
                                        <p:tav tm="0">
                                          <p:val>
                                            <p:fltVal val="360"/>
                                          </p:val>
                                        </p:tav>
                                        <p:tav tm="100000">
                                          <p:val>
                                            <p:fltVal val="0"/>
                                          </p:val>
                                        </p:tav>
                                      </p:tavLst>
                                    </p:anim>
                                    <p:animEffect transition="in" filter="fade">
                                      <p:cBhvr>
                                        <p:cTn id="22" dur="500"/>
                                        <p:tgtEl>
                                          <p:spTgt spid="399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467544" y="1196752"/>
            <a:ext cx="7416824" cy="1692771"/>
          </a:xfrm>
          <a:prstGeom prst="rect">
            <a:avLst/>
          </a:prstGeom>
          <a:noFill/>
          <a:ln w="9525">
            <a:noFill/>
            <a:miter lim="800000"/>
            <a:headEnd/>
            <a:tailEnd/>
          </a:ln>
        </p:spPr>
        <p:txBody>
          <a:bodyPr wrap="square" anchor="ctr">
            <a:spAutoFit/>
          </a:bodyPr>
          <a:lstStyle/>
          <a:p>
            <a:pPr eaLnBrk="0" hangingPunct="0"/>
            <a:r>
              <a:rPr lang="en-US" altLang="zh-CN" sz="2800" b="1" dirty="0" smtClean="0">
                <a:latin typeface="黑体" pitchFamily="49" charset="-122"/>
                <a:ea typeface="黑体" pitchFamily="49" charset="-122"/>
              </a:rPr>
              <a:t>1.</a:t>
            </a:r>
            <a:r>
              <a:rPr lang="zh-CN" altLang="en-US" sz="2800" b="1" dirty="0" smtClean="0">
                <a:latin typeface="黑体" pitchFamily="49" charset="-122"/>
                <a:ea typeface="黑体" pitchFamily="49" charset="-122"/>
              </a:rPr>
              <a:t>“北京车站高大的建筑，突然一阵剧烈的抖动”</a:t>
            </a:r>
            <a:r>
              <a:rPr lang="zh-CN" altLang="en-US" sz="2800" b="1" dirty="0" smtClean="0">
                <a:solidFill>
                  <a:srgbClr val="190DB3"/>
                </a:solidFill>
                <a:latin typeface="黑体" pitchFamily="49" charset="-122"/>
                <a:ea typeface="黑体" pitchFamily="49" charset="-122"/>
              </a:rPr>
              <a:t>诗人当时为什么会有这种感觉？</a:t>
            </a:r>
            <a:r>
              <a:rPr lang="zh-CN" altLang="en-US" sz="2800" b="1" dirty="0">
                <a:solidFill>
                  <a:srgbClr val="190DB3"/>
                </a:solidFill>
                <a:latin typeface="黑体" pitchFamily="49" charset="-122"/>
                <a:ea typeface="黑体" pitchFamily="49" charset="-122"/>
              </a:rPr>
              <a:t> </a:t>
            </a:r>
            <a:r>
              <a:rPr lang="zh-CN" altLang="en-US" sz="4800" b="1" dirty="0">
                <a:solidFill>
                  <a:srgbClr val="190DB3"/>
                </a:solidFill>
                <a:latin typeface="宋体" pitchFamily="2" charset="-122"/>
              </a:rPr>
              <a:t/>
            </a:r>
            <a:br>
              <a:rPr lang="zh-CN" altLang="en-US" sz="4800" b="1" dirty="0">
                <a:solidFill>
                  <a:srgbClr val="190DB3"/>
                </a:solidFill>
                <a:latin typeface="宋体" pitchFamily="2" charset="-122"/>
              </a:rPr>
            </a:br>
            <a:endParaRPr lang="zh-CN" altLang="en-US" sz="4800" b="1" dirty="0">
              <a:solidFill>
                <a:srgbClr val="190DB3"/>
              </a:solidFill>
              <a:latin typeface="宋体" pitchFamily="2" charset="-122"/>
            </a:endParaRPr>
          </a:p>
        </p:txBody>
      </p:sp>
      <p:sp>
        <p:nvSpPr>
          <p:cNvPr id="3" name="矩形 2"/>
          <p:cNvSpPr/>
          <p:nvPr/>
        </p:nvSpPr>
        <p:spPr>
          <a:xfrm>
            <a:off x="971600" y="548680"/>
            <a:ext cx="2037737"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研读理解</a:t>
            </a:r>
            <a:endParaRPr lang="zh-CN" altLang="en-US" sz="3600" b="1" i="1" dirty="0">
              <a:solidFill>
                <a:srgbClr val="7030A0"/>
              </a:solidFill>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40C602D4-2EDF-40E1-BEDF-C2168B7376FD}"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16</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7" name="TextBox 6"/>
          <p:cNvSpPr txBox="1"/>
          <p:nvPr/>
        </p:nvSpPr>
        <p:spPr>
          <a:xfrm>
            <a:off x="899592" y="2636912"/>
            <a:ext cx="6840760" cy="2062103"/>
          </a:xfrm>
          <a:prstGeom prst="rect">
            <a:avLst/>
          </a:prstGeom>
          <a:noFill/>
        </p:spPr>
        <p:txBody>
          <a:bodyPr wrap="square" rtlCol="0">
            <a:spAutoFit/>
          </a:bodyPr>
          <a:lstStyle/>
          <a:p>
            <a:r>
              <a:rPr lang="zh-CN" altLang="en-US" sz="3200" b="1" dirty="0" smtClean="0">
                <a:solidFill>
                  <a:srgbClr val="FF0000"/>
                </a:solidFill>
                <a:latin typeface="黑体" pitchFamily="49" charset="-122"/>
                <a:ea typeface="黑体" pitchFamily="49" charset="-122"/>
              </a:rPr>
              <a:t>一方面是因为火车启动时的抖动使作者产生了错觉；另一方面是为了表达在即将离开故乡北京的一刹那，作者的心灵突然受到了强烈的触动。</a:t>
            </a:r>
            <a:endParaRPr lang="zh-CN" altLang="en-US" sz="3200" b="1" dirty="0">
              <a:solidFill>
                <a:srgbClr val="FF0000"/>
              </a:solidFill>
              <a:latin typeface="黑体" pitchFamily="49" charset="-122"/>
              <a:ea typeface="黑体" pitchFamily="49"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38"/>
                                        </p:tgtEl>
                                        <p:attrNameLst>
                                          <p:attrName>style.visibility</p:attrName>
                                        </p:attrNameLst>
                                      </p:cBhvr>
                                      <p:to>
                                        <p:strVal val="visible"/>
                                      </p:to>
                                    </p:set>
                                    <p:anim calcmode="lin" valueType="num">
                                      <p:cBhvr additive="base">
                                        <p:cTn id="13" dur="500" fill="hold"/>
                                        <p:tgtEl>
                                          <p:spTgt spid="14338"/>
                                        </p:tgtEl>
                                        <p:attrNameLst>
                                          <p:attrName>ppt_x</p:attrName>
                                        </p:attrNameLst>
                                      </p:cBhvr>
                                      <p:tavLst>
                                        <p:tav tm="0">
                                          <p:val>
                                            <p:strVal val="#ppt_x"/>
                                          </p:val>
                                        </p:tav>
                                        <p:tav tm="100000">
                                          <p:val>
                                            <p:strVal val="#ppt_x"/>
                                          </p:val>
                                        </p:tav>
                                      </p:tavLst>
                                    </p:anim>
                                    <p:anim calcmode="lin" valueType="num">
                                      <p:cBhvr additive="base">
                                        <p:cTn id="14" dur="500" fill="hold"/>
                                        <p:tgtEl>
                                          <p:spTgt spid="1433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3"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ChangeArrowheads="1"/>
          </p:cNvSpPr>
          <p:nvPr/>
        </p:nvSpPr>
        <p:spPr bwMode="auto">
          <a:xfrm>
            <a:off x="179512" y="1260629"/>
            <a:ext cx="8424862" cy="1815882"/>
          </a:xfrm>
          <a:prstGeom prst="rect">
            <a:avLst/>
          </a:prstGeom>
          <a:noFill/>
          <a:ln w="9525">
            <a:noFill/>
            <a:miter lim="800000"/>
            <a:headEnd/>
            <a:tailEnd/>
          </a:ln>
        </p:spPr>
        <p:txBody>
          <a:bodyPr wrap="square" anchor="ctr">
            <a:spAutoFit/>
          </a:bodyPr>
          <a:lstStyle/>
          <a:p>
            <a:pPr eaLnBrk="0" hangingPunct="0"/>
            <a:r>
              <a:rPr lang="zh-CN" altLang="en-US" sz="3600" dirty="0"/>
              <a:t>  </a:t>
            </a:r>
            <a:r>
              <a:rPr lang="en-US" altLang="zh-CN" sz="3600" dirty="0" smtClean="0"/>
              <a:t>2.</a:t>
            </a:r>
            <a:r>
              <a:rPr lang="zh-CN" altLang="en-US" sz="2800" b="1" dirty="0" smtClean="0">
                <a:latin typeface="黑体" pitchFamily="49" charset="-122"/>
                <a:ea typeface="黑体" pitchFamily="49" charset="-122"/>
              </a:rPr>
              <a:t>“</a:t>
            </a:r>
            <a:r>
              <a:rPr lang="zh-CN" altLang="en-US" sz="2800" b="1" dirty="0">
                <a:latin typeface="黑体" pitchFamily="49" charset="-122"/>
                <a:ea typeface="黑体" pitchFamily="49" charset="-122"/>
              </a:rPr>
              <a:t>我的心骤然一阵疼痛，一定是 妈妈缀扣子的针线穿透了心胸</a:t>
            </a:r>
            <a:r>
              <a:rPr lang="zh-CN" altLang="en-US" sz="2800" b="1" dirty="0" smtClean="0">
                <a:latin typeface="黑体" pitchFamily="49" charset="-122"/>
                <a:ea typeface="黑体" pitchFamily="49" charset="-122"/>
              </a:rPr>
              <a:t>。”“</a:t>
            </a:r>
            <a:r>
              <a:rPr lang="zh-CN" altLang="en-US" sz="2800" b="1" dirty="0">
                <a:solidFill>
                  <a:srgbClr val="190DB3"/>
                </a:solidFill>
                <a:latin typeface="黑体" pitchFamily="49" charset="-122"/>
                <a:ea typeface="黑体" pitchFamily="49" charset="-122"/>
              </a:rPr>
              <a:t>我”的心为什么会如此疼痛？</a:t>
            </a:r>
            <a:r>
              <a:rPr lang="zh-CN" altLang="en-US" sz="2800" b="1" dirty="0">
                <a:latin typeface="黑体" pitchFamily="49" charset="-122"/>
                <a:ea typeface="黑体" pitchFamily="49" charset="-122"/>
              </a:rPr>
              <a:t> </a:t>
            </a:r>
            <a:r>
              <a:rPr lang="zh-CN" altLang="en-US" sz="4800" b="1" dirty="0">
                <a:latin typeface="宋体" pitchFamily="2" charset="-122"/>
              </a:rPr>
              <a:t/>
            </a:r>
            <a:br>
              <a:rPr lang="zh-CN" altLang="en-US" sz="4800" b="1" dirty="0">
                <a:latin typeface="宋体" pitchFamily="2" charset="-122"/>
              </a:rPr>
            </a:br>
            <a:endParaRPr lang="zh-CN" altLang="en-US" sz="4800" b="1" dirty="0">
              <a:latin typeface="宋体" pitchFamily="2" charset="-122"/>
            </a:endParaRPr>
          </a:p>
        </p:txBody>
      </p:sp>
      <p:sp>
        <p:nvSpPr>
          <p:cNvPr id="4" name="矩形 3"/>
          <p:cNvSpPr/>
          <p:nvPr/>
        </p:nvSpPr>
        <p:spPr>
          <a:xfrm>
            <a:off x="755576" y="548680"/>
            <a:ext cx="2037737"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研读理解</a:t>
            </a:r>
            <a:endParaRPr lang="zh-CN" altLang="en-US" sz="36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15B21467-D4DC-452C-976A-F9D30692CF5E}" type="datetime3">
              <a:rPr lang="zh-CN" altLang="en-US" smtClean="0"/>
              <a:pPr>
                <a:defRPr/>
              </a:pPr>
              <a:t>2018年9月7日星期五</a:t>
            </a:fld>
            <a:endParaRPr lang="en-US" altLang="zh-CN"/>
          </a:p>
        </p:txBody>
      </p:sp>
      <p:sp>
        <p:nvSpPr>
          <p:cNvPr id="6" name="灯片编号占位符 5"/>
          <p:cNvSpPr>
            <a:spLocks noGrp="1"/>
          </p:cNvSpPr>
          <p:nvPr>
            <p:ph type="sldNum" sz="quarter" idx="12"/>
          </p:nvPr>
        </p:nvSpPr>
        <p:spPr/>
        <p:txBody>
          <a:bodyPr/>
          <a:lstStyle/>
          <a:p>
            <a:pPr>
              <a:defRPr/>
            </a:pPr>
            <a:fld id="{90224EEC-70BD-47A9-9FDB-B3FBED8C2884}" type="slidenum">
              <a:rPr lang="en-US" altLang="zh-CN" smtClean="0"/>
              <a:pPr>
                <a:defRPr/>
              </a:pPr>
              <a:t>17</a:t>
            </a:fld>
            <a:endParaRPr lang="en-US" altLang="zh-CN"/>
          </a:p>
        </p:txBody>
      </p:sp>
      <p:sp>
        <p:nvSpPr>
          <p:cNvPr id="7" name="页脚占位符 6"/>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8" name="TextBox 7"/>
          <p:cNvSpPr txBox="1"/>
          <p:nvPr/>
        </p:nvSpPr>
        <p:spPr>
          <a:xfrm>
            <a:off x="611560" y="2492896"/>
            <a:ext cx="7992888" cy="3816429"/>
          </a:xfrm>
          <a:prstGeom prst="rect">
            <a:avLst/>
          </a:prstGeom>
          <a:noFill/>
        </p:spPr>
        <p:txBody>
          <a:bodyPr wrap="square" rtlCol="0">
            <a:spAutoFit/>
          </a:bodyPr>
          <a:lstStyle/>
          <a:p>
            <a:r>
              <a:rPr lang="zh-CN" altLang="en-US" sz="2800" b="1" dirty="0" smtClean="0">
                <a:solidFill>
                  <a:srgbClr val="FF0000"/>
                </a:solidFill>
                <a:latin typeface="黑体" pitchFamily="49" charset="-122"/>
                <a:ea typeface="黑体" pitchFamily="49" charset="-122"/>
              </a:rPr>
              <a:t>诗人化用了唐代诗人孟郊的</a:t>
            </a:r>
            <a:r>
              <a:rPr lang="en-US" altLang="zh-CN" sz="2800" b="1" dirty="0" smtClean="0">
                <a:solidFill>
                  <a:srgbClr val="FF0000"/>
                </a:solidFill>
                <a:latin typeface="黑体" pitchFamily="49" charset="-122"/>
                <a:ea typeface="黑体" pitchFamily="49" charset="-122"/>
              </a:rPr>
              <a:t>《</a:t>
            </a:r>
            <a:r>
              <a:rPr lang="zh-CN" altLang="en-US" sz="2800" b="1" dirty="0" smtClean="0">
                <a:solidFill>
                  <a:srgbClr val="FF0000"/>
                </a:solidFill>
                <a:latin typeface="黑体" pitchFamily="49" charset="-122"/>
                <a:ea typeface="黑体" pitchFamily="49" charset="-122"/>
              </a:rPr>
              <a:t>游子吟</a:t>
            </a:r>
            <a:r>
              <a:rPr lang="en-US" altLang="zh-CN" sz="2800" b="1" dirty="0" smtClean="0">
                <a:solidFill>
                  <a:srgbClr val="FF0000"/>
                </a:solidFill>
                <a:latin typeface="黑体" pitchFamily="49" charset="-122"/>
                <a:ea typeface="黑体" pitchFamily="49" charset="-122"/>
              </a:rPr>
              <a:t>》</a:t>
            </a:r>
            <a:r>
              <a:rPr lang="zh-CN" altLang="en-US" sz="2800" b="1" dirty="0" smtClean="0">
                <a:solidFill>
                  <a:srgbClr val="FF0000"/>
                </a:solidFill>
                <a:latin typeface="黑体" pitchFamily="49" charset="-122"/>
                <a:ea typeface="黑体" pitchFamily="49" charset="-122"/>
              </a:rPr>
              <a:t>。诗人由离别的“痛”联想到母亲和为自己缝扣子的针线，并将二者叠合在一起，让诗人感觉的是眼前的“离别”，但是诗人更愿意相信这疼痛是母亲的针线“穿透了心胸”，因为如果是那样，“我”和母亲就会因为这针线和这疼痛而血肉相连了。这两句诗表现的正是文学中源远流长的对母亲的眷恋。</a:t>
            </a:r>
            <a:endParaRPr lang="en-US" altLang="zh-CN" sz="2800" b="1" dirty="0" smtClean="0">
              <a:solidFill>
                <a:srgbClr val="FF0000"/>
              </a:solidFill>
              <a:latin typeface="黑体" pitchFamily="49" charset="-122"/>
              <a:ea typeface="黑体" pitchFamily="49" charset="-122"/>
            </a:endParaRPr>
          </a:p>
          <a:p>
            <a:endParaRPr lang="zh-CN" alt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5"/>
                                        </p:tgtEl>
                                        <p:attrNameLst>
                                          <p:attrName>style.visibility</p:attrName>
                                        </p:attrNameLst>
                                      </p:cBhvr>
                                      <p:to>
                                        <p:strVal val="visible"/>
                                      </p:to>
                                    </p:set>
                                    <p:anim calcmode="lin" valueType="num">
                                      <p:cBhvr additive="base">
                                        <p:cTn id="13" dur="500" fill="hold"/>
                                        <p:tgtEl>
                                          <p:spTgt spid="13315"/>
                                        </p:tgtEl>
                                        <p:attrNameLst>
                                          <p:attrName>ppt_x</p:attrName>
                                        </p:attrNameLst>
                                      </p:cBhvr>
                                      <p:tavLst>
                                        <p:tav tm="0">
                                          <p:val>
                                            <p:strVal val="#ppt_x"/>
                                          </p:val>
                                        </p:tav>
                                        <p:tav tm="100000">
                                          <p:val>
                                            <p:strVal val="#ppt_x"/>
                                          </p:val>
                                        </p:tav>
                                      </p:tavLst>
                                    </p:anim>
                                    <p:anim calcmode="lin" valueType="num">
                                      <p:cBhvr additive="base">
                                        <p:cTn id="14" dur="500" fill="hold"/>
                                        <p:tgtEl>
                                          <p:spTgt spid="133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p:bldP spid="4" grpId="0"/>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251520" y="980728"/>
            <a:ext cx="8532812" cy="2554545"/>
          </a:xfrm>
          <a:prstGeom prst="rect">
            <a:avLst/>
          </a:prstGeom>
          <a:noFill/>
          <a:ln w="9525">
            <a:noFill/>
            <a:miter lim="800000"/>
            <a:headEnd/>
            <a:tailEnd/>
          </a:ln>
        </p:spPr>
        <p:txBody>
          <a:bodyPr anchor="ctr">
            <a:spAutoFit/>
          </a:bodyPr>
          <a:lstStyle/>
          <a:p>
            <a:pPr eaLnBrk="0" hangingPunct="0"/>
            <a:r>
              <a:rPr lang="zh-CN" altLang="en-US" dirty="0"/>
              <a:t>       </a:t>
            </a:r>
            <a:r>
              <a:rPr lang="en-US" altLang="zh-CN" sz="2800" b="1" dirty="0" smtClean="0">
                <a:latin typeface="黑体" pitchFamily="49" charset="-122"/>
                <a:ea typeface="黑体" pitchFamily="49" charset="-122"/>
              </a:rPr>
              <a:t>3.</a:t>
            </a:r>
            <a:r>
              <a:rPr lang="zh-CN" altLang="en-US" sz="2800" b="1" dirty="0" smtClean="0">
                <a:latin typeface="黑体" pitchFamily="49" charset="-122"/>
                <a:ea typeface="黑体" pitchFamily="49" charset="-122"/>
              </a:rPr>
              <a:t>“</a:t>
            </a:r>
            <a:r>
              <a:rPr lang="zh-CN" altLang="en-US" sz="2800" b="1" dirty="0">
                <a:latin typeface="黑体" pitchFamily="49" charset="-122"/>
                <a:ea typeface="黑体" pitchFamily="49" charset="-122"/>
              </a:rPr>
              <a:t>我再次向北京挥动手臂， 想一把抓住他的衣领， 然后对她大声地叫喊： 永远记着我，妈妈啊，北京</a:t>
            </a:r>
            <a:r>
              <a:rPr lang="zh-CN" altLang="en-US" sz="2800" b="1" dirty="0" smtClean="0">
                <a:latin typeface="黑体" pitchFamily="49" charset="-122"/>
                <a:ea typeface="黑体" pitchFamily="49" charset="-122"/>
              </a:rPr>
              <a:t>！”</a:t>
            </a:r>
            <a:r>
              <a:rPr lang="zh-CN" altLang="en-US" sz="2800" b="1" dirty="0" smtClean="0">
                <a:solidFill>
                  <a:srgbClr val="190DB3"/>
                </a:solidFill>
                <a:latin typeface="黑体" pitchFamily="49" charset="-122"/>
                <a:ea typeface="黑体" pitchFamily="49" charset="-122"/>
              </a:rPr>
              <a:t>诗</a:t>
            </a:r>
            <a:r>
              <a:rPr lang="zh-CN" altLang="en-US" sz="2800" b="1" dirty="0">
                <a:solidFill>
                  <a:srgbClr val="190DB3"/>
                </a:solidFill>
                <a:latin typeface="黑体" pitchFamily="49" charset="-122"/>
                <a:ea typeface="黑体" pitchFamily="49" charset="-122"/>
              </a:rPr>
              <a:t>人把“妈妈”和“北京”叠合在一起写，有何深意？ </a:t>
            </a:r>
            <a:r>
              <a:rPr lang="zh-CN" altLang="en-US" sz="4800" b="1" dirty="0">
                <a:latin typeface="宋体" pitchFamily="2" charset="-122"/>
              </a:rPr>
              <a:t/>
            </a:r>
            <a:br>
              <a:rPr lang="zh-CN" altLang="en-US" sz="4800" b="1" dirty="0">
                <a:latin typeface="宋体" pitchFamily="2" charset="-122"/>
              </a:rPr>
            </a:br>
            <a:endParaRPr lang="zh-CN" altLang="en-US" sz="4800" b="1" dirty="0">
              <a:latin typeface="宋体" pitchFamily="2" charset="-122"/>
            </a:endParaRPr>
          </a:p>
        </p:txBody>
      </p:sp>
      <p:sp>
        <p:nvSpPr>
          <p:cNvPr id="3" name="矩形 2"/>
          <p:cNvSpPr/>
          <p:nvPr/>
        </p:nvSpPr>
        <p:spPr>
          <a:xfrm>
            <a:off x="755576" y="332656"/>
            <a:ext cx="2037737"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研读理解</a:t>
            </a:r>
            <a:endParaRPr lang="zh-CN" altLang="en-US" sz="3600" b="1" i="1" dirty="0">
              <a:solidFill>
                <a:srgbClr val="7030A0"/>
              </a:solidFill>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BE6B747D-39EC-4ED5-A3C6-F3B545636F8F}"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18</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7" name="TextBox 6"/>
          <p:cNvSpPr txBox="1"/>
          <p:nvPr/>
        </p:nvSpPr>
        <p:spPr>
          <a:xfrm>
            <a:off x="755576" y="2708920"/>
            <a:ext cx="7488832" cy="3539430"/>
          </a:xfrm>
          <a:prstGeom prst="rect">
            <a:avLst/>
          </a:prstGeom>
          <a:noFill/>
        </p:spPr>
        <p:txBody>
          <a:bodyPr wrap="square" rtlCol="0">
            <a:spAutoFit/>
          </a:bodyPr>
          <a:lstStyle/>
          <a:p>
            <a:r>
              <a:rPr lang="zh-CN" altLang="en-US" sz="3200" b="1" dirty="0" smtClean="0">
                <a:solidFill>
                  <a:srgbClr val="FF0000"/>
                </a:solidFill>
                <a:latin typeface="黑体" pitchFamily="49" charset="-122"/>
                <a:ea typeface="黑体" pitchFamily="49" charset="-122"/>
              </a:rPr>
              <a:t>这样写的目的是既表达对母亲的依恋，也表达了对家乡北京的艰以割舍的感情。同时更深刻地传达出内心对党、对国家、对政府的殷切期望，希望党和国家关注知青的命运，不要忘记知青，不要抛弃知青。在这里“妈妈”和“北京”已不是表层意义了，而是代指党和政府了</a:t>
            </a:r>
            <a:r>
              <a:rPr lang="zh-CN" altLang="en-US" dirty="0" smtClean="0"/>
              <a:t>。</a:t>
            </a:r>
            <a:endParaRPr lang="zh-CN" altLang="en-US" dirty="0"/>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362"/>
                                        </p:tgtEl>
                                        <p:attrNameLst>
                                          <p:attrName>style.visibility</p:attrName>
                                        </p:attrNameLst>
                                      </p:cBhvr>
                                      <p:to>
                                        <p:strVal val="visible"/>
                                      </p:to>
                                    </p:set>
                                    <p:anim calcmode="lin" valueType="num">
                                      <p:cBhvr additive="base">
                                        <p:cTn id="13" dur="500" fill="hold"/>
                                        <p:tgtEl>
                                          <p:spTgt spid="15362"/>
                                        </p:tgtEl>
                                        <p:attrNameLst>
                                          <p:attrName>ppt_x</p:attrName>
                                        </p:attrNameLst>
                                      </p:cBhvr>
                                      <p:tavLst>
                                        <p:tav tm="0">
                                          <p:val>
                                            <p:strVal val="#ppt_x"/>
                                          </p:val>
                                        </p:tav>
                                        <p:tav tm="100000">
                                          <p:val>
                                            <p:strVal val="#ppt_x"/>
                                          </p:val>
                                        </p:tav>
                                      </p:tavLst>
                                    </p:anim>
                                    <p:anim calcmode="lin" valueType="num">
                                      <p:cBhvr additive="base">
                                        <p:cTn id="14" dur="500" fill="hold"/>
                                        <p:tgtEl>
                                          <p:spTgt spid="1536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3"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539552" y="908720"/>
            <a:ext cx="7632700" cy="1692771"/>
          </a:xfrm>
          <a:prstGeom prst="rect">
            <a:avLst/>
          </a:prstGeom>
          <a:noFill/>
          <a:ln w="9525">
            <a:noFill/>
            <a:miter lim="800000"/>
            <a:headEnd/>
            <a:tailEnd/>
          </a:ln>
        </p:spPr>
        <p:txBody>
          <a:bodyPr anchor="ctr">
            <a:spAutoFit/>
          </a:bodyPr>
          <a:lstStyle/>
          <a:p>
            <a:pPr eaLnBrk="0" hangingPunct="0"/>
            <a:r>
              <a:rPr lang="en-US" altLang="zh-CN" sz="2800" b="1" dirty="0">
                <a:latin typeface="黑体" pitchFamily="49" charset="-122"/>
                <a:ea typeface="黑体" pitchFamily="49" charset="-122"/>
              </a:rPr>
              <a:t>4</a:t>
            </a:r>
            <a:r>
              <a:rPr lang="zh-CN" altLang="en-US" sz="2800" b="1" dirty="0">
                <a:latin typeface="黑体" pitchFamily="49" charset="-122"/>
                <a:ea typeface="黑体" pitchFamily="49" charset="-122"/>
              </a:rPr>
              <a:t>、“因为这是我的北京， </a:t>
            </a:r>
            <a:r>
              <a:rPr lang="zh-CN" altLang="en-US" sz="2800" b="1" dirty="0" smtClean="0">
                <a:latin typeface="黑体" pitchFamily="49" charset="-122"/>
                <a:ea typeface="黑体" pitchFamily="49" charset="-122"/>
              </a:rPr>
              <a:t>这</a:t>
            </a:r>
            <a:r>
              <a:rPr lang="zh-CN" altLang="en-US" sz="2800" b="1" dirty="0">
                <a:latin typeface="黑体" pitchFamily="49" charset="-122"/>
                <a:ea typeface="黑体" pitchFamily="49" charset="-122"/>
              </a:rPr>
              <a:t>是我的最后的北京</a:t>
            </a:r>
            <a:r>
              <a:rPr lang="zh-CN" altLang="en-US" sz="2800" b="1" dirty="0" smtClean="0">
                <a:latin typeface="黑体" pitchFamily="49" charset="-122"/>
                <a:ea typeface="黑体" pitchFamily="49" charset="-122"/>
              </a:rPr>
              <a:t>。” </a:t>
            </a:r>
            <a:r>
              <a:rPr lang="zh-CN" altLang="en-US" sz="2800" b="1" dirty="0" smtClean="0">
                <a:solidFill>
                  <a:srgbClr val="190DB3"/>
                </a:solidFill>
                <a:latin typeface="黑体" pitchFamily="49" charset="-122"/>
                <a:ea typeface="黑体" pitchFamily="49" charset="-122"/>
              </a:rPr>
              <a:t>“</a:t>
            </a:r>
            <a:r>
              <a:rPr lang="zh-CN" altLang="en-US" sz="2800" b="1" dirty="0">
                <a:solidFill>
                  <a:srgbClr val="190DB3"/>
                </a:solidFill>
                <a:latin typeface="黑体" pitchFamily="49" charset="-122"/>
                <a:ea typeface="黑体" pitchFamily="49" charset="-122"/>
              </a:rPr>
              <a:t>最后”有什么含义？ </a:t>
            </a:r>
            <a:r>
              <a:rPr lang="zh-CN" altLang="en-US" sz="4800" b="1" dirty="0">
                <a:latin typeface="宋体" pitchFamily="2" charset="-122"/>
              </a:rPr>
              <a:t/>
            </a:r>
            <a:br>
              <a:rPr lang="zh-CN" altLang="en-US" sz="4800" b="1" dirty="0">
                <a:latin typeface="宋体" pitchFamily="2" charset="-122"/>
              </a:rPr>
            </a:br>
            <a:endParaRPr lang="zh-CN" altLang="en-US" sz="4800" b="1" dirty="0">
              <a:latin typeface="宋体" pitchFamily="2" charset="-122"/>
            </a:endParaRPr>
          </a:p>
        </p:txBody>
      </p:sp>
      <p:sp>
        <p:nvSpPr>
          <p:cNvPr id="3" name="TextBox 2"/>
          <p:cNvSpPr txBox="1"/>
          <p:nvPr/>
        </p:nvSpPr>
        <p:spPr>
          <a:xfrm>
            <a:off x="1115616" y="260648"/>
            <a:ext cx="2304256"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研读理解</a:t>
            </a:r>
            <a:endParaRPr lang="zh-CN" altLang="en-US" sz="3600" b="1" i="1" dirty="0">
              <a:solidFill>
                <a:srgbClr val="7030A0"/>
              </a:solidFill>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9534FFA0-0ABA-499D-A1A9-CDA5E6C66785}"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19</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2049" name="Rectangle 1"/>
          <p:cNvSpPr>
            <a:spLocks noChangeArrowheads="1"/>
          </p:cNvSpPr>
          <p:nvPr/>
        </p:nvSpPr>
        <p:spPr bwMode="auto">
          <a:xfrm>
            <a:off x="395536" y="1964353"/>
            <a:ext cx="820891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sz="2400" b="1"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反复</a:t>
            </a:r>
            <a:r>
              <a:rPr kumimoji="0" lang="zh-CN"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呼喊表达</a:t>
            </a:r>
            <a:r>
              <a:rPr kumimoji="0" lang="zh-CN" sz="2400" b="1"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绝望与不舍</a:t>
            </a:r>
            <a:r>
              <a:rPr kumimoji="0" lang="zh-CN" altLang="en-US" sz="2400" b="1"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rPr>
              <a:t> </a:t>
            </a:r>
            <a:endParaRPr kumimoji="0" lang="zh-CN" altLang="en-US" sz="2400" b="1" i="0" u="none" strike="noStrike" cap="none" normalizeH="0" baseline="0" dirty="0" smtClean="0">
              <a:ln>
                <a:noFill/>
              </a:ln>
              <a:solidFill>
                <a:srgbClr val="FF0000"/>
              </a:solidFill>
              <a:effectLst/>
              <a:latin typeface="黑体" pitchFamily="49" charset="-122"/>
              <a:ea typeface="黑体" pitchFamily="49"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这是最后的诀别，透射浓烈的悲壮色彩。</a:t>
            </a:r>
            <a:endPar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北京是故乡，是文明的家园</a:t>
            </a:r>
            <a:endPar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rPr>
              <a:t>茫然而绝望地抓住同样迷惘的青年人的手，仿佛落水者去抓住一根稻草，这样的迷惑不安，绝望与痛楚怎能不牵动读者的心呢？动乱时期青年一代的生存状况不能不说透射着浓烈的悲壮色彩。这是一种“歇斯底里的绝望。”。</a:t>
            </a:r>
            <a:endParaRPr kumimoji="0" lang="en-US" altLang="zh-CN" sz="2400" b="1" i="0" u="none" strike="noStrike" cap="none" normalizeH="0" baseline="0" dirty="0" smtClean="0">
              <a:ln>
                <a:noFill/>
              </a:ln>
              <a:solidFill>
                <a:schemeClr val="tx1"/>
              </a:solidFill>
              <a:effectLst/>
              <a:latin typeface="黑体" pitchFamily="49" charset="-122"/>
              <a:ea typeface="黑体" pitchFamily="49"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zh-CN" altLang="en-US" sz="2400" b="1" dirty="0" smtClean="0">
                <a:solidFill>
                  <a:srgbClr val="FF0000"/>
                </a:solidFill>
                <a:latin typeface="黑体" pitchFamily="49" charset="-122"/>
                <a:ea typeface="黑体" pitchFamily="49" charset="-122"/>
                <a:cs typeface="Times New Roman" pitchFamily="18" charset="0"/>
              </a:rPr>
              <a:t>“最后”即最后一面的意思</a:t>
            </a:r>
            <a:r>
              <a:rPr lang="zh-CN" altLang="en-US" sz="2400" b="1" dirty="0" smtClean="0">
                <a:latin typeface="黑体" pitchFamily="49" charset="-122"/>
                <a:ea typeface="黑体" pitchFamily="49" charset="-122"/>
                <a:cs typeface="Times New Roman" pitchFamily="18" charset="0"/>
              </a:rPr>
              <a:t>，离开后，知青们不能确定何时回到故乡，因而称之为“最后的北京”，特别是对那些在那次离别后失去亲属的或者再不能回到北京的知青来说，时过境迁，物是人非，那确实是“最后的北京”。</a:t>
            </a:r>
            <a:r>
              <a:rPr lang="zh-CN" altLang="en-US" sz="2400" b="1" dirty="0" smtClean="0">
                <a:solidFill>
                  <a:srgbClr val="FF0000"/>
                </a:solidFill>
                <a:latin typeface="黑体" pitchFamily="49" charset="-122"/>
                <a:ea typeface="黑体" pitchFamily="49" charset="-122"/>
                <a:cs typeface="Times New Roman" pitchFamily="18" charset="0"/>
              </a:rPr>
              <a:t>这句诗写出了诗人对北京恋恋不舍的心理感受。</a:t>
            </a:r>
            <a:endParaRPr kumimoji="0" lang="en-US" altLang="zh-CN" sz="2400" b="1" i="0" u="none" strike="noStrike" cap="none" normalizeH="0" baseline="0" dirty="0" smtClean="0">
              <a:ln>
                <a:noFill/>
              </a:ln>
              <a:solidFill>
                <a:srgbClr val="FF0000"/>
              </a:solidFill>
              <a:effectLst/>
              <a:latin typeface="黑体" pitchFamily="49" charset="-122"/>
              <a:ea typeface="黑体" pitchFamily="49"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zh-CN" altLang="en-US" sz="2400" b="1" i="0" u="none" strike="noStrike" cap="none" normalizeH="0" baseline="0" dirty="0" smtClean="0">
              <a:ln>
                <a:noFill/>
              </a:ln>
              <a:solidFill>
                <a:schemeClr val="tx1"/>
              </a:solidFill>
              <a:effectLst/>
              <a:latin typeface="黑体" pitchFamily="49" charset="-122"/>
              <a:ea typeface="黑体" pitchFamily="49" charset="-122"/>
              <a:cs typeface="宋体" pitchFamily="2"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86"/>
                                        </p:tgtEl>
                                        <p:attrNameLst>
                                          <p:attrName>style.visibility</p:attrName>
                                        </p:attrNameLst>
                                      </p:cBhvr>
                                      <p:to>
                                        <p:strVal val="visible"/>
                                      </p:to>
                                    </p:set>
                                    <p:anim calcmode="lin" valueType="num">
                                      <p:cBhvr additive="base">
                                        <p:cTn id="13" dur="500" fill="hold"/>
                                        <p:tgtEl>
                                          <p:spTgt spid="16386"/>
                                        </p:tgtEl>
                                        <p:attrNameLst>
                                          <p:attrName>ppt_x</p:attrName>
                                        </p:attrNameLst>
                                      </p:cBhvr>
                                      <p:tavLst>
                                        <p:tav tm="0">
                                          <p:val>
                                            <p:strVal val="#ppt_x"/>
                                          </p:val>
                                        </p:tav>
                                        <p:tav tm="100000">
                                          <p:val>
                                            <p:strVal val="#ppt_x"/>
                                          </p:val>
                                        </p:tav>
                                      </p:tavLst>
                                    </p:anim>
                                    <p:anim calcmode="lin" valueType="num">
                                      <p:cBhvr additive="base">
                                        <p:cTn id="14"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49"/>
                                        </p:tgtEl>
                                        <p:attrNameLst>
                                          <p:attrName>style.visibility</p:attrName>
                                        </p:attrNameLst>
                                      </p:cBhvr>
                                      <p:to>
                                        <p:strVal val="visible"/>
                                      </p:to>
                                    </p:set>
                                    <p:anim calcmode="lin" valueType="num">
                                      <p:cBhvr additive="base">
                                        <p:cTn id="19" dur="500" fill="hold"/>
                                        <p:tgtEl>
                                          <p:spTgt spid="2049"/>
                                        </p:tgtEl>
                                        <p:attrNameLst>
                                          <p:attrName>ppt_x</p:attrName>
                                        </p:attrNameLst>
                                      </p:cBhvr>
                                      <p:tavLst>
                                        <p:tav tm="0">
                                          <p:val>
                                            <p:strVal val="#ppt_x"/>
                                          </p:val>
                                        </p:tav>
                                        <p:tav tm="100000">
                                          <p:val>
                                            <p:strVal val="#ppt_x"/>
                                          </p:val>
                                        </p:tav>
                                      </p:tavLst>
                                    </p:anim>
                                    <p:anim calcmode="lin" valueType="num">
                                      <p:cBhvr additive="base">
                                        <p:cTn id="20" dur="500" fill="hold"/>
                                        <p:tgtEl>
                                          <p:spTgt spid="20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3" grpId="0"/>
      <p:bldP spid="20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内容占位符 4"/>
          <p:cNvSpPr>
            <a:spLocks noGrp="1"/>
          </p:cNvSpPr>
          <p:nvPr>
            <p:ph idx="4294967295"/>
          </p:nvPr>
        </p:nvSpPr>
        <p:spPr>
          <a:xfrm>
            <a:off x="0" y="1484784"/>
            <a:ext cx="8643937" cy="4114800"/>
          </a:xfrm>
        </p:spPr>
        <p:txBody>
          <a:bodyPr>
            <a:noAutofit/>
          </a:bodyPr>
          <a:lstStyle/>
          <a:p>
            <a:pPr>
              <a:buNone/>
            </a:pPr>
            <a:r>
              <a:rPr lang="zh-CN" altLang="en-US" sz="2400" b="1" dirty="0" smtClean="0">
                <a:ea typeface="黑体" pitchFamily="49" charset="-122"/>
              </a:rPr>
              <a:t>            四</a:t>
            </a:r>
            <a:r>
              <a:rPr lang="zh-CN" altLang="en-US" sz="2400" b="1" dirty="0">
                <a:ea typeface="黑体" pitchFamily="49" charset="-122"/>
              </a:rPr>
              <a:t>十年前北京的火车站，诗人食指，当时还是个学生，作为上山下乡知青队伍中的一员，在即将离开故乡北京的一刹那，心灵突然受到强烈的触动，这种触动包括对故乡、母亲、文明的眷恋，也许还包括对不可知的未来的恐惧。凡是经历过那种场面的人，都会永世不忘。远离父母、远离亲人、远离家乡，对刚刚步入人生的十几岁的青年到底意味着什么？在惶恐、希求与别离的痛苦之中，告别的泪雨与声浪如海潮般有卷走车站的力量。这不是一般的分离，也许就是永别。同学朋友各奔东西，父母儿女远隔千里，到底何时能相见？到底明天会发生什么？“文革”的那些岁月里谁也无法预测，也许这就是他们“最后的北京”，只有把诸多情绪融入诗中，成为定格，永远不会消失在我们心灵的视线中，这就使全诗丰满而完整。</a:t>
            </a:r>
          </a:p>
        </p:txBody>
      </p:sp>
      <p:sp>
        <p:nvSpPr>
          <p:cNvPr id="4" name="TextBox 3"/>
          <p:cNvSpPr txBox="1"/>
          <p:nvPr/>
        </p:nvSpPr>
        <p:spPr>
          <a:xfrm>
            <a:off x="1115616" y="620688"/>
            <a:ext cx="3024336"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导入新课</a:t>
            </a:r>
            <a:endParaRPr lang="zh-CN" altLang="en-US" sz="3600" b="1" i="1" dirty="0">
              <a:solidFill>
                <a:srgbClr val="7030A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2">
                                            <p:txEl>
                                              <p:pRg st="0" end="0"/>
                                            </p:txEl>
                                          </p:spTgt>
                                        </p:tgtEl>
                                        <p:attrNameLst>
                                          <p:attrName>style.visibility</p:attrName>
                                        </p:attrNameLst>
                                      </p:cBhvr>
                                      <p:to>
                                        <p:strVal val="visible"/>
                                      </p:to>
                                    </p:set>
                                    <p:anim calcmode="lin" valueType="num">
                                      <p:cBhvr additive="base">
                                        <p:cTn id="13" dur="500" fill="hold"/>
                                        <p:tgtEl>
                                          <p:spTgt spid="1024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24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762000" y="609600"/>
            <a:ext cx="3124200" cy="646331"/>
          </a:xfrm>
          <a:prstGeom prst="rect">
            <a:avLst/>
          </a:prstGeom>
          <a:noFill/>
          <a:ln w="9525">
            <a:noFill/>
            <a:miter lim="800000"/>
            <a:headEnd/>
            <a:tailEnd/>
          </a:ln>
        </p:spPr>
        <p:txBody>
          <a:bodyPr>
            <a:spAutoFit/>
          </a:bodyPr>
          <a:lstStyle/>
          <a:p>
            <a:pPr>
              <a:spcBef>
                <a:spcPct val="50000"/>
              </a:spcBef>
            </a:pPr>
            <a:r>
              <a:rPr kumimoji="0" lang="zh-CN" altLang="en-US" sz="3600" b="1" i="1" dirty="0" smtClean="0">
                <a:solidFill>
                  <a:srgbClr val="7030A0"/>
                </a:solidFill>
                <a:latin typeface="黑体" pitchFamily="49" charset="-122"/>
                <a:ea typeface="黑体" pitchFamily="49" charset="-122"/>
              </a:rPr>
              <a:t>主题思想</a:t>
            </a:r>
            <a:endParaRPr kumimoji="0" lang="zh-CN" altLang="en-US" sz="3600" b="1" i="1" dirty="0">
              <a:solidFill>
                <a:srgbClr val="7030A0"/>
              </a:solidFill>
              <a:latin typeface="黑体" pitchFamily="49" charset="-122"/>
              <a:ea typeface="黑体" pitchFamily="49" charset="-122"/>
            </a:endParaRPr>
          </a:p>
        </p:txBody>
      </p:sp>
      <p:sp>
        <p:nvSpPr>
          <p:cNvPr id="28675" name="Text Box 3"/>
          <p:cNvSpPr txBox="1">
            <a:spLocks noChangeArrowheads="1"/>
          </p:cNvSpPr>
          <p:nvPr/>
        </p:nvSpPr>
        <p:spPr bwMode="auto">
          <a:xfrm>
            <a:off x="827584" y="1412776"/>
            <a:ext cx="7315200" cy="4524315"/>
          </a:xfrm>
          <a:prstGeom prst="rect">
            <a:avLst/>
          </a:prstGeom>
          <a:noFill/>
          <a:ln w="9525">
            <a:noFill/>
            <a:miter lim="800000"/>
            <a:headEnd/>
            <a:tailEnd/>
          </a:ln>
        </p:spPr>
        <p:txBody>
          <a:bodyPr>
            <a:spAutoFit/>
          </a:bodyPr>
          <a:lstStyle/>
          <a:p>
            <a:pPr>
              <a:spcBef>
                <a:spcPct val="50000"/>
              </a:spcBef>
            </a:pPr>
            <a:r>
              <a:rPr kumimoji="0" lang="zh-CN" altLang="en-US" sz="3600" dirty="0">
                <a:latin typeface="Arial" charset="0"/>
              </a:rPr>
              <a:t>        </a:t>
            </a:r>
            <a:r>
              <a:rPr kumimoji="0" lang="zh-CN" altLang="en-US" sz="3600" b="1" dirty="0">
                <a:latin typeface="黑体" pitchFamily="49" charset="-122"/>
                <a:ea typeface="黑体" pitchFamily="49" charset="-122"/>
              </a:rPr>
              <a:t>本诗通过描写了诗人告别北京时的悲凉场面，</a:t>
            </a:r>
            <a:r>
              <a:rPr kumimoji="0" lang="zh-CN" altLang="en-US" sz="3600" b="1" dirty="0">
                <a:solidFill>
                  <a:srgbClr val="FF0000"/>
                </a:solidFill>
                <a:latin typeface="黑体" pitchFamily="49" charset="-122"/>
                <a:ea typeface="黑体" pitchFamily="49" charset="-122"/>
              </a:rPr>
              <a:t>把远离父母、家乡的惜别之情，对未来命运的忧虑和恐慌</a:t>
            </a:r>
            <a:r>
              <a:rPr kumimoji="0" lang="zh-CN" altLang="en-US" sz="3600" b="1" dirty="0">
                <a:latin typeface="黑体" pitchFamily="49" charset="-122"/>
                <a:ea typeface="黑体" pitchFamily="49" charset="-122"/>
              </a:rPr>
              <a:t>，都汇聚到“四点零八分的北京”</a:t>
            </a:r>
            <a:r>
              <a:rPr kumimoji="0" lang="zh-CN" altLang="en-US" sz="3600" b="1" dirty="0">
                <a:solidFill>
                  <a:srgbClr val="FF0000"/>
                </a:solidFill>
                <a:latin typeface="黑体" pitchFamily="49" charset="-122"/>
                <a:ea typeface="黑体" pitchFamily="49" charset="-122"/>
              </a:rPr>
              <a:t>这一瞬间</a:t>
            </a:r>
            <a:r>
              <a:rPr kumimoji="0" lang="zh-CN" altLang="en-US" sz="3600" b="1" dirty="0">
                <a:latin typeface="黑体" pitchFamily="49" charset="-122"/>
                <a:ea typeface="黑体" pitchFamily="49" charset="-122"/>
              </a:rPr>
              <a:t>，见证了那段不堪回首的历史,通过对火车开动这一特定场景的描绘，</a:t>
            </a:r>
            <a:r>
              <a:rPr kumimoji="0" lang="zh-CN" altLang="en-US" sz="3600" b="1" dirty="0">
                <a:solidFill>
                  <a:srgbClr val="FF0000"/>
                </a:solidFill>
                <a:latin typeface="黑体" pitchFamily="49" charset="-122"/>
                <a:ea typeface="黑体" pitchFamily="49" charset="-122"/>
              </a:rPr>
              <a:t>表达了诗人对故乡和亲人的依恋之情。</a:t>
            </a:r>
          </a:p>
        </p:txBody>
      </p:sp>
      <p:sp>
        <p:nvSpPr>
          <p:cNvPr id="4" name="日期占位符 3"/>
          <p:cNvSpPr>
            <a:spLocks noGrp="1"/>
          </p:cNvSpPr>
          <p:nvPr>
            <p:ph type="dt" sz="half" idx="10"/>
          </p:nvPr>
        </p:nvSpPr>
        <p:spPr/>
        <p:txBody>
          <a:bodyPr/>
          <a:lstStyle/>
          <a:p>
            <a:pPr>
              <a:defRPr/>
            </a:pPr>
            <a:fld id="{23C4C62C-0405-4565-B0C1-922103C923DA}"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20</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0-#ppt_w/2"/>
                                          </p:val>
                                        </p:tav>
                                        <p:tav tm="100000">
                                          <p:val>
                                            <p:strVal val="#ppt_x"/>
                                          </p:val>
                                        </p:tav>
                                      </p:tavLst>
                                    </p:anim>
                                    <p:anim calcmode="lin" valueType="num">
                                      <p:cBhvr additive="base">
                                        <p:cTn id="8" dur="500" fill="hold"/>
                                        <p:tgtEl>
                                          <p:spTgt spid="2867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8675"/>
                                        </p:tgtEl>
                                        <p:attrNameLst>
                                          <p:attrName>style.visibility</p:attrName>
                                        </p:attrNameLst>
                                      </p:cBhvr>
                                      <p:to>
                                        <p:strVal val="visible"/>
                                      </p:to>
                                    </p:set>
                                    <p:anim calcmode="lin" valueType="num">
                                      <p:cBhvr additive="base">
                                        <p:cTn id="13" dur="500" fill="hold"/>
                                        <p:tgtEl>
                                          <p:spTgt spid="28675"/>
                                        </p:tgtEl>
                                        <p:attrNameLst>
                                          <p:attrName>ppt_x</p:attrName>
                                        </p:attrNameLst>
                                      </p:cBhvr>
                                      <p:tavLst>
                                        <p:tav tm="0">
                                          <p:val>
                                            <p:strVal val="0-#ppt_w/2"/>
                                          </p:val>
                                        </p:tav>
                                        <p:tav tm="100000">
                                          <p:val>
                                            <p:strVal val="#ppt_x"/>
                                          </p:val>
                                        </p:tav>
                                      </p:tavLst>
                                    </p:anim>
                                    <p:anim calcmode="lin" valueType="num">
                                      <p:cBhvr additive="base">
                                        <p:cTn id="14" dur="500" fill="hold"/>
                                        <p:tgtEl>
                                          <p:spTgt spid="2867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3"/>
          <p:cNvSpPr>
            <a:spLocks noGrp="1" noChangeArrowheads="1"/>
          </p:cNvSpPr>
          <p:nvPr>
            <p:ph idx="4294967295"/>
          </p:nvPr>
        </p:nvSpPr>
        <p:spPr>
          <a:xfrm>
            <a:off x="467544" y="836712"/>
            <a:ext cx="7772400" cy="4968875"/>
          </a:xfrm>
        </p:spPr>
        <p:txBody>
          <a:bodyPr>
            <a:noAutofit/>
          </a:bodyPr>
          <a:lstStyle/>
          <a:p>
            <a:pPr>
              <a:buNone/>
            </a:pPr>
            <a:r>
              <a:rPr lang="zh-CN" altLang="en-US" sz="2400" b="1" dirty="0" smtClean="0">
                <a:solidFill>
                  <a:srgbClr val="FF0000"/>
                </a:solidFill>
                <a:ea typeface="黑体" pitchFamily="2" charset="-122"/>
              </a:rPr>
              <a:t>     词</a:t>
            </a:r>
            <a:r>
              <a:rPr lang="zh-CN" altLang="en-US" sz="2400" b="1" dirty="0">
                <a:solidFill>
                  <a:srgbClr val="FF0000"/>
                </a:solidFill>
                <a:ea typeface="黑体" pitchFamily="2" charset="-122"/>
              </a:rPr>
              <a:t>语运用</a:t>
            </a:r>
            <a:r>
              <a:rPr lang="zh-CN" altLang="en-US" sz="2400" b="1" dirty="0">
                <a:ea typeface="黑体" pitchFamily="2" charset="-122"/>
              </a:rPr>
              <a:t>：语言朴实，亲切自然。如“妈妈缀扣子的针线穿透了心胸”，“风筝的线绳就在母亲的手中”淳朴的语句中含蓄地表达了作者的感情。</a:t>
            </a:r>
            <a:br>
              <a:rPr lang="zh-CN" altLang="en-US" sz="2400" b="1" dirty="0">
                <a:ea typeface="黑体" pitchFamily="2" charset="-122"/>
              </a:rPr>
            </a:br>
            <a:r>
              <a:rPr lang="zh-CN" altLang="en-US" sz="2400" b="1" dirty="0">
                <a:ea typeface="黑体" pitchFamily="2" charset="-122"/>
              </a:rPr>
              <a:t/>
            </a:r>
            <a:br>
              <a:rPr lang="zh-CN" altLang="en-US" sz="2400" b="1" dirty="0">
                <a:ea typeface="黑体" pitchFamily="2" charset="-122"/>
              </a:rPr>
            </a:br>
            <a:r>
              <a:rPr lang="zh-CN" altLang="en-US" sz="2400" b="1" dirty="0">
                <a:solidFill>
                  <a:srgbClr val="FF0000"/>
                </a:solidFill>
                <a:ea typeface="黑体" pitchFamily="2" charset="-122"/>
              </a:rPr>
              <a:t>中心表达</a:t>
            </a:r>
            <a:r>
              <a:rPr lang="zh-CN" altLang="en-US" sz="2400" b="1" dirty="0">
                <a:ea typeface="黑体" pitchFamily="2" charset="-122"/>
              </a:rPr>
              <a:t>：文章通过对火车开动这一特定场景的描绘，表达了诗人对故乡和亲人的依恋之情。</a:t>
            </a:r>
            <a:br>
              <a:rPr lang="zh-CN" altLang="en-US" sz="2400" b="1" dirty="0">
                <a:ea typeface="黑体" pitchFamily="2" charset="-122"/>
              </a:rPr>
            </a:br>
            <a:r>
              <a:rPr lang="zh-CN" altLang="en-US" sz="2400" b="1" dirty="0">
                <a:ea typeface="黑体" pitchFamily="2" charset="-122"/>
              </a:rPr>
              <a:t/>
            </a:r>
            <a:br>
              <a:rPr lang="zh-CN" altLang="en-US" sz="2400" b="1" dirty="0">
                <a:ea typeface="黑体" pitchFamily="2" charset="-122"/>
              </a:rPr>
            </a:br>
            <a:r>
              <a:rPr lang="zh-CN" altLang="en-US" sz="2400" b="1" dirty="0">
                <a:solidFill>
                  <a:srgbClr val="FF0000"/>
                </a:solidFill>
                <a:ea typeface="黑体" pitchFamily="2" charset="-122"/>
              </a:rPr>
              <a:t>表达方式</a:t>
            </a:r>
            <a:r>
              <a:rPr lang="zh-CN" altLang="en-US" sz="2400" b="1" dirty="0">
                <a:ea typeface="黑体" pitchFamily="2" charset="-122"/>
              </a:rPr>
              <a:t>：诗人通过对火车在四点零八分开动这一历史瞬间的放大，表达了对历史的深刻反思，通过对个人遭际的速写式的记录，见证了那段不堪回首的历史。</a:t>
            </a:r>
            <a:br>
              <a:rPr lang="zh-CN" altLang="en-US" sz="2400" b="1" dirty="0">
                <a:ea typeface="黑体" pitchFamily="2" charset="-122"/>
              </a:rPr>
            </a:br>
            <a:r>
              <a:rPr lang="zh-CN" altLang="en-US" sz="2400" b="1" dirty="0">
                <a:ea typeface="黑体" pitchFamily="2" charset="-122"/>
              </a:rPr>
              <a:t/>
            </a:r>
            <a:br>
              <a:rPr lang="zh-CN" altLang="en-US" sz="2400" b="1" dirty="0">
                <a:ea typeface="黑体" pitchFamily="2" charset="-122"/>
              </a:rPr>
            </a:br>
            <a:r>
              <a:rPr lang="zh-CN" altLang="en-US" sz="2400" b="1" dirty="0">
                <a:solidFill>
                  <a:srgbClr val="FF0000"/>
                </a:solidFill>
                <a:ea typeface="黑体" pitchFamily="2" charset="-122"/>
              </a:rPr>
              <a:t>写作借鉴</a:t>
            </a:r>
            <a:r>
              <a:rPr lang="zh-CN" altLang="en-US" sz="2400" b="1" dirty="0">
                <a:ea typeface="黑体" pitchFamily="2" charset="-122"/>
              </a:rPr>
              <a:t>：诗人运用拟人、比喻等修辞来表达对故土的留恋。如“北京在我的脚下，已经缓缓地移动。”“永远记着我，妈妈啊北京！”这样能增强诗歌的感染力，这是同学们需学习借鉴的。</a:t>
            </a:r>
            <a:br>
              <a:rPr lang="zh-CN" altLang="en-US" sz="2400" b="1" dirty="0">
                <a:ea typeface="黑体" pitchFamily="2" charset="-122"/>
              </a:rPr>
            </a:br>
            <a:endParaRPr lang="zh-CN" altLang="en-US" sz="2400" b="1" dirty="0">
              <a:ea typeface="黑体" pitchFamily="2" charset="-122"/>
            </a:endParaRPr>
          </a:p>
        </p:txBody>
      </p:sp>
      <p:sp>
        <p:nvSpPr>
          <p:cNvPr id="4" name="TextBox 3"/>
          <p:cNvSpPr txBox="1"/>
          <p:nvPr/>
        </p:nvSpPr>
        <p:spPr>
          <a:xfrm>
            <a:off x="827584" y="260648"/>
            <a:ext cx="2088232"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写作特点</a:t>
            </a:r>
            <a:endParaRPr lang="zh-CN" altLang="en-US" sz="36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5FAE5160-5747-46BF-8D65-9340AD346E5A}" type="datetime3">
              <a:rPr lang="zh-CN" altLang="en-US" smtClean="0"/>
              <a:pPr>
                <a:defRPr/>
              </a:pPr>
              <a:t>2018年9月7日星期五</a:t>
            </a:fld>
            <a:endParaRPr lang="en-US" altLang="zh-CN"/>
          </a:p>
        </p:txBody>
      </p:sp>
      <p:sp>
        <p:nvSpPr>
          <p:cNvPr id="6" name="灯片编号占位符 5"/>
          <p:cNvSpPr>
            <a:spLocks noGrp="1"/>
          </p:cNvSpPr>
          <p:nvPr>
            <p:ph type="sldNum" sz="quarter" idx="12"/>
          </p:nvPr>
        </p:nvSpPr>
        <p:spPr/>
        <p:txBody>
          <a:bodyPr/>
          <a:lstStyle/>
          <a:p>
            <a:pPr>
              <a:defRPr/>
            </a:pPr>
            <a:fld id="{90224EEC-70BD-47A9-9FDB-B3FBED8C2884}" type="slidenum">
              <a:rPr lang="en-US" altLang="zh-CN" smtClean="0"/>
              <a:pPr>
                <a:defRPr/>
              </a:pPr>
              <a:t>21</a:t>
            </a:fld>
            <a:endParaRPr lang="en-US" altLang="zh-CN"/>
          </a:p>
        </p:txBody>
      </p:sp>
      <p:sp>
        <p:nvSpPr>
          <p:cNvPr id="7" name="页脚占位符 6"/>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grpId="0" nodeType="clickEffect">
                                  <p:stCondLst>
                                    <p:cond delay="0"/>
                                  </p:stCondLst>
                                  <p:iterate type="lt">
                                    <p:tmPct val="10000"/>
                                  </p:iterate>
                                  <p:childTnLst>
                                    <p:set>
                                      <p:cBhvr>
                                        <p:cTn id="12" dur="0" fill="hold">
                                          <p:stCondLst>
                                            <p:cond delay="0"/>
                                          </p:stCondLst>
                                        </p:cTn>
                                        <p:tgtEl>
                                          <p:spTgt spid="41986">
                                            <p:txEl>
                                              <p:pRg st="0" end="0"/>
                                            </p:txEl>
                                          </p:spTgt>
                                        </p:tgtEl>
                                        <p:attrNameLst>
                                          <p:attrName>style.visibility</p:attrName>
                                        </p:attrNameLst>
                                      </p:cBhvr>
                                      <p:to>
                                        <p:strVal val="visible"/>
                                      </p:to>
                                    </p:set>
                                    <p:anim calcmode="lin" valueType="num">
                                      <p:cBhvr>
                                        <p:cTn id="13" dur="500" fill="hold"/>
                                        <p:tgtEl>
                                          <p:spTgt spid="41986">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41986">
                                            <p:txEl>
                                              <p:pRg st="0" end="0"/>
                                            </p:txEl>
                                          </p:spTgt>
                                        </p:tgtEl>
                                        <p:attrNameLst>
                                          <p:attrName>ppt_h</p:attrName>
                                        </p:attrNameLst>
                                      </p:cBhvr>
                                      <p:tavLst>
                                        <p:tav tm="0">
                                          <p:val>
                                            <p:fltVal val="0"/>
                                          </p:val>
                                        </p:tav>
                                        <p:tav tm="100000">
                                          <p:val>
                                            <p:strVal val="#ppt_h"/>
                                          </p:val>
                                        </p:tav>
                                      </p:tavLst>
                                    </p:anim>
                                    <p:anim calcmode="lin" valueType="num">
                                      <p:cBhvr>
                                        <p:cTn id="15" dur="500" fill="hold"/>
                                        <p:tgtEl>
                                          <p:spTgt spid="41986">
                                            <p:txEl>
                                              <p:pRg st="0" end="0"/>
                                            </p:txEl>
                                          </p:spTgt>
                                        </p:tgtEl>
                                        <p:attrNameLst>
                                          <p:attrName>style.rotation</p:attrName>
                                        </p:attrNameLst>
                                      </p:cBhvr>
                                      <p:tavLst>
                                        <p:tav tm="0">
                                          <p:val>
                                            <p:fltVal val="360"/>
                                          </p:val>
                                        </p:tav>
                                        <p:tav tm="100000">
                                          <p:val>
                                            <p:fltVal val="0"/>
                                          </p:val>
                                        </p:tav>
                                      </p:tavLst>
                                    </p:anim>
                                    <p:animEffect transition="in" filter="fade">
                                      <p:cBhvr>
                                        <p:cTn id="16" dur="500"/>
                                        <p:tgtEl>
                                          <p:spTgt spid="419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build="p"/>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4213" y="476250"/>
            <a:ext cx="4607867" cy="855663"/>
          </a:xfrm>
        </p:spPr>
        <p:txBody>
          <a:bodyPr>
            <a:normAutofit/>
          </a:bodyPr>
          <a:lstStyle/>
          <a:p>
            <a:r>
              <a:rPr lang="zh-CN" altLang="en-US" sz="3600" b="1" i="1" dirty="0" smtClean="0">
                <a:solidFill>
                  <a:srgbClr val="7030A0"/>
                </a:solidFill>
                <a:latin typeface="黑体" pitchFamily="49" charset="-122"/>
                <a:ea typeface="黑体" pitchFamily="49" charset="-122"/>
              </a:rPr>
              <a:t>延</a:t>
            </a:r>
            <a:r>
              <a:rPr lang="zh-CN" altLang="en-US" sz="3600" b="1" i="1" dirty="0">
                <a:solidFill>
                  <a:srgbClr val="7030A0"/>
                </a:solidFill>
                <a:latin typeface="黑体" pitchFamily="49" charset="-122"/>
                <a:ea typeface="黑体" pitchFamily="49" charset="-122"/>
              </a:rPr>
              <a:t>伸阅读</a:t>
            </a:r>
          </a:p>
        </p:txBody>
      </p:sp>
      <p:sp>
        <p:nvSpPr>
          <p:cNvPr id="40963" name="Rectangle 3"/>
          <p:cNvSpPr>
            <a:spLocks noGrp="1" noChangeArrowheads="1"/>
          </p:cNvSpPr>
          <p:nvPr>
            <p:ph type="body" idx="1"/>
          </p:nvPr>
        </p:nvSpPr>
        <p:spPr>
          <a:xfrm>
            <a:off x="755650" y="1347788"/>
            <a:ext cx="7345363" cy="5510212"/>
          </a:xfrm>
        </p:spPr>
        <p:txBody>
          <a:bodyPr/>
          <a:lstStyle/>
          <a:p>
            <a:pPr>
              <a:lnSpc>
                <a:spcPct val="80000"/>
              </a:lnSpc>
              <a:buNone/>
            </a:pPr>
            <a:r>
              <a:rPr kumimoji="1" lang="zh-CN" altLang="en-US" sz="2600" b="1" dirty="0"/>
              <a:t>                      相信未来</a:t>
            </a:r>
          </a:p>
          <a:p>
            <a:pPr>
              <a:lnSpc>
                <a:spcPct val="80000"/>
              </a:lnSpc>
              <a:buFont typeface="Wingdings" pitchFamily="2" charset="2"/>
              <a:buNone/>
            </a:pPr>
            <a:r>
              <a:rPr kumimoji="1" lang="zh-CN" altLang="en-US" sz="2600" b="1" dirty="0"/>
              <a:t>                                     食指</a:t>
            </a:r>
          </a:p>
          <a:p>
            <a:pPr>
              <a:lnSpc>
                <a:spcPct val="80000"/>
              </a:lnSpc>
              <a:buFont typeface="Wingdings" pitchFamily="2" charset="2"/>
              <a:buNone/>
            </a:pPr>
            <a:r>
              <a:rPr kumimoji="1" lang="zh-CN" altLang="en-US" sz="2600" b="1" dirty="0"/>
              <a:t>     当蜘蛛网无情地查封了我的炉台</a:t>
            </a:r>
            <a:br>
              <a:rPr kumimoji="1" lang="zh-CN" altLang="en-US" sz="2600" b="1" dirty="0"/>
            </a:br>
            <a:r>
              <a:rPr kumimoji="1" lang="zh-CN" altLang="en-US" sz="2600" b="1" dirty="0"/>
              <a:t> 当灰烬的余烟叹息着贫困的悲哀</a:t>
            </a:r>
            <a:br>
              <a:rPr kumimoji="1" lang="zh-CN" altLang="en-US" sz="2600" b="1" dirty="0"/>
            </a:br>
            <a:r>
              <a:rPr kumimoji="1" lang="zh-CN" altLang="en-US" sz="2600" b="1" dirty="0"/>
              <a:t> 我依然固执地铺平失望的灰烬</a:t>
            </a:r>
            <a:br>
              <a:rPr kumimoji="1" lang="zh-CN" altLang="en-US" sz="2600" b="1" dirty="0"/>
            </a:br>
            <a:r>
              <a:rPr kumimoji="1" lang="zh-CN" altLang="en-US" sz="2600" b="1" dirty="0"/>
              <a:t> 用美丽的雪花写下：相信未来</a:t>
            </a:r>
            <a:br>
              <a:rPr kumimoji="1" lang="zh-CN" altLang="en-US" sz="2600" b="1" dirty="0"/>
            </a:br>
            <a:r>
              <a:rPr kumimoji="1" lang="zh-CN" altLang="en-US" sz="2600" b="1" dirty="0"/>
              <a:t/>
            </a:r>
            <a:br>
              <a:rPr kumimoji="1" lang="zh-CN" altLang="en-US" sz="2600" b="1" dirty="0"/>
            </a:br>
            <a:r>
              <a:rPr kumimoji="1" lang="zh-CN" altLang="en-US" sz="2600" b="1" dirty="0"/>
              <a:t> 当我的紫葡萄化为深秋的露水</a:t>
            </a:r>
            <a:br>
              <a:rPr kumimoji="1" lang="zh-CN" altLang="en-US" sz="2600" b="1" dirty="0"/>
            </a:br>
            <a:r>
              <a:rPr kumimoji="1" lang="zh-CN" altLang="en-US" sz="2600" b="1" dirty="0"/>
              <a:t> 当我的鲜花依偎在别人的情怀</a:t>
            </a:r>
            <a:br>
              <a:rPr kumimoji="1" lang="zh-CN" altLang="en-US" sz="2600" b="1" dirty="0"/>
            </a:br>
            <a:r>
              <a:rPr kumimoji="1" lang="zh-CN" altLang="en-US" sz="2600" b="1" dirty="0"/>
              <a:t> 我依然固执地用凝霜的枯藤</a:t>
            </a:r>
            <a:br>
              <a:rPr kumimoji="1" lang="zh-CN" altLang="en-US" sz="2600" b="1" dirty="0"/>
            </a:br>
            <a:r>
              <a:rPr kumimoji="1" lang="zh-CN" altLang="en-US" sz="2600" b="1" dirty="0"/>
              <a:t> 在凄凉的大地上写下：相信未来</a:t>
            </a:r>
            <a:br>
              <a:rPr kumimoji="1" lang="zh-CN" altLang="en-US" sz="2600" b="1" dirty="0"/>
            </a:br>
            <a:r>
              <a:rPr kumimoji="1" lang="zh-CN" altLang="en-US" sz="2600" b="1" dirty="0"/>
              <a:t/>
            </a:r>
            <a:br>
              <a:rPr kumimoji="1" lang="zh-CN" altLang="en-US" sz="2600" b="1" dirty="0"/>
            </a:br>
            <a:r>
              <a:rPr kumimoji="1" lang="zh-CN" altLang="en-US" sz="2600" b="1" dirty="0"/>
              <a:t> 我要用手指那涌向天边的排浪</a:t>
            </a:r>
            <a:br>
              <a:rPr kumimoji="1" lang="zh-CN" altLang="en-US" sz="2600" b="1" dirty="0"/>
            </a:br>
            <a:r>
              <a:rPr kumimoji="1" lang="zh-CN" altLang="en-US" sz="2600" b="1" dirty="0"/>
              <a:t> 我要用手掌那托住太阳的大海</a:t>
            </a:r>
            <a:br>
              <a:rPr kumimoji="1" lang="zh-CN" altLang="en-US" sz="2600" b="1" dirty="0"/>
            </a:br>
            <a:r>
              <a:rPr kumimoji="1" lang="zh-CN" altLang="en-US" sz="2600" b="1" dirty="0"/>
              <a:t> 摇曳着曙光那枝温暖漂亮的笔杆</a:t>
            </a:r>
            <a:br>
              <a:rPr kumimoji="1" lang="zh-CN" altLang="en-US" sz="2600" b="1" dirty="0"/>
            </a:br>
            <a:r>
              <a:rPr kumimoji="1" lang="zh-CN" altLang="en-US" sz="2600" b="1" dirty="0"/>
              <a:t> 用孩子的笔体写下：相信未来</a:t>
            </a:r>
          </a:p>
          <a:p>
            <a:pPr>
              <a:lnSpc>
                <a:spcPct val="80000"/>
              </a:lnSpc>
            </a:pPr>
            <a:endParaRPr lang="zh-CN" altLang="en-US" sz="2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4" name="Text Box 4"/>
          <p:cNvSpPr txBox="1">
            <a:spLocks noChangeArrowheads="1"/>
          </p:cNvSpPr>
          <p:nvPr/>
        </p:nvSpPr>
        <p:spPr bwMode="auto">
          <a:xfrm>
            <a:off x="1691680" y="404664"/>
            <a:ext cx="6049963" cy="6632585"/>
          </a:xfrm>
          <a:prstGeom prst="rect">
            <a:avLst/>
          </a:prstGeom>
          <a:noFill/>
          <a:ln w="9525">
            <a:noFill/>
            <a:miter lim="800000"/>
            <a:headEnd/>
            <a:tailEnd/>
          </a:ln>
          <a:effectLst/>
        </p:spPr>
        <p:txBody>
          <a:bodyPr>
            <a:spAutoFit/>
          </a:bodyPr>
          <a:lstStyle/>
          <a:p>
            <a:pPr eaLnBrk="0" hangingPunct="0"/>
            <a:r>
              <a:rPr kumimoji="1" lang="zh-CN" altLang="en-US" sz="2000" b="1" dirty="0">
                <a:latin typeface="黑体" pitchFamily="49" charset="-122"/>
                <a:ea typeface="黑体" pitchFamily="49" charset="-122"/>
              </a:rPr>
              <a:t>我之所以坚定地相信未来</a:t>
            </a:r>
          </a:p>
          <a:p>
            <a:pPr eaLnBrk="0" hangingPunct="0"/>
            <a:r>
              <a:rPr kumimoji="1" lang="zh-CN" altLang="en-US" sz="2000" b="1" dirty="0">
                <a:latin typeface="黑体" pitchFamily="49" charset="-122"/>
                <a:ea typeface="黑体" pitchFamily="49" charset="-122"/>
              </a:rPr>
              <a:t>是我相信未来人们的眼睛</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她有拨开历史风尘的睫毛</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她有看透岁月篇章的瞳孔</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不管人们对于我们腐烂的皮肉</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那些迷途的惆怅、失败的苦痛</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是寄予感动的热泪、深切的同情</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还是给以轻蔑的微笑、辛辣的嘲讽</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我坚信人们对于我们的脊骨</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那无数次的探索、迷途、失败和成功</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一定会给予热情、客观、公正的评定</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是的，我焦急地等待着他们的评定</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朋友，坚定地相信未来吧</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相信不屈不挠的努力</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相信战胜死亡的年轻</a:t>
            </a:r>
            <a:br>
              <a:rPr kumimoji="1" lang="zh-CN" altLang="en-US" sz="2000" b="1" dirty="0">
                <a:latin typeface="黑体" pitchFamily="49" charset="-122"/>
                <a:ea typeface="黑体" pitchFamily="49" charset="-122"/>
              </a:rPr>
            </a:br>
            <a:r>
              <a:rPr kumimoji="1" lang="zh-CN" altLang="en-US" sz="2000" b="1" dirty="0">
                <a:latin typeface="黑体" pitchFamily="49" charset="-122"/>
                <a:ea typeface="黑体" pitchFamily="49" charset="-122"/>
              </a:rPr>
              <a:t>相信未来、热爱生命</a:t>
            </a:r>
          </a:p>
          <a:p>
            <a:pPr eaLnBrk="0" hangingPunct="0"/>
            <a:endParaRPr kumimoji="1" lang="zh-CN" altLang="en-US" b="1" dirty="0"/>
          </a:p>
          <a:p>
            <a:pPr>
              <a:spcBef>
                <a:spcPct val="50000"/>
              </a:spcBef>
            </a:pP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467544" y="188913"/>
            <a:ext cx="8352928" cy="3141662"/>
          </a:xfrm>
          <a:prstGeom prst="rect">
            <a:avLst/>
          </a:prstGeom>
          <a:noFill/>
          <a:ln w="9525">
            <a:noFill/>
            <a:miter lim="800000"/>
            <a:headEnd/>
            <a:tailEnd/>
          </a:ln>
        </p:spPr>
        <p:txBody>
          <a:bodyPr anchor="ctr"/>
          <a:lstStyle/>
          <a:p>
            <a:pPr eaLnBrk="0" hangingPunct="0"/>
            <a:r>
              <a:rPr lang="zh-CN" altLang="en-US" sz="3200" b="1" dirty="0">
                <a:latin typeface="黑体" pitchFamily="49" charset="-122"/>
                <a:ea typeface="黑体" pitchFamily="49" charset="-122"/>
              </a:rPr>
              <a:t>思考辨析：鲁迅在</a:t>
            </a:r>
            <a:r>
              <a:rPr lang="en-US" altLang="zh-CN" sz="3200" b="1" dirty="0">
                <a:latin typeface="黑体" pitchFamily="49" charset="-122"/>
                <a:ea typeface="黑体" pitchFamily="49" charset="-122"/>
              </a:rPr>
              <a:t>《</a:t>
            </a:r>
            <a:r>
              <a:rPr lang="zh-CN" altLang="en-US" sz="3200" b="1" dirty="0">
                <a:latin typeface="黑体" pitchFamily="49" charset="-122"/>
                <a:ea typeface="黑体" pitchFamily="49" charset="-122"/>
              </a:rPr>
              <a:t>狂人日记</a:t>
            </a:r>
            <a:r>
              <a:rPr lang="en-US" altLang="zh-CN" sz="3200" b="1" dirty="0">
                <a:latin typeface="黑体" pitchFamily="49" charset="-122"/>
                <a:ea typeface="黑体" pitchFamily="49" charset="-122"/>
              </a:rPr>
              <a:t>》</a:t>
            </a:r>
            <a:r>
              <a:rPr lang="zh-CN" altLang="en-US" sz="3200" b="1" dirty="0">
                <a:latin typeface="黑体" pitchFamily="49" charset="-122"/>
                <a:ea typeface="黑体" pitchFamily="49" charset="-122"/>
              </a:rPr>
              <a:t>的最后发出“救救孩子”的呼喊，而食指也在诗中写到“相信战胜死亡的年轻 ”，为什么两位作家都把希望寄托在未来？他们在思想上有什么共通之处？结合时代文化背景说一下。</a:t>
            </a:r>
          </a:p>
        </p:txBody>
      </p:sp>
      <p:pic>
        <p:nvPicPr>
          <p:cNvPr id="121859" name="Picture 3" descr="500_rTiNYVOo"/>
          <p:cNvPicPr>
            <a:picLocks noChangeAspect="1" noChangeArrowheads="1"/>
          </p:cNvPicPr>
          <p:nvPr/>
        </p:nvPicPr>
        <p:blipFill>
          <a:blip r:embed="rId2" cstate="print"/>
          <a:srcRect/>
          <a:stretch>
            <a:fillRect/>
          </a:stretch>
        </p:blipFill>
        <p:spPr bwMode="auto">
          <a:xfrm>
            <a:off x="539552" y="3212976"/>
            <a:ext cx="3779838" cy="3024188"/>
          </a:xfrm>
          <a:prstGeom prst="rect">
            <a:avLst/>
          </a:prstGeom>
          <a:noFill/>
          <a:ln w="9525">
            <a:noFill/>
            <a:miter lim="800000"/>
            <a:headEnd/>
            <a:tailEnd/>
          </a:ln>
        </p:spPr>
      </p:pic>
      <p:pic>
        <p:nvPicPr>
          <p:cNvPr id="121860" name="Picture 4" descr="thumb_5739f2362b977cf2b6d8c5c1f67201fd"/>
          <p:cNvPicPr>
            <a:picLocks noChangeAspect="1" noChangeArrowheads="1"/>
          </p:cNvPicPr>
          <p:nvPr/>
        </p:nvPicPr>
        <p:blipFill>
          <a:blip r:embed="rId3" cstate="print"/>
          <a:srcRect/>
          <a:stretch>
            <a:fillRect/>
          </a:stretch>
        </p:blipFill>
        <p:spPr bwMode="auto">
          <a:xfrm>
            <a:off x="4499992" y="3212976"/>
            <a:ext cx="3924300" cy="3095625"/>
          </a:xfrm>
          <a:prstGeom prst="rect">
            <a:avLst/>
          </a:prstGeom>
          <a:noFill/>
          <a:ln w="9525">
            <a:noFill/>
            <a:miter lim="800000"/>
            <a:headEnd/>
            <a:tailEnd/>
          </a:ln>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1859"/>
                                        </p:tgtEl>
                                        <p:attrNameLst>
                                          <p:attrName>style.visibility</p:attrName>
                                        </p:attrNameLst>
                                      </p:cBhvr>
                                      <p:to>
                                        <p:strVal val="visible"/>
                                      </p:to>
                                    </p:set>
                                    <p:animEffect transition="in" filter="blinds(horizontal)">
                                      <p:cBhvr>
                                        <p:cTn id="7" dur="500"/>
                                        <p:tgtEl>
                                          <p:spTgt spid="12185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1860"/>
                                        </p:tgtEl>
                                        <p:attrNameLst>
                                          <p:attrName>style.visibility</p:attrName>
                                        </p:attrNameLst>
                                      </p:cBhvr>
                                      <p:to>
                                        <p:strVal val="visible"/>
                                      </p:to>
                                    </p:set>
                                    <p:animEffect transition="in" filter="blinds(horizontal)">
                                      <p:cBhvr>
                                        <p:cTn id="12" dur="500"/>
                                        <p:tgtEl>
                                          <p:spTgt spid="12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3" name="Picture 4" descr="11116427667">
            <a:hlinkClick r:id="rId2"/>
          </p:cNvPr>
          <p:cNvPicPr>
            <a:picLocks noChangeAspect="1" noChangeArrowheads="1"/>
          </p:cNvPicPr>
          <p:nvPr/>
        </p:nvPicPr>
        <p:blipFill>
          <a:blip r:embed="rId3" cstate="print"/>
          <a:srcRect/>
          <a:stretch>
            <a:fillRect/>
          </a:stretch>
        </p:blipFill>
        <p:spPr bwMode="auto">
          <a:xfrm>
            <a:off x="5652120" y="1412776"/>
            <a:ext cx="2971800" cy="2439988"/>
          </a:xfrm>
          <a:prstGeom prst="rect">
            <a:avLst/>
          </a:prstGeom>
          <a:noFill/>
          <a:ln w="9525">
            <a:noFill/>
            <a:miter lim="800000"/>
            <a:headEnd/>
            <a:tailEnd/>
          </a:ln>
        </p:spPr>
      </p:pic>
      <p:sp>
        <p:nvSpPr>
          <p:cNvPr id="4" name="矩形 3"/>
          <p:cNvSpPr/>
          <p:nvPr/>
        </p:nvSpPr>
        <p:spPr>
          <a:xfrm>
            <a:off x="539552" y="980728"/>
            <a:ext cx="4824536" cy="5016758"/>
          </a:xfrm>
          <a:prstGeom prst="rect">
            <a:avLst/>
          </a:prstGeom>
        </p:spPr>
        <p:txBody>
          <a:bodyPr wrap="square">
            <a:spAutoFit/>
          </a:bodyPr>
          <a:lstStyle/>
          <a:p>
            <a:r>
              <a:rPr lang="zh-CN" altLang="en-US" sz="3200" b="1" dirty="0" smtClean="0">
                <a:solidFill>
                  <a:schemeClr val="bg2"/>
                </a:solidFill>
                <a:latin typeface="黑体" pitchFamily="49" charset="-122"/>
                <a:ea typeface="黑体" pitchFamily="49" charset="-122"/>
              </a:rPr>
              <a:t> </a:t>
            </a:r>
            <a:r>
              <a:rPr lang="zh-CN" altLang="en-US" sz="3200" b="1" dirty="0" smtClean="0">
                <a:latin typeface="黑体" pitchFamily="49" charset="-122"/>
                <a:ea typeface="黑体" pitchFamily="49" charset="-122"/>
              </a:rPr>
              <a:t>每每读此诗，那荡气回肠的感觉伴随着油然而生的勇气，令我不顾一切的吼出来，用声嘶力竭的咆哮宣泄一往无前的悲愤。每每读完此诗，那惊天地，泣鬼神的诗句在翻腾激扬彭湃的心绪后，又带给我无畏的缄默。</a:t>
            </a:r>
            <a:r>
              <a:rPr lang="zh-CN" altLang="en-US" sz="3200" b="1" dirty="0" smtClean="0">
                <a:solidFill>
                  <a:schemeClr val="bg2"/>
                </a:solidFill>
                <a:latin typeface="黑体" pitchFamily="49" charset="-122"/>
                <a:ea typeface="黑体" pitchFamily="49" charset="-122"/>
              </a:rPr>
              <a:t/>
            </a:r>
            <a:br>
              <a:rPr lang="zh-CN" altLang="en-US" sz="3200" b="1" dirty="0" smtClean="0">
                <a:solidFill>
                  <a:schemeClr val="bg2"/>
                </a:solidFill>
                <a:latin typeface="黑体" pitchFamily="49" charset="-122"/>
                <a:ea typeface="黑体" pitchFamily="49" charset="-122"/>
              </a:rPr>
            </a:br>
            <a:endParaRPr lang="zh-CN" altLang="en-US" sz="3200" b="1"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4294967295"/>
          </p:nvPr>
        </p:nvSpPr>
        <p:spPr>
          <a:xfrm>
            <a:off x="1547664" y="1628800"/>
            <a:ext cx="6681936" cy="1828800"/>
          </a:xfrm>
        </p:spPr>
        <p:txBody>
          <a:bodyPr>
            <a:normAutofit/>
          </a:bodyPr>
          <a:lstStyle/>
          <a:p>
            <a:pPr>
              <a:buNone/>
            </a:pPr>
            <a:r>
              <a:rPr lang="en-US" altLang="zh-CN" sz="3600" b="1" dirty="0">
                <a:latin typeface="黑体" pitchFamily="49" charset="-122"/>
                <a:ea typeface="黑体" pitchFamily="49" charset="-122"/>
              </a:rPr>
              <a:t>1</a:t>
            </a:r>
            <a:r>
              <a:rPr lang="zh-CN" altLang="en-US" sz="3600" b="1" dirty="0">
                <a:latin typeface="黑体" pitchFamily="49" charset="-122"/>
                <a:ea typeface="黑体" pitchFamily="49" charset="-122"/>
              </a:rPr>
              <a:t>、反复朗诵此诗，加深理解。</a:t>
            </a:r>
          </a:p>
          <a:p>
            <a:pPr>
              <a:buNone/>
            </a:pPr>
            <a:r>
              <a:rPr lang="en-US" altLang="zh-CN" sz="3600" b="1" dirty="0">
                <a:latin typeface="黑体" pitchFamily="49" charset="-122"/>
                <a:ea typeface="黑体" pitchFamily="49" charset="-122"/>
              </a:rPr>
              <a:t>2</a:t>
            </a:r>
            <a:r>
              <a:rPr lang="zh-CN" altLang="en-US" sz="3600" b="1" dirty="0">
                <a:latin typeface="黑体" pitchFamily="49" charset="-122"/>
                <a:ea typeface="黑体" pitchFamily="49" charset="-122"/>
              </a:rPr>
              <a:t>、预习</a:t>
            </a:r>
            <a:r>
              <a:rPr lang="en-US" altLang="zh-CN" sz="3600" b="1" dirty="0">
                <a:latin typeface="黑体" pitchFamily="49" charset="-122"/>
                <a:ea typeface="黑体" pitchFamily="49" charset="-122"/>
              </a:rPr>
              <a:t>《</a:t>
            </a:r>
            <a:r>
              <a:rPr lang="zh-CN" altLang="en-US" sz="3600" b="1" dirty="0">
                <a:latin typeface="黑体" pitchFamily="49" charset="-122"/>
                <a:ea typeface="黑体" pitchFamily="49" charset="-122"/>
              </a:rPr>
              <a:t>外国诗两首</a:t>
            </a:r>
            <a:r>
              <a:rPr lang="en-US" altLang="zh-CN" sz="3600" b="1" dirty="0">
                <a:latin typeface="黑体" pitchFamily="49" charset="-122"/>
                <a:ea typeface="黑体" pitchFamily="49" charset="-122"/>
              </a:rPr>
              <a:t>》</a:t>
            </a:r>
            <a:r>
              <a:rPr lang="zh-CN" altLang="en-US" sz="3600" b="1" dirty="0">
                <a:latin typeface="黑体" pitchFamily="49" charset="-122"/>
                <a:ea typeface="黑体" pitchFamily="49" charset="-122"/>
              </a:rPr>
              <a:t>。</a:t>
            </a:r>
          </a:p>
        </p:txBody>
      </p:sp>
      <p:sp>
        <p:nvSpPr>
          <p:cNvPr id="49156" name="WordArt 4"/>
          <p:cNvSpPr>
            <a:spLocks noChangeArrowheads="1" noChangeShapeType="1" noTextEdit="1"/>
          </p:cNvSpPr>
          <p:nvPr/>
        </p:nvSpPr>
        <p:spPr bwMode="auto">
          <a:xfrm>
            <a:off x="2411413" y="3789363"/>
            <a:ext cx="2717800" cy="1347787"/>
          </a:xfrm>
          <a:prstGeom prst="rect">
            <a:avLst/>
          </a:prstGeom>
        </p:spPr>
        <p:txBody>
          <a:bodyPr wrap="none" fromWordArt="1">
            <a:prstTxWarp prst="textCascadeUp">
              <a:avLst>
                <a:gd name="adj" fmla="val 90694"/>
              </a:avLst>
            </a:prstTxWarp>
            <a:scene3d>
              <a:camera prst="legacyPerspectiveFront">
                <a:rot lat="20519995" lon="1080000" rev="0"/>
              </a:camera>
              <a:lightRig rig="legacyHarsh2" dir="b"/>
            </a:scene3d>
            <a:sp3d extrusionH="430200" prstMaterial="legacyMatte">
              <a:extrusionClr>
                <a:srgbClr val="FF6600"/>
              </a:extrusionClr>
            </a:sp3d>
          </a:bodyPr>
          <a:lstStyle/>
          <a:p>
            <a:pPr algn="ctr"/>
            <a:r>
              <a:rPr lang="zh-CN" altLang="en-US" sz="3600" kern="10" dirty="0">
                <a:ln w="9525">
                  <a:round/>
                  <a:headEnd/>
                  <a:tailEnd/>
                </a:ln>
                <a:gradFill rotWithShape="1">
                  <a:gsLst>
                    <a:gs pos="0">
                      <a:srgbClr val="FFE701"/>
                    </a:gs>
                    <a:gs pos="100000">
                      <a:srgbClr val="FE3E02"/>
                    </a:gs>
                  </a:gsLst>
                  <a:lin ang="5400000" scaled="1"/>
                </a:gradFill>
                <a:latin typeface="宋体"/>
                <a:ea typeface="宋体"/>
              </a:rPr>
              <a:t>谢谢大家！</a:t>
            </a:r>
          </a:p>
        </p:txBody>
      </p:sp>
      <p:sp>
        <p:nvSpPr>
          <p:cNvPr id="5" name="TextBox 4"/>
          <p:cNvSpPr txBox="1"/>
          <p:nvPr/>
        </p:nvSpPr>
        <p:spPr>
          <a:xfrm>
            <a:off x="971600" y="692696"/>
            <a:ext cx="2088232"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布置作业</a:t>
            </a:r>
            <a:endParaRPr lang="zh-CN" altLang="en-US" sz="3600" b="1" i="1" dirty="0">
              <a:solidFill>
                <a:srgbClr val="7030A0"/>
              </a:solidFill>
              <a:latin typeface="黑体" pitchFamily="49" charset="-122"/>
              <a:ea typeface="黑体" pitchFamily="49" charset="-122"/>
            </a:endParaRPr>
          </a:p>
        </p:txBody>
      </p:sp>
      <p:sp>
        <p:nvSpPr>
          <p:cNvPr id="6" name="日期占位符 5"/>
          <p:cNvSpPr>
            <a:spLocks noGrp="1"/>
          </p:cNvSpPr>
          <p:nvPr>
            <p:ph type="dt" sz="half" idx="10"/>
          </p:nvPr>
        </p:nvSpPr>
        <p:spPr/>
        <p:txBody>
          <a:bodyPr/>
          <a:lstStyle/>
          <a:p>
            <a:pPr>
              <a:defRPr/>
            </a:pPr>
            <a:fld id="{A104DE71-BD71-41AF-8E70-367A635DD5F3}" type="datetime3">
              <a:rPr lang="zh-CN" altLang="en-US" smtClean="0"/>
              <a:pPr>
                <a:defRPr/>
              </a:pPr>
              <a:t>2018年9月7日星期五</a:t>
            </a:fld>
            <a:endParaRPr lang="en-US" altLang="zh-CN"/>
          </a:p>
        </p:txBody>
      </p:sp>
      <p:sp>
        <p:nvSpPr>
          <p:cNvPr id="7" name="灯片编号占位符 6"/>
          <p:cNvSpPr>
            <a:spLocks noGrp="1"/>
          </p:cNvSpPr>
          <p:nvPr>
            <p:ph type="sldNum" sz="quarter" idx="12"/>
          </p:nvPr>
        </p:nvSpPr>
        <p:spPr/>
        <p:txBody>
          <a:bodyPr/>
          <a:lstStyle/>
          <a:p>
            <a:pPr>
              <a:defRPr/>
            </a:pPr>
            <a:fld id="{90224EEC-70BD-47A9-9FDB-B3FBED8C2884}" type="slidenum">
              <a:rPr lang="en-US" altLang="zh-CN" smtClean="0"/>
              <a:pPr>
                <a:defRPr/>
              </a:pPr>
              <a:t>26</a:t>
            </a:fld>
            <a:endParaRPr lang="en-US" altLang="zh-CN"/>
          </a:p>
        </p:txBody>
      </p:sp>
      <p:sp>
        <p:nvSpPr>
          <p:cNvPr id="8" name="页脚占位符 7"/>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9154">
                                            <p:txEl>
                                              <p:pRg st="0" end="0"/>
                                            </p:txEl>
                                          </p:spTgt>
                                        </p:tgtEl>
                                        <p:attrNameLst>
                                          <p:attrName>style.visibility</p:attrName>
                                        </p:attrNameLst>
                                      </p:cBhvr>
                                      <p:to>
                                        <p:strVal val="visible"/>
                                      </p:to>
                                    </p:set>
                                    <p:anim calcmode="lin" valueType="num">
                                      <p:cBhvr additive="base">
                                        <p:cTn id="13" dur="500" fill="hold"/>
                                        <p:tgtEl>
                                          <p:spTgt spid="4915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91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9154">
                                            <p:txEl>
                                              <p:pRg st="1" end="1"/>
                                            </p:txEl>
                                          </p:spTgt>
                                        </p:tgtEl>
                                        <p:attrNameLst>
                                          <p:attrName>style.visibility</p:attrName>
                                        </p:attrNameLst>
                                      </p:cBhvr>
                                      <p:to>
                                        <p:strVal val="visible"/>
                                      </p:to>
                                    </p:set>
                                    <p:anim calcmode="lin" valueType="num">
                                      <p:cBhvr additive="base">
                                        <p:cTn id="19" dur="500" fill="hold"/>
                                        <p:tgtEl>
                                          <p:spTgt spid="4915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91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9156"/>
                                        </p:tgtEl>
                                        <p:attrNameLst>
                                          <p:attrName>style.visibility</p:attrName>
                                        </p:attrNameLst>
                                      </p:cBhvr>
                                      <p:to>
                                        <p:strVal val="visible"/>
                                      </p:to>
                                    </p:set>
                                    <p:anim calcmode="lin" valueType="num">
                                      <p:cBhvr additive="base">
                                        <p:cTn id="25" dur="500" fill="hold"/>
                                        <p:tgtEl>
                                          <p:spTgt spid="49156"/>
                                        </p:tgtEl>
                                        <p:attrNameLst>
                                          <p:attrName>ppt_x</p:attrName>
                                        </p:attrNameLst>
                                      </p:cBhvr>
                                      <p:tavLst>
                                        <p:tav tm="0">
                                          <p:val>
                                            <p:strVal val="#ppt_x"/>
                                          </p:val>
                                        </p:tav>
                                        <p:tav tm="100000">
                                          <p:val>
                                            <p:strVal val="#ppt_x"/>
                                          </p:val>
                                        </p:tav>
                                      </p:tavLst>
                                    </p:anim>
                                    <p:anim calcmode="lin" valueType="num">
                                      <p:cBhvr additive="base">
                                        <p:cTn id="26" dur="500" fill="hold"/>
                                        <p:tgtEl>
                                          <p:spTgt spid="4915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build="p"/>
      <p:bldP spid="49156"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2"/>
          <p:cNvSpPr>
            <a:spLocks noGrp="1"/>
          </p:cNvSpPr>
          <p:nvPr>
            <p:ph idx="4294967295"/>
          </p:nvPr>
        </p:nvSpPr>
        <p:spPr>
          <a:xfrm>
            <a:off x="0" y="1600200"/>
            <a:ext cx="7834313" cy="4525963"/>
          </a:xfrm>
        </p:spPr>
        <p:txBody>
          <a:bodyPr/>
          <a:lstStyle/>
          <a:p>
            <a:pPr>
              <a:buNone/>
            </a:pPr>
            <a:r>
              <a:rPr lang="en-US" altLang="zh-CN" b="1" dirty="0">
                <a:latin typeface="黑体" pitchFamily="49" charset="-122"/>
                <a:ea typeface="黑体" pitchFamily="49" charset="-122"/>
              </a:rPr>
              <a:t>1</a:t>
            </a:r>
            <a:r>
              <a:rPr lang="zh-CN" altLang="en-US" b="1" dirty="0">
                <a:latin typeface="黑体" pitchFamily="49" charset="-122"/>
                <a:ea typeface="黑体" pitchFamily="49" charset="-122"/>
              </a:rPr>
              <a:t>、了解诗人食指及其本诗的写作背景。 </a:t>
            </a:r>
            <a:endParaRPr lang="en-US" altLang="zh-CN" b="1" dirty="0">
              <a:latin typeface="黑体" pitchFamily="49" charset="-122"/>
              <a:ea typeface="黑体" pitchFamily="49" charset="-122"/>
            </a:endParaRPr>
          </a:p>
          <a:p>
            <a:pPr>
              <a:buNone/>
            </a:pPr>
            <a:r>
              <a:rPr lang="en-US" altLang="zh-CN" b="1" dirty="0">
                <a:latin typeface="黑体" pitchFamily="49" charset="-122"/>
                <a:ea typeface="黑体" pitchFamily="49" charset="-122"/>
              </a:rPr>
              <a:t>2</a:t>
            </a:r>
            <a:r>
              <a:rPr lang="zh-CN" altLang="en-US" b="1" dirty="0">
                <a:latin typeface="黑体" pitchFamily="49" charset="-122"/>
                <a:ea typeface="黑体" pitchFamily="49" charset="-122"/>
              </a:rPr>
              <a:t>、理解诗句的含意及其主旨；体会本诗的语言特点。 </a:t>
            </a:r>
            <a:endParaRPr lang="en-US" altLang="zh-CN" b="1" dirty="0">
              <a:latin typeface="黑体" pitchFamily="49" charset="-122"/>
              <a:ea typeface="黑体" pitchFamily="49" charset="-122"/>
            </a:endParaRPr>
          </a:p>
          <a:p>
            <a:pPr>
              <a:buNone/>
            </a:pPr>
            <a:r>
              <a:rPr lang="en-US" altLang="zh-CN" b="1" dirty="0">
                <a:latin typeface="黑体" pitchFamily="49" charset="-122"/>
                <a:ea typeface="黑体" pitchFamily="49" charset="-122"/>
              </a:rPr>
              <a:t>3</a:t>
            </a:r>
            <a:r>
              <a:rPr lang="zh-CN" altLang="en-US" b="1" dirty="0">
                <a:latin typeface="黑体" pitchFamily="49" charset="-122"/>
                <a:ea typeface="黑体" pitchFamily="49" charset="-122"/>
              </a:rPr>
              <a:t>、理解诗人独特地内心感受，培养热爱家乡的真挚感情。 </a:t>
            </a:r>
            <a:endParaRPr lang="en-US" altLang="zh-CN" b="1" dirty="0">
              <a:latin typeface="黑体" pitchFamily="49" charset="-122"/>
              <a:ea typeface="黑体" pitchFamily="49" charset="-122"/>
            </a:endParaRPr>
          </a:p>
          <a:p>
            <a:pPr>
              <a:buNone/>
            </a:pPr>
            <a:r>
              <a:rPr lang="en-US" altLang="zh-CN" b="1" dirty="0">
                <a:latin typeface="黑体" pitchFamily="49" charset="-122"/>
                <a:ea typeface="黑体" pitchFamily="49" charset="-122"/>
              </a:rPr>
              <a:t>4</a:t>
            </a:r>
            <a:r>
              <a:rPr lang="zh-CN" altLang="en-US" b="1" dirty="0">
                <a:latin typeface="黑体" pitchFamily="49" charset="-122"/>
                <a:ea typeface="黑体" pitchFamily="49" charset="-122"/>
              </a:rPr>
              <a:t>、善于通过主观感受表达内心的强烈震动；善于把握特定瞬间的景物感受进行描写。</a:t>
            </a:r>
          </a:p>
        </p:txBody>
      </p:sp>
      <p:sp>
        <p:nvSpPr>
          <p:cNvPr id="4" name="TextBox 3"/>
          <p:cNvSpPr txBox="1"/>
          <p:nvPr/>
        </p:nvSpPr>
        <p:spPr>
          <a:xfrm>
            <a:off x="1187624" y="620688"/>
            <a:ext cx="2520280"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学习目标</a:t>
            </a:r>
            <a:endParaRPr lang="zh-CN" altLang="en-US" sz="36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68E29376-7CF2-40FC-A972-EC21AB944FE3}" type="datetime3">
              <a:rPr lang="zh-CN" altLang="en-US" smtClean="0"/>
              <a:pPr>
                <a:defRPr/>
              </a:pPr>
              <a:t>2018年9月7日星期五</a:t>
            </a:fld>
            <a:endParaRPr lang="en-US" altLang="zh-CN"/>
          </a:p>
        </p:txBody>
      </p:sp>
      <p:sp>
        <p:nvSpPr>
          <p:cNvPr id="6" name="灯片编号占位符 5"/>
          <p:cNvSpPr>
            <a:spLocks noGrp="1"/>
          </p:cNvSpPr>
          <p:nvPr>
            <p:ph type="sldNum" sz="quarter" idx="12"/>
          </p:nvPr>
        </p:nvSpPr>
        <p:spPr/>
        <p:txBody>
          <a:bodyPr/>
          <a:lstStyle/>
          <a:p>
            <a:pPr>
              <a:defRPr/>
            </a:pPr>
            <a:fld id="{90224EEC-70BD-47A9-9FDB-B3FBED8C2884}" type="slidenum">
              <a:rPr lang="en-US" altLang="zh-CN" smtClean="0"/>
              <a:pPr>
                <a:defRPr/>
              </a:pPr>
              <a:t>3</a:t>
            </a:fld>
            <a:endParaRPr lang="en-US" altLang="zh-CN"/>
          </a:p>
        </p:txBody>
      </p:sp>
      <p:sp>
        <p:nvSpPr>
          <p:cNvPr id="7" name="页脚占位符 6"/>
          <p:cNvSpPr>
            <a:spLocks noGrp="1"/>
          </p:cNvSpPr>
          <p:nvPr>
            <p:ph type="ftr" sz="quarter" idx="11"/>
          </p:nvPr>
        </p:nvSpPr>
        <p:spPr/>
        <p:txBody>
          <a:bodyPr/>
          <a:lstStyle/>
          <a:p>
            <a:pPr>
              <a:defRPr/>
            </a:pPr>
            <a:r>
              <a:rPr lang="en-US" altLang="zh-CN" dirty="0" smtClean="0"/>
              <a:t>《</a:t>
            </a:r>
            <a:r>
              <a:rPr lang="zh-CN" altLang="en-US" dirty="0" smtClean="0"/>
              <a:t>这是四点零八分的北京</a:t>
            </a:r>
            <a:r>
              <a:rPr lang="en-US" altLang="zh-CN" dirty="0" smtClean="0"/>
              <a:t>》                        </a:t>
            </a:r>
            <a:r>
              <a:rPr lang="zh-CN" altLang="en-US" dirty="0" smtClean="0"/>
              <a:t>泉港民族中学</a:t>
            </a:r>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290">
                                            <p:txEl>
                                              <p:pRg st="0" end="0"/>
                                            </p:txEl>
                                          </p:spTgt>
                                        </p:tgtEl>
                                        <p:attrNameLst>
                                          <p:attrName>style.visibility</p:attrName>
                                        </p:attrNameLst>
                                      </p:cBhvr>
                                      <p:to>
                                        <p:strVal val="visible"/>
                                      </p:to>
                                    </p:set>
                                    <p:anim calcmode="lin" valueType="num">
                                      <p:cBhvr additive="base">
                                        <p:cTn id="13" dur="500" fill="hold"/>
                                        <p:tgtEl>
                                          <p:spTgt spid="1229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229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290">
                                            <p:txEl>
                                              <p:pRg st="1" end="1"/>
                                            </p:txEl>
                                          </p:spTgt>
                                        </p:tgtEl>
                                        <p:attrNameLst>
                                          <p:attrName>style.visibility</p:attrName>
                                        </p:attrNameLst>
                                      </p:cBhvr>
                                      <p:to>
                                        <p:strVal val="visible"/>
                                      </p:to>
                                    </p:set>
                                    <p:anim calcmode="lin" valueType="num">
                                      <p:cBhvr additive="base">
                                        <p:cTn id="19" dur="500" fill="hold"/>
                                        <p:tgtEl>
                                          <p:spTgt spid="1229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22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2290">
                                            <p:txEl>
                                              <p:pRg st="2" end="2"/>
                                            </p:txEl>
                                          </p:spTgt>
                                        </p:tgtEl>
                                        <p:attrNameLst>
                                          <p:attrName>style.visibility</p:attrName>
                                        </p:attrNameLst>
                                      </p:cBhvr>
                                      <p:to>
                                        <p:strVal val="visible"/>
                                      </p:to>
                                    </p:set>
                                    <p:anim calcmode="lin" valueType="num">
                                      <p:cBhvr additive="base">
                                        <p:cTn id="25" dur="500" fill="hold"/>
                                        <p:tgtEl>
                                          <p:spTgt spid="12290">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290">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2290">
                                            <p:txEl>
                                              <p:pRg st="3" end="3"/>
                                            </p:txEl>
                                          </p:spTgt>
                                        </p:tgtEl>
                                        <p:attrNameLst>
                                          <p:attrName>style.visibility</p:attrName>
                                        </p:attrNameLst>
                                      </p:cBhvr>
                                      <p:to>
                                        <p:strVal val="visible"/>
                                      </p:to>
                                    </p:set>
                                    <p:anim calcmode="lin" valueType="num">
                                      <p:cBhvr additive="base">
                                        <p:cTn id="31" dur="500" fill="hold"/>
                                        <p:tgtEl>
                                          <p:spTgt spid="12290">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229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95536" y="980728"/>
            <a:ext cx="5184576" cy="5262979"/>
          </a:xfrm>
          <a:prstGeom prst="rect">
            <a:avLst/>
          </a:prstGeom>
          <a:noFill/>
          <a:ln w="9525">
            <a:noFill/>
            <a:miter lim="800000"/>
            <a:headEnd/>
            <a:tailEnd/>
          </a:ln>
        </p:spPr>
        <p:txBody>
          <a:bodyPr wrap="square">
            <a:spAutoFit/>
          </a:bodyPr>
          <a:lstStyle/>
          <a:p>
            <a:pPr>
              <a:spcBef>
                <a:spcPct val="50000"/>
              </a:spcBef>
            </a:pPr>
            <a:r>
              <a:rPr lang="zh-CN" altLang="en-US" sz="2400" dirty="0"/>
              <a:t>        </a:t>
            </a:r>
            <a:r>
              <a:rPr lang="zh-CN" altLang="en-US" sz="2800" b="1" dirty="0">
                <a:solidFill>
                  <a:srgbClr val="FF0000"/>
                </a:solidFill>
                <a:latin typeface="黑体" pitchFamily="49" charset="-122"/>
                <a:ea typeface="黑体" pitchFamily="49" charset="-122"/>
              </a:rPr>
              <a:t>食指</a:t>
            </a:r>
            <a:r>
              <a:rPr lang="zh-CN" altLang="en-US" sz="2800" b="1" dirty="0">
                <a:latin typeface="黑体" pitchFamily="49" charset="-122"/>
                <a:ea typeface="黑体" pitchFamily="49" charset="-122"/>
              </a:rPr>
              <a:t>，原名</a:t>
            </a:r>
            <a:r>
              <a:rPr lang="zh-CN" altLang="en-US" sz="2800" b="1" u="sng" dirty="0">
                <a:solidFill>
                  <a:srgbClr val="FF0000"/>
                </a:solidFill>
                <a:latin typeface="黑体" pitchFamily="49" charset="-122"/>
                <a:ea typeface="黑体" pitchFamily="49" charset="-122"/>
              </a:rPr>
              <a:t>郭路生</a:t>
            </a:r>
            <a:r>
              <a:rPr lang="zh-CN" altLang="en-US" sz="2800" b="1" dirty="0">
                <a:latin typeface="黑体" pitchFamily="49" charset="-122"/>
                <a:ea typeface="黑体" pitchFamily="49" charset="-122"/>
              </a:rPr>
              <a:t>，著名诗人，被称为</a:t>
            </a:r>
            <a:r>
              <a:rPr lang="zh-CN" altLang="en-US" sz="2800" b="1" u="sng" dirty="0">
                <a:solidFill>
                  <a:srgbClr val="FF0000"/>
                </a:solidFill>
                <a:latin typeface="黑体" pitchFamily="49" charset="-122"/>
                <a:ea typeface="黑体" pitchFamily="49" charset="-122"/>
              </a:rPr>
              <a:t>新诗潮诗歌第一人</a:t>
            </a:r>
            <a:r>
              <a:rPr lang="zh-CN" altLang="en-US" sz="2800" b="1" dirty="0">
                <a:latin typeface="黑体" pitchFamily="49" charset="-122"/>
                <a:ea typeface="黑体" pitchFamily="49" charset="-122"/>
              </a:rPr>
              <a:t>。小学开始热爱诗歌，20岁时写的名作</a:t>
            </a:r>
            <a:r>
              <a:rPr lang="zh-CN" altLang="en-US" sz="2800" b="1" dirty="0">
                <a:solidFill>
                  <a:srgbClr val="FF0000"/>
                </a:solidFill>
                <a:latin typeface="黑体" pitchFamily="49" charset="-122"/>
                <a:ea typeface="黑体" pitchFamily="49" charset="-122"/>
              </a:rPr>
              <a:t>《</a:t>
            </a:r>
            <a:r>
              <a:rPr lang="zh-CN" altLang="en-US" sz="2800" b="1" u="sng" dirty="0">
                <a:solidFill>
                  <a:srgbClr val="FF0000"/>
                </a:solidFill>
                <a:latin typeface="黑体" pitchFamily="49" charset="-122"/>
                <a:ea typeface="黑体" pitchFamily="49" charset="-122"/>
              </a:rPr>
              <a:t>相信未来》、《海洋三部曲》、《这是四点零八分的北京》</a:t>
            </a:r>
            <a:r>
              <a:rPr lang="zh-CN" altLang="en-US" sz="2800" b="1" dirty="0">
                <a:latin typeface="黑体" pitchFamily="49" charset="-122"/>
                <a:ea typeface="黑体" pitchFamily="49" charset="-122"/>
              </a:rPr>
              <a:t>等以手抄本的形式在社会上广为流传。2001年４月28日与已故诗人海子共同获得第三届人民文学奖诗歌奖。著有诗集</a:t>
            </a:r>
            <a:r>
              <a:rPr lang="zh-CN" altLang="en-US" sz="2800" b="1" dirty="0">
                <a:solidFill>
                  <a:srgbClr val="FF0000"/>
                </a:solidFill>
                <a:latin typeface="黑体" pitchFamily="49" charset="-122"/>
                <a:ea typeface="黑体" pitchFamily="49" charset="-122"/>
              </a:rPr>
              <a:t>《相信未来》、《食指、黑大春现代抒情诗合集》、《诗探索金库·食指卷》、《食指的诗》</a:t>
            </a:r>
            <a:r>
              <a:rPr lang="zh-CN" altLang="en-US" sz="2800" b="1" dirty="0">
                <a:latin typeface="黑体" pitchFamily="49" charset="-122"/>
                <a:ea typeface="黑体" pitchFamily="49" charset="-122"/>
              </a:rPr>
              <a:t>。</a:t>
            </a:r>
          </a:p>
        </p:txBody>
      </p:sp>
      <p:pic>
        <p:nvPicPr>
          <p:cNvPr id="31747" name="Picture 4" descr="无标题"/>
          <p:cNvPicPr>
            <a:picLocks noChangeAspect="1" noChangeArrowheads="1"/>
          </p:cNvPicPr>
          <p:nvPr/>
        </p:nvPicPr>
        <p:blipFill>
          <a:blip r:embed="rId2" cstate="print"/>
          <a:srcRect/>
          <a:stretch>
            <a:fillRect/>
          </a:stretch>
        </p:blipFill>
        <p:spPr bwMode="auto">
          <a:xfrm>
            <a:off x="5796136" y="836712"/>
            <a:ext cx="3096469" cy="5419725"/>
          </a:xfrm>
          <a:prstGeom prst="rect">
            <a:avLst/>
          </a:prstGeom>
          <a:noFill/>
          <a:ln w="9525">
            <a:noFill/>
            <a:miter lim="800000"/>
            <a:headEnd/>
            <a:tailEnd/>
          </a:ln>
        </p:spPr>
      </p:pic>
      <p:sp>
        <p:nvSpPr>
          <p:cNvPr id="4" name="TextBox 3"/>
          <p:cNvSpPr txBox="1"/>
          <p:nvPr/>
        </p:nvSpPr>
        <p:spPr>
          <a:xfrm>
            <a:off x="755576" y="404664"/>
            <a:ext cx="2448272"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作者简介</a:t>
            </a:r>
            <a:endParaRPr lang="zh-CN" altLang="en-US" sz="36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78EFA19A-2B62-49A2-A5D5-D669569397D0}" type="datetime3">
              <a:rPr lang="zh-CN" altLang="en-US" smtClean="0"/>
              <a:pPr>
                <a:defRPr/>
              </a:pPr>
              <a:t>2018年9月7日星期五</a:t>
            </a:fld>
            <a:endParaRPr lang="en-US" altLang="zh-CN"/>
          </a:p>
        </p:txBody>
      </p:sp>
      <p:sp>
        <p:nvSpPr>
          <p:cNvPr id="6" name="灯片编号占位符 5"/>
          <p:cNvSpPr>
            <a:spLocks noGrp="1"/>
          </p:cNvSpPr>
          <p:nvPr>
            <p:ph type="sldNum" sz="quarter" idx="12"/>
          </p:nvPr>
        </p:nvSpPr>
        <p:spPr/>
        <p:txBody>
          <a:bodyPr/>
          <a:lstStyle/>
          <a:p>
            <a:pPr>
              <a:defRPr/>
            </a:pPr>
            <a:fld id="{90224EEC-70BD-47A9-9FDB-B3FBED8C2884}" type="slidenum">
              <a:rPr lang="en-US" altLang="zh-CN" smtClean="0"/>
              <a:pPr>
                <a:defRPr/>
              </a:pPr>
              <a:t>4</a:t>
            </a:fld>
            <a:endParaRPr lang="en-US" altLang="zh-CN"/>
          </a:p>
        </p:txBody>
      </p:sp>
      <p:sp>
        <p:nvSpPr>
          <p:cNvPr id="7" name="页脚占位符 6"/>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1747"/>
                                        </p:tgtEl>
                                        <p:attrNameLst>
                                          <p:attrName>style.visibility</p:attrName>
                                        </p:attrNameLst>
                                      </p:cBhvr>
                                      <p:to>
                                        <p:strVal val="visible"/>
                                      </p:to>
                                    </p:set>
                                    <p:anim calcmode="lin" valueType="num">
                                      <p:cBhvr additive="base">
                                        <p:cTn id="13" dur="500" fill="hold"/>
                                        <p:tgtEl>
                                          <p:spTgt spid="31747"/>
                                        </p:tgtEl>
                                        <p:attrNameLst>
                                          <p:attrName>ppt_x</p:attrName>
                                        </p:attrNameLst>
                                      </p:cBhvr>
                                      <p:tavLst>
                                        <p:tav tm="0">
                                          <p:val>
                                            <p:strVal val="#ppt_x"/>
                                          </p:val>
                                        </p:tav>
                                        <p:tav tm="100000">
                                          <p:val>
                                            <p:strVal val="#ppt_x"/>
                                          </p:val>
                                        </p:tav>
                                      </p:tavLst>
                                    </p:anim>
                                    <p:anim calcmode="lin" valueType="num">
                                      <p:cBhvr additive="base">
                                        <p:cTn id="14" dur="500" fill="hold"/>
                                        <p:tgtEl>
                                          <p:spTgt spid="3174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0"/>
                                        </p:tgtEl>
                                        <p:attrNameLst>
                                          <p:attrName>style.visibility</p:attrName>
                                        </p:attrNameLst>
                                      </p:cBhvr>
                                      <p:to>
                                        <p:strVal val="visible"/>
                                      </p:to>
                                    </p:set>
                                    <p:anim calcmode="lin" valueType="num">
                                      <p:cBhvr additive="base">
                                        <p:cTn id="19" dur="500" fill="hold"/>
                                        <p:tgtEl>
                                          <p:spTgt spid="22530"/>
                                        </p:tgtEl>
                                        <p:attrNameLst>
                                          <p:attrName>ppt_x</p:attrName>
                                        </p:attrNameLst>
                                      </p:cBhvr>
                                      <p:tavLst>
                                        <p:tav tm="0">
                                          <p:val>
                                            <p:strVal val="0-#ppt_w/2"/>
                                          </p:val>
                                        </p:tav>
                                        <p:tav tm="100000">
                                          <p:val>
                                            <p:strVal val="#ppt_x"/>
                                          </p:val>
                                        </p:tav>
                                      </p:tavLst>
                                    </p:anim>
                                    <p:anim calcmode="lin" valueType="num">
                                      <p:cBhvr additive="base">
                                        <p:cTn id="20"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ChangeArrowheads="1"/>
          </p:cNvSpPr>
          <p:nvPr/>
        </p:nvSpPr>
        <p:spPr bwMode="auto">
          <a:xfrm>
            <a:off x="755576" y="1556792"/>
            <a:ext cx="7201545" cy="3170099"/>
          </a:xfrm>
          <a:prstGeom prst="rect">
            <a:avLst/>
          </a:prstGeom>
          <a:noFill/>
          <a:ln w="9525">
            <a:noFill/>
            <a:miter lim="800000"/>
            <a:headEnd/>
            <a:tailEnd/>
          </a:ln>
        </p:spPr>
        <p:txBody>
          <a:bodyPr wrap="square">
            <a:spAutoFit/>
          </a:bodyPr>
          <a:lstStyle/>
          <a:p>
            <a:r>
              <a:rPr lang="en-US" altLang="zh-CN" sz="4000" b="1" dirty="0" smtClean="0">
                <a:latin typeface="宋体" pitchFamily="2" charset="-122"/>
              </a:rPr>
              <a:t>【</a:t>
            </a:r>
            <a:r>
              <a:rPr lang="zh-CN" altLang="en-US" sz="4000" b="1" dirty="0">
                <a:latin typeface="宋体" pitchFamily="2" charset="-122"/>
              </a:rPr>
              <a:t>剧 烈</a:t>
            </a:r>
            <a:r>
              <a:rPr lang="en-US" altLang="zh-CN" sz="4000" b="1" dirty="0">
                <a:latin typeface="宋体" pitchFamily="2" charset="-122"/>
              </a:rPr>
              <a:t>】</a:t>
            </a:r>
            <a:r>
              <a:rPr lang="zh-CN" altLang="en-US" sz="4000" b="1" dirty="0">
                <a:latin typeface="宋体" pitchFamily="2" charset="-122"/>
              </a:rPr>
              <a:t>猛烈。 </a:t>
            </a:r>
          </a:p>
          <a:p>
            <a:r>
              <a:rPr lang="en-US" altLang="zh-CN" sz="4000" b="1" dirty="0">
                <a:latin typeface="宋体" pitchFamily="2" charset="-122"/>
              </a:rPr>
              <a:t>【</a:t>
            </a:r>
            <a:r>
              <a:rPr lang="zh-CN" altLang="en-US" sz="4000" b="1" dirty="0">
                <a:latin typeface="宋体" pitchFamily="2" charset="-122"/>
              </a:rPr>
              <a:t>骤 然</a:t>
            </a:r>
            <a:r>
              <a:rPr lang="en-US" altLang="zh-CN" sz="4000" b="1" dirty="0">
                <a:latin typeface="宋体" pitchFamily="2" charset="-122"/>
              </a:rPr>
              <a:t>】</a:t>
            </a:r>
            <a:r>
              <a:rPr lang="zh-CN" altLang="en-US" sz="4000" b="1" dirty="0">
                <a:latin typeface="宋体" pitchFamily="2" charset="-122"/>
              </a:rPr>
              <a:t>突然、忽然。 </a:t>
            </a:r>
          </a:p>
          <a:p>
            <a:r>
              <a:rPr lang="en-US" altLang="zh-CN" sz="4000" b="1" dirty="0">
                <a:latin typeface="宋体" pitchFamily="2" charset="-122"/>
              </a:rPr>
              <a:t>【</a:t>
            </a:r>
            <a:r>
              <a:rPr lang="zh-CN" altLang="en-US" sz="4000" b="1" dirty="0">
                <a:latin typeface="宋体" pitchFamily="2" charset="-122"/>
              </a:rPr>
              <a:t>窗 棂</a:t>
            </a:r>
            <a:r>
              <a:rPr lang="en-US" altLang="zh-CN" sz="4000" b="1" dirty="0">
                <a:latin typeface="宋体" pitchFamily="2" charset="-122"/>
              </a:rPr>
              <a:t>】</a:t>
            </a:r>
            <a:r>
              <a:rPr lang="zh-CN" altLang="en-US" sz="4000" b="1" dirty="0">
                <a:latin typeface="宋体" pitchFamily="2" charset="-122"/>
              </a:rPr>
              <a:t>窗格子。 </a:t>
            </a:r>
          </a:p>
          <a:p>
            <a:r>
              <a:rPr lang="en-US" altLang="zh-CN" sz="4000" b="1" dirty="0">
                <a:latin typeface="宋体" pitchFamily="2" charset="-122"/>
              </a:rPr>
              <a:t>【</a:t>
            </a:r>
            <a:r>
              <a:rPr lang="zh-CN" altLang="en-US" sz="4000" b="1" dirty="0">
                <a:latin typeface="宋体" pitchFamily="2" charset="-122"/>
              </a:rPr>
              <a:t>告 别</a:t>
            </a:r>
            <a:r>
              <a:rPr lang="en-US" altLang="zh-CN" sz="4000" b="1" dirty="0">
                <a:latin typeface="宋体" pitchFamily="2" charset="-122"/>
              </a:rPr>
              <a:t>】</a:t>
            </a:r>
            <a:r>
              <a:rPr lang="zh-CN" altLang="en-US" sz="4000" b="1" dirty="0">
                <a:latin typeface="宋体" pitchFamily="2" charset="-122"/>
              </a:rPr>
              <a:t>离别、分手。 </a:t>
            </a:r>
          </a:p>
          <a:p>
            <a:r>
              <a:rPr lang="en-US" altLang="zh-CN" sz="4000" b="1" dirty="0">
                <a:latin typeface="宋体" pitchFamily="2" charset="-122"/>
              </a:rPr>
              <a:t>【</a:t>
            </a:r>
            <a:r>
              <a:rPr lang="zh-CN" altLang="en-US" sz="4000" b="1" dirty="0">
                <a:latin typeface="宋体" pitchFamily="2" charset="-122"/>
              </a:rPr>
              <a:t>声 浪</a:t>
            </a:r>
            <a:r>
              <a:rPr lang="en-US" altLang="zh-CN" sz="4000" b="1" dirty="0">
                <a:latin typeface="宋体" pitchFamily="2" charset="-122"/>
              </a:rPr>
              <a:t>】</a:t>
            </a:r>
            <a:r>
              <a:rPr lang="zh-CN" altLang="en-US" sz="4000" b="1" dirty="0">
                <a:latin typeface="宋体" pitchFamily="2" charset="-122"/>
              </a:rPr>
              <a:t>指许多人呼喊的声音。 </a:t>
            </a:r>
          </a:p>
        </p:txBody>
      </p:sp>
      <p:sp>
        <p:nvSpPr>
          <p:cNvPr id="3" name="矩形 2"/>
          <p:cNvSpPr/>
          <p:nvPr/>
        </p:nvSpPr>
        <p:spPr>
          <a:xfrm>
            <a:off x="1331640" y="476672"/>
            <a:ext cx="2270173" cy="646331"/>
          </a:xfrm>
          <a:prstGeom prst="rect">
            <a:avLst/>
          </a:prstGeom>
        </p:spPr>
        <p:txBody>
          <a:bodyPr wrap="none">
            <a:spAutoFit/>
          </a:bodyPr>
          <a:lstStyle/>
          <a:p>
            <a:r>
              <a:rPr lang="zh-CN" altLang="en-US" sz="3600" b="1" i="1" dirty="0" smtClean="0">
                <a:solidFill>
                  <a:srgbClr val="7030A0"/>
                </a:solidFill>
                <a:latin typeface="黑体" pitchFamily="49" charset="-122"/>
                <a:ea typeface="黑体" pitchFamily="49" charset="-122"/>
              </a:rPr>
              <a:t>解释词语 </a:t>
            </a:r>
            <a:endParaRPr lang="zh-CN" altLang="en-US" sz="3600" b="1" i="1" dirty="0">
              <a:solidFill>
                <a:srgbClr val="7030A0"/>
              </a:solidFill>
              <a:latin typeface="黑体" pitchFamily="49" charset="-122"/>
              <a:ea typeface="黑体" pitchFamily="49" charset="-122"/>
            </a:endParaRPr>
          </a:p>
        </p:txBody>
      </p:sp>
      <p:sp>
        <p:nvSpPr>
          <p:cNvPr id="4" name="日期占位符 3"/>
          <p:cNvSpPr>
            <a:spLocks noGrp="1"/>
          </p:cNvSpPr>
          <p:nvPr>
            <p:ph type="dt" sz="half" idx="10"/>
          </p:nvPr>
        </p:nvSpPr>
        <p:spPr/>
        <p:txBody>
          <a:bodyPr/>
          <a:lstStyle/>
          <a:p>
            <a:pPr>
              <a:defRPr/>
            </a:pPr>
            <a:fld id="{2D1F90A9-401B-4EF7-AB6D-F617DA280F7A}" type="datetime3">
              <a:rPr lang="zh-CN" altLang="en-US" smtClean="0"/>
              <a:pPr>
                <a:defRPr/>
              </a:pPr>
              <a:t>2018年9月7日星期五</a:t>
            </a:fld>
            <a:endParaRPr lang="en-US" altLang="zh-CN"/>
          </a:p>
        </p:txBody>
      </p:sp>
      <p:sp>
        <p:nvSpPr>
          <p:cNvPr id="5" name="灯片编号占位符 4"/>
          <p:cNvSpPr>
            <a:spLocks noGrp="1"/>
          </p:cNvSpPr>
          <p:nvPr>
            <p:ph type="sldNum" sz="quarter" idx="12"/>
          </p:nvPr>
        </p:nvSpPr>
        <p:spPr/>
        <p:txBody>
          <a:bodyPr/>
          <a:lstStyle/>
          <a:p>
            <a:pPr>
              <a:defRPr/>
            </a:pPr>
            <a:fld id="{90224EEC-70BD-47A9-9FDB-B3FBED8C2884}" type="slidenum">
              <a:rPr lang="en-US" altLang="zh-CN" smtClean="0"/>
              <a:pPr>
                <a:defRPr/>
              </a:pPr>
              <a:t>5</a:t>
            </a:fld>
            <a:endParaRPr lang="en-US" altLang="zh-CN"/>
          </a:p>
        </p:txBody>
      </p:sp>
      <p:sp>
        <p:nvSpPr>
          <p:cNvPr id="6" name="页脚占位符 5"/>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170"/>
                                        </p:tgtEl>
                                        <p:attrNameLst>
                                          <p:attrName>style.visibility</p:attrName>
                                        </p:attrNameLst>
                                      </p:cBhvr>
                                      <p:to>
                                        <p:strVal val="visible"/>
                                      </p:to>
                                    </p:set>
                                    <p:anim calcmode="lin" valueType="num">
                                      <p:cBhvr additive="base">
                                        <p:cTn id="13" dur="500" fill="hold"/>
                                        <p:tgtEl>
                                          <p:spTgt spid="7170"/>
                                        </p:tgtEl>
                                        <p:attrNameLst>
                                          <p:attrName>ppt_x</p:attrName>
                                        </p:attrNameLst>
                                      </p:cBhvr>
                                      <p:tavLst>
                                        <p:tav tm="0">
                                          <p:val>
                                            <p:strVal val="#ppt_x"/>
                                          </p:val>
                                        </p:tav>
                                        <p:tav tm="100000">
                                          <p:val>
                                            <p:strVal val="#ppt_x"/>
                                          </p:val>
                                        </p:tav>
                                      </p:tavLst>
                                    </p:anim>
                                    <p:anim calcmode="lin" valueType="num">
                                      <p:cBhvr additive="base">
                                        <p:cTn id="14"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3"/>
          <p:cNvSpPr>
            <a:spLocks noGrp="1" noChangeArrowheads="1"/>
          </p:cNvSpPr>
          <p:nvPr>
            <p:ph idx="4294967295"/>
          </p:nvPr>
        </p:nvSpPr>
        <p:spPr>
          <a:xfrm>
            <a:off x="611560" y="1600200"/>
            <a:ext cx="7416824" cy="4525963"/>
          </a:xfrm>
        </p:spPr>
        <p:txBody>
          <a:bodyPr>
            <a:normAutofit/>
          </a:bodyPr>
          <a:lstStyle/>
          <a:p>
            <a:pPr>
              <a:buNone/>
            </a:pPr>
            <a:r>
              <a:rPr lang="zh-CN" altLang="en-US" sz="3600" b="1" dirty="0" smtClean="0">
                <a:ea typeface="黑体" pitchFamily="2" charset="-122"/>
              </a:rPr>
              <a:t>   本</a:t>
            </a:r>
            <a:r>
              <a:rPr lang="zh-CN" altLang="en-US" sz="3600" b="1" dirty="0">
                <a:ea typeface="黑体" pitchFamily="2" charset="-122"/>
              </a:rPr>
              <a:t>诗写于 </a:t>
            </a:r>
            <a:r>
              <a:rPr lang="en-US" altLang="zh-CN" sz="3600" b="1" dirty="0">
                <a:ea typeface="黑体" pitchFamily="2" charset="-122"/>
              </a:rPr>
              <a:t>1968 </a:t>
            </a:r>
            <a:r>
              <a:rPr lang="zh-CN" altLang="en-US" sz="3600" b="1" dirty="0">
                <a:ea typeface="黑体" pitchFamily="2" charset="-122"/>
              </a:rPr>
              <a:t>年</a:t>
            </a:r>
            <a:r>
              <a:rPr lang="en-US" altLang="zh-CN" sz="3600" b="1" dirty="0">
                <a:ea typeface="黑体" pitchFamily="2" charset="-122"/>
              </a:rPr>
              <a:t>12</a:t>
            </a:r>
            <a:r>
              <a:rPr lang="zh-CN" altLang="en-US" sz="3600" b="1" dirty="0">
                <a:ea typeface="黑体" pitchFamily="2" charset="-122"/>
              </a:rPr>
              <a:t>月</a:t>
            </a:r>
            <a:r>
              <a:rPr lang="en-US" altLang="zh-CN" sz="3600" b="1" dirty="0">
                <a:ea typeface="黑体" pitchFamily="2" charset="-122"/>
              </a:rPr>
              <a:t>20</a:t>
            </a:r>
            <a:r>
              <a:rPr lang="zh-CN" altLang="en-US" sz="3600" b="1" dirty="0">
                <a:ea typeface="黑体" pitchFamily="2" charset="-122"/>
              </a:rPr>
              <a:t>日，诗中描述的是诗人</a:t>
            </a:r>
            <a:r>
              <a:rPr lang="en-US" altLang="zh-CN" sz="3600" b="1" dirty="0">
                <a:ea typeface="黑体" pitchFamily="2" charset="-122"/>
              </a:rPr>
              <a:t>1968 </a:t>
            </a:r>
            <a:r>
              <a:rPr lang="zh-CN" altLang="en-US" sz="3600" b="1" dirty="0">
                <a:ea typeface="黑体" pitchFamily="2" charset="-122"/>
              </a:rPr>
              <a:t>年</a:t>
            </a:r>
            <a:r>
              <a:rPr lang="en-US" altLang="zh-CN" sz="3600" b="1" dirty="0">
                <a:ea typeface="黑体" pitchFamily="2" charset="-122"/>
              </a:rPr>
              <a:t>12</a:t>
            </a:r>
            <a:r>
              <a:rPr lang="zh-CN" altLang="en-US" sz="3600" b="1" dirty="0">
                <a:ea typeface="黑体" pitchFamily="2" charset="-122"/>
              </a:rPr>
              <a:t>月</a:t>
            </a:r>
            <a:r>
              <a:rPr lang="en-US" altLang="zh-CN" sz="3600" b="1" dirty="0">
                <a:ea typeface="黑体" pitchFamily="2" charset="-122"/>
              </a:rPr>
              <a:t>20</a:t>
            </a:r>
            <a:r>
              <a:rPr lang="zh-CN" altLang="en-US" sz="3600" b="1" dirty="0">
                <a:ea typeface="黑体" pitchFamily="2" charset="-122"/>
              </a:rPr>
              <a:t>日</a:t>
            </a:r>
            <a:r>
              <a:rPr lang="en-US" altLang="zh-CN" sz="3600" b="1" dirty="0">
                <a:ea typeface="黑体" pitchFamily="2" charset="-122"/>
              </a:rPr>
              <a:t>4:08</a:t>
            </a:r>
            <a:r>
              <a:rPr lang="zh-CN" altLang="en-US" sz="3600" b="1" dirty="0">
                <a:ea typeface="黑体" pitchFamily="2" charset="-122"/>
              </a:rPr>
              <a:t>分</a:t>
            </a:r>
            <a:r>
              <a:rPr lang="en-US" altLang="zh-CN" sz="3600" b="1" dirty="0">
                <a:ea typeface="黑体" pitchFamily="2" charset="-122"/>
              </a:rPr>
              <a:t>,</a:t>
            </a:r>
            <a:r>
              <a:rPr lang="zh-CN" altLang="en-US" sz="3600" b="1" dirty="0">
                <a:ea typeface="黑体" pitchFamily="2" charset="-122"/>
              </a:rPr>
              <a:t>告别家乡北京到山西插队的情形。“四点零八分的北京</a:t>
            </a:r>
            <a:r>
              <a:rPr lang="en-US" altLang="zh-CN" sz="3600" b="1" dirty="0">
                <a:ea typeface="黑体" pitchFamily="2" charset="-122"/>
              </a:rPr>
              <a:t>”</a:t>
            </a:r>
            <a:r>
              <a:rPr lang="zh-CN" altLang="en-US" sz="3600" b="1" dirty="0">
                <a:ea typeface="黑体" pitchFamily="2" charset="-122"/>
              </a:rPr>
              <a:t>成了诗人个人命运的记号。</a:t>
            </a:r>
          </a:p>
        </p:txBody>
      </p:sp>
      <p:sp>
        <p:nvSpPr>
          <p:cNvPr id="4" name="TextBox 3"/>
          <p:cNvSpPr txBox="1"/>
          <p:nvPr/>
        </p:nvSpPr>
        <p:spPr>
          <a:xfrm>
            <a:off x="1403648" y="764704"/>
            <a:ext cx="2304256" cy="646331"/>
          </a:xfrm>
          <a:prstGeom prst="rect">
            <a:avLst/>
          </a:prstGeom>
          <a:noFill/>
        </p:spPr>
        <p:txBody>
          <a:bodyPr wrap="square" rtlCol="0">
            <a:spAutoFit/>
          </a:bodyPr>
          <a:lstStyle/>
          <a:p>
            <a:r>
              <a:rPr lang="zh-CN" altLang="en-US" sz="3600" b="1" i="1" dirty="0" smtClean="0">
                <a:solidFill>
                  <a:srgbClr val="7030A0"/>
                </a:solidFill>
                <a:latin typeface="黑体" pitchFamily="49" charset="-122"/>
                <a:ea typeface="黑体" pitchFamily="49" charset="-122"/>
              </a:rPr>
              <a:t>写作背景</a:t>
            </a:r>
            <a:endParaRPr lang="zh-CN" altLang="en-US" sz="3600" b="1" i="1" dirty="0">
              <a:solidFill>
                <a:srgbClr val="7030A0"/>
              </a:solidFill>
              <a:latin typeface="黑体" pitchFamily="49" charset="-122"/>
              <a:ea typeface="黑体" pitchFamily="49" charset="-122"/>
            </a:endParaRPr>
          </a:p>
        </p:txBody>
      </p:sp>
      <p:sp>
        <p:nvSpPr>
          <p:cNvPr id="5" name="日期占位符 4"/>
          <p:cNvSpPr>
            <a:spLocks noGrp="1"/>
          </p:cNvSpPr>
          <p:nvPr>
            <p:ph type="dt" sz="half" idx="10"/>
          </p:nvPr>
        </p:nvSpPr>
        <p:spPr/>
        <p:txBody>
          <a:bodyPr/>
          <a:lstStyle/>
          <a:p>
            <a:pPr>
              <a:defRPr/>
            </a:pPr>
            <a:fld id="{F329592E-2681-41ED-8F93-B22E3983B39A}" type="datetime3">
              <a:rPr lang="zh-CN" altLang="en-US" smtClean="0"/>
              <a:pPr>
                <a:defRPr/>
              </a:pPr>
              <a:t>2018年9月7日星期五</a:t>
            </a:fld>
            <a:endParaRPr lang="en-US" altLang="zh-CN"/>
          </a:p>
        </p:txBody>
      </p:sp>
      <p:sp>
        <p:nvSpPr>
          <p:cNvPr id="6" name="灯片编号占位符 5"/>
          <p:cNvSpPr>
            <a:spLocks noGrp="1"/>
          </p:cNvSpPr>
          <p:nvPr>
            <p:ph type="sldNum" sz="quarter" idx="12"/>
          </p:nvPr>
        </p:nvSpPr>
        <p:spPr/>
        <p:txBody>
          <a:bodyPr/>
          <a:lstStyle/>
          <a:p>
            <a:pPr>
              <a:defRPr/>
            </a:pPr>
            <a:fld id="{90224EEC-70BD-47A9-9FDB-B3FBED8C2884}" type="slidenum">
              <a:rPr lang="en-US" altLang="zh-CN" smtClean="0"/>
              <a:pPr>
                <a:defRPr/>
              </a:pPr>
              <a:t>6</a:t>
            </a:fld>
            <a:endParaRPr lang="en-US" altLang="zh-CN"/>
          </a:p>
        </p:txBody>
      </p:sp>
      <p:sp>
        <p:nvSpPr>
          <p:cNvPr id="7" name="页脚占位符 6"/>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0" fill="hold">
                                          <p:stCondLst>
                                            <p:cond delay="0"/>
                                          </p:stCondLst>
                                        </p:cTn>
                                        <p:tgtEl>
                                          <p:spTgt spid="34818">
                                            <p:txEl>
                                              <p:pRg st="0" end="0"/>
                                            </p:txEl>
                                          </p:spTgt>
                                        </p:tgtEl>
                                        <p:attrNameLst>
                                          <p:attrName>style.visibility</p:attrName>
                                        </p:attrNameLst>
                                      </p:cBhvr>
                                      <p:to>
                                        <p:strVal val="visible"/>
                                      </p:to>
                                    </p:set>
                                    <p:animEffect transition="in" filter="fade">
                                      <p:cBhvr>
                                        <p:cTn id="7" dur="500">
                                          <p:stCondLst>
                                            <p:cond delay="0"/>
                                          </p:stCondLst>
                                        </p:cTn>
                                        <p:tgtEl>
                                          <p:spTgt spid="34818">
                                            <p:txEl>
                                              <p:pRg st="0" end="0"/>
                                            </p:txEl>
                                          </p:spTgt>
                                        </p:tgtEl>
                                      </p:cBhvr>
                                    </p:animEffect>
                                    <p:anim calcmode="lin" valueType="num">
                                      <p:cBhvr>
                                        <p:cTn id="8" dur="500" fill="hold">
                                          <p:stCondLst>
                                            <p:cond delay="0"/>
                                          </p:stCondLst>
                                        </p:cTn>
                                        <p:tgtEl>
                                          <p:spTgt spid="34818">
                                            <p:txEl>
                                              <p:pRg st="0" end="0"/>
                                            </p:txEl>
                                          </p:spTgt>
                                        </p:tgtEl>
                                        <p:attrNameLst>
                                          <p:attrName>ppt_x</p:attrName>
                                        </p:attrNameLst>
                                      </p:cBhvr>
                                      <p:tavLst>
                                        <p:tav tm="0">
                                          <p:val>
                                            <p:strVal val="#ppt_x-.1"/>
                                          </p:val>
                                        </p:tav>
                                        <p:tav tm="100000">
                                          <p:val>
                                            <p:strVal val="#ppt_x"/>
                                          </p:val>
                                        </p:tav>
                                      </p:tavLst>
                                    </p:anim>
                                    <p:anim calcmode="lin" valueType="num">
                                      <p:cBhvr>
                                        <p:cTn id="9" dur="500" fill="hold">
                                          <p:stCondLst>
                                            <p:cond delay="0"/>
                                          </p:stCondLst>
                                        </p:cTn>
                                        <p:tgtEl>
                                          <p:spTgt spid="348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363915"/>
            <a:ext cx="7848872" cy="6494085"/>
          </a:xfrm>
          <a:prstGeom prst="rect">
            <a:avLst/>
          </a:prstGeom>
        </p:spPr>
        <p:txBody>
          <a:bodyPr wrap="square">
            <a:spAutoFit/>
          </a:bodyPr>
          <a:lstStyle/>
          <a:p>
            <a:r>
              <a:rPr lang="zh-CN" altLang="en-US" sz="1600" b="1" dirty="0" smtClean="0">
                <a:latin typeface="黑体" pitchFamily="49" charset="-122"/>
                <a:ea typeface="黑体" pitchFamily="49" charset="-122"/>
              </a:rPr>
              <a:t>在那个狂热而扭曲的时代有一批和大家差不多大的青年，他们有一个共同的名字，叫做</a:t>
            </a:r>
            <a:r>
              <a:rPr lang="zh-CN" altLang="en-US" sz="1600" b="1" dirty="0" smtClean="0">
                <a:solidFill>
                  <a:srgbClr val="FF0000"/>
                </a:solidFill>
                <a:latin typeface="黑体" pitchFamily="49" charset="-122"/>
                <a:ea typeface="黑体" pitchFamily="49" charset="-122"/>
              </a:rPr>
              <a:t>“知青”。</a:t>
            </a:r>
            <a:endParaRPr lang="en-US" altLang="zh-CN" sz="1600" b="1" dirty="0" smtClean="0">
              <a:solidFill>
                <a:srgbClr val="FF0000"/>
              </a:solidFill>
              <a:latin typeface="黑体" pitchFamily="49" charset="-122"/>
              <a:ea typeface="黑体" pitchFamily="49" charset="-122"/>
            </a:endParaRPr>
          </a:p>
          <a:p>
            <a:r>
              <a:rPr lang="zh-CN" altLang="en-US" sz="1600" b="1" dirty="0" smtClean="0">
                <a:latin typeface="黑体" pitchFamily="49" charset="-122"/>
                <a:ea typeface="黑体" pitchFamily="49" charset="-122"/>
              </a:rPr>
              <a:t>那是一个社会物质贫乏，然而，人民在精神上却无限狂热的年代。仿佛所有的人都看到共产主义的实现就在眼前，再加一把劲就能得到，而它的缔造者毛主席就在人们心中就如同神明一般。</a:t>
            </a:r>
            <a:r>
              <a:rPr lang="en-US" altLang="zh-CN" sz="1600" b="1" dirty="0" smtClean="0">
                <a:solidFill>
                  <a:srgbClr val="FF0000"/>
                </a:solidFill>
                <a:latin typeface="黑体" pitchFamily="49" charset="-122"/>
                <a:ea typeface="黑体" pitchFamily="49" charset="-122"/>
              </a:rPr>
              <a:t>1968</a:t>
            </a:r>
            <a:r>
              <a:rPr lang="zh-CN" altLang="en-US" sz="1600" b="1" dirty="0" smtClean="0">
                <a:solidFill>
                  <a:srgbClr val="FF0000"/>
                </a:solidFill>
                <a:latin typeface="黑体" pitchFamily="49" charset="-122"/>
                <a:ea typeface="黑体" pitchFamily="49" charset="-122"/>
              </a:rPr>
              <a:t>年</a:t>
            </a:r>
            <a:r>
              <a:rPr lang="en-US" altLang="zh-CN" sz="1600" b="1" dirty="0" smtClean="0">
                <a:solidFill>
                  <a:srgbClr val="FF0000"/>
                </a:solidFill>
                <a:latin typeface="黑体" pitchFamily="49" charset="-122"/>
                <a:ea typeface="黑体" pitchFamily="49" charset="-122"/>
              </a:rPr>
              <a:t>《</a:t>
            </a:r>
            <a:r>
              <a:rPr lang="zh-CN" altLang="en-US" sz="1600" b="1" dirty="0" smtClean="0">
                <a:solidFill>
                  <a:srgbClr val="FF0000"/>
                </a:solidFill>
                <a:latin typeface="黑体" pitchFamily="49" charset="-122"/>
                <a:ea typeface="黑体" pitchFamily="49" charset="-122"/>
              </a:rPr>
              <a:t>人民日报</a:t>
            </a:r>
            <a:r>
              <a:rPr lang="en-US" altLang="zh-CN" sz="1600" b="1" dirty="0" smtClean="0">
                <a:solidFill>
                  <a:srgbClr val="FF0000"/>
                </a:solidFill>
                <a:latin typeface="黑体" pitchFamily="49" charset="-122"/>
                <a:ea typeface="黑体" pitchFamily="49" charset="-122"/>
              </a:rPr>
              <a:t>》</a:t>
            </a:r>
            <a:r>
              <a:rPr lang="zh-CN" altLang="en-US" sz="1600" b="1" dirty="0" smtClean="0">
                <a:solidFill>
                  <a:srgbClr val="FF0000"/>
                </a:solidFill>
                <a:latin typeface="黑体" pitchFamily="49" charset="-122"/>
                <a:ea typeface="黑体" pitchFamily="49" charset="-122"/>
              </a:rPr>
              <a:t>刊发了毛泽东的</a:t>
            </a:r>
            <a:r>
              <a:rPr lang="zh-CN" altLang="en-US" sz="1600" b="1" dirty="0" smtClean="0">
                <a:latin typeface="黑体" pitchFamily="49" charset="-122"/>
                <a:ea typeface="黑体" pitchFamily="49" charset="-122"/>
              </a:rPr>
              <a:t>一条指示：</a:t>
            </a:r>
            <a:r>
              <a:rPr lang="zh-CN" altLang="en-US" sz="1600" b="1" dirty="0" smtClean="0">
                <a:solidFill>
                  <a:srgbClr val="FF0000"/>
                </a:solidFill>
                <a:latin typeface="黑体" pitchFamily="49" charset="-122"/>
                <a:ea typeface="黑体" pitchFamily="49" charset="-122"/>
              </a:rPr>
              <a:t>“知识青年到农村去，接收贫下中农再教育，很有必要。”</a:t>
            </a:r>
            <a:r>
              <a:rPr lang="zh-CN" altLang="en-US" sz="1600" b="1" dirty="0" smtClean="0">
                <a:latin typeface="黑体" pitchFamily="49" charset="-122"/>
                <a:ea typeface="黑体" pitchFamily="49" charset="-122"/>
              </a:rPr>
              <a:t>接着又连续几天以大量篇幅报道了全国各地青年上山下乡的消息，毛主席以他巨大的影响力改变了整整一代城市青年和数千万城市家庭的命运。几乎所有的青年在各式各样的号召下，怀着对毛主席的无限崇拜与忠诚投入到这场运动中。那个时候，满街都有这样振奋人心的标语口号，人们每时每刻都沉浸在一种革命理想主义精神的高度兴奋中。诗歌是时代的镜子，这首诗就表现了那个时代的面貌</a:t>
            </a:r>
            <a:r>
              <a:rPr lang="zh-CN" altLang="en-US" sz="1600" b="1" dirty="0" smtClean="0">
                <a:solidFill>
                  <a:srgbClr val="190DB3"/>
                </a:solidFill>
                <a:latin typeface="黑体" pitchFamily="49" charset="-122"/>
                <a:ea typeface="黑体" pitchFamily="49" charset="-122"/>
              </a:rPr>
              <a:t>：</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妈妈放开我吧</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放</a:t>
            </a:r>
            <a:r>
              <a:rPr lang="zh-CN" altLang="en-US" sz="1600" b="1" dirty="0" smtClean="0">
                <a:solidFill>
                  <a:srgbClr val="190DB3"/>
                </a:solidFill>
                <a:latin typeface="黑体" pitchFamily="49" charset="-122"/>
                <a:ea typeface="黑体" pitchFamily="49" charset="-122"/>
              </a:rPr>
              <a:t>开我，妈妈！</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不要为我担惊受怕。</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我们的战友遍天下，</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敌人的长矛算得了啥！</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我绝不做绕梁呢喃的乳燕，</a:t>
            </a:r>
            <a:r>
              <a:rPr lang="en-US" altLang="zh-CN" sz="1600" b="1" dirty="0" smtClean="0">
                <a:solidFill>
                  <a:srgbClr val="190DB3"/>
                </a:solidFill>
                <a:latin typeface="黑体" pitchFamily="49" charset="-122"/>
                <a:ea typeface="黑体" pitchFamily="49" charset="-122"/>
              </a:rPr>
              <a:t>/ </a:t>
            </a:r>
            <a:r>
              <a:rPr lang="zh-CN" altLang="en-US" sz="1600" b="1" dirty="0" smtClean="0">
                <a:solidFill>
                  <a:srgbClr val="190DB3"/>
                </a:solidFill>
                <a:latin typeface="黑体" pitchFamily="49" charset="-122"/>
                <a:ea typeface="黑体" pitchFamily="49" charset="-122"/>
              </a:rPr>
              <a:t>终日徘徊在屋檐下；</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我要做搏击长空的海燕，</a:t>
            </a:r>
            <a:r>
              <a:rPr lang="en-US" altLang="zh-CN" sz="1600" b="1" dirty="0" smtClean="0">
                <a:solidFill>
                  <a:srgbClr val="190DB3"/>
                </a:solidFill>
                <a:latin typeface="黑体" pitchFamily="49" charset="-122"/>
                <a:ea typeface="黑体" pitchFamily="49" charset="-122"/>
              </a:rPr>
              <a:t>/</a:t>
            </a:r>
            <a:r>
              <a:rPr lang="zh-CN" altLang="en-US" sz="1600" b="1" dirty="0" smtClean="0">
                <a:solidFill>
                  <a:srgbClr val="190DB3"/>
                </a:solidFill>
                <a:latin typeface="黑体" pitchFamily="49" charset="-122"/>
                <a:ea typeface="黑体" pitchFamily="49" charset="-122"/>
              </a:rPr>
              <a:t>去迎接暴风雨的冲刷！</a:t>
            </a:r>
          </a:p>
          <a:p>
            <a:r>
              <a:rPr lang="zh-CN" altLang="en-US" sz="1600" b="1" dirty="0" smtClean="0">
                <a:latin typeface="黑体" pitchFamily="49" charset="-122"/>
                <a:ea typeface="黑体" pitchFamily="49" charset="-122"/>
              </a:rPr>
              <a:t>在追逐理想的冲动中，在城市的动员之后，那些并不比大家大多少的孩子们接到了一张张上山下乡通知书。时代的热情感染着他们，他们开始整理行装。于是知识青年们，以万、数十万计为单位的数量，先后挤上了一列列北往西去的列车。他们都还没来得及作一点必要的准备，甚至不知道如何准备，怀着各式各样的梦想和幻想，带着共同的青春和热血，带着共和国的年龄，这些定格在胶片中的青春面庞怀着最美好的理想踏上了最艰辛的道路，随着一声长长气笛，告别了欢送的锣鼓、告别了喧闹的城市、告别了读书声，告别了流泪的同学、年迈的父母。而这一去，他们并不知道是否还有明日的相见。在那场运动中，广阔天地把城市的孩子们分送给一个个贫穷的村庄。直到很多年之后，当一部分的知青发现十年一梦自己依然两手空空无房无家、发现自己本该光明的前程即将永远留给田地、战天斗地的热情在时间的冲刷下还原成最朴素的愿望，回家。</a:t>
            </a:r>
            <a:r>
              <a:rPr lang="en-US" altLang="zh-CN" sz="1600" b="1" dirty="0" smtClean="0">
                <a:latin typeface="黑体" pitchFamily="49" charset="-122"/>
                <a:ea typeface="黑体" pitchFamily="49" charset="-122"/>
              </a:rPr>
              <a:t>1980</a:t>
            </a:r>
            <a:r>
              <a:rPr lang="zh-CN" altLang="en-US" sz="1600" b="1" dirty="0" smtClean="0">
                <a:latin typeface="黑体" pitchFamily="49" charset="-122"/>
                <a:ea typeface="黑体" pitchFamily="49" charset="-122"/>
              </a:rPr>
              <a:t>年这场轰轰烈烈的影响了一代人的运动终于落下大幕，但是，有的知青回来了，而有的却永远留在了异乡的农村，成为了一个地道的农民。</a:t>
            </a:r>
            <a:endParaRPr lang="zh-CN" altLang="en-US" sz="1600" b="1" dirty="0">
              <a:latin typeface="黑体" pitchFamily="49" charset="-122"/>
              <a:ea typeface="黑体" pitchFamily="49" charset="-122"/>
            </a:endParaRPr>
          </a:p>
        </p:txBody>
      </p:sp>
      <p:sp>
        <p:nvSpPr>
          <p:cNvPr id="3" name="日期占位符 2"/>
          <p:cNvSpPr>
            <a:spLocks noGrp="1"/>
          </p:cNvSpPr>
          <p:nvPr>
            <p:ph type="dt" sz="half" idx="10"/>
          </p:nvPr>
        </p:nvSpPr>
        <p:spPr/>
        <p:txBody>
          <a:bodyPr/>
          <a:lstStyle/>
          <a:p>
            <a:pPr>
              <a:defRPr/>
            </a:pPr>
            <a:fld id="{1AB79F37-011B-41D4-B577-A5A0921F4E43}" type="datetime3">
              <a:rPr lang="zh-CN" altLang="en-US" smtClean="0"/>
              <a:pPr>
                <a:defRPr/>
              </a:pPr>
              <a:t>2018年9月7日星期五</a:t>
            </a:fld>
            <a:endParaRPr lang="en-US" altLang="zh-CN"/>
          </a:p>
        </p:txBody>
      </p:sp>
      <p:sp>
        <p:nvSpPr>
          <p:cNvPr id="4" name="灯片编号占位符 3"/>
          <p:cNvSpPr>
            <a:spLocks noGrp="1"/>
          </p:cNvSpPr>
          <p:nvPr>
            <p:ph type="sldNum" sz="quarter" idx="12"/>
          </p:nvPr>
        </p:nvSpPr>
        <p:spPr/>
        <p:txBody>
          <a:bodyPr/>
          <a:lstStyle/>
          <a:p>
            <a:pPr>
              <a:defRPr/>
            </a:pPr>
            <a:fld id="{90224EEC-70BD-47A9-9FDB-B3FBED8C2884}" type="slidenum">
              <a:rPr lang="en-US" altLang="zh-CN" smtClean="0"/>
              <a:pPr>
                <a:defRPr/>
              </a:pPr>
              <a:t>7</a:t>
            </a:fld>
            <a:endParaRPr lang="en-US" altLang="zh-CN"/>
          </a:p>
        </p:txBody>
      </p:sp>
      <p:sp>
        <p:nvSpPr>
          <p:cNvPr id="5" name="页脚占位符 4"/>
          <p:cNvSpPr>
            <a:spLocks noGrp="1"/>
          </p:cNvSpPr>
          <p:nvPr>
            <p:ph type="ftr" sz="quarter" idx="11"/>
          </p:nvPr>
        </p:nvSpPr>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a:p>
        </p:txBody>
      </p:sp>
      <p:sp>
        <p:nvSpPr>
          <p:cNvPr id="6" name="TextBox 5"/>
          <p:cNvSpPr txBox="1"/>
          <p:nvPr/>
        </p:nvSpPr>
        <p:spPr>
          <a:xfrm>
            <a:off x="179512" y="980728"/>
            <a:ext cx="432048" cy="2123658"/>
          </a:xfrm>
          <a:prstGeom prst="rect">
            <a:avLst/>
          </a:prstGeom>
          <a:noFill/>
        </p:spPr>
        <p:txBody>
          <a:bodyPr wrap="square" rtlCol="0">
            <a:spAutoFit/>
          </a:bodyPr>
          <a:lstStyle/>
          <a:p>
            <a:r>
              <a:rPr lang="zh-CN" altLang="en-US" sz="3200" b="1" i="1" dirty="0" smtClean="0">
                <a:solidFill>
                  <a:srgbClr val="7030A0"/>
                </a:solidFill>
                <a:latin typeface="黑体" pitchFamily="49" charset="-122"/>
                <a:ea typeface="黑体" pitchFamily="49" charset="-122"/>
              </a:rPr>
              <a:t>写作背</a:t>
            </a:r>
            <a:r>
              <a:rPr lang="zh-CN" altLang="en-US" sz="3600" b="1" i="1" dirty="0" smtClean="0">
                <a:solidFill>
                  <a:srgbClr val="7030A0"/>
                </a:solidFill>
                <a:latin typeface="黑体" pitchFamily="49" charset="-122"/>
                <a:ea typeface="黑体" pitchFamily="49" charset="-122"/>
              </a:rPr>
              <a:t>景</a:t>
            </a:r>
            <a:endParaRPr lang="zh-CN" altLang="en-US" b="1" i="1" dirty="0">
              <a:solidFill>
                <a:srgbClr val="7030A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2"/>
          <p:cNvPicPr>
            <a:picLocks noChangeAspect="1" noChangeArrowheads="1"/>
          </p:cNvPicPr>
          <p:nvPr/>
        </p:nvPicPr>
        <p:blipFill>
          <a:blip r:embed="rId2" cstate="print"/>
          <a:srcRect/>
          <a:stretch>
            <a:fillRect/>
          </a:stretch>
        </p:blipFill>
        <p:spPr bwMode="auto">
          <a:xfrm>
            <a:off x="4644008" y="1628800"/>
            <a:ext cx="4320480" cy="4680520"/>
          </a:xfrm>
          <a:prstGeom prst="rect">
            <a:avLst/>
          </a:prstGeom>
          <a:noFill/>
          <a:ln w="9525">
            <a:noFill/>
            <a:miter lim="800000"/>
            <a:headEnd/>
            <a:tailEnd/>
          </a:ln>
        </p:spPr>
      </p:pic>
      <p:pic>
        <p:nvPicPr>
          <p:cNvPr id="3" name="Picture 2" descr="3-07"/>
          <p:cNvPicPr>
            <a:picLocks noChangeAspect="1" noChangeArrowheads="1"/>
          </p:cNvPicPr>
          <p:nvPr/>
        </p:nvPicPr>
        <p:blipFill>
          <a:blip r:embed="rId3" cstate="print"/>
          <a:srcRect/>
          <a:stretch>
            <a:fillRect/>
          </a:stretch>
        </p:blipFill>
        <p:spPr bwMode="auto">
          <a:xfrm>
            <a:off x="0" y="2708920"/>
            <a:ext cx="4644008" cy="3615680"/>
          </a:xfrm>
          <a:prstGeom prst="rect">
            <a:avLst/>
          </a:prstGeom>
          <a:noFill/>
          <a:ln w="9525">
            <a:noFill/>
            <a:miter lim="800000"/>
            <a:headEnd/>
            <a:tailEnd/>
          </a:ln>
        </p:spPr>
      </p:pic>
      <p:sp>
        <p:nvSpPr>
          <p:cNvPr id="4" name="矩形 3"/>
          <p:cNvSpPr/>
          <p:nvPr/>
        </p:nvSpPr>
        <p:spPr>
          <a:xfrm>
            <a:off x="2699792" y="908720"/>
            <a:ext cx="2880320" cy="1569660"/>
          </a:xfrm>
          <a:prstGeom prst="rect">
            <a:avLst/>
          </a:prstGeom>
        </p:spPr>
        <p:txBody>
          <a:bodyPr wrap="square">
            <a:spAutoFit/>
          </a:bodyPr>
          <a:lstStyle/>
          <a:p>
            <a:r>
              <a:rPr lang="zh-CN" altLang="en-US" sz="3200" b="1" dirty="0" smtClean="0">
                <a:solidFill>
                  <a:srgbClr val="190DB3"/>
                </a:solidFill>
                <a:ea typeface="黑体" pitchFamily="2" charset="-122"/>
              </a:rPr>
              <a:t>牛</a:t>
            </a:r>
            <a:r>
              <a:rPr lang="zh-CN" altLang="en-US" sz="3200" b="1" dirty="0" smtClean="0">
                <a:solidFill>
                  <a:srgbClr val="190DB3"/>
                </a:solidFill>
                <a:ea typeface="黑体" pitchFamily="2" charset="-122"/>
              </a:rPr>
              <a:t>棚</a:t>
            </a:r>
            <a:endParaRPr lang="zh-CN" altLang="en-US" sz="3200" b="1" dirty="0" smtClean="0">
              <a:solidFill>
                <a:srgbClr val="190DB3"/>
              </a:solidFill>
              <a:ea typeface="黑体" pitchFamily="2" charset="-122"/>
            </a:endParaRPr>
          </a:p>
          <a:p>
            <a:r>
              <a:rPr lang="zh-CN" altLang="en-US" sz="3200" b="1" dirty="0" smtClean="0">
                <a:solidFill>
                  <a:srgbClr val="190DB3"/>
                </a:solidFill>
                <a:ea typeface="黑体" pitchFamily="2" charset="-122"/>
              </a:rPr>
              <a:t>干</a:t>
            </a:r>
            <a:r>
              <a:rPr lang="zh-CN" altLang="en-US" sz="3200" b="1" dirty="0" smtClean="0">
                <a:solidFill>
                  <a:srgbClr val="190DB3"/>
                </a:solidFill>
                <a:ea typeface="黑体" pitchFamily="2" charset="-122"/>
              </a:rPr>
              <a:t>校</a:t>
            </a:r>
            <a:endParaRPr lang="zh-CN" altLang="en-US" sz="3200" b="1" dirty="0" smtClean="0">
              <a:solidFill>
                <a:srgbClr val="190DB3"/>
              </a:solidFill>
              <a:ea typeface="黑体" pitchFamily="2" charset="-122"/>
            </a:endParaRPr>
          </a:p>
          <a:p>
            <a:r>
              <a:rPr lang="zh-CN" altLang="en-US" sz="3200" b="1" dirty="0" smtClean="0">
                <a:solidFill>
                  <a:srgbClr val="190DB3"/>
                </a:solidFill>
                <a:ea typeface="黑体" pitchFamily="2" charset="-122"/>
              </a:rPr>
              <a:t>知青下乡</a:t>
            </a:r>
            <a:r>
              <a:rPr lang="zh-CN" altLang="en-US" sz="3200" dirty="0" smtClean="0">
                <a:solidFill>
                  <a:srgbClr val="190DB3"/>
                </a:solidFill>
                <a:ea typeface="黑体" pitchFamily="2" charset="-122"/>
              </a:rPr>
              <a:t> </a:t>
            </a:r>
            <a:endParaRPr lang="zh-CN" altLang="en-US" sz="3200" dirty="0">
              <a:solidFill>
                <a:srgbClr val="190DB3"/>
              </a:solidFill>
              <a:ea typeface="黑体" pitchFamily="2" charset="-122"/>
            </a:endParaRPr>
          </a:p>
        </p:txBody>
      </p:sp>
      <p:sp>
        <p:nvSpPr>
          <p:cNvPr id="5" name="矩形 4"/>
          <p:cNvSpPr/>
          <p:nvPr/>
        </p:nvSpPr>
        <p:spPr>
          <a:xfrm>
            <a:off x="90712" y="1412776"/>
            <a:ext cx="2698176" cy="584775"/>
          </a:xfrm>
          <a:prstGeom prst="rect">
            <a:avLst/>
          </a:prstGeom>
        </p:spPr>
        <p:txBody>
          <a:bodyPr wrap="none">
            <a:spAutoFit/>
          </a:bodyPr>
          <a:lstStyle/>
          <a:p>
            <a:pPr algn="ctr"/>
            <a:r>
              <a:rPr lang="zh-CN" altLang="en-US" sz="3200" b="1" kern="10" spc="720" dirty="0" smtClean="0">
                <a:ln w="9525">
                  <a:noFill/>
                  <a:round/>
                  <a:headEnd/>
                  <a:tailEnd/>
                </a:ln>
                <a:effectLst>
                  <a:outerShdw dist="45791" dir="3378596" algn="ctr" rotWithShape="0">
                    <a:srgbClr val="4D4D4D"/>
                  </a:outerShdw>
                </a:effectLst>
                <a:latin typeface="黑体" pitchFamily="49" charset="-122"/>
                <a:ea typeface="黑体" pitchFamily="49" charset="-122"/>
              </a:rPr>
              <a:t>文化大革命</a:t>
            </a:r>
            <a:endParaRPr lang="zh-CN" altLang="en-US" sz="3200" b="1" kern="10" spc="720" dirty="0">
              <a:ln w="9525">
                <a:noFill/>
                <a:round/>
                <a:headEnd/>
                <a:tailEnd/>
              </a:ln>
              <a:effectLst>
                <a:outerShdw dist="45791" dir="3378596" algn="ctr" rotWithShape="0">
                  <a:srgbClr val="4D4D4D"/>
                </a:outerShdw>
              </a:effectLst>
              <a:latin typeface="黑体" pitchFamily="49" charset="-122"/>
              <a:ea typeface="黑体" pitchFamily="49" charset="-122"/>
            </a:endParaRPr>
          </a:p>
        </p:txBody>
      </p:sp>
      <p:sp>
        <p:nvSpPr>
          <p:cNvPr id="6" name="日期占位符 5"/>
          <p:cNvSpPr>
            <a:spLocks noGrp="1"/>
          </p:cNvSpPr>
          <p:nvPr>
            <p:ph type="dt" sz="half" idx="10"/>
          </p:nvPr>
        </p:nvSpPr>
        <p:spPr/>
        <p:txBody>
          <a:bodyPr/>
          <a:lstStyle/>
          <a:p>
            <a:pPr>
              <a:defRPr/>
            </a:pPr>
            <a:fld id="{C294F54B-B246-4F57-9AD6-7D6E8464015F}" type="datetime3">
              <a:rPr lang="zh-CN" altLang="en-US" smtClean="0"/>
              <a:pPr>
                <a:defRPr/>
              </a:pPr>
              <a:t>2018年9月7日星期五</a:t>
            </a:fld>
            <a:endParaRPr lang="en-US" altLang="zh-CN"/>
          </a:p>
        </p:txBody>
      </p:sp>
      <p:sp>
        <p:nvSpPr>
          <p:cNvPr id="7" name="灯片编号占位符 6"/>
          <p:cNvSpPr>
            <a:spLocks noGrp="1"/>
          </p:cNvSpPr>
          <p:nvPr>
            <p:ph type="sldNum" sz="quarter" idx="12"/>
          </p:nvPr>
        </p:nvSpPr>
        <p:spPr/>
        <p:txBody>
          <a:bodyPr/>
          <a:lstStyle/>
          <a:p>
            <a:pPr>
              <a:defRPr/>
            </a:pPr>
            <a:fld id="{90224EEC-70BD-47A9-9FDB-B3FBED8C2884}" type="slidenum">
              <a:rPr lang="en-US" altLang="zh-CN" smtClean="0"/>
              <a:pPr>
                <a:defRPr/>
              </a:pPr>
              <a:t>8</a:t>
            </a:fld>
            <a:endParaRPr lang="en-US" altLang="zh-CN"/>
          </a:p>
        </p:txBody>
      </p:sp>
      <p:sp>
        <p:nvSpPr>
          <p:cNvPr id="8" name="页脚占位符 7"/>
          <p:cNvSpPr>
            <a:spLocks noGrp="1"/>
          </p:cNvSpPr>
          <p:nvPr>
            <p:ph type="ftr" sz="quarter" idx="11"/>
          </p:nvPr>
        </p:nvSpPr>
        <p:spPr>
          <a:xfrm>
            <a:off x="3124200" y="6356350"/>
            <a:ext cx="4184104" cy="365125"/>
          </a:xfrm>
        </p:spPr>
        <p:txBody>
          <a:bodyPr/>
          <a:lstStyle/>
          <a:p>
            <a:pPr>
              <a:defRPr/>
            </a:pPr>
            <a:r>
              <a:rPr lang="en-US" altLang="zh-CN" smtClean="0"/>
              <a:t>《</a:t>
            </a:r>
            <a:r>
              <a:rPr lang="zh-CN" altLang="en-US" smtClean="0"/>
              <a:t>这是四点零八分的北京</a:t>
            </a:r>
            <a:r>
              <a:rPr lang="en-US" altLang="zh-CN" smtClean="0"/>
              <a:t>》                        </a:t>
            </a:r>
            <a:r>
              <a:rPr lang="zh-CN" altLang="en-US" smtClean="0"/>
              <a:t>泉港民族中学</a:t>
            </a:r>
            <a:endParaRPr lang="en-US" altLang="zh-C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7410"/>
                                        </p:tgtEl>
                                        <p:attrNameLst>
                                          <p:attrName>style.visibility</p:attrName>
                                        </p:attrNameLst>
                                      </p:cBhvr>
                                      <p:to>
                                        <p:strVal val="visible"/>
                                      </p:to>
                                    </p:set>
                                    <p:anim calcmode="lin" valueType="num">
                                      <p:cBhvr additive="base">
                                        <p:cTn id="25" dur="500" fill="hold"/>
                                        <p:tgtEl>
                                          <p:spTgt spid="17410"/>
                                        </p:tgtEl>
                                        <p:attrNameLst>
                                          <p:attrName>ppt_x</p:attrName>
                                        </p:attrNameLst>
                                      </p:cBhvr>
                                      <p:tavLst>
                                        <p:tav tm="0">
                                          <p:val>
                                            <p:strVal val="#ppt_x"/>
                                          </p:val>
                                        </p:tav>
                                        <p:tav tm="100000">
                                          <p:val>
                                            <p:strVal val="#ppt_x"/>
                                          </p:val>
                                        </p:tav>
                                      </p:tavLst>
                                    </p:anim>
                                    <p:anim calcmode="lin" valueType="num">
                                      <p:cBhvr additive="base">
                                        <p:cTn id="26"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9" name="Picture 5" descr="MB00112055"/>
          <p:cNvPicPr>
            <a:picLocks noChangeAspect="1" noChangeArrowheads="1"/>
          </p:cNvPicPr>
          <p:nvPr/>
        </p:nvPicPr>
        <p:blipFill>
          <a:blip r:embed="rId2" cstate="print"/>
          <a:srcRect/>
          <a:stretch>
            <a:fillRect/>
          </a:stretch>
        </p:blipFill>
        <p:spPr bwMode="auto">
          <a:xfrm>
            <a:off x="0" y="620688"/>
            <a:ext cx="4427984" cy="5616624"/>
          </a:xfrm>
          <a:prstGeom prst="rect">
            <a:avLst/>
          </a:prstGeom>
          <a:noFill/>
        </p:spPr>
      </p:pic>
      <p:pic>
        <p:nvPicPr>
          <p:cNvPr id="5" name="Picture 5" descr="66941979673707"/>
          <p:cNvPicPr>
            <a:picLocks noChangeAspect="1" noChangeArrowheads="1"/>
          </p:cNvPicPr>
          <p:nvPr/>
        </p:nvPicPr>
        <p:blipFill>
          <a:blip r:embed="rId3" cstate="print"/>
          <a:srcRect/>
          <a:stretch>
            <a:fillRect/>
          </a:stretch>
        </p:blipFill>
        <p:spPr bwMode="auto">
          <a:xfrm>
            <a:off x="4427984" y="620688"/>
            <a:ext cx="4716016" cy="558924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547</TotalTime>
  <Words>3283</Words>
  <Application>Microsoft Office PowerPoint</Application>
  <PresentationFormat>全屏显示(4:3)</PresentationFormat>
  <Paragraphs>178</Paragraphs>
  <Slides>26</Slides>
  <Notes>0</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这是四点零八分的北京   食指</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延伸阅读</vt:lpstr>
      <vt:lpstr>幻灯片 23</vt:lpstr>
      <vt:lpstr>幻灯片 24</vt:lpstr>
      <vt:lpstr>幻灯片 25</vt:lpstr>
      <vt:lpstr>幻灯片 26</vt:lpstr>
    </vt:vector>
  </TitlesOfParts>
  <Company>qgmzzx@163.com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Administrator</cp:lastModifiedBy>
  <cp:revision>76</cp:revision>
  <dcterms:created xsi:type="dcterms:W3CDTF">2016-10-31T13:19:51Z</dcterms:created>
  <dcterms:modified xsi:type="dcterms:W3CDTF">2018-09-07T14:18:00Z</dcterms:modified>
</cp:coreProperties>
</file>