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56" r:id="rId3"/>
    <p:sldId id="258" r:id="rId5"/>
    <p:sldId id="259" r:id="rId6"/>
    <p:sldId id="260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4" r:id="rId25"/>
    <p:sldId id="281" r:id="rId26"/>
    <p:sldId id="282" r:id="rId27"/>
    <p:sldId id="28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6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8EC34-BA80-4310-8368-DD5EC170E5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66253" y="966238"/>
            <a:ext cx="4830147" cy="4830147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  <a:effectLst/>
        </p:spPr>
      </p:pic>
      <p:cxnSp>
        <p:nvCxnSpPr>
          <p:cNvPr id="10" name="直接连接符 9"/>
          <p:cNvCxnSpPr/>
          <p:nvPr/>
        </p:nvCxnSpPr>
        <p:spPr>
          <a:xfrm>
            <a:off x="5470776" y="1817008"/>
            <a:ext cx="1" cy="45745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812246" y="1451429"/>
            <a:ext cx="953338" cy="3594074"/>
          </a:xfrm>
        </p:spPr>
        <p:txBody>
          <a:bodyPr vert="eaVert" wrap="square" anchor="ctr" anchorCtr="0">
            <a:normAutofit/>
          </a:bodyPr>
          <a:lstStyle>
            <a:lvl1pPr algn="ctr">
              <a:lnSpc>
                <a:spcPct val="90000"/>
              </a:lnSpc>
              <a:defRPr sz="54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238905" y="2274465"/>
            <a:ext cx="469359" cy="2771038"/>
          </a:xfrm>
        </p:spPr>
        <p:txBody>
          <a:bodyPr vert="eaVert" anchor="ctr" anchorCtr="0">
            <a:normAutofit/>
          </a:bodyPr>
          <a:lstStyle>
            <a:lvl1pPr marL="0" indent="0" algn="ctr">
              <a:lnSpc>
                <a:spcPct val="90000"/>
              </a:lnSpc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269" y="1374414"/>
            <a:ext cx="1066800" cy="13335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87" y="4445426"/>
            <a:ext cx="543628" cy="566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98278" y="499182"/>
            <a:ext cx="4029075" cy="3733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442053" y="1164277"/>
            <a:ext cx="3640816" cy="3640816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699465" y="3208205"/>
            <a:ext cx="3125992" cy="646331"/>
          </a:xfrm>
        </p:spPr>
        <p:txBody>
          <a:bodyPr wrap="square" anchor="t" anchorCtr="0">
            <a:normAutofit/>
          </a:bodyPr>
          <a:lstStyle>
            <a:lvl1pPr algn="ctr">
              <a:lnSpc>
                <a:spcPct val="900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699465" y="1917860"/>
            <a:ext cx="3125992" cy="1200329"/>
          </a:xfrm>
        </p:spPr>
        <p:txBody>
          <a:bodyPr anchor="b" anchorCtr="0">
            <a:normAutofit/>
          </a:bodyPr>
          <a:lstStyle>
            <a:lvl1pPr marL="0" indent="0" algn="ctr">
              <a:lnSpc>
                <a:spcPct val="90000"/>
              </a:lnSpc>
              <a:buNone/>
              <a:defRPr sz="8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94811" y="2172949"/>
            <a:ext cx="2647950" cy="31337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2635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5778" y="966238"/>
            <a:ext cx="4830147" cy="4830147"/>
          </a:xfrm>
          <a:custGeom>
            <a:avLst/>
            <a:gdLst>
              <a:gd name="connsiteX0" fmla="*/ 2043404 w 4086808"/>
              <a:gd name="connsiteY0" fmla="*/ 0 h 4086808"/>
              <a:gd name="connsiteX1" fmla="*/ 4086808 w 4086808"/>
              <a:gd name="connsiteY1" fmla="*/ 2043404 h 4086808"/>
              <a:gd name="connsiteX2" fmla="*/ 2043404 w 4086808"/>
              <a:gd name="connsiteY2" fmla="*/ 4086808 h 4086808"/>
              <a:gd name="connsiteX3" fmla="*/ 0 w 4086808"/>
              <a:gd name="connsiteY3" fmla="*/ 2043404 h 4086808"/>
              <a:gd name="connsiteX4" fmla="*/ 2043404 w 4086808"/>
              <a:gd name="connsiteY4" fmla="*/ 0 h 408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6808" h="4086808">
                <a:moveTo>
                  <a:pt x="2043404" y="0"/>
                </a:moveTo>
                <a:cubicBezTo>
                  <a:pt x="3171945" y="0"/>
                  <a:pt x="4086808" y="914863"/>
                  <a:pt x="4086808" y="2043404"/>
                </a:cubicBezTo>
                <a:cubicBezTo>
                  <a:pt x="4086808" y="3171945"/>
                  <a:pt x="3171945" y="4086808"/>
                  <a:pt x="2043404" y="4086808"/>
                </a:cubicBezTo>
                <a:cubicBezTo>
                  <a:pt x="914863" y="4086808"/>
                  <a:pt x="0" y="3171945"/>
                  <a:pt x="0" y="2043404"/>
                </a:cubicBezTo>
                <a:cubicBezTo>
                  <a:pt x="0" y="914863"/>
                  <a:pt x="914863" y="0"/>
                  <a:pt x="2043404" y="0"/>
                </a:cubicBezTo>
                <a:close/>
              </a:path>
            </a:pathLst>
          </a:custGeom>
          <a:effectLst/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371612" y="1583474"/>
            <a:ext cx="1292662" cy="3487462"/>
          </a:xfrm>
        </p:spPr>
        <p:txBody>
          <a:bodyPr vert="eaVert">
            <a:normAutofit/>
          </a:bodyPr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5222">
            <a:off x="3887438" y="1327306"/>
            <a:ext cx="1066800" cy="13335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829" y="4311612"/>
            <a:ext cx="543628" cy="566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119360" y="365125"/>
            <a:ext cx="123444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13892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C5249EE-058C-4683-B72F-E983EB4B1B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E64BB8C-9527-4AD5-817B-ADF2A6F36A67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Relationship Id="rId3" Type="http://schemas.openxmlformats.org/officeDocument/2006/relationships/image" Target="../media/image8.png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6.xml"/><Relationship Id="rId8" Type="http://schemas.openxmlformats.org/officeDocument/2006/relationships/tags" Target="../tags/tag35.xml"/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40.xml"/><Relationship Id="rId12" Type="http://schemas.openxmlformats.org/officeDocument/2006/relationships/tags" Target="../tags/tag39.xml"/><Relationship Id="rId11" Type="http://schemas.openxmlformats.org/officeDocument/2006/relationships/tags" Target="../tags/tag38.xml"/><Relationship Id="rId10" Type="http://schemas.openxmlformats.org/officeDocument/2006/relationships/tags" Target="../tags/tag37.xml"/><Relationship Id="rId1" Type="http://schemas.openxmlformats.org/officeDocument/2006/relationships/tags" Target="../tags/tag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image" Target="../media/image10.png"/><Relationship Id="rId2" Type="http://schemas.openxmlformats.org/officeDocument/2006/relationships/tags" Target="../tags/tag7.xml"/><Relationship Id="rId1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43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image" Target="../media/image10.png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7.xml"/><Relationship Id="rId6" Type="http://schemas.openxmlformats.org/officeDocument/2006/relationships/themeOverride" Target="../theme/themeOverride1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10.png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5844540" y="1200150"/>
            <a:ext cx="826770" cy="4276090"/>
          </a:xfrm>
        </p:spPr>
        <p:txBody>
          <a:bodyPr>
            <a:noAutofit/>
          </a:bodyPr>
          <a:p>
            <a:r>
              <a:rPr lang="zh-CN" altLang="en-US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指南录后序</a:t>
            </a:r>
            <a:endParaRPr lang="zh-CN" altLang="en-US" sz="6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238750" y="2458720"/>
            <a:ext cx="469265" cy="2623185"/>
          </a:xfrm>
        </p:spPr>
        <p:txBody>
          <a:bodyPr>
            <a:noAutofit/>
          </a:bodyPr>
          <a:p>
            <a:pPr algn="l"/>
            <a:r>
              <a:rPr lang="zh-CN" altLang="en-US" sz="4000" b="1"/>
              <a:t>文天祥</a:t>
            </a:r>
            <a:endParaRPr lang="zh-CN" altLang="en-US" sz="4000" b="1"/>
          </a:p>
        </p:txBody>
      </p:sp>
      <p:sp>
        <p:nvSpPr>
          <p:cNvPr id="2" name="文本框 1"/>
          <p:cNvSpPr txBox="1"/>
          <p:nvPr/>
        </p:nvSpPr>
        <p:spPr>
          <a:xfrm>
            <a:off x="8049895" y="5368925"/>
            <a:ext cx="3199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讲解人：郭豪杰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图片 2" descr="001aa02c940a0fac865535_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6410" y="1566545"/>
            <a:ext cx="4290060" cy="571817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76555"/>
            <a:ext cx="10515600" cy="6285865"/>
          </a:xfrm>
        </p:spPr>
        <p:txBody>
          <a:bodyPr>
            <a:normAutofit fontScale="90000" lnSpcReduction="20000"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初至北营，抗辞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慷慨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，上下颇惊动，北亦未敢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遽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轻吾国。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不幸吕师孟构恶于前，贾余庆献谄于后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予羁縻不得还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，国事遂不可收拾。予自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度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不得脱，则直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前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诟虏帅失信，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数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吕师孟叔侄为逆，但欲求死，不复顾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利害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。北虽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貌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敬，实则愤怒，二贵酋名曰“馆伴”，夜则以兵围所寓舍，而予不得归矣。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未几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，贾余庆等以祈请使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诣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北，北驱予并往，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而不在使者之目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。予分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当引决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然而</a:t>
            </a:r>
            <a:r>
              <a:rPr lang="zh-CN" altLang="en-US" sz="3600" b="1" u="sng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隐忍以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行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，昔人云：将以有为也。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0088" y="88900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2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0088" y="3985260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3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703580"/>
            <a:ext cx="10515600" cy="5450840"/>
          </a:xfr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1.第二、三段主要讲述了什么内容？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2.文天祥至北营大致经历了两个阶段，这两个阶段是怎样的？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3.文天祥被拘留时“但欲求死”后来随祈请使北行，理当自杀而“隐忍以行”，这两种做法是否相互矛盾？ 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887095" y="381635"/>
            <a:ext cx="10417810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至京口，得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间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奔真州，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即具以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北虚实告东西二阃，约以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连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兵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大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举。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中兴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机会，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庶几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在此。留二日，维扬帅下逐客之令。不得已，变姓名，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诡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踪迹，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草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露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宿，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日与北骑相出没于长淮间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。穷饿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无聊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追购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又急；天高地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，号呼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靡及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。已而得舟，避渚州，出北海，然后渡扬子江，入苏州洋，展转四明、天台，以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至于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永嘉。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6778" y="30162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4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058545"/>
            <a:ext cx="10515600" cy="4740275"/>
          </a:xfrm>
        </p:spPr>
        <p:txBody>
          <a:bodyPr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1.第四段主要讲述了什么内容？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2.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第四段写了哪几层意思？ 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3.能表达作者急切、紧张的心情，以及连续所经历的坎坷的动词有哪些？领会作者用词灵活多样的特点及其表达效果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8215" y="690880"/>
            <a:ext cx="10515600" cy="6318885"/>
          </a:xfrm>
        </p:spPr>
        <p:txBody>
          <a:bodyPr>
            <a:normAutofit lnSpcReduction="20000"/>
          </a:bodyPr>
          <a:p>
            <a:pPr marL="0" indent="0">
              <a:lnSpc>
                <a:spcPct val="130000"/>
              </a:lnSpc>
              <a:spcAft>
                <a:spcPts val="0"/>
              </a:spcAft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呜呼！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予之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及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于死者，不知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其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几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矣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！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诋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大酋当死；骂逆贼当死；与贵酋处二十日，争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曲直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，屡当死；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去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京口，挟匕首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备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不测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，几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自刭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死；经北舰十余里，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为巡船所</a:t>
            </a:r>
            <a:r>
              <a:rPr lang="zh-CN" altLang="en-US" sz="3600" b="1" u="sng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物色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，几从鱼腹死；真州逐之城门外，几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彷徨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死；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如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扬州，过瓜洲扬子桥，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竟使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遇哨，无不死；扬州城下，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进退不由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殆例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送死；坐桂公塘土围中，骑数千过其门，几落贼手死；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贾家庄几为</a:t>
            </a:r>
            <a:r>
              <a:rPr lang="zh-CN" altLang="en-US" sz="3600" b="1" u="sng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巡徼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所</a:t>
            </a:r>
            <a:r>
              <a:rPr lang="zh-CN" altLang="en-US" sz="3600" b="1" u="sng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陵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迫死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；夜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趋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高邮，迷失道，几陷死；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质明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避哨竹林中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，逻者数十骑，几无所逃死；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773" y="20256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5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912495"/>
            <a:ext cx="10515600" cy="5033010"/>
          </a:xfrm>
        </p:spPr>
        <p:txBody>
          <a:bodyPr>
            <a:normAutofit/>
          </a:bodyPr>
          <a:p>
            <a:pPr marL="0" indent="0"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至高邮，制府檄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下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，几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以捕系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死；行城子河，出入乱尸中，舟与哨相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后先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，几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邂逅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死；至海陵，如高沙，常恐无辜死；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道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海安、如皋，凡三百里，北与寇往来其间，无日而非可死；至通州，几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不纳死；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小舟涉鲸波出，无可奈何，而死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固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付之度外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矣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！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呜呼！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死生，昼夜事也。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死而死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矣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，而境界危恶，层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见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错出，非人世所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堪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痛定思痛，痛何如哉！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buNone/>
            </a:pP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6368" y="63436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5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587375"/>
            <a:ext cx="10515600" cy="5951220"/>
          </a:xfrm>
        </p:spPr>
        <p:txBody>
          <a:bodyPr>
            <a:normAutofit fontScale="9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1.第五段主要讲述了什么内容？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“呜呼！予之及于死者不知其几矣”！在段落中的作用？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3.这段文字中连用了多少个“死”字？这样写是用了什么修辞手法？表达了作者怎样的思想感情？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4.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本段中两个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呜呼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分别表达了什么感情？三个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“矣”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表达的语气有什么不同？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5.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简述作者的行程。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7375" y="82550"/>
            <a:ext cx="10515600" cy="1325563"/>
          </a:xfrm>
        </p:spPr>
        <p:txBody>
          <a:bodyPr/>
          <a:p>
            <a:r>
              <a:rPr lang="zh-CN" altLang="en-US" sz="4800" b="1">
                <a:solidFill>
                  <a:schemeClr val="tx1"/>
                </a:solidFill>
                <a:effectLst>
                  <a:reflection blurRad="6350" stA="53000" endA="300" endPos="35500" dir="5400000" sy="-90000" algn="bl" rotWithShape="0"/>
                </a:effectLst>
                <a:latin typeface="华文隶书" panose="02010800040101010101" charset="-122"/>
                <a:ea typeface="华文隶书" panose="02010800040101010101" charset="-122"/>
              </a:rPr>
              <a:t>作者行程：</a:t>
            </a:r>
            <a:endParaRPr lang="zh-CN" altLang="en-US" sz="4800" b="1">
              <a:solidFill>
                <a:schemeClr val="tx1"/>
              </a:solidFill>
              <a:effectLst>
                <a:reflection blurRad="6350" stA="53000" endA="300" endPos="35500" dir="5400000" sy="-90000" algn="bl" rotWithShape="0"/>
              </a:effectLst>
              <a:latin typeface="华文隶书" panose="02010800040101010101" charset="-122"/>
              <a:ea typeface="华文隶书" panose="02010800040101010101" charset="-122"/>
            </a:endParaRPr>
          </a:p>
        </p:txBody>
      </p:sp>
      <p:sp>
        <p:nvSpPr>
          <p:cNvPr id="5" name="任意多边形 4"/>
          <p:cNvSpPr/>
          <p:nvPr>
            <p:custDataLst>
              <p:tags r:id="rId1"/>
            </p:custDataLst>
          </p:nvPr>
        </p:nvSpPr>
        <p:spPr>
          <a:xfrm>
            <a:off x="6058264" y="3857648"/>
            <a:ext cx="1968449" cy="885802"/>
          </a:xfrm>
          <a:custGeom>
            <a:avLst/>
            <a:gdLst>
              <a:gd name="connsiteX0" fmla="*/ 0 w 1968449"/>
              <a:gd name="connsiteY0" fmla="*/ 0 h 885802"/>
              <a:gd name="connsiteX1" fmla="*/ 74168 w 1968449"/>
              <a:gd name="connsiteY1" fmla="*/ 0 h 885802"/>
              <a:gd name="connsiteX2" fmla="*/ 396493 w 1968449"/>
              <a:gd name="connsiteY2" fmla="*/ 815393 h 885802"/>
              <a:gd name="connsiteX3" fmla="*/ 1571956 w 1968449"/>
              <a:gd name="connsiteY3" fmla="*/ 815393 h 885802"/>
              <a:gd name="connsiteX4" fmla="*/ 1894281 w 1968449"/>
              <a:gd name="connsiteY4" fmla="*/ 0 h 885802"/>
              <a:gd name="connsiteX5" fmla="*/ 1968449 w 1968449"/>
              <a:gd name="connsiteY5" fmla="*/ 0 h 885802"/>
              <a:gd name="connsiteX6" fmla="*/ 1618292 w 1968449"/>
              <a:gd name="connsiteY6" fmla="*/ 885802 h 885802"/>
              <a:gd name="connsiteX7" fmla="*/ 350158 w 1968449"/>
              <a:gd name="connsiteY7" fmla="*/ 885802 h 88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8449" h="885802">
                <a:moveTo>
                  <a:pt x="0" y="0"/>
                </a:moveTo>
                <a:lnTo>
                  <a:pt x="74168" y="0"/>
                </a:lnTo>
                <a:lnTo>
                  <a:pt x="396493" y="815393"/>
                </a:lnTo>
                <a:lnTo>
                  <a:pt x="1571956" y="815393"/>
                </a:lnTo>
                <a:lnTo>
                  <a:pt x="1894281" y="0"/>
                </a:lnTo>
                <a:lnTo>
                  <a:pt x="1968449" y="0"/>
                </a:lnTo>
                <a:lnTo>
                  <a:pt x="1618292" y="885802"/>
                </a:lnTo>
                <a:lnTo>
                  <a:pt x="350158" y="885802"/>
                </a:lnTo>
                <a:close/>
              </a:path>
            </a:pathLst>
          </a:custGeom>
          <a:solidFill>
            <a:srgbClr val="01C8DD"/>
          </a:solidFill>
        </p:spPr>
        <p:txBody>
          <a:bodyPr rot="0" spcFirstLastPara="0" vertOverflow="overflow" horzOverflow="overflow" vert="horz" wrap="square" lIns="288000" tIns="45720" rIns="288000" bIns="45720" numCol="1" spcCol="0" rtlCol="0" fromWordArt="0" anchor="ctr" anchorCtr="0" forceAA="0" compatLnSpc="1"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扬州至高邮</a:t>
            </a:r>
            <a:endParaRPr lang="zh-CN" altLang="en-US" sz="2000" b="1" kern="0" dirty="0">
              <a:solidFill>
                <a:srgbClr val="01C8DD">
                  <a:lumMod val="75000"/>
                </a:srgb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6" name="任意多边形 5"/>
          <p:cNvSpPr/>
          <p:nvPr>
            <p:custDataLst>
              <p:tags r:id="rId2"/>
            </p:custDataLst>
          </p:nvPr>
        </p:nvSpPr>
        <p:spPr>
          <a:xfrm>
            <a:off x="9844215" y="3857648"/>
            <a:ext cx="1968449" cy="885802"/>
          </a:xfrm>
          <a:custGeom>
            <a:avLst/>
            <a:gdLst>
              <a:gd name="connsiteX0" fmla="*/ 0 w 1968449"/>
              <a:gd name="connsiteY0" fmla="*/ 0 h 885802"/>
              <a:gd name="connsiteX1" fmla="*/ 74168 w 1968449"/>
              <a:gd name="connsiteY1" fmla="*/ 0 h 885802"/>
              <a:gd name="connsiteX2" fmla="*/ 396493 w 1968449"/>
              <a:gd name="connsiteY2" fmla="*/ 815393 h 885802"/>
              <a:gd name="connsiteX3" fmla="*/ 1571956 w 1968449"/>
              <a:gd name="connsiteY3" fmla="*/ 815393 h 885802"/>
              <a:gd name="connsiteX4" fmla="*/ 1894281 w 1968449"/>
              <a:gd name="connsiteY4" fmla="*/ 0 h 885802"/>
              <a:gd name="connsiteX5" fmla="*/ 1968449 w 1968449"/>
              <a:gd name="connsiteY5" fmla="*/ 0 h 885802"/>
              <a:gd name="connsiteX6" fmla="*/ 1618292 w 1968449"/>
              <a:gd name="connsiteY6" fmla="*/ 885802 h 885802"/>
              <a:gd name="connsiteX7" fmla="*/ 350158 w 1968449"/>
              <a:gd name="connsiteY7" fmla="*/ 885802 h 88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8449" h="885802">
                <a:moveTo>
                  <a:pt x="0" y="0"/>
                </a:moveTo>
                <a:lnTo>
                  <a:pt x="74168" y="0"/>
                </a:lnTo>
                <a:lnTo>
                  <a:pt x="396493" y="815393"/>
                </a:lnTo>
                <a:lnTo>
                  <a:pt x="1571956" y="815393"/>
                </a:lnTo>
                <a:lnTo>
                  <a:pt x="1894281" y="0"/>
                </a:lnTo>
                <a:lnTo>
                  <a:pt x="1968449" y="0"/>
                </a:lnTo>
                <a:lnTo>
                  <a:pt x="1618292" y="885802"/>
                </a:lnTo>
                <a:lnTo>
                  <a:pt x="350158" y="885802"/>
                </a:lnTo>
                <a:close/>
              </a:path>
            </a:pathLst>
          </a:custGeom>
          <a:solidFill>
            <a:srgbClr val="28C29A"/>
          </a:solidFill>
        </p:spPr>
        <p:txBody>
          <a:bodyPr rot="0" spcFirstLastPara="0" vertOverflow="overflow" horzOverflow="overflow" vert="horz" wrap="square" lIns="288000" tIns="45720" rIns="288000" bIns="45720" numCol="1" spcCol="0" rtlCol="0" fromWordArt="0" anchor="ctr" anchorCtr="0" forceAA="0" compatLnSpc="1"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航海南归</a:t>
            </a:r>
            <a:endParaRPr lang="zh-CN" altLang="en-US" sz="2000" b="1" kern="0" dirty="0">
              <a:solidFill>
                <a:srgbClr val="28C29A">
                  <a:lumMod val="75000"/>
                </a:srgb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7" name="任意多边形 6"/>
          <p:cNvSpPr/>
          <p:nvPr>
            <p:custDataLst>
              <p:tags r:id="rId3"/>
            </p:custDataLst>
          </p:nvPr>
        </p:nvSpPr>
        <p:spPr>
          <a:xfrm>
            <a:off x="379337" y="2969683"/>
            <a:ext cx="1968449" cy="885802"/>
          </a:xfrm>
          <a:custGeom>
            <a:avLst/>
            <a:gdLst>
              <a:gd name="connsiteX0" fmla="*/ 391584 w 2201333"/>
              <a:gd name="connsiteY0" fmla="*/ 0 h 990600"/>
              <a:gd name="connsiteX1" fmla="*/ 1809749 w 2201333"/>
              <a:gd name="connsiteY1" fmla="*/ 0 h 990600"/>
              <a:gd name="connsiteX2" fmla="*/ 2201333 w 2201333"/>
              <a:gd name="connsiteY2" fmla="*/ 990600 h 990600"/>
              <a:gd name="connsiteX3" fmla="*/ 2118390 w 2201333"/>
              <a:gd name="connsiteY3" fmla="*/ 990600 h 990600"/>
              <a:gd name="connsiteX4" fmla="*/ 1757931 w 2201333"/>
              <a:gd name="connsiteY4" fmla="*/ 78739 h 990600"/>
              <a:gd name="connsiteX5" fmla="*/ 443401 w 2201333"/>
              <a:gd name="connsiteY5" fmla="*/ 78739 h 990600"/>
              <a:gd name="connsiteX6" fmla="*/ 82942 w 2201333"/>
              <a:gd name="connsiteY6" fmla="*/ 990600 h 990600"/>
              <a:gd name="connsiteX7" fmla="*/ 0 w 2201333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1333" h="990600">
                <a:moveTo>
                  <a:pt x="391584" y="0"/>
                </a:moveTo>
                <a:lnTo>
                  <a:pt x="1809749" y="0"/>
                </a:lnTo>
                <a:lnTo>
                  <a:pt x="2201333" y="990600"/>
                </a:lnTo>
                <a:lnTo>
                  <a:pt x="2118390" y="990600"/>
                </a:lnTo>
                <a:lnTo>
                  <a:pt x="1757931" y="78739"/>
                </a:lnTo>
                <a:lnTo>
                  <a:pt x="443401" y="78739"/>
                </a:lnTo>
                <a:lnTo>
                  <a:pt x="82942" y="990600"/>
                </a:lnTo>
                <a:lnTo>
                  <a:pt x="0" y="990600"/>
                </a:lnTo>
                <a:close/>
              </a:path>
            </a:pathLst>
          </a:custGeom>
          <a:solidFill>
            <a:srgbClr val="01C8DD"/>
          </a:solidFill>
        </p:spPr>
        <p:txBody>
          <a:bodyPr rot="0" spcFirstLastPara="0" vertOverflow="overflow" horzOverflow="overflow" vert="horz" wrap="square" lIns="288000" tIns="45720" rIns="288000" bIns="45720" numCol="1" spcCol="0" rtlCol="0" fromWordArt="0" anchor="ctr" anchorCtr="0" forceAA="0" compatLnSpc="1"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在临安城外</a:t>
            </a:r>
            <a:endParaRPr lang="zh-CN" altLang="en-US" sz="20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北关</a:t>
            </a:r>
            <a:endParaRPr lang="zh-CN" altLang="en-US" sz="2000" b="1" kern="0" dirty="0">
              <a:solidFill>
                <a:srgbClr val="01C8DD">
                  <a:lumMod val="75000"/>
                </a:srgb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8" name="任意多边形 7"/>
          <p:cNvSpPr/>
          <p:nvPr>
            <p:custDataLst>
              <p:tags r:id="rId4"/>
            </p:custDataLst>
          </p:nvPr>
        </p:nvSpPr>
        <p:spPr>
          <a:xfrm>
            <a:off x="4165288" y="2969683"/>
            <a:ext cx="1968449" cy="885802"/>
          </a:xfrm>
          <a:custGeom>
            <a:avLst/>
            <a:gdLst>
              <a:gd name="connsiteX0" fmla="*/ 391584 w 2201333"/>
              <a:gd name="connsiteY0" fmla="*/ 0 h 990600"/>
              <a:gd name="connsiteX1" fmla="*/ 1809749 w 2201333"/>
              <a:gd name="connsiteY1" fmla="*/ 0 h 990600"/>
              <a:gd name="connsiteX2" fmla="*/ 2201333 w 2201333"/>
              <a:gd name="connsiteY2" fmla="*/ 990600 h 990600"/>
              <a:gd name="connsiteX3" fmla="*/ 2118390 w 2201333"/>
              <a:gd name="connsiteY3" fmla="*/ 990600 h 990600"/>
              <a:gd name="connsiteX4" fmla="*/ 1757931 w 2201333"/>
              <a:gd name="connsiteY4" fmla="*/ 78739 h 990600"/>
              <a:gd name="connsiteX5" fmla="*/ 443401 w 2201333"/>
              <a:gd name="connsiteY5" fmla="*/ 78739 h 990600"/>
              <a:gd name="connsiteX6" fmla="*/ 82942 w 2201333"/>
              <a:gd name="connsiteY6" fmla="*/ 990600 h 990600"/>
              <a:gd name="connsiteX7" fmla="*/ 0 w 2201333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1333" h="990600">
                <a:moveTo>
                  <a:pt x="391584" y="0"/>
                </a:moveTo>
                <a:lnTo>
                  <a:pt x="1809749" y="0"/>
                </a:lnTo>
                <a:lnTo>
                  <a:pt x="2201333" y="990600"/>
                </a:lnTo>
                <a:lnTo>
                  <a:pt x="2118390" y="990600"/>
                </a:lnTo>
                <a:lnTo>
                  <a:pt x="1757931" y="78739"/>
                </a:lnTo>
                <a:lnTo>
                  <a:pt x="443401" y="78739"/>
                </a:lnTo>
                <a:lnTo>
                  <a:pt x="82942" y="990600"/>
                </a:lnTo>
                <a:lnTo>
                  <a:pt x="0" y="990600"/>
                </a:lnTo>
                <a:close/>
              </a:path>
            </a:pathLst>
          </a:custGeom>
          <a:solidFill>
            <a:srgbClr val="28C29A"/>
          </a:solidFill>
        </p:spPr>
        <p:txBody>
          <a:bodyPr rot="0" spcFirstLastPara="0" vertOverflow="overflow" horzOverflow="overflow" vert="horz" wrap="square" lIns="288000" tIns="45720" rIns="288000" bIns="45720" numCol="1" spcCol="0" rtlCol="0" fromWordArt="0" anchor="ctr" anchorCtr="0" forceAA="0" compatLnSpc="1">
            <a:normAutofit/>
          </a:bodyPr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在扬州</a:t>
            </a:r>
            <a:endParaRPr lang="zh-CN" altLang="en-US" sz="2000" b="1" kern="0" dirty="0">
              <a:solidFill>
                <a:srgbClr val="28C29A">
                  <a:lumMod val="75000"/>
                </a:srgb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10" name="任意多边形 9"/>
          <p:cNvSpPr/>
          <p:nvPr>
            <p:custDataLst>
              <p:tags r:id="rId5"/>
            </p:custDataLst>
          </p:nvPr>
        </p:nvSpPr>
        <p:spPr>
          <a:xfrm>
            <a:off x="7951240" y="2969683"/>
            <a:ext cx="1968449" cy="885802"/>
          </a:xfrm>
          <a:custGeom>
            <a:avLst/>
            <a:gdLst>
              <a:gd name="connsiteX0" fmla="*/ 391584 w 2201333"/>
              <a:gd name="connsiteY0" fmla="*/ 0 h 990600"/>
              <a:gd name="connsiteX1" fmla="*/ 1809749 w 2201333"/>
              <a:gd name="connsiteY1" fmla="*/ 0 h 990600"/>
              <a:gd name="connsiteX2" fmla="*/ 2201333 w 2201333"/>
              <a:gd name="connsiteY2" fmla="*/ 990600 h 990600"/>
              <a:gd name="connsiteX3" fmla="*/ 2118390 w 2201333"/>
              <a:gd name="connsiteY3" fmla="*/ 990600 h 990600"/>
              <a:gd name="connsiteX4" fmla="*/ 1757931 w 2201333"/>
              <a:gd name="connsiteY4" fmla="*/ 78739 h 990600"/>
              <a:gd name="connsiteX5" fmla="*/ 443401 w 2201333"/>
              <a:gd name="connsiteY5" fmla="*/ 78739 h 990600"/>
              <a:gd name="connsiteX6" fmla="*/ 82942 w 2201333"/>
              <a:gd name="connsiteY6" fmla="*/ 990600 h 990600"/>
              <a:gd name="connsiteX7" fmla="*/ 0 w 2201333"/>
              <a:gd name="connsiteY7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1333" h="990600">
                <a:moveTo>
                  <a:pt x="391584" y="0"/>
                </a:moveTo>
                <a:lnTo>
                  <a:pt x="1809749" y="0"/>
                </a:lnTo>
                <a:lnTo>
                  <a:pt x="2201333" y="990600"/>
                </a:lnTo>
                <a:lnTo>
                  <a:pt x="2118390" y="990600"/>
                </a:lnTo>
                <a:lnTo>
                  <a:pt x="1757931" y="78739"/>
                </a:lnTo>
                <a:lnTo>
                  <a:pt x="443401" y="78739"/>
                </a:lnTo>
                <a:lnTo>
                  <a:pt x="82942" y="990600"/>
                </a:lnTo>
                <a:lnTo>
                  <a:pt x="0" y="990600"/>
                </a:lnTo>
                <a:close/>
              </a:path>
            </a:pathLst>
          </a:custGeom>
          <a:solidFill>
            <a:srgbClr val="77C7A3"/>
          </a:solidFill>
        </p:spPr>
        <p:txBody>
          <a:bodyPr rot="0" spcFirstLastPara="0" vertOverflow="overflow" horzOverflow="overflow" vert="horz" wrap="square" lIns="288000" tIns="45720" rIns="288000" bIns="45720" numCol="1" spcCol="0" rtlCol="0" fromWordArt="0" anchor="ctr" anchorCtr="0" forceAA="0" compatLnSpc="1"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城子河</a:t>
            </a:r>
            <a:endParaRPr lang="zh-CN" altLang="en-US" sz="20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至通州</a:t>
            </a:r>
            <a:endParaRPr lang="zh-CN" altLang="en-US" sz="2000" b="1" kern="0" dirty="0">
              <a:solidFill>
                <a:srgbClr val="77C7A3">
                  <a:lumMod val="75000"/>
                </a:srgb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17" name="任意多边形 16"/>
          <p:cNvSpPr/>
          <p:nvPr>
            <p:custDataLst>
              <p:tags r:id="rId6"/>
            </p:custDataLst>
          </p:nvPr>
        </p:nvSpPr>
        <p:spPr>
          <a:xfrm>
            <a:off x="2272313" y="3844313"/>
            <a:ext cx="1968449" cy="885802"/>
          </a:xfrm>
          <a:custGeom>
            <a:avLst/>
            <a:gdLst>
              <a:gd name="connsiteX0" fmla="*/ 0 w 1968449"/>
              <a:gd name="connsiteY0" fmla="*/ 0 h 885802"/>
              <a:gd name="connsiteX1" fmla="*/ 74168 w 1968449"/>
              <a:gd name="connsiteY1" fmla="*/ 0 h 885802"/>
              <a:gd name="connsiteX2" fmla="*/ 396493 w 1968449"/>
              <a:gd name="connsiteY2" fmla="*/ 815393 h 885802"/>
              <a:gd name="connsiteX3" fmla="*/ 1571956 w 1968449"/>
              <a:gd name="connsiteY3" fmla="*/ 815393 h 885802"/>
              <a:gd name="connsiteX4" fmla="*/ 1894281 w 1968449"/>
              <a:gd name="connsiteY4" fmla="*/ 0 h 885802"/>
              <a:gd name="connsiteX5" fmla="*/ 1968449 w 1968449"/>
              <a:gd name="connsiteY5" fmla="*/ 0 h 885802"/>
              <a:gd name="connsiteX6" fmla="*/ 1618292 w 1968449"/>
              <a:gd name="connsiteY6" fmla="*/ 885802 h 885802"/>
              <a:gd name="connsiteX7" fmla="*/ 350158 w 1968449"/>
              <a:gd name="connsiteY7" fmla="*/ 885802 h 885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8449" h="885802">
                <a:moveTo>
                  <a:pt x="0" y="0"/>
                </a:moveTo>
                <a:lnTo>
                  <a:pt x="74168" y="0"/>
                </a:lnTo>
                <a:lnTo>
                  <a:pt x="396493" y="815393"/>
                </a:lnTo>
                <a:lnTo>
                  <a:pt x="1571956" y="815393"/>
                </a:lnTo>
                <a:lnTo>
                  <a:pt x="1894281" y="0"/>
                </a:lnTo>
                <a:lnTo>
                  <a:pt x="1968449" y="0"/>
                </a:lnTo>
                <a:lnTo>
                  <a:pt x="1618292" y="885802"/>
                </a:lnTo>
                <a:lnTo>
                  <a:pt x="350158" y="885802"/>
                </a:lnTo>
                <a:close/>
              </a:path>
            </a:pathLst>
          </a:custGeom>
          <a:solidFill>
            <a:srgbClr val="77C7A3"/>
          </a:solidFill>
        </p:spPr>
        <p:txBody>
          <a:bodyPr rot="0" spcFirstLastPara="0" vertOverflow="overflow" horzOverflow="overflow" vert="horz" wrap="square" lIns="288000" tIns="45720" rIns="288000" bIns="45720" numCol="1" spcCol="0" rtlCol="0" fromWordArt="0" anchor="ctr" anchorCtr="0" forceAA="0" compatLnSpc="1"/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京口</a:t>
            </a:r>
            <a:endParaRPr lang="zh-CN" altLang="en-US" sz="20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至真州</a:t>
            </a:r>
            <a:endParaRPr lang="zh-CN" altLang="en-US" sz="2000" b="1" kern="0" dirty="0">
              <a:solidFill>
                <a:srgbClr val="77C7A3">
                  <a:lumMod val="75000"/>
                </a:srgb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11" name="矩形 10"/>
          <p:cNvSpPr/>
          <p:nvPr>
            <p:custDataLst>
              <p:tags r:id="rId7"/>
            </p:custDataLst>
          </p:nvPr>
        </p:nvSpPr>
        <p:spPr>
          <a:xfrm>
            <a:off x="254000" y="1781810"/>
            <a:ext cx="2510790" cy="1061720"/>
          </a:xfrm>
          <a:prstGeom prst="rect">
            <a:avLst/>
          </a:prstGeom>
        </p:spPr>
        <p:txBody>
          <a:bodyPr wrap="square" anchor="b"/>
          <a:p>
            <a:pPr algn="just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诋大酋；骂逆贼；与贵酋争曲直。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4013200" y="1934845"/>
            <a:ext cx="2385060" cy="1019810"/>
          </a:xfrm>
          <a:prstGeom prst="rect">
            <a:avLst/>
          </a:prstGeom>
        </p:spPr>
        <p:txBody>
          <a:bodyPr wrap="square" anchor="b"/>
          <a:p>
            <a:pPr algn="just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竟使遇哨；进退不由。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2" name="矩形 21"/>
          <p:cNvSpPr/>
          <p:nvPr>
            <p:custDataLst>
              <p:tags r:id="rId9"/>
            </p:custDataLst>
          </p:nvPr>
        </p:nvSpPr>
        <p:spPr>
          <a:xfrm>
            <a:off x="7270115" y="1408430"/>
            <a:ext cx="3553460" cy="1546225"/>
          </a:xfrm>
          <a:prstGeom prst="rect">
            <a:avLst/>
          </a:prstGeom>
        </p:spPr>
        <p:txBody>
          <a:bodyPr wrap="square" anchor="b"/>
          <a:p>
            <a:pPr algn="just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舟与哨相先后；至海陵，如高沙；道海安、如皋；几以不纳死。 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0"/>
            </p:custDataLst>
          </p:nvPr>
        </p:nvSpPr>
        <p:spPr>
          <a:xfrm>
            <a:off x="1812925" y="4749800"/>
            <a:ext cx="2705100" cy="1172845"/>
          </a:xfrm>
          <a:prstGeom prst="rect">
            <a:avLst/>
          </a:prstGeom>
        </p:spPr>
        <p:txBody>
          <a:bodyPr wrap="square" anchor="t"/>
          <a:p>
            <a:pPr algn="just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备不测；为巡船所物色；逐之城外。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11"/>
            </p:custDataLst>
          </p:nvPr>
        </p:nvSpPr>
        <p:spPr>
          <a:xfrm>
            <a:off x="5613400" y="4730115"/>
            <a:ext cx="3275965" cy="1533525"/>
          </a:xfrm>
          <a:prstGeom prst="rect">
            <a:avLst/>
          </a:prstGeom>
        </p:spPr>
        <p:txBody>
          <a:bodyPr wrap="square" anchor="t"/>
          <a:p>
            <a:pPr marL="0" indent="0">
              <a:buNone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桂公塘土围中；贾家庄受凌迫；迷失道；避哨竹林中；制府檄下。</a:t>
            </a: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sz="20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12"/>
            </p:custDataLst>
          </p:nvPr>
        </p:nvSpPr>
        <p:spPr>
          <a:xfrm>
            <a:off x="9622155" y="4749800"/>
            <a:ext cx="2190750" cy="811530"/>
          </a:xfrm>
          <a:prstGeom prst="rect">
            <a:avLst/>
          </a:prstGeom>
        </p:spPr>
        <p:txBody>
          <a:bodyPr wrap="square" anchor="t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以小舟涉鲸波。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endParaRPr lang="zh-CN" altLang="en-US" dirty="0">
              <a:sym typeface="Arial" panose="020B0604020202020204" pitchFamily="34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animBg="1"/>
      <p:bldP spid="11" grpId="1"/>
      <p:bldP spid="7" grpId="1" animBg="1"/>
      <p:bldP spid="17" grpId="0" animBg="1"/>
      <p:bldP spid="23" grpId="0"/>
      <p:bldP spid="17" grpId="1" animBg="1"/>
      <p:bldP spid="23" grpId="1"/>
      <p:bldP spid="21" grpId="0"/>
      <p:bldP spid="8" grpId="0" animBg="1"/>
      <p:bldP spid="21" grpId="1"/>
      <p:bldP spid="8" grpId="1" animBg="1"/>
      <p:bldP spid="5" grpId="0" animBg="1"/>
      <p:bldP spid="24" grpId="0"/>
      <p:bldP spid="5" grpId="1" animBg="1"/>
      <p:bldP spid="24" grpId="1"/>
      <p:bldP spid="22" grpId="0"/>
      <p:bldP spid="10" grpId="0" animBg="1"/>
      <p:bldP spid="22" grpId="1"/>
      <p:bldP spid="10" grpId="1" animBg="1"/>
      <p:bldP spid="6" grpId="0" animBg="1"/>
      <p:bldP spid="12" grpId="0"/>
      <p:bldP spid="6" grpId="1" animBg="1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55" y="815340"/>
            <a:ext cx="10042525" cy="5227320"/>
          </a:xfr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予在患难中，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间以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诗记所遭，今存其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本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，不忍废。道中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手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自抄录。使北营，</a:t>
            </a:r>
            <a:r>
              <a:rPr lang="en-US" altLang="zh-CN" sz="3600" b="1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留北关外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，为一卷；发北关外，历吴门、毗陵，渡瓜洲，复还京口，为一卷；脱京口，趋真州、扬州、高邮、泰州、通州，为一卷；自海道至永嘉、来三山，为一卷。将藏之于家，使来者读之，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悲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予志焉。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4738" y="55054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6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90900" y="1670685"/>
            <a:ext cx="7720330" cy="2793365"/>
          </a:xfrm>
        </p:spPr>
        <p:txBody>
          <a:bodyPr/>
          <a:p>
            <a:pPr marL="0" indent="0">
              <a:lnSpc>
                <a:spcPct val="150000"/>
              </a:lnSpc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1.诗集的由来和目的是什么？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4400" b="1" dirty="0">
                <a:latin typeface="黑体" panose="02010609060101010101" pitchFamily="2" charset="-122"/>
                <a:ea typeface="黑体" panose="02010609060101010101" pitchFamily="2" charset="-122"/>
              </a:rPr>
              <a:t>2.保存并结集的目的是什么？</a:t>
            </a:r>
            <a:endParaRPr lang="en-US" altLang="zh-CN" sz="4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" name="图片 3" descr="001aa02c940a0fac865535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2135" y="608965"/>
            <a:ext cx="5062220" cy="674687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07035"/>
            <a:ext cx="10515600" cy="1325563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5400" b="1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过零丁洋</a:t>
            </a:r>
            <a:endParaRPr lang="zh-CN" altLang="en-US" sz="5400" b="1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183640"/>
            <a:ext cx="10515600" cy="5267960"/>
          </a:xfrm>
        </p:spPr>
        <p:txBody>
          <a:bodyPr>
            <a:noAutofit/>
          </a:bodyPr>
          <a:p>
            <a:pPr marL="0" indent="0">
              <a:buNone/>
            </a:pPr>
            <a:endParaRPr lang="zh-CN" altLang="en-US"/>
          </a:p>
          <a:p>
            <a:pPr marL="0" indent="0" algn="ctr">
              <a:buNone/>
            </a:pPr>
            <a:r>
              <a:rPr lang="zh-CN" altLang="en-US" sz="3600" b="1"/>
              <a:t>作者：文天祥 (宋)</a:t>
            </a:r>
            <a:endParaRPr lang="zh-CN" altLang="en-US" sz="3600" b="1"/>
          </a:p>
          <a:p>
            <a:pPr marL="0" indent="0" algn="ctr">
              <a:buNone/>
            </a:pPr>
            <a:r>
              <a:rPr lang="zh-CN" altLang="en-US" sz="3600" b="1"/>
              <a:t>辛苦遭逢起一经，干戈寥落四周星。</a:t>
            </a:r>
            <a:endParaRPr lang="zh-CN" altLang="en-US" sz="3600" b="1"/>
          </a:p>
          <a:p>
            <a:pPr marL="0" indent="0" algn="ctr">
              <a:buNone/>
            </a:pPr>
            <a:r>
              <a:rPr lang="zh-CN" altLang="en-US" sz="3600" b="1"/>
              <a:t>山河破碎风飘絮，身世浮沉雨打萍。</a:t>
            </a:r>
            <a:endParaRPr lang="zh-CN" altLang="en-US" sz="3600" b="1"/>
          </a:p>
          <a:p>
            <a:pPr marL="0" indent="0" algn="ctr">
              <a:buNone/>
            </a:pPr>
            <a:r>
              <a:rPr lang="zh-CN" altLang="en-US" sz="3600" b="1"/>
              <a:t>惶恐滩头说惶恐，零丁洋里叹零丁。</a:t>
            </a:r>
            <a:endParaRPr lang="zh-CN" altLang="en-US" sz="3600" b="1"/>
          </a:p>
          <a:p>
            <a:pPr marL="0" indent="0" algn="ctr">
              <a:buNone/>
            </a:pPr>
            <a:r>
              <a:rPr lang="zh-CN" altLang="en-US" sz="3600" b="1"/>
              <a:t>人生自古谁无死，留取丹心照汗青。</a:t>
            </a:r>
            <a:endParaRPr lang="zh-CN" altLang="en-US" sz="4000" b="1"/>
          </a:p>
          <a:p>
            <a:pPr marL="0" indent="0" algn="ctr">
              <a:buNone/>
            </a:pPr>
            <a:endParaRPr lang="zh-CN" altLang="en-US" sz="4000" b="1"/>
          </a:p>
        </p:txBody>
      </p:sp>
      <p:pic>
        <p:nvPicPr>
          <p:cNvPr id="4" name="图片 3" descr="t012cced533b17716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53600" y="4191635"/>
            <a:ext cx="2105025" cy="231838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2710" y="-114300"/>
            <a:ext cx="2076450" cy="297116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648970"/>
            <a:ext cx="10515600" cy="5560695"/>
          </a:xfrm>
        </p:spPr>
        <p:txBody>
          <a:bodyPr>
            <a:normAutofit/>
          </a:bodyPr>
          <a:p>
            <a:pPr marL="0" indent="0"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呜呼！予之生也幸，</a:t>
            </a:r>
            <a:r>
              <a:rPr lang="en-US" altLang="zh-CN" sz="3600" b="1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而幸生也何为？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求乎为臣，主辱，臣死有余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僇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；所求乎为子，以父母之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遗体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殆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，而死有余责。将请罪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于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君，君不许；请罪于母，母不许；请罪于先人之墓。生无以救国，死犹为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厉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鬼以击贼，义也；赖天之灵、宗庙之福，修我戈矛，从王于师，以为前驱，雪九庙之耻，复高祖之业，所谓“誓不与贼俱生”，所谓“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鞠躬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尽力，死而后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已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”，亦义也。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5673" y="25844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7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1385" y="767080"/>
            <a:ext cx="10349230" cy="5324475"/>
          </a:xfr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嗟夫！若予者，将无往而不得死所矣。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向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也使予委骨于草莽，予虽浩然无所愧怍，然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微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以自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文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于君亲，君亲其谓予何？诚不自意返吾衣冠，重见日月，使旦夕得正丘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首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，复何憾哉！复何憾哉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！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是年夏五，改元景炎，庐陵文天祥自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序</a:t>
            </a: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其诗，名曰《指南录》。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5673" y="56451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7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5673" y="4016375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8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26515" y="1637030"/>
            <a:ext cx="9539605" cy="3583940"/>
          </a:xfr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1.作者引用《诗经》《出师表》中的句子有什么意图？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2.第七段结尾“复何憾哉！复何憾哉！”有什么作用？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2609215" y="2429510"/>
            <a:ext cx="7784465" cy="1999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9600" b="1">
                <a:blipFill>
                  <a:blip r:embed="rId1"/>
                  <a:tile tx="0" ty="0" sx="82000" sy="63000" flip="none" algn="br"/>
                </a:blipFill>
                <a:effectLst>
                  <a:outerShdw blurRad="60007" dist="310007" dir="7680000" sy="30000" kx="1300200" algn="ctr" rotWithShape="0">
                    <a:srgbClr val="0D1E55">
                      <a:alpha val="32000"/>
                    </a:srgbClr>
                  </a:outerShdw>
                </a:effectLst>
                <a:sym typeface="+mn-ea"/>
              </a:rPr>
              <a:t>文本重点探究</a:t>
            </a:r>
            <a:endParaRPr lang="zh-CN" altLang="en-US" sz="2800" b="1">
              <a:blipFill>
                <a:blip r:embed="rId1"/>
                <a:tile tx="0" ty="0" sx="82000" sy="63000" flip="none" algn="br"/>
              </a:blipFill>
              <a:effectLst>
                <a:outerShdw blurRad="60007" dist="310007" dir="7680000" sy="30000" kx="1300200" algn="ctr" rotWithShape="0">
                  <a:srgbClr val="0D1E55">
                    <a:alpha val="32000"/>
                  </a:srgbClr>
                </a:outerShdw>
              </a:effectLst>
            </a:endParaRPr>
          </a:p>
          <a:p>
            <a:endParaRPr lang="zh-CN" altLang="en-US" sz="2800" b="1">
              <a:blipFill>
                <a:blip r:embed="rId1"/>
                <a:tile tx="0" ty="0" sx="82000" sy="63000" flip="none" algn="br"/>
              </a:blipFill>
              <a:effectLst>
                <a:outerShdw blurRad="60007" dist="310007" dir="7680000" sy="30000" kx="1300200" algn="ctr" rotWithShape="0">
                  <a:srgbClr val="0D1E55">
                    <a:alpha val="32000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t01fa0721a3e90b9033_副本"/>
          <p:cNvPicPr>
            <a:picLocks noChangeAspect="1"/>
          </p:cNvPicPr>
          <p:nvPr>
            <p:ph idx="1"/>
          </p:nvPr>
        </p:nvPicPr>
        <p:blipFill>
          <a:blip r:embed="rId1"/>
          <a:srcRect t="16941" b="20137"/>
          <a:stretch>
            <a:fillRect/>
          </a:stretch>
        </p:blipFill>
        <p:spPr>
          <a:xfrm>
            <a:off x="9566910" y="4597400"/>
            <a:ext cx="2640330" cy="23260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17880" y="311150"/>
            <a:ext cx="10723245" cy="6421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1.梳理文章结构层次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l" fontAlgn="auto">
              <a:lnSpc>
                <a:spcPts val="5200"/>
              </a:lnSpc>
              <a:buClrTx/>
              <a:buSzTx/>
              <a:buNone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第一部分（1-5段）：自序出使元营遭受的种种磨难，抒发九死一生的感慨。&lt;1-4记叙，5抒情&gt;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fontAlgn="auto">
              <a:lnSpc>
                <a:spcPts val="5200"/>
              </a:lnSpc>
              <a:buClrTx/>
              <a:buSzTx/>
              <a:buNone/>
            </a:pP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第二部分（6-8段）：说明写作情况和结集目的，并从当时社会的君臣父子伦理来阐述自己的报国之志。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2.这篇序中，作者坚韧不拔的精神和坚贞不屈的情感具体表现在哪几方面？</a:t>
            </a:r>
            <a:endParaRPr lang="en-US" altLang="zh-CN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52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·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甘冒风险，挺身出使元营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52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·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初至元营，陈辞不屈，抗辞慷慨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52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·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百折不回，辗转逃生</a:t>
            </a: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3535" y="541655"/>
            <a:ext cx="11504930" cy="1341120"/>
          </a:xfrm>
        </p:spPr>
        <p:txBody>
          <a:bodyPr>
            <a:normAutofit fontScale="90000"/>
          </a:bodyPr>
          <a:p>
            <a:pPr algn="l">
              <a:lnSpc>
                <a:spcPts val="5200"/>
              </a:lnSpc>
              <a:buClrTx/>
              <a:buSzTx/>
              <a:buFontTx/>
            </a:pP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3.本文把记叙、抒情、议论完美地融为一体。结合具体的语段，分析文本是怎样把三者结合起来的。</a:t>
            </a:r>
            <a:b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br>
            <a:endParaRPr lang="zh-CN" altLang="en-US" sz="3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1665" y="1711960"/>
            <a:ext cx="10948670" cy="4759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ts val="5200"/>
              </a:lnSpc>
            </a:pP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·在记叙的基础上抒情。例如，第3段写被驱北上时指出：“予分当引决，然而隐忍以行，昔人云：将以有为也。”这里包含着克制内心无限痛苦的强烈感情，是在记叙的基础上抒情，抒情中又带有议论成分。</a:t>
            </a:r>
            <a:b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</a:br>
            <a:r>
              <a:rPr lang="en-US" altLang="zh-CN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·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用有强烈感情色彩的词、句直接抒情。例如，第</a:t>
            </a:r>
            <a:r>
              <a:rPr lang="en-US" altLang="zh-CN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5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段关于生与死的问题，文中用大段的记叙、抒情与议论结合的文字表达作者当时的心境。</a:t>
            </a:r>
            <a:b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</a:br>
            <a:r>
              <a:rPr lang="en-US" altLang="zh-CN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·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将感情融入叙事。例如，第</a:t>
            </a:r>
            <a:r>
              <a:rPr lang="en-US" altLang="zh-CN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4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段既写出当时由中兴有望到无处投奔的处境，又反映了作者由兴奋到悲愤，急剧变化的感情。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3"/>
      <p:bldP spid="2" grpId="5"/>
      <p:bldP spid="2" grpId="6"/>
      <p:bldP spid="2" grpId="7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2785" y="495935"/>
            <a:ext cx="10515600" cy="1325563"/>
          </a:xfrm>
        </p:spPr>
        <p:txBody>
          <a:bodyPr>
            <a:noAutofit/>
          </a:bodyPr>
          <a:p>
            <a:r>
              <a:rPr lang="zh-CN" altLang="en-US" sz="5400">
                <a:solidFill>
                  <a:schemeClr val="tx1"/>
                </a:solidFill>
                <a:effectLst/>
                <a:latin typeface="华文隶书" panose="02010800040101010101" charset="-122"/>
                <a:ea typeface="华文隶书" panose="02010800040101010101" charset="-122"/>
              </a:rPr>
              <a:t>知人</a:t>
            </a:r>
            <a:br>
              <a:rPr lang="zh-CN" altLang="en-US" sz="5400">
                <a:solidFill>
                  <a:schemeClr val="tx1"/>
                </a:solidFill>
                <a:effectLst/>
                <a:latin typeface="华文隶书" panose="02010800040101010101" charset="-122"/>
                <a:ea typeface="华文隶书" panose="02010800040101010101" charset="-122"/>
              </a:rPr>
            </a:br>
            <a:r>
              <a:rPr lang="zh-CN" altLang="en-US" sz="5400">
                <a:solidFill>
                  <a:schemeClr val="tx1"/>
                </a:solidFill>
                <a:effectLst/>
                <a:latin typeface="华文隶书" panose="02010800040101010101" charset="-122"/>
                <a:ea typeface="华文隶书" panose="02010800040101010101" charset="-122"/>
              </a:rPr>
              <a:t>论世</a:t>
            </a:r>
            <a:endParaRPr lang="zh-CN" altLang="en-US" sz="5400">
              <a:solidFill>
                <a:schemeClr val="tx1"/>
              </a:solidFill>
              <a:effectLst/>
              <a:latin typeface="华文隶书" panose="02010800040101010101" charset="-122"/>
              <a:ea typeface="华文隶书" panose="02010800040101010101" charset="-122"/>
            </a:endParaRPr>
          </a:p>
        </p:txBody>
      </p:sp>
      <p:pic>
        <p:nvPicPr>
          <p:cNvPr id="4" name="内容占位符 3" descr="t015296a66a9957b572"/>
          <p:cNvPicPr>
            <a:picLocks noChangeAspect="1"/>
          </p:cNvPicPr>
          <p:nvPr>
            <p:ph idx="1"/>
          </p:nvPr>
        </p:nvPicPr>
        <p:blipFill>
          <a:blip r:embed="rId1"/>
          <a:srcRect l="8710" t="5629" r="7331" b="2987"/>
          <a:stretch>
            <a:fillRect/>
          </a:stretch>
        </p:blipFill>
        <p:spPr>
          <a:xfrm>
            <a:off x="265430" y="2292350"/>
            <a:ext cx="2578100" cy="3886200"/>
          </a:xfrm>
          <a:prstGeom prst="round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30525" y="258445"/>
            <a:ext cx="9070340" cy="63817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ts val="3500"/>
              </a:lnSpc>
              <a:spcBef>
                <a:spcPts val="50"/>
              </a:spcBef>
              <a:spcAft>
                <a:spcPts val="0"/>
              </a:spcAft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文天祥 （1236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-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1283）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南宋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大臣,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杰出的民族英雄、文学家、诗人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。字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履善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，又字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宋瑞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，号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文山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。宋吉州</a:t>
            </a:r>
            <a:r>
              <a:rPr lang="zh-CN" altLang="en-US" sz="2800" b="1" dirty="0"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庐陵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（今江西吉安县）人。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algn="just">
              <a:lnSpc>
                <a:spcPts val="3500"/>
              </a:lnSpc>
              <a:spcBef>
                <a:spcPts val="50"/>
              </a:spcBef>
              <a:spcAft>
                <a:spcPts val="0"/>
              </a:spcAft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宋理宗时曾被选拔为进士第一名，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任官不到两月即与权贵作尖锐的斗争，屡遭弹劾仍坚持正义。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德佑元年，国事危急，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文天祥以全部家产充军费，组织武装力量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。次年元军大举南下，这时文天祥被任为右丞相兼枢密使，被派往元军议和，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他不辱国体，慷慨陈辞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，触怒元方丞相伯颜，被扣，解送北方；至镇江逃脱，历尽艰险，才得南归。端宗赵昰派遣他与南下元军作战，（1278年）兵败被俘，被押到大都（今北京）后，元世祖忽必烈以宰相作为诱降条件，遭到文天祥的严辞拒绝。右丞相，汉奸邓光荐劝其降元，亦遭唾骂。</a:t>
            </a:r>
            <a:r>
              <a:rPr lang="zh-CN" altLang="en-US" sz="28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文天祥历尽折磨而志不屈，于1283年就义，年仅47岁。</a:t>
            </a:r>
            <a:endParaRPr lang="zh-CN" altLang="en-US" sz="2800" b="1" dirty="0">
              <a:solidFill>
                <a:srgbClr val="0000CC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409575"/>
            <a:ext cx="10515600" cy="5822315"/>
          </a:xfr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文天祥的诗文，自奉使被执以后，内容多与时事有密切的关系，从一个侧面展示了南宋军民抗击元军的历史画卷。他的那些表现爱国精神和民族气节的作品，如《扬子江》《过零丁洋》《指南录后序》等，不但在宋末文坛上有着重要地位，而且在我国文学史上永远闪耀着不可磨灭的光辉。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00000"/>
              </a:lnSpc>
              <a:buNone/>
            </a:pP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南宋状元宰相  西江孝子忠臣</a:t>
            </a:r>
            <a:endParaRPr lang="en-US" altLang="zh-CN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志可凌云文能载道  生当报国死不低头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065" y="180975"/>
            <a:ext cx="10515600" cy="1325563"/>
          </a:xfrm>
        </p:spPr>
        <p:txBody>
          <a:bodyPr/>
          <a:p>
            <a:r>
              <a:rPr lang="zh-CN" altLang="en-US" sz="5400">
                <a:effectLst/>
                <a:latin typeface="华文隶书" panose="02010800040101010101" charset="-122"/>
                <a:ea typeface="华文隶书" panose="02010800040101010101" charset="-122"/>
              </a:rPr>
              <a:t>解题：</a:t>
            </a:r>
            <a:r>
              <a:rPr lang="zh-CN" altLang="en-US" sz="5400">
                <a:effectLst/>
                <a:latin typeface="华文隶书" panose="02010800040101010101" charset="-122"/>
                <a:ea typeface="华文隶书" panose="02010800040101010101" charset="-122"/>
                <a:sym typeface="+mn-ea"/>
              </a:rPr>
              <a:t>序、跋</a:t>
            </a:r>
            <a:endParaRPr lang="zh-CN" altLang="en-US" sz="5400">
              <a:effectLst/>
              <a:latin typeface="华文隶书" panose="02010800040101010101" charset="-122"/>
              <a:ea typeface="华文隶书" panose="02010800040101010101" charset="-122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09700"/>
            <a:ext cx="10515600" cy="4864735"/>
          </a:xfrm>
        </p:spPr>
        <p:txBody>
          <a:bodyPr>
            <a:normAutofit fontScale="90000"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序也作“叙”或称“引”，有如今日的“引言”“前言”，是说明书籍著作或出版意旨，编作体例和作者情况的文章。也可包括对作家作品的评论和对有关问题的研究阐发。“序”一般写在书籍或文章前面，列于书后的称为“跋”或“后序”。这类文章，按不同的内容分别属于说明文或议论文。说明编写目的，简介编写体例和内容的属于说明文，对作品进行评论或对问题进行阐发的属于议论文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59060" y="-60325"/>
            <a:ext cx="1094740" cy="15671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470515" y="-60325"/>
            <a:ext cx="1906905" cy="272923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38580"/>
            <a:ext cx="10515600" cy="4351338"/>
          </a:xfrm>
        </p:spPr>
        <p:txBody>
          <a:bodyPr>
            <a:normAutofit lnSpcReduction="10000"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《指南录后序》是文天祥为自己的诗集《指南录》写的一篇序言。后序是因为之前已经有了自序。诗集名“指南录”取《扬子江》“臣心一片磁针石，不指南方不肯休”的句意，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表达作者心指南宋、冒死南归的爱国之情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3762375" y="2002155"/>
            <a:ext cx="5223510" cy="15500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8800" dirty="0">
                <a:solidFill>
                  <a:schemeClr val="tx2"/>
                </a:solidFill>
                <a:latin typeface="华文行楷" panose="02010800040101010101" charset="-122"/>
                <a:ea typeface="华文行楷" panose="02010800040101010101" charset="-122"/>
                <a:sym typeface="+mn-lt"/>
              </a:rPr>
              <a:t>文本分析</a:t>
            </a:r>
            <a:endParaRPr lang="zh-CN" altLang="en-US" sz="8800" dirty="0">
              <a:solidFill>
                <a:schemeClr val="tx2"/>
              </a:solidFill>
              <a:latin typeface="华文行楷" panose="02010800040101010101" charset="-122"/>
              <a:ea typeface="华文行楷" panose="02010800040101010101" charset="-122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09015" y="-74295"/>
            <a:ext cx="1450975" cy="20764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2710" y="-114300"/>
            <a:ext cx="2076450" cy="297116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83845"/>
            <a:ext cx="10515600" cy="5269230"/>
          </a:xfrm>
        </p:spPr>
        <p:txBody>
          <a:bodyPr>
            <a:noAutofit/>
          </a:bodyPr>
          <a:p>
            <a:pPr marL="0" indent="0">
              <a:lnSpc>
                <a:spcPts val="6000"/>
              </a:lnSpc>
              <a:spcAft>
                <a:spcPts val="0"/>
              </a:spcAft>
              <a:buNone/>
            </a:pPr>
            <a:r>
              <a:rPr lang="en-US" altLang="zh-CN" sz="3600"/>
              <a:t>      </a:t>
            </a:r>
            <a:r>
              <a:rPr lang="en-US" altLang="zh-CN" sz="4000"/>
              <a:t> 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德祐二年二月十九日，予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除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右丞相兼枢密使，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都督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诸路军马。时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北兵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已迫修门外，战、守、迁皆不及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施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sz="3600" b="1" u="sng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缙绅、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大夫、士</a:t>
            </a:r>
            <a:r>
              <a:rPr lang="zh-CN" altLang="en-US" sz="3600" b="1" u="sng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萃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于左丞相府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，莫知计所出。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会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使辙交驰，北邀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当国者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相见，众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谓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予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一行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为可以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纾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祸。国事至此，予不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得爱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身，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意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北亦尚可以口舌动也。初，奉使往来，</a:t>
            </a:r>
            <a:r>
              <a:rPr lang="zh-CN" altLang="en-US" sz="3600" b="1" u="sng" dirty="0">
                <a:latin typeface="黑体" panose="02010609060101010101" pitchFamily="2" charset="-122"/>
                <a:ea typeface="黑体" panose="02010609060101010101" pitchFamily="2" charset="-122"/>
              </a:rPr>
              <a:t>无留北者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，予更欲一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觇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北，归而求救国之策。于是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辞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相印不拜，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翌日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zh-CN" altLang="en-US" sz="3600" b="1" dirty="0">
                <a:solidFill>
                  <a:srgbClr val="00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以</a:t>
            </a: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资政殿学土行。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0088" y="88900"/>
            <a:ext cx="691515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7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</a:t>
            </a:r>
            <a:endParaRPr lang="en-US" altLang="zh-CN" sz="7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253490"/>
            <a:ext cx="10515600" cy="4351338"/>
          </a:xfr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1.第一段主要讲述了什么内容？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2.文章开篇提到文天祥身兼数职，有什么作用？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3.第一段当中，描写文天祥心情和意图的句子是？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>
                <a:latin typeface="黑体" panose="02010609060101010101" pitchFamily="2" charset="-122"/>
                <a:ea typeface="黑体" panose="02010609060101010101" pitchFamily="2" charset="-122"/>
              </a:rPr>
              <a:t>4.第一段最后一句话有什么作用，说明了什么？</a:t>
            </a:r>
            <a:endParaRPr lang="zh-CN" altLang="en-US" sz="3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9055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9055_10*i*3"/>
  <p:tag name="KSO_WM_TEMPLATE_CATEGORY" val="custom"/>
  <p:tag name="KSO_WM_TEMPLATE_INDEX" val="20189055"/>
  <p:tag name="KSO_WM_UNIT_INDEX" val="3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9055_10*i*3"/>
  <p:tag name="KSO_WM_TEMPLATE_CATEGORY" val="custom"/>
  <p:tag name="KSO_WM_TEMPLATE_INDEX" val="20189055"/>
  <p:tag name="KSO_WM_UNIT_INDEX" val="3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15.xml><?xml version="1.0" encoding="utf-8"?>
<p:tagLst xmlns:p="http://schemas.openxmlformats.org/presentationml/2006/main">
  <p:tag name="KSO_WM_TEMPLATE_CATEGORY" val="custom"/>
  <p:tag name="KSO_WM_TEMPLATE_INDEX" val="20189055"/>
  <p:tag name="KSO_WM_UNIT_TYPE" val="f"/>
  <p:tag name="KSO_WM_UNIT_INDEX" val="2"/>
  <p:tag name="KSO_WM_UNIT_LAYERLEVEL" val="1"/>
  <p:tag name="KSO_WM_UNIT_VALUE" val="66"/>
  <p:tag name="KSO_WM_UNIT_HIGHLIGHT" val="0"/>
  <p:tag name="KSO_WM_UNIT_COMPATIBLE" val="0"/>
  <p:tag name="KSO_WM_UNIT_CLEAR" val="0"/>
  <p:tag name="KSO_WM_UNIT_PRESET_TEXT_INDEX" val="2"/>
  <p:tag name="KSO_WM_UNIT_PRESET_TEXT_LEN" val="60"/>
  <p:tag name="KSO_WM_BEAUTIFY_FLAG" val="#wm#"/>
  <p:tag name="KSO_WM_TAG_VERSION" val="1.0"/>
  <p:tag name="KSO_WM_UNIT_ID" val="custom20189055_10*f*2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9055_10*i*3"/>
  <p:tag name="KSO_WM_TEMPLATE_CATEGORY" val="custom"/>
  <p:tag name="KSO_WM_TEMPLATE_INDEX" val="20189055"/>
  <p:tag name="KSO_WM_UNIT_INDEX" val="3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9055_10*i*3"/>
  <p:tag name="KSO_WM_TEMPLATE_CATEGORY" val="custom"/>
  <p:tag name="KSO_WM_TEMPLATE_INDEX" val="20189055"/>
  <p:tag name="KSO_WM_UNIT_INDEX" val="3"/>
</p:tagLst>
</file>

<file path=ppt/tags/tag18.xml><?xml version="1.0" encoding="utf-8"?>
<p:tagLst xmlns:p="http://schemas.openxmlformats.org/presentationml/2006/main">
  <p:tag name="KSO_WM_TAG_VERSION" val="1.0"/>
  <p:tag name="KSO_WM_SLIDE_ITEM_CNT" val="2"/>
  <p:tag name="KSO_WM_SLIDE_LAYOUT" val="a_f"/>
  <p:tag name="KSO_WM_SLIDE_LAYOUT_CNT" val="1_2"/>
  <p:tag name="KSO_WM_SLIDE_TYPE" val="text"/>
  <p:tag name="KSO_WM_SLIDE_SUBTYPE" val="pureTxt"/>
  <p:tag name="KSO_WM_BEAUTIFY_FLAG" val="#wm#"/>
  <p:tag name="KSO_WM_SLIDE_POSITION" val="253*177"/>
  <p:tag name="KSO_WM_SLIDE_SIZE" val="579*283"/>
  <p:tag name="KSO_WM_COMBINE_RELATE_SLIDE_ID" val="background20185116_10"/>
  <p:tag name="KSO_WM_TEMPLATE_CATEGORY" val="custom"/>
  <p:tag name="KSO_WM_TEMPLATE_INDEX" val="20189055"/>
  <p:tag name="KSO_WM_SLIDE_ID" val="custom20189055_10"/>
  <p:tag name="KSO_WM_SLIDE_INDEX" val="10"/>
  <p:tag name="KSO_WM_TEMPLATE_SUBCATEGORY" val="combine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9055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6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7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a"/>
  <p:tag name="KSO_WM_UNIT_INDEX" val="1_4_1"/>
  <p:tag name="KSO_WM_UNIT_ID" val="diagram678_1*m_h_a*1_4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a"/>
  <p:tag name="KSO_WM_UNIT_INDEX" val="1_6_1"/>
  <p:tag name="KSO_WM_UNIT_ID" val="diagram678_1*m_h_a*1_6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FILL_FORE_SCHEMECOLOR_INDEX" val="7"/>
  <p:tag name="KSO_WM_UNIT_FILL_TYPE" val="1"/>
  <p:tag name="KSO_WM_UNIT_TEXT_FILL_FORE_SCHEMECOLOR_INDEX" val="7"/>
  <p:tag name="KSO_WM_UNIT_TEXT_FILL_TYPE" val="1"/>
</p:tagLst>
</file>

<file path=ppt/tags/tag3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TAG_VERSION" val="1.0"/>
  <p:tag name="KSO_WM_BEAUTIFY_FLAG" val="#wm#"/>
  <p:tag name="KSO_WM_COMBINE_RELATE_SLIDE_ID" val="background20185116_1"/>
  <p:tag name="KSO_WM_TEMPLATE_CATEGORY" val="custom"/>
  <p:tag name="KSO_WM_TEMPLATE_INDEX" val="20189055"/>
  <p:tag name="KSO_WM_TEMPLATE_SUBCATEGORY" val="combine"/>
  <p:tag name="KSO_WM_TEMPLATE_THUMBS_INDEX" val="1、5、6、7、8、9、10、13、14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a"/>
  <p:tag name="KSO_WM_UNIT_INDEX" val="1_1_1"/>
  <p:tag name="KSO_WM_UNIT_ID" val="diagram678_1*m_h_a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a"/>
  <p:tag name="KSO_WM_UNIT_INDEX" val="1_3_1"/>
  <p:tag name="KSO_WM_UNIT_ID" val="diagram678_1*m_h_a*1_3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FILL_FORE_SCHEMECOLOR_INDEX" val="7"/>
  <p:tag name="KSO_WM_UNIT_FILL_TYPE" val="1"/>
  <p:tag name="KSO_WM_UNIT_TEXT_FILL_FORE_SCHEMECOLOR_INDEX" val="7"/>
  <p:tag name="KSO_WM_UNIT_TEXT_FILL_TYPE" val="1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a"/>
  <p:tag name="KSO_WM_UNIT_INDEX" val="1_5_1"/>
  <p:tag name="KSO_WM_UNIT_ID" val="diagram678_1*m_h_a*1_5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a"/>
  <p:tag name="KSO_WM_UNIT_INDEX" val="1_2_1"/>
  <p:tag name="KSO_WM_UNIT_ID" val="diagram678_1*m_h_a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f"/>
  <p:tag name="KSO_WM_UNIT_INDEX" val="1_1_1"/>
  <p:tag name="KSO_WM_UNIT_ID" val="diagram678_1*m_h_f*1_1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f"/>
  <p:tag name="KSO_WM_UNIT_INDEX" val="1_3_1"/>
  <p:tag name="KSO_WM_UNIT_ID" val="diagram678_1*m_h_f*1_3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f"/>
  <p:tag name="KSO_WM_UNIT_INDEX" val="1_5_1"/>
  <p:tag name="KSO_WM_UNIT_ID" val="diagram678_1*m_h_f*1_5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f"/>
  <p:tag name="KSO_WM_UNIT_INDEX" val="1_2_1"/>
  <p:tag name="KSO_WM_UNIT_ID" val="diagram678_1*m_h_f*1_2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f"/>
  <p:tag name="KSO_WM_UNIT_INDEX" val="1_4_1"/>
  <p:tag name="KSO_WM_UNIT_ID" val="diagram678_1*m_h_f*1_4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78"/>
  <p:tag name="KSO_WM_UNIT_TYPE" val="m_h_f"/>
  <p:tag name="KSO_WM_UNIT_INDEX" val="1_6_1"/>
  <p:tag name="KSO_WM_UNIT_ID" val="diagram678_1*m_h_f*1_6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TEMPLATE_CATEGORY" val="custom"/>
  <p:tag name="KSO_WM_TEMPLATE_INDEX" val="20189055"/>
  <p:tag name="KSO_WM_UNIT_TYPE" val="a"/>
  <p:tag name="KSO_WM_UNIT_INDEX" val="1"/>
  <p:tag name="KSO_WM_UNIT_LAYERLEVEL" val="1"/>
  <p:tag name="KSO_WM_UNIT_VALUE" val="5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55_1*a*1"/>
  <p:tag name="KSO_WM_UNIT_PRESET_TEXT" val="创意中国风"/>
</p:tagLst>
</file>

<file path=ppt/tags/tag40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1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2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3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4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5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6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7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48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5.xml><?xml version="1.0" encoding="utf-8"?>
<p:tagLst xmlns:p="http://schemas.openxmlformats.org/presentationml/2006/main">
  <p:tag name="KSO_WM_TEMPLATE_CATEGORY" val="custom"/>
  <p:tag name="KSO_WM_TEMPLATE_INDEX" val="20189055"/>
  <p:tag name="KSO_WM_UNIT_TYPE" val="b"/>
  <p:tag name="KSO_WM_UNIT_INDEX" val="1"/>
  <p:tag name="KSO_WM_UNIT_LAYERLEVEL" val="1"/>
  <p:tag name="KSO_WM_UNIT_VALUE" val="9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ID" val="custom20189055_1*b*1"/>
  <p:tag name="KSO_WM_UNIT_PRESET_TEXT" val="文艺清新复古"/>
</p:tagLst>
</file>

<file path=ppt/tags/tag6.xml><?xml version="1.0" encoding="utf-8"?>
<p:tagLst xmlns:p="http://schemas.openxmlformats.org/presentationml/2006/main">
  <p:tag name="KSO_WM_TEMPLATE_THUMBS_INDEX" val="1、5、6、7、8、9、10、13、14、"/>
  <p:tag name="KSO_WM_SLIDE_ID" val="custom20189055_1"/>
  <p:tag name="KSO_WM_TEMPLATE_SUBCATEGORY" val="combine"/>
  <p:tag name="KSO_WM_SLIDE_TYPE" val="title"/>
  <p:tag name="KSO_WM_SLIDE_SUBTYPE" val="pureTxt"/>
  <p:tag name="KSO_WM_SLIDE_ITEM_CNT" val="2"/>
  <p:tag name="KSO_WM_SLIDE_INDEX" val="1"/>
  <p:tag name="KSO_WM_TAG_VERSION" val="1.0"/>
  <p:tag name="KSO_WM_BEAUTIFY_FLAG" val="#wm#"/>
  <p:tag name="KSO_WM_TEMPLATE_CATEGORY" val="custom"/>
  <p:tag name="KSO_WM_TEMPLATE_INDEX" val="20189055"/>
  <p:tag name="KSO_WM_SLIDE_LAYOUT" val="a_b"/>
  <p:tag name="KSO_WM_SLIDE_LAYOUT_CNT" val="1_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COMBINE_RELATE_SLIDE_ID" val="background20185116_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20189055_10*i*3"/>
  <p:tag name="KSO_WM_TEMPLATE_CATEGORY" val="custom"/>
  <p:tag name="KSO_WM_TEMPLATE_INDEX" val="20189055"/>
  <p:tag name="KSO_WM_UNIT_INDEX" val="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9055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54402C"/>
      </a:dk2>
      <a:lt2>
        <a:srgbClr val="E7E6E6"/>
      </a:lt2>
      <a:accent1>
        <a:srgbClr val="54402C"/>
      </a:accent1>
      <a:accent2>
        <a:srgbClr val="F8E7C6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楷体"/>
        <a:cs typeface=""/>
      </a:majorFont>
      <a:minorFont>
        <a:latin typeface="Arial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F8E7C6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4402C"/>
    </a:dk2>
    <a:lt2>
      <a:srgbClr val="E7E6E6"/>
    </a:lt2>
    <a:accent1>
      <a:srgbClr val="54402C"/>
    </a:accent1>
    <a:accent2>
      <a:srgbClr val="F8E7C6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3229</Words>
  <Application>WPS 演示</Application>
  <PresentationFormat>宽屏</PresentationFormat>
  <Paragraphs>141</Paragraphs>
  <Slides>25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华文隶书</vt:lpstr>
      <vt:lpstr>黑体</vt:lpstr>
      <vt:lpstr>华文行楷</vt:lpstr>
      <vt:lpstr>楷体</vt:lpstr>
      <vt:lpstr>Arial Unicode MS</vt:lpstr>
      <vt:lpstr>Office 主题</vt:lpstr>
      <vt:lpstr>指南录后序</vt:lpstr>
      <vt:lpstr>过零丁洋</vt:lpstr>
      <vt:lpstr>知人 论世</vt:lpstr>
      <vt:lpstr>PowerPoint 演示文稿</vt:lpstr>
      <vt:lpstr>解题：序、跋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作者行程：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3.本文把记叙、抒情、议论完美地融为一体。结合具体的语段，分析文本是怎样把三者结合起来的。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指南录后序</dc:title>
  <dc:creator>lenovo</dc:creator>
  <cp:lastModifiedBy>つ……</cp:lastModifiedBy>
  <cp:revision>16</cp:revision>
  <dcterms:created xsi:type="dcterms:W3CDTF">2019-03-12T03:59:00Z</dcterms:created>
  <dcterms:modified xsi:type="dcterms:W3CDTF">2019-03-19T10:33:27Z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2052-11.1.0.8515</vt:lpwstr>
  </property>
</Properties>
</file>