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325" r:id="rId5"/>
    <p:sldId id="267" r:id="rId6"/>
    <p:sldId id="313" r:id="rId7"/>
    <p:sldId id="326" r:id="rId8"/>
    <p:sldId id="358" r:id="rId9"/>
    <p:sldId id="366" r:id="rId10"/>
    <p:sldId id="367" r:id="rId11"/>
    <p:sldId id="368" r:id="rId12"/>
    <p:sldId id="369" r:id="rId13"/>
    <p:sldId id="364" r:id="rId14"/>
    <p:sldId id="359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6140"/>
  </p:normalViewPr>
  <p:slideViewPr>
    <p:cSldViewPr showGuides="1">
      <p:cViewPr>
        <p:scale>
          <a:sx n="70" d="100"/>
          <a:sy n="70" d="100"/>
        </p:scale>
        <p:origin x="-1974" y="-228"/>
      </p:cViewPr>
      <p:guideLst>
        <p:guide orient="horz" pos="2122"/>
        <p:guide pos="285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46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8" descr="22458PICkZz_1024"/>
          <p:cNvPicPr>
            <a:picLocks noChangeAspect="1"/>
          </p:cNvPicPr>
          <p:nvPr userDrawn="1"/>
        </p:nvPicPr>
        <p:blipFill>
          <a:blip r:embed="rId3"/>
          <a:srcRect r="63069" b="84206"/>
          <a:stretch>
            <a:fillRect/>
          </a:stretch>
        </p:blipFill>
        <p:spPr>
          <a:xfrm>
            <a:off x="0" y="0"/>
            <a:ext cx="9144000" cy="322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" name="图片 54280" descr="优翼不带字1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</a:blip>
          <a:srcRect l="4703" t="3484" r="17938" b="6213"/>
          <a:stretch>
            <a:fillRect/>
          </a:stretch>
        </p:blipFill>
        <p:spPr>
          <a:xfrm>
            <a:off x="8234363" y="0"/>
            <a:ext cx="909637" cy="407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8" name="Picture 16" descr="22458PICkZz_1024"/>
          <p:cNvPicPr>
            <a:picLocks noChangeAspect="1"/>
          </p:cNvPicPr>
          <p:nvPr userDrawn="1"/>
        </p:nvPicPr>
        <p:blipFill>
          <a:blip r:embed="rId3"/>
          <a:srcRect r="20149" b="82805"/>
          <a:stretch>
            <a:fillRect/>
          </a:stretch>
        </p:blipFill>
        <p:spPr>
          <a:xfrm>
            <a:off x="0" y="6550025"/>
            <a:ext cx="9144000" cy="350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4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6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>
    <p:zoom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jpe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2050" name="图片 1" descr="timg (4)"/>
          <p:cNvPicPr>
            <a:picLocks noChangeAspect="1"/>
          </p:cNvPicPr>
          <p:nvPr/>
        </p:nvPicPr>
        <p:blipFill>
          <a:blip r:embed="rId1"/>
          <a:srcRect l="7425" r="4167" b="6905"/>
          <a:stretch>
            <a:fillRect/>
          </a:stretch>
        </p:blipFill>
        <p:spPr>
          <a:xfrm>
            <a:off x="0" y="-26987"/>
            <a:ext cx="9197975" cy="6884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" name="矩形 35"/>
          <p:cNvSpPr/>
          <p:nvPr/>
        </p:nvSpPr>
        <p:spPr>
          <a:xfrm>
            <a:off x="0" y="4149725"/>
            <a:ext cx="9197975" cy="1655763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5" name="文本框 4130"/>
          <p:cNvSpPr txBox="1">
            <a:spLocks noChangeArrowheads="1"/>
          </p:cNvSpPr>
          <p:nvPr/>
        </p:nvSpPr>
        <p:spPr bwMode="auto">
          <a:xfrm>
            <a:off x="1193800" y="4254500"/>
            <a:ext cx="6623050" cy="14462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p>
            <a:pPr lvl="0" algn="ctr"/>
            <a:r>
              <a:rPr lang="" altLang="en-US" sz="4400" dirty="0">
                <a:latin typeface="Times New Roman" panose="02020603050405020304" pitchFamily="18" charset="0"/>
                <a:ea typeface="隶书" pitchFamily="49" charset="-122"/>
                <a:sym typeface="+mn-ea"/>
              </a:rPr>
              <a:t>走马川行奉送封大夫出师西征</a:t>
            </a:r>
            <a:endParaRPr lang="zh-CN" altLang="en-US" sz="4400" b="1" dirty="0">
              <a:latin typeface="Times New Roman" panose="02020603050405020304" pitchFamily="18" charset="0"/>
              <a:ea typeface="隶书" pitchFamily="49" charset="-122"/>
              <a:sym typeface="+mn-ea"/>
            </a:endParaRPr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1266" name="Group 6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11271" name="Picture 7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1272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诗歌赏析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74750" y="1544638"/>
            <a:ext cx="6794500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马毛带雪汗气蒸，五花连钱旋作冰，幕中草檄砚水凝。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74750" y="2844800"/>
            <a:ext cx="6646863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马身上那凝而又化、化而又凝的汗水，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草檄砚都结冰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表现战争之急，天气之寒。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5250" y="4010025"/>
            <a:ext cx="6237288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特色：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深刻细致的细节描写。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写不可能之事，而成事之合情合理。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1270" name="Picture 7" descr="http://p0.so.qhmsg.com/bdr/_240_/t01d2578332921ecbaf.jpg"/>
          <p:cNvPicPr>
            <a:picLocks noChangeAspect="1"/>
          </p:cNvPicPr>
          <p:nvPr/>
        </p:nvPicPr>
        <p:blipFill>
          <a:blip r:embed="rId2"/>
          <a:srcRect l="22604" t="8472"/>
          <a:stretch>
            <a:fillRect/>
          </a:stretch>
        </p:blipFill>
        <p:spPr>
          <a:xfrm>
            <a:off x="7145338" y="4826000"/>
            <a:ext cx="1811337" cy="151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charRg st="4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15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charRg st="15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2290" name="Group 6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12294" name="Picture 7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5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诗歌赏析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412" name="文本框 1"/>
          <p:cNvSpPr txBox="1"/>
          <p:nvPr/>
        </p:nvSpPr>
        <p:spPr>
          <a:xfrm>
            <a:off x="939800" y="1395413"/>
            <a:ext cx="764222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虏骑闻之应胆慑，料知短兵不敢接，车师西门伫献捷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3" name="文本框 2"/>
          <p:cNvSpPr txBox="1"/>
          <p:nvPr/>
        </p:nvSpPr>
        <p:spPr>
          <a:xfrm>
            <a:off x="1050925" y="2573338"/>
            <a:ext cx="7380288" cy="22463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车师西门伫献捷，表现了必胜的信心及豪迈的战斗气势，既是诗人对战情有事实根据的推断，也是诗人蔑视敌人，颂扬唐军的爱国热情的自然流露。所以最后一句“车师西门伫献捷”实为发自诗人肺腑的热烈祝愿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2293" name="Picture 7" descr="http://p0.so.qhmsg.com/bdr/_240_/t01d2578332921ecbaf.jpg"/>
          <p:cNvPicPr>
            <a:picLocks noChangeAspect="1"/>
          </p:cNvPicPr>
          <p:nvPr/>
        </p:nvPicPr>
        <p:blipFill>
          <a:blip r:embed="rId2"/>
          <a:srcRect l="22604" t="8472"/>
          <a:stretch>
            <a:fillRect/>
          </a:stretch>
        </p:blipFill>
        <p:spPr>
          <a:xfrm>
            <a:off x="6931025" y="4851400"/>
            <a:ext cx="1811338" cy="151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2">
                                            <p:txEl>
                                              <p:charRg st="0" end="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charRg st="0" end="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3">
                                            <p:txEl>
                                              <p:charRg st="0" end="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3314" name="Group 6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13317" name="Picture 7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18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诗歌特色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13315" name="Picture 7" descr="http://p0.so.qhmsg.com/bdr/_240_/t01d2578332921ecbaf.jpg"/>
          <p:cNvPicPr>
            <a:picLocks noChangeAspect="1"/>
          </p:cNvPicPr>
          <p:nvPr/>
        </p:nvPicPr>
        <p:blipFill>
          <a:blip r:embed="rId2"/>
          <a:srcRect l="22604" t="8472"/>
          <a:stretch>
            <a:fillRect/>
          </a:stretch>
        </p:blipFill>
        <p:spPr>
          <a:xfrm>
            <a:off x="6931025" y="4851400"/>
            <a:ext cx="1811338" cy="1511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文本框 2"/>
          <p:cNvSpPr txBox="1"/>
          <p:nvPr/>
        </p:nvSpPr>
        <p:spPr>
          <a:xfrm>
            <a:off x="665163" y="1636713"/>
            <a:ext cx="7983537" cy="3322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全诗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句句用韵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，除开头两句外，三句一转韵，这在七言古诗中是不多见的。全诗韵脚密集，换韵频数，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节奏急促有力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情韵灵活流宕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8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声调激越豪壮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，有如音乐中的进行曲。整首诗热情奔放，气势昂扬。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4338" name="Group 6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14340" name="Picture 7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4341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艺术欣赏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265" y="1175385"/>
            <a:ext cx="6935470" cy="5198744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3074" name="Group 19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3077" name="Picture 18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8" name="文本框 2"/>
            <p:cNvSpPr txBox="1"/>
            <p:nvPr/>
          </p:nvSpPr>
          <p:spPr>
            <a:xfrm>
              <a:off x="476" y="509"/>
              <a:ext cx="1080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学习目标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3075" name="Picture 7" descr="http://p0.so.qhmsg.com/bdr/_240_/t01d2578332921ecbaf.jpg"/>
          <p:cNvPicPr>
            <a:picLocks noChangeAspect="1"/>
          </p:cNvPicPr>
          <p:nvPr/>
        </p:nvPicPr>
        <p:blipFill>
          <a:blip r:embed="rId2"/>
          <a:srcRect l="22604" t="8472"/>
          <a:stretch>
            <a:fillRect/>
          </a:stretch>
        </p:blipFill>
        <p:spPr>
          <a:xfrm>
            <a:off x="6931025" y="4851400"/>
            <a:ext cx="1811338" cy="1511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6" name="文本框 1"/>
          <p:cNvSpPr txBox="1"/>
          <p:nvPr/>
        </p:nvSpPr>
        <p:spPr>
          <a:xfrm>
            <a:off x="1122363" y="1582738"/>
            <a:ext cx="6999287" cy="3968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1.感悟诗的内容，想象诗歌所描绘的情景，培养阅读诗歌想画面的能力。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2.全诗气势豪放，节奏急促有力，学生在有感情的朗读的基础上背诵这首诗。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3.理解诗歌意思，进一步了解唐边塞诗派。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lnSpc>
                <a:spcPct val="150000"/>
              </a:lnSpc>
            </a:pP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4098" name="Group 6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4102" name="Picture 7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3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初读诗文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4099" name="标题 144385"/>
          <p:cNvSpPr>
            <a:spLocks noGrp="1" noRot="1"/>
          </p:cNvSpPr>
          <p:nvPr/>
        </p:nvSpPr>
        <p:spPr>
          <a:xfrm>
            <a:off x="341313" y="1063625"/>
            <a:ext cx="8540750" cy="8366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algn="ctr" eaLnBrk="0" hangingPunct="0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走马川行奉送出师西征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00" name="文本占位符 144386"/>
          <p:cNvSpPr>
            <a:spLocks noGrp="1" noRot="1"/>
          </p:cNvSpPr>
          <p:nvPr/>
        </p:nvSpPr>
        <p:spPr>
          <a:xfrm>
            <a:off x="341313" y="1949450"/>
            <a:ext cx="8966200" cy="40306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marL="342900" lvl="0" indent="-342900" eaLnBrk="0" hangingPunct="0"/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君不见走马川行雪海边，平沙莽莽黄入天。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lvl="0" indent="-342900"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轮台九月风夜吼，一川碎石大如斗，随风满地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lvl="0" indent="-342900"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石乱走。匈奴草黄马正肥，金山西见烟尘飞，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lvl="0" indent="-342900"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汉家大将西出师。将军金甲夜不脱，半夜军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lvl="0" indent="-342900"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行戈相拨，风头如刀面如割。马毛带雪汗气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lvl="0" indent="-342900"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蒸，五花连钱旋作冰，幕中草檄砚水凝。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lvl="0" indent="-342900"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虏骑闻之应胆慑，料知短兵不敢接，车师西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42900" lvl="0" indent="-342900" eaLnBrk="0" hangingPunct="0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门伫献捷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101" name="Picture 7" descr="http://p0.so.qhmsg.com/bdr/_240_/t01d2578332921ecbaf.jpg"/>
          <p:cNvPicPr>
            <a:picLocks noChangeAspect="1"/>
          </p:cNvPicPr>
          <p:nvPr/>
        </p:nvPicPr>
        <p:blipFill>
          <a:blip r:embed="rId2"/>
          <a:srcRect l="22604" t="8472"/>
          <a:stretch>
            <a:fillRect/>
          </a:stretch>
        </p:blipFill>
        <p:spPr>
          <a:xfrm>
            <a:off x="7523163" y="5422900"/>
            <a:ext cx="1236662" cy="10302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5122" name="Group 9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5125" name="Picture 10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6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作者简介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5123" name="文本框 196609"/>
          <p:cNvSpPr txBox="1"/>
          <p:nvPr/>
        </p:nvSpPr>
        <p:spPr>
          <a:xfrm>
            <a:off x="611188" y="1628775"/>
            <a:ext cx="5010150" cy="47386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岑参：唐荆州江陵（现在湖北江陵）人，郡望南阳。曾祖父文本、伯祖长倩、伯父羲皆以文辞致位宰相。参少孤，从兄读书，能自砥砺。天宝三载进士及第，因曾做过嘉州刺史，所以世称岑嘉州，严羽说：“高岑之诗悲壮，读之使人感激。”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沧浪诗话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 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eaLnBrk="1" hangingPunct="1">
              <a:spcBef>
                <a:spcPct val="50000"/>
              </a:spcBef>
            </a:pP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8950" y="1946910"/>
            <a:ext cx="3176270" cy="322834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6146" name="Group 6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6148" name="Picture 7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49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作诗背景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147" name="内容占位符 180226"/>
          <p:cNvSpPr>
            <a:spLocks noGrp="1" noRot="1"/>
          </p:cNvSpPr>
          <p:nvPr/>
        </p:nvSpPr>
        <p:spPr>
          <a:xfrm>
            <a:off x="1146175" y="1708150"/>
            <a:ext cx="7351713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eaLnBrk="0" hangingPunct="0"/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这首诗是岑参任西北庭节度判官时写的。这期间，封常清曾几次出兵作战。岑参对当时征战的艰苦、胜利的欢乐，都有比较深的体会，曾经写了不少诗歌来反映。有一次，封常清出兵去征播仙，岑参写了这首诗为他送行。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7170" name="Group 6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7177" name="Picture 7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8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常识介绍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212850" y="1495425"/>
            <a:ext cx="4621213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走马川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：即车尔成河，又名左未河，在今新疆境内。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12850" y="3165475"/>
            <a:ext cx="4441825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烟尘飞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：烟，狼烟，这里代指战争。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4744" y="1494790"/>
            <a:ext cx="1470660" cy="118046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3004" y="3083560"/>
            <a:ext cx="1422400" cy="138176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文本框 5"/>
          <p:cNvSpPr txBox="1"/>
          <p:nvPr/>
        </p:nvSpPr>
        <p:spPr>
          <a:xfrm>
            <a:off x="1277938" y="4883150"/>
            <a:ext cx="4375150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五花连钱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:五花，连钱，指马斑驳的毛色。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63004" y="4782819"/>
            <a:ext cx="1422400" cy="1154431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8194" name="Group 6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8196" name="Picture 7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197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诗歌赏析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185863" y="1168400"/>
            <a:ext cx="7223125" cy="5692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君不见走马川行雪海边，平沙莽莽黄入天。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无一“风”字，但捕捉住了风“色”。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绝域风沙景色，气势磅礴。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轮台九月风夜吼，一川碎石大如斗，随风满地石乱走。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“吼”字形象地显示了风猛风大。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“乱”字表现出风的狂暴。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夸张的手法，三言两语写出环境险恶。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21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charRg st="21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39" end="5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charRg st="39" end="5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53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charRg st="53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78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charRg st="78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94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charRg st="94" end="1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107" end="1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charRg st="107" end="12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9218" name="Group 6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9223" name="Picture 7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4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诗歌赏析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69988" y="1527175"/>
            <a:ext cx="7205662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匈奴草黄马正肥，金山西见烟尘飞，汉家大将西出师。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30313" y="2803525"/>
            <a:ext cx="7340600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烽烟同匈奴铁骑卷起的尘土一起飞扬，表现了匈奴军旅的气势。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16038" y="3962400"/>
            <a:ext cx="2547937" cy="18161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唐军将士带着勇武无敌的飒爽英姿昂然出战。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7850" y="3963035"/>
            <a:ext cx="4182745" cy="192151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0242" name="Group 6"/>
          <p:cNvGrpSpPr/>
          <p:nvPr/>
        </p:nvGrpSpPr>
        <p:grpSpPr>
          <a:xfrm>
            <a:off x="128588" y="404813"/>
            <a:ext cx="2319337" cy="700087"/>
            <a:chOff x="138" y="461"/>
            <a:chExt cx="1461" cy="441"/>
          </a:xfrm>
        </p:grpSpPr>
        <p:pic>
          <p:nvPicPr>
            <p:cNvPr id="10248" name="Picture 7" descr="未标题-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38" y="461"/>
              <a:ext cx="1461" cy="44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9" name="文本框 2"/>
            <p:cNvSpPr txBox="1"/>
            <p:nvPr/>
          </p:nvSpPr>
          <p:spPr>
            <a:xfrm>
              <a:off x="476" y="509"/>
              <a:ext cx="1080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lvl="0"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诗歌赏析</a:t>
              </a:r>
              <a:endParaRPr lang="zh-CN" altLang="en-US" sz="2800" b="1" dirty="0">
                <a:solidFill>
                  <a:srgbClr val="0099CC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358900" y="1446213"/>
            <a:ext cx="6969125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将军金甲夜不脱，半夜军行戈相拨，风头如刀面如割。</a:t>
            </a:r>
            <a:endParaRPr lang="zh-CN" altLang="en-US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90663" y="2654300"/>
            <a:ext cx="3652837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夜不脱甲，写将军重任在肩。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90663" y="3667125"/>
            <a:ext cx="3652837" cy="952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“戈相拨”可以想见夜晚一片漆黑。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73213" y="4810125"/>
            <a:ext cx="3082925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lvl="0" eaLnBrk="1" hangingPunct="1"/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善于抓住典型的环境和细节描写。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2865" y="2063115"/>
            <a:ext cx="2349500" cy="389763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主题1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1140</Words>
  <Application>WPS 演示</Application>
  <PresentationFormat>全屏显示(4:3)</PresentationFormat>
  <Paragraphs>94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Times New Roman</vt:lpstr>
      <vt:lpstr>隶书</vt:lpstr>
      <vt:lpstr>+mn-ea</vt:lpstr>
      <vt:lpstr>黑体</vt:lpstr>
      <vt:lpstr>楷体</vt:lpstr>
      <vt:lpstr>楷体_GB2312</vt:lpstr>
      <vt:lpstr>微软雅黑</vt:lpstr>
      <vt:lpstr>新宋体</vt:lpstr>
      <vt:lpstr>Segoe Print</vt:lpstr>
      <vt:lpstr>主题1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</cp:revision>
  <dcterms:created xsi:type="dcterms:W3CDTF">2019-03-06T01:24:11Z</dcterms:created>
  <dcterms:modified xsi:type="dcterms:W3CDTF">2019-03-06T01:24:11Z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