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280" r:id="rId3"/>
    <p:sldId id="302" r:id="rId5"/>
    <p:sldId id="314" r:id="rId6"/>
    <p:sldId id="312" r:id="rId7"/>
    <p:sldId id="305" r:id="rId8"/>
    <p:sldId id="304" r:id="rId9"/>
    <p:sldId id="320" r:id="rId10"/>
    <p:sldId id="303" r:id="rId11"/>
    <p:sldId id="310" r:id="rId12"/>
    <p:sldId id="315" r:id="rId13"/>
    <p:sldId id="317" r:id="rId14"/>
    <p:sldId id="318" r:id="rId15"/>
    <p:sldId id="319" r:id="rId16"/>
    <p:sldId id="308" r:id="rId17"/>
    <p:sldId id="311" r:id="rId18"/>
    <p:sldId id="307" r:id="rId19"/>
    <p:sldId id="321" r:id="rId20"/>
    <p:sldId id="323" r:id="rId21"/>
    <p:sldId id="322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BFE"/>
    <a:srgbClr val="57D2E3"/>
    <a:srgbClr val="21B1C5"/>
    <a:srgbClr val="B2F3FC"/>
    <a:srgbClr val="4BCFE1"/>
    <a:srgbClr val="CC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>
        <p:guide orient="horz" pos="2160"/>
        <p:guide pos="3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A7B6EC7-064D-4DE5-880F-1DB474997AF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4342E0A-26D5-4A43-A838-B8427F40CF8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2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27F4B989-1E6B-4485-94E6-7D82604A02EA}" type="slidenum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zh-CN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5" name="组合 6150"/>
          <p:cNvGrpSpPr/>
          <p:nvPr/>
        </p:nvGrpSpPr>
        <p:grpSpPr bwMode="auto">
          <a:xfrm>
            <a:off x="2221513" y="1267460"/>
            <a:ext cx="8208645" cy="4321907"/>
            <a:chOff x="1325" y="1242"/>
            <a:chExt cx="2475" cy="578"/>
          </a:xfrm>
        </p:grpSpPr>
        <p:sp>
          <p:nvSpPr>
            <p:cNvPr id="10248" name="矩形 6151"/>
            <p:cNvSpPr>
              <a:spLocks noChangeArrowheads="1"/>
            </p:cNvSpPr>
            <p:nvPr/>
          </p:nvSpPr>
          <p:spPr bwMode="auto">
            <a:xfrm>
              <a:off x="1776" y="1242"/>
              <a:ext cx="1573" cy="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第三单元 </a:t>
              </a:r>
              <a:r>
                <a:rPr lang="en-US" altLang="zh-CN" sz="20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第</a:t>
              </a:r>
              <a:r>
                <a:rPr lang="en-US" altLang="zh-CN" sz="20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9</a:t>
              </a:r>
              <a:r>
                <a:rPr lang="zh-CN" altLang="en-US" sz="20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</a:t>
              </a:r>
              <a:endParaRPr lang="zh-CN" altLang="en-US" sz="2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49" name="文本框 6152"/>
            <p:cNvSpPr txBox="1">
              <a:spLocks noChangeArrowheads="1"/>
            </p:cNvSpPr>
            <p:nvPr/>
          </p:nvSpPr>
          <p:spPr bwMode="auto">
            <a:xfrm>
              <a:off x="1325" y="1571"/>
              <a:ext cx="2475" cy="2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endParaRPr lang="zh-CN" altLang="en-US" sz="11500" b="1"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043680" y="2028825"/>
            <a:ext cx="45643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11500" b="1">
                <a:ea typeface="微软雅黑" panose="020B0503020204020204" pitchFamily="34" charset="-122"/>
                <a:sym typeface="宋体" panose="02010600030101010101" pitchFamily="2" charset="-122"/>
              </a:rPr>
              <a:t>竹节人</a:t>
            </a:r>
            <a:endParaRPr lang="zh-CN" altLang="en-US" sz="11500" b="1"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482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483" name="矩形 9"/>
          <p:cNvSpPr>
            <a:spLocks noChangeArrowheads="1"/>
          </p:cNvSpPr>
          <p:nvPr/>
        </p:nvSpPr>
        <p:spPr bwMode="auto">
          <a:xfrm>
            <a:off x="241300" y="792163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研读第二部分：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598613" y="1598613"/>
            <a:ext cx="8983662" cy="1160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　         </a:t>
            </a:r>
            <a:r>
              <a:rPr lang="zh-CN" altLang="en-US" sz="2800" b="1">
                <a:ea typeface="微软雅黑" panose="020B0503020204020204" pitchFamily="34" charset="-122"/>
              </a:rPr>
              <a:t>那一段时间，妈妈怪我总是把毛笔弄丢，而校门口</a:t>
            </a:r>
            <a:endParaRPr lang="zh-CN" altLang="en-US" sz="28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ea typeface="微软雅黑" panose="020B0503020204020204" pitchFamily="34" charset="-122"/>
              </a:rPr>
              <a:t>卖毛笔的老头儿则生意特别好。</a:t>
            </a:r>
            <a:endParaRPr lang="zh-CN" altLang="en-US" sz="2800" b="1">
              <a:ea typeface="微软雅黑" panose="020B0503020204020204" pitchFamily="34" charset="-122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2238375" y="3192463"/>
            <a:ext cx="6008688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说说这句的言外之意是什么？</a:t>
            </a:r>
            <a:endParaRPr lang="zh-CN" altLang="en-US" sz="3200" b="1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94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1506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1507" name="矩形 9"/>
          <p:cNvSpPr>
            <a:spLocks noChangeArrowheads="1"/>
          </p:cNvSpPr>
          <p:nvPr/>
        </p:nvSpPr>
        <p:spPr bwMode="auto">
          <a:xfrm>
            <a:off x="241300" y="792163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研读第二部分：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670175" y="1016000"/>
            <a:ext cx="857726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从哪些地方能看出斗竹节人的游戏非常好玩？</a:t>
            </a:r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97138" y="1901825"/>
            <a:ext cx="72707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斗竹节人的“古战场”有趣。</a:t>
            </a:r>
            <a:endParaRPr lang="zh-CN" altLang="en-US" sz="28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871663" y="2686050"/>
            <a:ext cx="10117137" cy="1160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       </a:t>
            </a:r>
            <a:r>
              <a:rPr lang="zh-CN" altLang="en-US" sz="2800" b="1">
                <a:ea typeface="微软雅黑" panose="020B0503020204020204" pitchFamily="34" charset="-122"/>
              </a:rPr>
              <a:t>教室里的课桌破旧得看不出年纪，桌面上是一道道豁开的</a:t>
            </a:r>
            <a:endParaRPr lang="zh-CN" altLang="en-US" sz="28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ea typeface="微软雅黑" panose="020B0503020204020204" pitchFamily="34" charset="-122"/>
              </a:rPr>
              <a:t>裂缝，像黄河长江，一不小心，铅笔就从裂缝里掉下去了。</a:t>
            </a:r>
            <a:endParaRPr lang="zh-CN" altLang="en-US" sz="2800" b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8" grpId="0"/>
      <p:bldP spid="204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1" name="矩形 9"/>
          <p:cNvSpPr>
            <a:spLocks noChangeArrowheads="1"/>
          </p:cNvSpPr>
          <p:nvPr/>
        </p:nvSpPr>
        <p:spPr bwMode="auto">
          <a:xfrm>
            <a:off x="241300" y="792163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研读第二部分：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363663" y="1262063"/>
            <a:ext cx="658971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竹节人的样子有趣。</a:t>
            </a:r>
            <a:endParaRPr lang="zh-CN" altLang="en-US" sz="28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393825" y="1958975"/>
            <a:ext cx="10348913" cy="222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静立不动的样子：</a:t>
            </a: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叉腿张胳膊、威风凛凛、呆头呆脑的傻样子</a:t>
            </a:r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 algn="just"/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 algn="just"/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动起来的样子：</a:t>
            </a: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手舞之、身摆之、没头没脑地对打着，不知疲</a:t>
            </a:r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 algn="just"/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 algn="just"/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倦，也永不会倒下</a:t>
            </a:r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pic>
        <p:nvPicPr>
          <p:cNvPr id="22534" name="Picture 11" descr="045"/>
          <p:cNvPicPr>
            <a:picLocks noChangeAspect="1" noChangeArrowheads="1"/>
          </p:cNvPicPr>
          <p:nvPr/>
        </p:nvPicPr>
        <p:blipFill>
          <a:blip r:embed="rId1"/>
          <a:srcRect l="41261" t="1501" r="1743" b="67017"/>
          <a:stretch>
            <a:fillRect/>
          </a:stretch>
        </p:blipFill>
        <p:spPr bwMode="auto">
          <a:xfrm>
            <a:off x="7924800" y="3276600"/>
            <a:ext cx="426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22538" grpId="0"/>
      <p:bldP spid="2253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3554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3555" name="矩形 9"/>
          <p:cNvSpPr>
            <a:spLocks noChangeArrowheads="1"/>
          </p:cNvSpPr>
          <p:nvPr/>
        </p:nvSpPr>
        <p:spPr bwMode="auto">
          <a:xfrm>
            <a:off x="241300" y="792163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研读第二部分：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768350" y="1247775"/>
            <a:ext cx="478948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CC0000"/>
                </a:solidFill>
                <a:ea typeface="微软雅黑" panose="020B0503020204020204" pitchFamily="34" charset="-122"/>
              </a:rPr>
              <a:t>       </a:t>
            </a:r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竹节人的装饰有趣。</a:t>
            </a:r>
            <a:endParaRPr lang="en-US" altLang="zh-CN" sz="28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93725" y="2160588"/>
            <a:ext cx="10596563" cy="3506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             </a:t>
            </a: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在竹节人手上，</a:t>
            </a: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系上一根冰棍棒儿，</a:t>
            </a: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就成了孙悟空的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金箍棒；</a:t>
            </a: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找到两根针织机上废弃的钩针，</a:t>
            </a: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装在竹节人手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上，就成了窦尔敦的虎头双钩；</a:t>
            </a: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用铅皮剪一把偃月刀，用</a:t>
            </a:r>
            <a:endParaRPr lang="zh-CN" altLang="en-US" sz="32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铁丝系一缕红丝线做一柄蛇矛</a:t>
            </a: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；还有同学别出心裁，给那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竹节人</a:t>
            </a: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粘上一个橡皮擦雕就的脑袋，做了一顶纸盔甲。</a:t>
            </a:r>
            <a:endParaRPr lang="zh-CN" altLang="en-US" sz="3200" b="1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578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4579" name="矩形 9"/>
          <p:cNvSpPr>
            <a:spLocks noChangeArrowheads="1"/>
          </p:cNvSpPr>
          <p:nvPr/>
        </p:nvSpPr>
        <p:spPr bwMode="auto">
          <a:xfrm>
            <a:off x="271463" y="908050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研读第三部分：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609600" y="1712913"/>
            <a:ext cx="113220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默读第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自然段，想一想，围绕着竹节人发生了怎样的趣事呢？ </a:t>
            </a:r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81" name="Picture 7" descr="042"/>
          <p:cNvPicPr>
            <a:picLocks noChangeAspect="1" noChangeArrowheads="1"/>
          </p:cNvPicPr>
          <p:nvPr/>
        </p:nvPicPr>
        <p:blipFill>
          <a:blip r:embed="rId1"/>
          <a:srcRect l="7870" t="53253" r="59599" b="17368"/>
          <a:stretch>
            <a:fillRect/>
          </a:stretch>
        </p:blipFill>
        <p:spPr bwMode="auto">
          <a:xfrm>
            <a:off x="0" y="2476500"/>
            <a:ext cx="522287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5602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5603" name="矩形 9"/>
          <p:cNvSpPr>
            <a:spLocks noChangeArrowheads="1"/>
          </p:cNvSpPr>
          <p:nvPr/>
        </p:nvSpPr>
        <p:spPr bwMode="auto">
          <a:xfrm>
            <a:off x="271463" y="908050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研读第三部分：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77938" y="1511300"/>
            <a:ext cx="97821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从哪儿可以看出</a:t>
            </a:r>
            <a:r>
              <a:rPr lang="zh-CN" altLang="en-US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我</a:t>
            </a:r>
            <a:r>
              <a:rPr lang="zh-CN" altLang="en-US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和同学们对玩竹节人的痴迷？</a:t>
            </a:r>
            <a:endParaRPr lang="zh-CN" altLang="en-US" sz="3200" b="1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261938" y="2322513"/>
            <a:ext cx="11522075" cy="41549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）下课时，教室里摆开场子，吸引了一圈黒脑袋，攒着观看，还跺脚拍手，咋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咋呼呼，好不热闹，常要等老师进来，才知道已经上课，便一哄而作鸟兽散。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   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）上课了，意兴依然不减，手痒痒的，将课本竖在面前，当作屏风，跟同桌在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课桌上又搏将起来，这会儿，嘴里不便“咚锵”。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  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）偏偏后面的同学不知趣，看得入了迷，伸长脖子，恨不能从我们肩膀上探过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来，被那虎视眈眈的老师看出了破绽。</a:t>
            </a:r>
            <a:endParaRPr lang="zh-CN" altLang="en-US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26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27" name="矩形 9"/>
          <p:cNvSpPr>
            <a:spLocks noChangeArrowheads="1"/>
          </p:cNvSpPr>
          <p:nvPr/>
        </p:nvSpPr>
        <p:spPr bwMode="auto">
          <a:xfrm>
            <a:off x="241300" y="792163"/>
            <a:ext cx="2470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研读课文第三部分：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1262063" y="1655763"/>
            <a:ext cx="789463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lang="zh-CN" altLang="en-US" sz="28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老师对竹节人的态度又有着怎样的变化呢？ </a:t>
            </a:r>
            <a:endParaRPr lang="zh-CN" altLang="en-US" sz="28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842963" y="2876550"/>
            <a:ext cx="5529262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虎视眈眈、大步流星、怒气冲冲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1524000" y="2771775"/>
            <a:ext cx="284480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6634" name="下箭头 13"/>
          <p:cNvSpPr>
            <a:spLocks noChangeArrowheads="1"/>
          </p:cNvSpPr>
          <p:nvPr/>
        </p:nvSpPr>
        <p:spPr bwMode="auto">
          <a:xfrm rot="-5400000">
            <a:off x="6413500" y="2916238"/>
            <a:ext cx="576263" cy="503237"/>
          </a:xfrm>
          <a:prstGeom prst="downArrow">
            <a:avLst>
              <a:gd name="adj1" fmla="val 50000"/>
              <a:gd name="adj2" fmla="val 33194"/>
            </a:avLst>
          </a:prstGeom>
          <a:solidFill>
            <a:srgbClr val="FFC000"/>
          </a:solidFill>
          <a:ln w="12700" algn="ctr">
            <a:solidFill>
              <a:srgbClr val="FFC000"/>
            </a:solidFill>
            <a:miter lim="800000"/>
          </a:ln>
        </p:spPr>
        <p:txBody>
          <a:bodyPr vert="eaVert" anchor="ctr"/>
          <a:lstStyle/>
          <a:p>
            <a:pPr algn="ctr" eaLnBrk="0" hangingPunct="0"/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7272338" y="2830513"/>
            <a:ext cx="3743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全神贯注，忘乎所以 </a:t>
            </a:r>
            <a:endParaRPr lang="zh-CN" altLang="en-US" sz="28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4" grpId="0" animBg="1"/>
      <p:bldP spid="266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765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7651" name="矩形 9"/>
          <p:cNvSpPr>
            <a:spLocks noChangeArrowheads="1"/>
          </p:cNvSpPr>
          <p:nvPr/>
        </p:nvSpPr>
        <p:spPr bwMode="auto">
          <a:xfrm>
            <a:off x="241300" y="792163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总结写作特色：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74750" y="1976438"/>
            <a:ext cx="10796588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、具有夸张色彩的语句，让文章生动有趣。</a:t>
            </a:r>
            <a:endParaRPr lang="zh-CN" altLang="en-US" sz="3200" b="1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b="1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 dirty="0" smtClean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 smtClean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、语言</a:t>
            </a:r>
            <a:r>
              <a:rPr lang="zh-CN" altLang="en-US" sz="3200" b="1" dirty="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幽默，耐人寻味，暗含言外之意。</a:t>
            </a:r>
            <a:endParaRPr lang="zh-CN" altLang="en-US" sz="3200" b="1" dirty="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74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8675" name="矩形 9"/>
          <p:cNvSpPr>
            <a:spLocks noChangeArrowheads="1"/>
          </p:cNvSpPr>
          <p:nvPr/>
        </p:nvSpPr>
        <p:spPr bwMode="auto">
          <a:xfrm>
            <a:off x="241300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主题思想：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20688" y="1962150"/>
            <a:ext cx="10796587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lang="zh-CN" altLang="en-US" sz="3200" b="1">
                <a:solidFill>
                  <a:srgbClr val="CC0000"/>
                </a:solidFill>
                <a:ea typeface="微软雅黑" panose="020B0503020204020204" pitchFamily="34" charset="-122"/>
              </a:rPr>
              <a:t>      小小的竹节人，是作者美美的回忆，表达了作者对童年生活的眷恋之情。</a:t>
            </a:r>
            <a:endParaRPr lang="zh-CN" altLang="en-US" sz="3200" b="1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  <p:pic>
        <p:nvPicPr>
          <p:cNvPr id="28677" name="Picture 6" descr="045"/>
          <p:cNvPicPr>
            <a:picLocks noChangeAspect="1" noChangeArrowheads="1"/>
          </p:cNvPicPr>
          <p:nvPr/>
        </p:nvPicPr>
        <p:blipFill>
          <a:blip r:embed="rId1"/>
          <a:srcRect l="41261" t="1501" r="1743" b="67017"/>
          <a:stretch>
            <a:fillRect/>
          </a:stretch>
        </p:blipFill>
        <p:spPr bwMode="auto">
          <a:xfrm>
            <a:off x="7924800" y="2928938"/>
            <a:ext cx="42672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9698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9699" name="矩形 9"/>
          <p:cNvSpPr>
            <a:spLocks noChangeArrowheads="1"/>
          </p:cNvSpPr>
          <p:nvPr/>
        </p:nvSpPr>
        <p:spPr bwMode="auto">
          <a:xfrm>
            <a:off x="241300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布置作业：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174750" y="1409700"/>
            <a:ext cx="10796588" cy="2528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1</a:t>
            </a:r>
            <a:r>
              <a:rPr lang="zh-CN" altLang="en-US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、课后生字词要书写美观。 </a:t>
            </a:r>
            <a:endParaRPr lang="zh-CN" altLang="en-US" sz="32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2</a:t>
            </a:r>
            <a:r>
              <a:rPr lang="zh-CN" altLang="en-US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、写一段介绍玩具或讲述玩具带给你乐趣的往事，题</a:t>
            </a:r>
            <a:endParaRPr lang="zh-CN" altLang="en-US" sz="32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目自拟。</a:t>
            </a:r>
            <a:endParaRPr lang="zh-CN" altLang="en-US" sz="32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229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2291" name="矩形 9"/>
          <p:cNvSpPr>
            <a:spLocks noChangeArrowheads="1"/>
          </p:cNvSpPr>
          <p:nvPr/>
        </p:nvSpPr>
        <p:spPr bwMode="auto">
          <a:xfrm>
            <a:off x="241300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课文导入：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897438" y="966788"/>
            <a:ext cx="2717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</a:t>
            </a: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竹节人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96" name="Picture 8" descr="t01d48da5220bad0a0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806575"/>
            <a:ext cx="5776913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9" descr="042"/>
          <p:cNvPicPr>
            <a:picLocks noChangeAspect="1" noChangeArrowheads="1"/>
          </p:cNvPicPr>
          <p:nvPr/>
        </p:nvPicPr>
        <p:blipFill>
          <a:blip r:embed="rId2"/>
          <a:srcRect l="7870" t="53253" r="59599" b="17368"/>
          <a:stretch>
            <a:fillRect/>
          </a:stretch>
        </p:blipFill>
        <p:spPr bwMode="auto">
          <a:xfrm>
            <a:off x="6503988" y="1954213"/>
            <a:ext cx="5688012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4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3315" name="矩形 9"/>
          <p:cNvSpPr>
            <a:spLocks noChangeArrowheads="1"/>
          </p:cNvSpPr>
          <p:nvPr/>
        </p:nvSpPr>
        <p:spPr bwMode="auto">
          <a:xfrm>
            <a:off x="241300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作者简介：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876300" y="1727200"/>
            <a:ext cx="638810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范锡林笔名雪凌，江苏靖江人。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1968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赴靖江市靖南村插队务农，后历任靖江团结中学教师，靖江中学教师，靖江市文联副主席，专业作家。作者的武侠小说独树一帜，独创一格，十分有新意。近年来主要致力于少年传奇小说和童话作品的创作，并有“范锡林少年大传奇系列”出版。</a:t>
            </a:r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20" name="Picture 8" descr="t01839d1daf0cbf188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947025" y="1762125"/>
            <a:ext cx="3722688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4338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4339" name="矩形 9"/>
          <p:cNvSpPr>
            <a:spLocks noChangeArrowheads="1"/>
          </p:cNvSpPr>
          <p:nvPr/>
        </p:nvSpPr>
        <p:spPr bwMode="auto">
          <a:xfrm>
            <a:off x="241300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课文导入：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5247005" y="2745105"/>
            <a:ext cx="6642100" cy="2461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8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作者的童年虽然没有我们现在所拥有</a:t>
            </a:r>
            <a:endParaRPr lang="zh-CN" altLang="en-US" sz="28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的精美的玩具，但自制的竹节人却给</a:t>
            </a:r>
            <a:endParaRPr lang="zh-CN" altLang="en-US" sz="28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了作者无限的乐趣，竹节人是作者美</a:t>
            </a:r>
            <a:endParaRPr lang="zh-CN" altLang="en-US" sz="28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好的回忆，甜美的情结。 </a:t>
            </a:r>
            <a:endParaRPr lang="zh-CN" altLang="en-US" sz="28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44" name="Picture 8" descr="042"/>
          <p:cNvPicPr>
            <a:picLocks noChangeAspect="1" noChangeArrowheads="1"/>
          </p:cNvPicPr>
          <p:nvPr/>
        </p:nvPicPr>
        <p:blipFill>
          <a:blip r:embed="rId1"/>
          <a:srcRect l="7870" t="53253" r="59599" b="17368"/>
          <a:stretch>
            <a:fillRect/>
          </a:stretch>
        </p:blipFill>
        <p:spPr bwMode="auto">
          <a:xfrm>
            <a:off x="0" y="1954213"/>
            <a:ext cx="5688013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4897438" y="966788"/>
            <a:ext cx="2717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</a:t>
            </a: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竹节人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7" descr="042"/>
          <p:cNvPicPr>
            <a:picLocks noChangeAspect="1" noChangeArrowheads="1"/>
          </p:cNvPicPr>
          <p:nvPr/>
        </p:nvPicPr>
        <p:blipFill>
          <a:blip r:embed="rId1"/>
          <a:srcRect l="7870" t="53253" r="59599" b="17368"/>
          <a:stretch>
            <a:fillRect/>
          </a:stretch>
        </p:blipFill>
        <p:spPr bwMode="auto">
          <a:xfrm>
            <a:off x="6554153" y="1735138"/>
            <a:ext cx="5688012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362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508000" y="869950"/>
            <a:ext cx="174307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ea typeface="微软雅黑" panose="020B0503020204020204" pitchFamily="34" charset="-122"/>
              </a:rPr>
              <a:t>学习字词：</a:t>
            </a:r>
            <a:endParaRPr lang="zh-CN" altLang="en-US" sz="2000" b="1">
              <a:ea typeface="微软雅黑" panose="020B0503020204020204" pitchFamily="34" charset="-122"/>
            </a:endParaRP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339090" y="1266825"/>
            <a:ext cx="8567420" cy="4399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蹲  风靡  俨然  破绽  颓然  沮丧  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前功尽弃    挖空心思    叱咤风云  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别出心裁    技高一筹    弄巧成拙  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作鸟兽散    虎视眈眈   津津有味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0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忘乎所以    心满意足    化为乌有</a:t>
            </a:r>
            <a:endParaRPr lang="zh-CN" altLang="en-US" sz="40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6386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6387" name="矩形 9"/>
          <p:cNvSpPr>
            <a:spLocks noChangeArrowheads="1"/>
          </p:cNvSpPr>
          <p:nvPr/>
        </p:nvSpPr>
        <p:spPr bwMode="auto">
          <a:xfrm>
            <a:off x="212725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梳理结构：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495300" y="1319213"/>
            <a:ext cx="11393488" cy="47894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第一部分（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1-2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）：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写小时候，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我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和小伙伴们都是自己做玩具，有</a:t>
            </a:r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一段时间，我们迷上了斗竹节人。</a:t>
            </a:r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第二部分（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3-17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）：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介绍竹节人的制作方法以及玩法，突出了斗竹</a:t>
            </a:r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节人给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我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的童年带来的快乐。</a:t>
            </a:r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第三部分（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18-29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）：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写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我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上课时偷玩竹节人，被老师发现后没收</a:t>
            </a:r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endParaRPr lang="zh-CN" altLang="en-US" sz="2800" b="1">
              <a:solidFill>
                <a:srgbClr val="CC0000"/>
              </a:solidFill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了竹节人，下课后，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我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 b="1">
                <a:solidFill>
                  <a:srgbClr val="CC0000"/>
                </a:solidFill>
                <a:ea typeface="微软雅黑" panose="020B0503020204020204" pitchFamily="34" charset="-122"/>
              </a:rPr>
              <a:t>和同桌在办公室外竟看到老师也在玩竹节人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5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5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741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7411" name="矩形 9"/>
          <p:cNvSpPr>
            <a:spLocks noChangeArrowheads="1"/>
          </p:cNvSpPr>
          <p:nvPr/>
        </p:nvSpPr>
        <p:spPr bwMode="auto">
          <a:xfrm>
            <a:off x="241300" y="792163"/>
            <a:ext cx="145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5" name="Text Box 10"/>
          <p:cNvSpPr txBox="1">
            <a:spLocks noChangeArrowheads="1"/>
          </p:cNvSpPr>
          <p:nvPr/>
        </p:nvSpPr>
        <p:spPr bwMode="auto">
          <a:xfrm>
            <a:off x="2135188" y="917575"/>
            <a:ext cx="8507412" cy="762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4400" b="1">
                <a:solidFill>
                  <a:srgbClr val="CC0000"/>
                </a:solidFill>
                <a:ea typeface="微软雅黑" panose="020B0503020204020204" pitchFamily="34" charset="-122"/>
              </a:rPr>
              <a:t>说说课文主要讲了什么？</a:t>
            </a:r>
            <a:endParaRPr lang="zh-CN" altLang="en-US" sz="4400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41300" y="1903095"/>
            <a:ext cx="11329670" cy="48310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         </a:t>
            </a:r>
            <a:r>
              <a:rPr lang="en-US" altLang="zh-CN" sz="4400" b="1">
                <a:solidFill>
                  <a:srgbClr val="0000FF"/>
                </a:solidFill>
                <a:ea typeface="微软雅黑" panose="020B0503020204020204" pitchFamily="34" charset="-122"/>
              </a:rPr>
              <a:t>《</a:t>
            </a:r>
            <a:r>
              <a:rPr lang="zh-CN" altLang="en-US" sz="4400" b="1">
                <a:solidFill>
                  <a:srgbClr val="0000FF"/>
                </a:solidFill>
                <a:ea typeface="微软雅黑" panose="020B0503020204020204" pitchFamily="34" charset="-122"/>
              </a:rPr>
              <a:t>竹节人</a:t>
            </a:r>
            <a:r>
              <a:rPr lang="en-US" altLang="zh-CN" sz="4400" b="1">
                <a:solidFill>
                  <a:srgbClr val="0000FF"/>
                </a:solidFill>
                <a:ea typeface="微软雅黑" panose="020B0503020204020204" pitchFamily="34" charset="-122"/>
              </a:rPr>
              <a:t>》</a:t>
            </a:r>
            <a:r>
              <a:rPr lang="zh-CN" altLang="en-US" sz="4400" b="1">
                <a:solidFill>
                  <a:srgbClr val="0000FF"/>
                </a:solidFill>
                <a:ea typeface="微软雅黑" panose="020B0503020204020204" pitchFamily="34" charset="-122"/>
              </a:rPr>
              <a:t>这篇课文讲的是作者小时候和小伙伴迷上了斗竹节人的游戏，在文中，作者既写了做竹节人的方法，又介绍了斗竹节人的玩法，尤其回忆了上课时偷玩竹节人，被老师发现后没收了竹节人，我和同桌想从老师那里拿回竹节人，结果却看到老师也在玩竹节人。</a:t>
            </a:r>
            <a:endParaRPr lang="zh-CN" altLang="en-US" sz="44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8" descr="045"/>
          <p:cNvPicPr>
            <a:picLocks noChangeAspect="1" noChangeArrowheads="1"/>
          </p:cNvPicPr>
          <p:nvPr/>
        </p:nvPicPr>
        <p:blipFill>
          <a:blip r:embed="rId1"/>
          <a:srcRect l="41261" t="1501" r="1743" b="67017"/>
          <a:stretch>
            <a:fillRect/>
          </a:stretch>
        </p:blipFill>
        <p:spPr bwMode="auto">
          <a:xfrm>
            <a:off x="7924800" y="2609850"/>
            <a:ext cx="42672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434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435" name="矩形 9"/>
          <p:cNvSpPr>
            <a:spLocks noChangeArrowheads="1"/>
          </p:cNvSpPr>
          <p:nvPr/>
        </p:nvSpPr>
        <p:spPr bwMode="auto">
          <a:xfrm>
            <a:off x="241300" y="792163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研读第一部分：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2" name="Text Box 12"/>
          <p:cNvSpPr txBox="1">
            <a:spLocks noChangeArrowheads="1"/>
          </p:cNvSpPr>
          <p:nvPr/>
        </p:nvSpPr>
        <p:spPr bwMode="auto">
          <a:xfrm>
            <a:off x="635953" y="1308418"/>
            <a:ext cx="9667875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想想：</a:t>
            </a:r>
            <a:endParaRPr lang="zh-CN" altLang="en-US" sz="40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从第一部分里，能知道哪些信息？</a:t>
            </a:r>
            <a:endParaRPr lang="zh-CN" altLang="en-US" sz="4000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000">
                <a:solidFill>
                  <a:srgbClr val="CC0000"/>
                </a:solidFill>
                <a:ea typeface="微软雅黑" panose="020B0503020204020204" pitchFamily="34" charset="-122"/>
              </a:rPr>
              <a:t>这样的开头有什么好处呢？</a:t>
            </a:r>
            <a:endParaRPr lang="zh-CN" altLang="en-US" sz="4000">
              <a:solidFill>
                <a:srgbClr val="CC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136900" y="4308475"/>
            <a:ext cx="6344285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        开门见山，直接点题，激</a:t>
            </a:r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发了读者的阅读兴趣，引出了</a:t>
            </a:r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ea typeface="微软雅黑" panose="020B0503020204020204" pitchFamily="34" charset="-122"/>
              </a:rPr>
              <a:t>下文。</a:t>
            </a:r>
            <a:endParaRPr lang="zh-CN" altLang="en-US" sz="28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58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459" name="矩形 9"/>
          <p:cNvSpPr>
            <a:spLocks noChangeArrowheads="1"/>
          </p:cNvSpPr>
          <p:nvPr/>
        </p:nvSpPr>
        <p:spPr bwMode="auto">
          <a:xfrm>
            <a:off x="155575" y="447358"/>
            <a:ext cx="1962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研读第二部分：</a:t>
            </a:r>
            <a:endParaRPr lang="en-US" altLang="zh-CN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2" name="Text Box 10"/>
          <p:cNvSpPr txBox="1">
            <a:spLocks noChangeArrowheads="1"/>
          </p:cNvSpPr>
          <p:nvPr/>
        </p:nvSpPr>
        <p:spPr bwMode="auto">
          <a:xfrm>
            <a:off x="1096645" y="844550"/>
            <a:ext cx="886777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默读第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800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自然段，想一想，课文是怎样介绍竹节人的制作方法的呢？ </a:t>
            </a:r>
            <a:endParaRPr lang="zh-CN" altLang="en-US" sz="2800" b="1">
              <a:solidFill>
                <a:srgbClr val="CC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91160" y="1790700"/>
            <a:ext cx="7692390" cy="50158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/>
              <a:t>          </a:t>
            </a: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把毛笔竹竿锯成寸把长一截，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这就是竹节人的脑袋连同身躯了，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在上面钻一对小眼，供装手臂用。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再锯八截短的，分别做四肢，用一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根纳鞋底线把它们穿在一起，就成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了。锯的时候要小心，弄不好一个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ea typeface="微软雅黑" panose="020B0503020204020204" pitchFamily="34" charset="-122"/>
              </a:rPr>
              <a:t>个崩裂，前功尽弃。</a:t>
            </a:r>
            <a:endParaRPr lang="zh-CN" altLang="en-US" sz="32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pic>
        <p:nvPicPr>
          <p:cNvPr id="18439" name="Picture 7" descr="042"/>
          <p:cNvPicPr>
            <a:picLocks noChangeAspect="1" noChangeArrowheads="1"/>
          </p:cNvPicPr>
          <p:nvPr/>
        </p:nvPicPr>
        <p:blipFill>
          <a:blip r:embed="rId1"/>
          <a:srcRect l="7870" t="53253" r="59599" b="17368"/>
          <a:stretch>
            <a:fillRect/>
          </a:stretch>
        </p:blipFill>
        <p:spPr bwMode="auto">
          <a:xfrm>
            <a:off x="6794500" y="2330450"/>
            <a:ext cx="5222875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8438" grpId="0"/>
    </p:bldLst>
  </p:timing>
</p:sld>
</file>

<file path=ppt/theme/theme1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1766</Words>
  <Application>WPS 演示</Application>
  <PresentationFormat>宽屏</PresentationFormat>
  <Paragraphs>153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Calibri</vt:lpstr>
      <vt:lpstr>等线</vt:lpstr>
      <vt:lpstr>Arial Unicode MS</vt:lpstr>
      <vt:lpstr>Calibri Light</vt:lpstr>
      <vt:lpstr>3_自定义设计方案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lyxu</dc:creator>
  <cp:lastModifiedBy>WPS_1527950758</cp:lastModifiedBy>
  <cp:revision>240</cp:revision>
  <dcterms:created xsi:type="dcterms:W3CDTF">2013-07-01T03:05:00Z</dcterms:created>
  <dcterms:modified xsi:type="dcterms:W3CDTF">2018-12-10T08:29:21Z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