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5"/>
  </p:notesMasterIdLst>
  <p:handoutMasterIdLst>
    <p:handoutMasterId r:id="rId46"/>
  </p:handoutMasterIdLst>
  <p:sldIdLst>
    <p:sldId id="523" r:id="rId2"/>
    <p:sldId id="1012" r:id="rId3"/>
    <p:sldId id="1042" r:id="rId4"/>
    <p:sldId id="1003" r:id="rId5"/>
    <p:sldId id="1087" r:id="rId6"/>
    <p:sldId id="634" r:id="rId7"/>
    <p:sldId id="1001" r:id="rId8"/>
    <p:sldId id="1077" r:id="rId9"/>
    <p:sldId id="748" r:id="rId10"/>
    <p:sldId id="586" r:id="rId11"/>
    <p:sldId id="1102" r:id="rId12"/>
    <p:sldId id="996" r:id="rId13"/>
    <p:sldId id="1006" r:id="rId14"/>
    <p:sldId id="991" r:id="rId15"/>
    <p:sldId id="1080" r:id="rId16"/>
    <p:sldId id="1013" r:id="rId17"/>
    <p:sldId id="1018" r:id="rId18"/>
    <p:sldId id="1019" r:id="rId19"/>
    <p:sldId id="1020" r:id="rId20"/>
    <p:sldId id="941" r:id="rId21"/>
    <p:sldId id="928" r:id="rId22"/>
    <p:sldId id="1088" r:id="rId23"/>
    <p:sldId id="1090" r:id="rId24"/>
    <p:sldId id="1091" r:id="rId25"/>
    <p:sldId id="1092" r:id="rId26"/>
    <p:sldId id="1094" r:id="rId27"/>
    <p:sldId id="1093" r:id="rId28"/>
    <p:sldId id="1082" r:id="rId29"/>
    <p:sldId id="1095" r:id="rId30"/>
    <p:sldId id="1097" r:id="rId31"/>
    <p:sldId id="1096" r:id="rId32"/>
    <p:sldId id="1098" r:id="rId33"/>
    <p:sldId id="1099" r:id="rId34"/>
    <p:sldId id="1103" r:id="rId35"/>
    <p:sldId id="1100" r:id="rId36"/>
    <p:sldId id="1074" r:id="rId37"/>
    <p:sldId id="1061" r:id="rId38"/>
    <p:sldId id="936" r:id="rId39"/>
    <p:sldId id="937" r:id="rId40"/>
    <p:sldId id="938" r:id="rId41"/>
    <p:sldId id="939" r:id="rId42"/>
    <p:sldId id="940" r:id="rId43"/>
    <p:sldId id="1101" r:id="rId44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47"/>
      <p:bold r:id="rId48"/>
      <p:italic r:id="rId49"/>
      <p:boldItalic r:id="rId50"/>
    </p:embeddedFont>
    <p:embeddedFont>
      <p:font typeface="黑体" panose="02010609060101010101" pitchFamily="49" charset="-122"/>
      <p:regular r:id="rId51"/>
    </p:embeddedFont>
    <p:embeddedFont>
      <p:font typeface="微软雅黑" panose="020B0503020204020204" pitchFamily="34" charset="-122"/>
      <p:regular r:id="rId52"/>
      <p:bold r:id="rId53"/>
    </p:embeddedFont>
    <p:embeddedFont>
      <p:font typeface="汉语拼音" panose="02010600030101010101" charset="0"/>
      <p:regular r:id="rId54"/>
    </p:embeddedFont>
    <p:embeddedFont>
      <p:font typeface="华文楷体" panose="02010600040101010101" pitchFamily="2" charset="-122"/>
      <p:regular r:id="rId55"/>
    </p:embeddedFont>
    <p:embeddedFont>
      <p:font typeface="新宋体" panose="02010609030101010101" pitchFamily="49" charset="-122"/>
      <p:regular r:id="rId56"/>
    </p:embeddedFont>
    <p:embeddedFont>
      <p:font typeface="YouYuan" panose="02010509060101010101" pitchFamily="49" charset="-122"/>
      <p:regular r:id="rId57"/>
    </p:embeddedFont>
    <p:embeddedFont>
      <p:font typeface="楷体" panose="02010609060101010101" pitchFamily="49" charset="-122"/>
      <p:regular r:id="rId58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16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76">
          <p15:clr>
            <a:srgbClr val="A4A3A4"/>
          </p15:clr>
        </p15:guide>
        <p15:guide id="2" pos="226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B050"/>
    <a:srgbClr val="0066FF"/>
    <a:srgbClr val="FEFCDE"/>
    <a:srgbClr val="FF0000"/>
    <a:srgbClr val="A38302"/>
    <a:srgbClr val="FF00FF"/>
    <a:srgbClr val="FFFFFF"/>
    <a:srgbClr val="FF66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79" autoAdjust="0"/>
    <p:restoredTop sz="94705" autoAdjust="0"/>
  </p:normalViewPr>
  <p:slideViewPr>
    <p:cSldViewPr>
      <p:cViewPr>
        <p:scale>
          <a:sx n="100" d="100"/>
          <a:sy n="100" d="100"/>
        </p:scale>
        <p:origin x="-342" y="-264"/>
      </p:cViewPr>
      <p:guideLst>
        <p:guide orient="horz" pos="4216"/>
        <p:guide pos="5759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952" y="-102"/>
      </p:cViewPr>
      <p:guideLst>
        <p:guide orient="horz" pos="3076"/>
        <p:guide pos="22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font" Target="fonts/font1.fntdata"/><Relationship Id="rId50" Type="http://schemas.openxmlformats.org/officeDocument/2006/relationships/font" Target="fonts/font4.fntdata"/><Relationship Id="rId55" Type="http://schemas.openxmlformats.org/officeDocument/2006/relationships/font" Target="fonts/font9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3" Type="http://schemas.openxmlformats.org/officeDocument/2006/relationships/font" Target="fonts/font7.fntdata"/><Relationship Id="rId58" Type="http://schemas.openxmlformats.org/officeDocument/2006/relationships/font" Target="fonts/font12.fntdata"/><Relationship Id="rId5" Type="http://schemas.openxmlformats.org/officeDocument/2006/relationships/slide" Target="slides/slide4.xml"/><Relationship Id="rId61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font" Target="fonts/font2.fntdata"/><Relationship Id="rId56" Type="http://schemas.openxmlformats.org/officeDocument/2006/relationships/font" Target="fonts/font10.fntdata"/><Relationship Id="rId8" Type="http://schemas.openxmlformats.org/officeDocument/2006/relationships/slide" Target="slides/slide7.xml"/><Relationship Id="rId51" Type="http://schemas.openxmlformats.org/officeDocument/2006/relationships/font" Target="fonts/font5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5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8.fntdata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3.fntdata"/><Relationship Id="rId57" Type="http://schemas.openxmlformats.org/officeDocument/2006/relationships/font" Target="fonts/font11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6.fntdata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  <a:pPr/>
              <a:t>2018/12/29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90017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pPr/>
              <a:t>2018/12/29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76672" y="755576"/>
            <a:ext cx="2232248" cy="21602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i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20   </a:t>
            </a:r>
            <a:r>
              <a:rPr lang="zh-CN" altLang="en-US" sz="1200" i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纸的发明</a:t>
            </a:r>
            <a:endParaRPr lang="zh-CN" altLang="en-US" sz="1200" i="1" dirty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44657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powerpoint/" TargetMode="External"/><Relationship Id="rId13" Type="http://schemas.openxmlformats.org/officeDocument/2006/relationships/hyperlink" Target="http://www.1ppt.cn/" TargetMode="External"/><Relationship Id="rId18" Type="http://schemas.openxmlformats.org/officeDocument/2006/relationships/hyperlink" Target="http://www.1ppt.com/kejian/meishu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hyperlink" Target="http://www.1ppt.com/kejian/huaxue/" TargetMode="External"/><Relationship Id="rId7" Type="http://schemas.openxmlformats.org/officeDocument/2006/relationships/hyperlink" Target="http://www.1ppt.com/xiazai/" TargetMode="External"/><Relationship Id="rId12" Type="http://schemas.openxmlformats.org/officeDocument/2006/relationships/hyperlink" Target="http://www.1ppt.com/jiaoan/" TargetMode="External"/><Relationship Id="rId17" Type="http://schemas.openxmlformats.org/officeDocument/2006/relationships/hyperlink" Target="http://www.1ppt.com/kejian/yingyu/" TargetMode="External"/><Relationship Id="rId2" Type="http://schemas.openxmlformats.org/officeDocument/2006/relationships/slide" Target="../slides/slide4.xml"/><Relationship Id="rId16" Type="http://schemas.openxmlformats.org/officeDocument/2006/relationships/hyperlink" Target="http://www.1ppt.com/kejian/shuxue/" TargetMode="External"/><Relationship Id="rId20" Type="http://schemas.openxmlformats.org/officeDocument/2006/relationships/hyperlink" Target="http://www.1ppt.com/kejian/wuli/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1ppt.com/tubiao/" TargetMode="External"/><Relationship Id="rId11" Type="http://schemas.openxmlformats.org/officeDocument/2006/relationships/hyperlink" Target="http://www.1ppt.com/shiti/" TargetMode="External"/><Relationship Id="rId24" Type="http://schemas.openxmlformats.org/officeDocument/2006/relationships/hyperlink" Target="http://www.1ppt.com/kejian/lishi/" TargetMode="External"/><Relationship Id="rId5" Type="http://schemas.openxmlformats.org/officeDocument/2006/relationships/hyperlink" Target="http://www.1ppt.com/beijing/" TargetMode="External"/><Relationship Id="rId15" Type="http://schemas.openxmlformats.org/officeDocument/2006/relationships/hyperlink" Target="http://www.1ppt.com/kejian/yuwen/" TargetMode="External"/><Relationship Id="rId23" Type="http://schemas.openxmlformats.org/officeDocument/2006/relationships/hyperlink" Target="http://www.1ppt.com/kejian/dili/" TargetMode="External"/><Relationship Id="rId10" Type="http://schemas.openxmlformats.org/officeDocument/2006/relationships/hyperlink" Target="http://www.1ppt.com/fanwen/" TargetMode="External"/><Relationship Id="rId19" Type="http://schemas.openxmlformats.org/officeDocument/2006/relationships/hyperlink" Target="http://www.1ppt.com/kejian/kexue/" TargetMode="External"/><Relationship Id="rId4" Type="http://schemas.openxmlformats.org/officeDocument/2006/relationships/hyperlink" Target="http://www.1ppt.com/sucai/" TargetMode="External"/><Relationship Id="rId9" Type="http://schemas.openxmlformats.org/officeDocument/2006/relationships/hyperlink" Target="http://www.1ppt.com/ziliao/" TargetMode="External"/><Relationship Id="rId14" Type="http://schemas.openxmlformats.org/officeDocument/2006/relationships/hyperlink" Target="http://www.1ppt.com/kejian/" TargetMode="External"/><Relationship Id="rId22" Type="http://schemas.openxmlformats.org/officeDocument/2006/relationships/hyperlink" Target="http://www.1ppt.com/kejian/shengwu/" TargetMode="Externa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27384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7982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95439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48281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08233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85254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88325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87372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48300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72110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220340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493541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757977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629449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345296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05735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76477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763329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10167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98865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86381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695268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286844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708111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167403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758320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665040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613087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38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548794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39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90165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40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613156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41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606162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42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11256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43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40883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92290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6021288"/>
            <a:ext cx="9144000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8.jpeg"/><Relationship Id="rId4" Type="http://schemas.openxmlformats.org/officeDocument/2006/relationships/image" Target="../media/image3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2.jpeg"/><Relationship Id="rId4" Type="http://schemas.openxmlformats.org/officeDocument/2006/relationships/image" Target="../media/image33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Relationship Id="rId9" Type="http://schemas.openxmlformats.org/officeDocument/2006/relationships/image" Target="../media/image5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48"/>
          <p:cNvSpPr txBox="1"/>
          <p:nvPr/>
        </p:nvSpPr>
        <p:spPr>
          <a:xfrm>
            <a:off x="0" y="1422792"/>
            <a:ext cx="9144000" cy="1177245"/>
          </a:xfrm>
          <a:prstGeom prst="rect">
            <a:avLst/>
          </a:prstGeom>
          <a:noFill/>
          <a:ln w="19050">
            <a:noFill/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72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ea"/>
              </a:rPr>
              <a:t>10 </a:t>
            </a:r>
            <a:r>
              <a:rPr lang="zh-CN" altLang="en-US" sz="72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ea"/>
              </a:rPr>
              <a:t>纸的发明</a:t>
            </a:r>
            <a:endParaRPr lang="zh-CN" altLang="en-US" sz="72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514645" y="5013176"/>
            <a:ext cx="272832" cy="4985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kern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en-US" altLang="zh-CN" sz="24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window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Group 12"/>
          <p:cNvGraphicFramePr>
            <a:graphicFrameLocks noGrp="1"/>
          </p:cNvGraphicFramePr>
          <p:nvPr/>
        </p:nvGraphicFramePr>
        <p:xfrm>
          <a:off x="2087400" y="2764322"/>
          <a:ext cx="1481202" cy="2038181"/>
        </p:xfrm>
        <a:graphic>
          <a:graphicData uri="http://schemas.openxmlformats.org/drawingml/2006/table">
            <a:tbl>
              <a:tblPr/>
              <a:tblGrid>
                <a:gridCol w="740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06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3871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38613" marB="386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38613" marB="3861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946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38613" marB="386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38613" marB="3861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2" name="TextBox 23"/>
          <p:cNvSpPr txBox="1"/>
          <p:nvPr/>
        </p:nvSpPr>
        <p:spPr>
          <a:xfrm>
            <a:off x="2125236" y="2632708"/>
            <a:ext cx="1420517" cy="166968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4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录</a:t>
            </a:r>
            <a:endParaRPr lang="zh-CN" altLang="en-US" sz="104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2300462" y="1455023"/>
            <a:ext cx="1245290" cy="83869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5000" dirty="0" err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汉语拼音" panose="020B0604020202020204" pitchFamily="34" charset="0"/>
              </a:rPr>
              <a:t>lù</a:t>
            </a:r>
            <a:endParaRPr lang="zh-CN" altLang="en-US" sz="50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4" name="线形标注 2 3"/>
          <p:cNvSpPr/>
          <p:nvPr/>
        </p:nvSpPr>
        <p:spPr>
          <a:xfrm>
            <a:off x="3707905" y="1455023"/>
            <a:ext cx="3160876" cy="720559"/>
          </a:xfrm>
          <a:prstGeom prst="borderCallout2">
            <a:avLst>
              <a:gd name="adj1" fmla="val 96561"/>
              <a:gd name="adj2" fmla="val 49860"/>
              <a:gd name="adj3" fmla="val 96896"/>
              <a:gd name="adj4" fmla="val 50822"/>
              <a:gd name="adj5" fmla="val 370718"/>
              <a:gd name="adj6" fmla="val -18402"/>
            </a:avLst>
          </a:prstGeom>
          <a:grpFill/>
          <a:ln w="31750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不要写成“水”。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123210" y="3044958"/>
            <a:ext cx="1240878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zh-CN" altLang="en-US" sz="2800" dirty="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记录</a:t>
            </a:r>
            <a:endParaRPr lang="zh-CN" altLang="en-US" sz="2800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32040" y="3044958"/>
            <a:ext cx="3221606" cy="17927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指把所见所闻通过一定的手段保留下来，并作为信息传递开去。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4" grpId="0" bldLvl="0" animBg="1"/>
      <p:bldP spid="1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timgsa.baidu.com/timg?image&amp;quality=80&amp;size=b9999_10000&amp;sec=1540821404695&amp;di=dc78a585a8af03132c5ae78f6b9ac23c&amp;imgtype=0&amp;src=http%3A%2F%2Fpic28.photophoto.cn%2F20130809%2F0009021114797481_b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1576" y="1796819"/>
            <a:ext cx="3203848" cy="3168352"/>
          </a:xfrm>
          <a:prstGeom prst="rect">
            <a:avLst/>
          </a:prstGeom>
          <a:noFill/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id="{C659F928-1C00-B740-B2D7-F430407590E8}"/>
              </a:ext>
            </a:extLst>
          </p:cNvPr>
          <p:cNvGrpSpPr/>
          <p:nvPr/>
        </p:nvGrpSpPr>
        <p:grpSpPr>
          <a:xfrm>
            <a:off x="3387261" y="764685"/>
            <a:ext cx="456833" cy="608488"/>
            <a:chOff x="631825" y="5181600"/>
            <a:chExt cx="1554163" cy="1552575"/>
          </a:xfrm>
        </p:grpSpPr>
        <p:sp>
          <p:nvSpPr>
            <p:cNvPr id="4" name="Oval 10">
              <a:extLst>
                <a:ext uri="{FF2B5EF4-FFF2-40B4-BE49-F238E27FC236}">
                  <a16:creationId xmlns:a16="http://schemas.microsoft.com/office/drawing/2014/main" id="{10619C77-ED6E-7546-A95E-47AD9C00D2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" name="Freeform 11">
              <a:extLst>
                <a:ext uri="{FF2B5EF4-FFF2-40B4-BE49-F238E27FC236}">
                  <a16:creationId xmlns:a16="http://schemas.microsoft.com/office/drawing/2014/main" id="{0C877AB4-2744-1E42-B98E-F9CE99544E7F}"/>
                </a:ext>
              </a:extLst>
            </p:cNvPr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" name="Freeform 12">
              <a:extLst>
                <a:ext uri="{FF2B5EF4-FFF2-40B4-BE49-F238E27FC236}">
                  <a16:creationId xmlns:a16="http://schemas.microsoft.com/office/drawing/2014/main" id="{567A399A-F512-3144-A69C-923A0336C1CE}"/>
                </a:ext>
              </a:extLst>
            </p:cNvPr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" name="Freeform 13">
              <a:extLst>
                <a:ext uri="{FF2B5EF4-FFF2-40B4-BE49-F238E27FC236}">
                  <a16:creationId xmlns:a16="http://schemas.microsoft.com/office/drawing/2014/main" id="{F7BEF744-321D-3147-8592-78A4798B5351}"/>
                </a:ext>
              </a:extLst>
            </p:cNvPr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14">
              <a:extLst>
                <a:ext uri="{FF2B5EF4-FFF2-40B4-BE49-F238E27FC236}">
                  <a16:creationId xmlns:a16="http://schemas.microsoft.com/office/drawing/2014/main" id="{405EDC20-2242-F849-A984-BA0358D3083E}"/>
                </a:ext>
              </a:extLst>
            </p:cNvPr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 15">
              <a:extLst>
                <a:ext uri="{FF2B5EF4-FFF2-40B4-BE49-F238E27FC236}">
                  <a16:creationId xmlns:a16="http://schemas.microsoft.com/office/drawing/2014/main" id="{DFEC6EB0-2361-A94C-B043-30F289EEF9B4}"/>
                </a:ext>
              </a:extLst>
            </p:cNvPr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" name="Rectangle 16">
              <a:extLst>
                <a:ext uri="{FF2B5EF4-FFF2-40B4-BE49-F238E27FC236}">
                  <a16:creationId xmlns:a16="http://schemas.microsoft.com/office/drawing/2014/main" id="{C710A14D-97FB-3E49-8BB8-E43834827A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Rectangle 17">
              <a:extLst>
                <a:ext uri="{FF2B5EF4-FFF2-40B4-BE49-F238E27FC236}">
                  <a16:creationId xmlns:a16="http://schemas.microsoft.com/office/drawing/2014/main" id="{1A10A97E-0CF5-B64A-A14C-7AEC686B65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Rectangle 18">
              <a:extLst>
                <a:ext uri="{FF2B5EF4-FFF2-40B4-BE49-F238E27FC236}">
                  <a16:creationId xmlns:a16="http://schemas.microsoft.com/office/drawing/2014/main" id="{6D311555-D67F-F543-AC6E-4EF7D119A8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Rectangle 19">
              <a:extLst>
                <a:ext uri="{FF2B5EF4-FFF2-40B4-BE49-F238E27FC236}">
                  <a16:creationId xmlns:a16="http://schemas.microsoft.com/office/drawing/2014/main" id="{FF0E73A4-48AE-A341-9CAE-C1A455E8D6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" name="Rectangle 20">
              <a:extLst>
                <a:ext uri="{FF2B5EF4-FFF2-40B4-BE49-F238E27FC236}">
                  <a16:creationId xmlns:a16="http://schemas.microsoft.com/office/drawing/2014/main" id="{60094488-DD1E-7B4B-A6B2-ED2F52C757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5" name="Rectangle 21">
              <a:extLst>
                <a:ext uri="{FF2B5EF4-FFF2-40B4-BE49-F238E27FC236}">
                  <a16:creationId xmlns:a16="http://schemas.microsoft.com/office/drawing/2014/main" id="{AB7FE6EA-D9C3-0F43-A0C4-DC193262EB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6" name="Rectangle 22">
              <a:extLst>
                <a:ext uri="{FF2B5EF4-FFF2-40B4-BE49-F238E27FC236}">
                  <a16:creationId xmlns:a16="http://schemas.microsoft.com/office/drawing/2014/main" id="{DE465B80-8AC1-F946-9A91-CF43CFB7D2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7" name="Rectangle 23">
              <a:extLst>
                <a:ext uri="{FF2B5EF4-FFF2-40B4-BE49-F238E27FC236}">
                  <a16:creationId xmlns:a16="http://schemas.microsoft.com/office/drawing/2014/main" id="{63244C61-ED75-F04B-9ADB-E2FC11EF19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Rectangle 24">
              <a:extLst>
                <a:ext uri="{FF2B5EF4-FFF2-40B4-BE49-F238E27FC236}">
                  <a16:creationId xmlns:a16="http://schemas.microsoft.com/office/drawing/2014/main" id="{37B4D497-269C-4343-844C-45A95CCC5C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Rectangle 25">
              <a:extLst>
                <a:ext uri="{FF2B5EF4-FFF2-40B4-BE49-F238E27FC236}">
                  <a16:creationId xmlns:a16="http://schemas.microsoft.com/office/drawing/2014/main" id="{F5C3726C-BAB8-ED46-8F99-9A7885E04F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Rectangle 26">
              <a:extLst>
                <a:ext uri="{FF2B5EF4-FFF2-40B4-BE49-F238E27FC236}">
                  <a16:creationId xmlns:a16="http://schemas.microsoft.com/office/drawing/2014/main" id="{0CBCBDA7-DFE6-DE45-A82D-F00E6B8E3E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" name="Rectangle 27">
              <a:extLst>
                <a:ext uri="{FF2B5EF4-FFF2-40B4-BE49-F238E27FC236}">
                  <a16:creationId xmlns:a16="http://schemas.microsoft.com/office/drawing/2014/main" id="{820F7C9B-9945-2F43-8E72-7D81FFDD6F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2" name="Rectangle 28">
              <a:extLst>
                <a:ext uri="{FF2B5EF4-FFF2-40B4-BE49-F238E27FC236}">
                  <a16:creationId xmlns:a16="http://schemas.microsoft.com/office/drawing/2014/main" id="{A72DBDF8-1462-824A-936C-6344C25EBE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3" name="Rectangle 29">
              <a:extLst>
                <a:ext uri="{FF2B5EF4-FFF2-40B4-BE49-F238E27FC236}">
                  <a16:creationId xmlns:a16="http://schemas.microsoft.com/office/drawing/2014/main" id="{A1A26EB9-368D-6648-BCC3-CDAD8694D3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4" name="Rectangle 30">
              <a:extLst>
                <a:ext uri="{FF2B5EF4-FFF2-40B4-BE49-F238E27FC236}">
                  <a16:creationId xmlns:a16="http://schemas.microsoft.com/office/drawing/2014/main" id="{88B5E7A3-BCA2-8842-9E30-80761243EA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5" name="Rectangle 31">
              <a:extLst>
                <a:ext uri="{FF2B5EF4-FFF2-40B4-BE49-F238E27FC236}">
                  <a16:creationId xmlns:a16="http://schemas.microsoft.com/office/drawing/2014/main" id="{7DF8CD43-D646-E04B-A053-1625FC3436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" name="Rectangle 32">
              <a:extLst>
                <a:ext uri="{FF2B5EF4-FFF2-40B4-BE49-F238E27FC236}">
                  <a16:creationId xmlns:a16="http://schemas.microsoft.com/office/drawing/2014/main" id="{5EE05BDF-7D2A-9C4F-ADE4-EF19B160E6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7" name="Rectangle 33">
              <a:extLst>
                <a:ext uri="{FF2B5EF4-FFF2-40B4-BE49-F238E27FC236}">
                  <a16:creationId xmlns:a16="http://schemas.microsoft.com/office/drawing/2014/main" id="{C2EFFE06-D399-924B-AA7A-A0FABAFE39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8" name="Rectangle 34">
              <a:extLst>
                <a:ext uri="{FF2B5EF4-FFF2-40B4-BE49-F238E27FC236}">
                  <a16:creationId xmlns:a16="http://schemas.microsoft.com/office/drawing/2014/main" id="{614D46F6-2D41-A048-900E-CA47332162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9" name="Rectangle 35">
              <a:extLst>
                <a:ext uri="{FF2B5EF4-FFF2-40B4-BE49-F238E27FC236}">
                  <a16:creationId xmlns:a16="http://schemas.microsoft.com/office/drawing/2014/main" id="{D3B03976-1F83-724F-BA1C-0DDF61418C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0" name="Rectangle 36">
              <a:extLst>
                <a:ext uri="{FF2B5EF4-FFF2-40B4-BE49-F238E27FC236}">
                  <a16:creationId xmlns:a16="http://schemas.microsoft.com/office/drawing/2014/main" id="{C589363D-F621-8D45-8411-0D20A11D46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1" name="Rectangle 37">
              <a:extLst>
                <a:ext uri="{FF2B5EF4-FFF2-40B4-BE49-F238E27FC236}">
                  <a16:creationId xmlns:a16="http://schemas.microsoft.com/office/drawing/2014/main" id="{5EC8CA71-0BA5-AB40-A104-83DA6E8A78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2" name="Rectangle 38">
              <a:extLst>
                <a:ext uri="{FF2B5EF4-FFF2-40B4-BE49-F238E27FC236}">
                  <a16:creationId xmlns:a16="http://schemas.microsoft.com/office/drawing/2014/main" id="{60A2932C-16BF-4846-9BFF-C14C201F14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3" name="Rectangle 39">
              <a:extLst>
                <a:ext uri="{FF2B5EF4-FFF2-40B4-BE49-F238E27FC236}">
                  <a16:creationId xmlns:a16="http://schemas.microsoft.com/office/drawing/2014/main" id="{CAB3636D-FB5B-3D4F-B437-CB3CDF34DB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40">
              <a:extLst>
                <a:ext uri="{FF2B5EF4-FFF2-40B4-BE49-F238E27FC236}">
                  <a16:creationId xmlns:a16="http://schemas.microsoft.com/office/drawing/2014/main" id="{7E64C40B-EA08-5444-981A-B6DFF4AA7537}"/>
                </a:ext>
              </a:extLst>
            </p:cNvPr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41">
              <a:extLst>
                <a:ext uri="{FF2B5EF4-FFF2-40B4-BE49-F238E27FC236}">
                  <a16:creationId xmlns:a16="http://schemas.microsoft.com/office/drawing/2014/main" id="{EE778CBB-4A19-1240-B4FF-783FFA117427}"/>
                </a:ext>
              </a:extLst>
            </p:cNvPr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36" name="TextBox 11"/>
          <p:cNvSpPr txBox="1">
            <a:spLocks noChangeArrowheads="1"/>
          </p:cNvSpPr>
          <p:nvPr/>
        </p:nvSpPr>
        <p:spPr bwMode="auto">
          <a:xfrm>
            <a:off x="3876706" y="668834"/>
            <a:ext cx="1936685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识字游戏</a:t>
            </a:r>
            <a:endParaRPr lang="zh-CN" altLang="en-US" sz="33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矩形 3"/>
          <p:cNvSpPr>
            <a:spLocks noChangeArrowheads="1"/>
          </p:cNvSpPr>
          <p:nvPr/>
        </p:nvSpPr>
        <p:spPr bwMode="auto">
          <a:xfrm>
            <a:off x="304801" y="1268027"/>
            <a:ext cx="18261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dirty="0" smtClean="0">
                <a:solidFill>
                  <a:srgbClr val="0000FF"/>
                </a:solidFill>
              </a:rPr>
              <a:t>树皮造纸</a:t>
            </a:r>
            <a:endParaRPr lang="zh-CN" altLang="en-US" sz="3200" dirty="0">
              <a:solidFill>
                <a:srgbClr val="0000FF"/>
              </a:solidFill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251520" y="2084853"/>
            <a:ext cx="1111202" cy="1224715"/>
            <a:chOff x="251520" y="1563639"/>
            <a:chExt cx="1111202" cy="918536"/>
          </a:xfrm>
        </p:grpSpPr>
        <p:sp>
          <p:nvSpPr>
            <p:cNvPr id="39" name="矩形 48"/>
            <p:cNvSpPr>
              <a:spLocks noChangeArrowheads="1"/>
            </p:cNvSpPr>
            <p:nvPr/>
          </p:nvSpPr>
          <p:spPr bwMode="auto">
            <a:xfrm>
              <a:off x="251520" y="1997427"/>
              <a:ext cx="1111202" cy="484748"/>
            </a:xfrm>
            <a:prstGeom prst="rect">
              <a:avLst/>
            </a:prstGeom>
            <a:solidFill>
              <a:schemeClr val="bg1">
                <a:alpha val="28000"/>
              </a:schemeClr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3600" b="1" dirty="0" smtClean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创造</a:t>
              </a:r>
              <a:endParaRPr lang="zh-CN" altLang="en-US" sz="3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pic>
          <p:nvPicPr>
            <p:cNvPr id="40" name="Picture 2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1563639"/>
              <a:ext cx="936104" cy="535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1" name="组合 40"/>
          <p:cNvGrpSpPr/>
          <p:nvPr/>
        </p:nvGrpSpPr>
        <p:grpSpPr>
          <a:xfrm>
            <a:off x="2092646" y="3813043"/>
            <a:ext cx="1111202" cy="1222395"/>
            <a:chOff x="2092646" y="2859782"/>
            <a:chExt cx="1111202" cy="916796"/>
          </a:xfrm>
        </p:grpSpPr>
        <p:sp>
          <p:nvSpPr>
            <p:cNvPr id="42" name="矩形 48"/>
            <p:cNvSpPr>
              <a:spLocks noChangeArrowheads="1"/>
            </p:cNvSpPr>
            <p:nvPr/>
          </p:nvSpPr>
          <p:spPr bwMode="auto">
            <a:xfrm>
              <a:off x="2092646" y="3291830"/>
              <a:ext cx="1111202" cy="484748"/>
            </a:xfrm>
            <a:prstGeom prst="rect">
              <a:avLst/>
            </a:prstGeom>
            <a:solidFill>
              <a:schemeClr val="bg1">
                <a:alpha val="28000"/>
              </a:schemeClr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3600" b="1" dirty="0" smtClean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欧洲</a:t>
              </a:r>
              <a:endParaRPr lang="zh-CN" altLang="en-US" sz="3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pic>
          <p:nvPicPr>
            <p:cNvPr id="43" name="Picture 2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5736" y="2859782"/>
              <a:ext cx="936104" cy="535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4" name="组合 43"/>
          <p:cNvGrpSpPr/>
          <p:nvPr/>
        </p:nvGrpSpPr>
        <p:grpSpPr>
          <a:xfrm>
            <a:off x="796502" y="3813043"/>
            <a:ext cx="1111202" cy="1222395"/>
            <a:chOff x="796502" y="2859782"/>
            <a:chExt cx="1111202" cy="916796"/>
          </a:xfrm>
        </p:grpSpPr>
        <p:sp>
          <p:nvSpPr>
            <p:cNvPr id="45" name="矩形 48"/>
            <p:cNvSpPr>
              <a:spLocks noChangeArrowheads="1"/>
            </p:cNvSpPr>
            <p:nvPr/>
          </p:nvSpPr>
          <p:spPr bwMode="auto">
            <a:xfrm>
              <a:off x="796502" y="3291830"/>
              <a:ext cx="1111202" cy="484748"/>
            </a:xfrm>
            <a:prstGeom prst="rect">
              <a:avLst/>
            </a:prstGeom>
            <a:solidFill>
              <a:schemeClr val="bg1">
                <a:alpha val="28000"/>
              </a:schemeClr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3600" b="1" dirty="0" smtClean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鲜美</a:t>
              </a:r>
              <a:endParaRPr lang="zh-CN" altLang="en-US" sz="3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pic>
          <p:nvPicPr>
            <p:cNvPr id="46" name="Picture 2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0" y="2859782"/>
              <a:ext cx="936104" cy="535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7" name="组合 46"/>
          <p:cNvGrpSpPr/>
          <p:nvPr/>
        </p:nvGrpSpPr>
        <p:grpSpPr>
          <a:xfrm>
            <a:off x="1475656" y="2084851"/>
            <a:ext cx="1111202" cy="1224716"/>
            <a:chOff x="1475656" y="1563638"/>
            <a:chExt cx="1111202" cy="918537"/>
          </a:xfrm>
        </p:grpSpPr>
        <p:sp>
          <p:nvSpPr>
            <p:cNvPr id="48" name="矩形 48"/>
            <p:cNvSpPr>
              <a:spLocks noChangeArrowheads="1"/>
            </p:cNvSpPr>
            <p:nvPr/>
          </p:nvSpPr>
          <p:spPr bwMode="auto">
            <a:xfrm>
              <a:off x="1475656" y="1997427"/>
              <a:ext cx="1111202" cy="484748"/>
            </a:xfrm>
            <a:prstGeom prst="rect">
              <a:avLst/>
            </a:prstGeom>
            <a:solidFill>
              <a:schemeClr val="bg1">
                <a:alpha val="28000"/>
              </a:schemeClr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3600" b="1" dirty="0" smtClean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记录</a:t>
              </a:r>
              <a:endParaRPr lang="zh-CN" altLang="en-US" sz="3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pic>
          <p:nvPicPr>
            <p:cNvPr id="49" name="Picture 2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1563638"/>
              <a:ext cx="936104" cy="535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0" name="组合 49"/>
          <p:cNvGrpSpPr/>
          <p:nvPr/>
        </p:nvGrpSpPr>
        <p:grpSpPr>
          <a:xfrm>
            <a:off x="2555776" y="2084851"/>
            <a:ext cx="1111202" cy="1224716"/>
            <a:chOff x="2555776" y="1563638"/>
            <a:chExt cx="1111202" cy="918537"/>
          </a:xfrm>
        </p:grpSpPr>
        <p:sp>
          <p:nvSpPr>
            <p:cNvPr id="51" name="矩形 48"/>
            <p:cNvSpPr>
              <a:spLocks noChangeArrowheads="1"/>
            </p:cNvSpPr>
            <p:nvPr/>
          </p:nvSpPr>
          <p:spPr bwMode="auto">
            <a:xfrm>
              <a:off x="2555776" y="1997427"/>
              <a:ext cx="1111202" cy="484748"/>
            </a:xfrm>
            <a:prstGeom prst="rect">
              <a:avLst/>
            </a:prstGeom>
            <a:solidFill>
              <a:schemeClr val="bg1">
                <a:alpha val="28000"/>
              </a:schemeClr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3600" b="1" dirty="0" smtClean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保存</a:t>
              </a:r>
              <a:endParaRPr lang="zh-CN" altLang="en-US" sz="3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pic>
          <p:nvPicPr>
            <p:cNvPr id="52" name="Picture 2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9792" y="1563638"/>
              <a:ext cx="936104" cy="535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3" name="TextBox 52"/>
          <p:cNvSpPr txBox="1"/>
          <p:nvPr/>
        </p:nvSpPr>
        <p:spPr>
          <a:xfrm rot="20614344">
            <a:off x="6879606" y="4566466"/>
            <a:ext cx="1944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现代高级造纸厂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95421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12442E-6 L 0.45903 0.007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9 0.03519 L 0.40591 0.0422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2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25 -0.06978 L 0.42187 -0.0768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00" y="-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51652E-6 L 0.39149 -0.006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00" y="-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73 0.02778 L 0.38941 0.007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200" y="-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11"/>
          <p:cNvSpPr txBox="1">
            <a:spLocks noChangeArrowheads="1"/>
          </p:cNvSpPr>
          <p:nvPr/>
        </p:nvSpPr>
        <p:spPr bwMode="auto">
          <a:xfrm>
            <a:off x="882216" y="855876"/>
            <a:ext cx="1944216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词语解释</a:t>
            </a:r>
            <a:endParaRPr lang="zh-CN" altLang="en-US" sz="2800" b="1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2EC8D093-F15E-C44F-BB22-292353ED6C6B}"/>
              </a:ext>
            </a:extLst>
          </p:cNvPr>
          <p:cNvSpPr/>
          <p:nvPr/>
        </p:nvSpPr>
        <p:spPr>
          <a:xfrm>
            <a:off x="2627784" y="1014336"/>
            <a:ext cx="36000" cy="432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04879769-7720-EE4E-9830-2D111B55CA7A}"/>
              </a:ext>
            </a:extLst>
          </p:cNvPr>
          <p:cNvSpPr/>
          <p:nvPr/>
        </p:nvSpPr>
        <p:spPr>
          <a:xfrm>
            <a:off x="891326" y="1010533"/>
            <a:ext cx="36000" cy="432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61350" y="1700809"/>
            <a:ext cx="39386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创造：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创造就是把以前没有的事物给产生出或者造出来。</a:t>
            </a:r>
            <a:endParaRPr lang="zh-CN" altLang="en-US" sz="2800" b="1" dirty="0">
              <a:solidFill>
                <a:srgbClr val="0066FF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2420" y="3717033"/>
            <a:ext cx="3731548" cy="1384995"/>
          </a:xfrm>
          <a:prstGeom prst="rect">
            <a:avLst/>
          </a:prstGeom>
          <a:solidFill>
            <a:schemeClr val="bg2">
              <a:alpha val="13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中国人在船舶设计上，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创造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了世界最多的船舶图样</a:t>
            </a:r>
            <a:r>
              <a:rPr lang="zh-CN" altLang="en-US" sz="2800" b="1" dirty="0" smtClean="0"/>
              <a:t>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61442" name="Picture 2" descr="http://58pic.ooopic.com/58pic/14/72/22/17B58PICKMp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9" y="2026395"/>
            <a:ext cx="3866957" cy="33812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34489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611560" y="1275489"/>
            <a:ext cx="399742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铸刻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：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铸造雕刻。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指铸刻在殷周青铜器上的铭文</a:t>
            </a:r>
            <a:r>
              <a:rPr lang="en-US" altLang="zh-CN" sz="28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也叫钟鼎文。</a:t>
            </a:r>
            <a:endParaRPr lang="zh-CN" altLang="en-US" sz="2800" b="1" dirty="0">
              <a:solidFill>
                <a:srgbClr val="0000FF"/>
              </a:solidFill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85466" y="3429001"/>
            <a:ext cx="3914526" cy="954107"/>
          </a:xfrm>
          <a:prstGeom prst="rect">
            <a:avLst/>
          </a:prstGeom>
          <a:solidFill>
            <a:schemeClr val="bg2">
              <a:alpha val="12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古人把文字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铸刻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在青铜器上。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60418" name="Picture 2" descr="http://img1.cache.netease.com/catchpic/F/F4/F4866084578FE3DA43A0100B26BF1CA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056" y="1275489"/>
            <a:ext cx="2857500" cy="3302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89091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"/>
          <p:cNvSpPr txBox="1"/>
          <p:nvPr/>
        </p:nvSpPr>
        <p:spPr>
          <a:xfrm>
            <a:off x="827585" y="1700809"/>
            <a:ext cx="3193901" cy="95410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迷你简毡笔黑" panose="03000509000000000000" pitchFamily="65" charset="-122"/>
                <a:ea typeface="迷你简毡笔黑" panose="03000509000000000000" pitchFamily="65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蚕吐丝结成的茧子，</a:t>
            </a:r>
            <a:endParaRPr lang="en-US" altLang="zh-CN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可以织布。</a:t>
            </a:r>
            <a:endParaRPr lang="zh-CN" altLang="en-US" dirty="0">
              <a:solidFill>
                <a:schemeClr val="tx1"/>
              </a:solidFill>
              <a:latin typeface="黑体" pitchFamily="49" charset="-122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29" name="文本框 6"/>
          <p:cNvSpPr txBox="1"/>
          <p:nvPr/>
        </p:nvSpPr>
        <p:spPr>
          <a:xfrm>
            <a:off x="899781" y="932723"/>
            <a:ext cx="2427111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bg1"/>
                </a:solidFill>
                <a:latin typeface="迷你简毡笔黑" panose="03000509000000000000" pitchFamily="65" charset="-122"/>
                <a:ea typeface="迷你简毡笔黑" panose="03000509000000000000" pitchFamily="65" charset="-122"/>
              </a:defRPr>
            </a:lvl1pPr>
          </a:lstStyle>
          <a:p>
            <a:r>
              <a:rPr lang="zh-CN" altLang="en-US" sz="32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蚕茧</a:t>
            </a:r>
            <a:endParaRPr lang="zh-CN" altLang="en-US" sz="3200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1" name="文本框 6"/>
          <p:cNvSpPr txBox="1"/>
          <p:nvPr/>
        </p:nvSpPr>
        <p:spPr>
          <a:xfrm>
            <a:off x="946240" y="3429001"/>
            <a:ext cx="2761665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bg1"/>
                </a:solidFill>
                <a:latin typeface="迷你简毡笔黑" panose="03000509000000000000" pitchFamily="65" charset="-122"/>
                <a:ea typeface="迷你简毡笔黑" panose="03000509000000000000" pitchFamily="65" charset="-122"/>
              </a:defRPr>
            </a:lvl1pPr>
          </a:lstStyle>
          <a:p>
            <a:r>
              <a:rPr lang="zh-CN" altLang="en-US" sz="32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欧洲</a:t>
            </a:r>
            <a:endParaRPr lang="zh-CN" altLang="en-US" sz="3200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2" name="文本框 2"/>
          <p:cNvSpPr txBox="1"/>
          <p:nvPr/>
        </p:nvSpPr>
        <p:spPr>
          <a:xfrm>
            <a:off x="874044" y="4203585"/>
            <a:ext cx="2499119" cy="95410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迷你简毡笔黑" panose="03000509000000000000" pitchFamily="65" charset="-122"/>
                <a:ea typeface="迷你简毡笔黑" panose="03000509000000000000" pitchFamily="65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东半球西北部的一个洲。</a:t>
            </a:r>
            <a:endParaRPr lang="zh-CN" altLang="en-US" dirty="0">
              <a:solidFill>
                <a:schemeClr val="tx1"/>
              </a:solidFill>
              <a:latin typeface="黑体" pitchFamily="49" charset="-122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右箭头 3"/>
          <p:cNvSpPr/>
          <p:nvPr/>
        </p:nvSpPr>
        <p:spPr>
          <a:xfrm>
            <a:off x="4067944" y="2084851"/>
            <a:ext cx="792088" cy="576064"/>
          </a:xfrm>
          <a:prstGeom prst="rightArrow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右箭头 26"/>
          <p:cNvSpPr/>
          <p:nvPr/>
        </p:nvSpPr>
        <p:spPr>
          <a:xfrm>
            <a:off x="3995936" y="4485117"/>
            <a:ext cx="792088" cy="576064"/>
          </a:xfrm>
          <a:prstGeom prst="rightArrow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939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086611"/>
            <a:ext cx="2520280" cy="2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3717032"/>
            <a:ext cx="252028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34784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9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51" grpId="0"/>
      <p:bldP spid="52" grpId="0"/>
      <p:bldP spid="4" grpId="0" animBg="1"/>
      <p:bldP spid="2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圆角矩形 22"/>
          <p:cNvSpPr/>
          <p:nvPr/>
        </p:nvSpPr>
        <p:spPr>
          <a:xfrm>
            <a:off x="617328" y="5061182"/>
            <a:ext cx="7911686" cy="960967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200" b="1" kern="0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总领全文：</a:t>
            </a:r>
            <a:r>
              <a:rPr lang="zh-CN" altLang="en-US" sz="3200" b="1" kern="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高度评</a:t>
            </a:r>
            <a:r>
              <a:rPr lang="zh-CN" altLang="en-US" sz="3200" b="1" kern="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价造纸术对世界的影响。</a:t>
            </a:r>
            <a:endParaRPr lang="zh-CN" altLang="en-US" sz="3200" b="1" kern="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83568" y="2723437"/>
            <a:ext cx="7488832" cy="1361911"/>
          </a:xfrm>
          <a:prstGeom prst="rect">
            <a:avLst/>
          </a:prstGeom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造纸术的发明，是中国对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世界文明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伟大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贡献之一。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5958836" y="4005065"/>
            <a:ext cx="1853524" cy="1004708"/>
            <a:chOff x="5283380" y="1242155"/>
            <a:chExt cx="1853524" cy="753531"/>
          </a:xfrm>
        </p:grpSpPr>
        <p:sp>
          <p:nvSpPr>
            <p:cNvPr id="24" name="流程图: 资料带 23"/>
            <p:cNvSpPr/>
            <p:nvPr/>
          </p:nvSpPr>
          <p:spPr>
            <a:xfrm>
              <a:off x="5310763" y="1242155"/>
              <a:ext cx="1826141" cy="753531"/>
            </a:xfrm>
            <a:prstGeom prst="flowChartPunchedTap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283380" y="1377460"/>
              <a:ext cx="1832553" cy="43858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贡献突出</a:t>
              </a:r>
              <a:endPara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8" name="Freeform 24"/>
          <p:cNvSpPr/>
          <p:nvPr/>
        </p:nvSpPr>
        <p:spPr bwMode="gray">
          <a:xfrm rot="13859497">
            <a:off x="4591022" y="3380442"/>
            <a:ext cx="575252" cy="995785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2987825" y="3813043"/>
            <a:ext cx="1208249" cy="859331"/>
            <a:chOff x="3949823" y="1059430"/>
            <a:chExt cx="1941873" cy="753531"/>
          </a:xfrm>
        </p:grpSpPr>
        <p:sp>
          <p:nvSpPr>
            <p:cNvPr id="29" name="流程图: 资料带 28"/>
            <p:cNvSpPr/>
            <p:nvPr/>
          </p:nvSpPr>
          <p:spPr>
            <a:xfrm>
              <a:off x="4065553" y="1059430"/>
              <a:ext cx="1826143" cy="753531"/>
            </a:xfrm>
            <a:prstGeom prst="flowChartPunchedTap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949823" y="1059430"/>
              <a:ext cx="1621016" cy="51277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影响</a:t>
              </a:r>
              <a:endPara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cxnSp>
        <p:nvCxnSpPr>
          <p:cNvPr id="3" name="直接连接符 2"/>
          <p:cNvCxnSpPr/>
          <p:nvPr/>
        </p:nvCxnSpPr>
        <p:spPr>
          <a:xfrm>
            <a:off x="1259632" y="3525011"/>
            <a:ext cx="669674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6"/>
          <p:cNvSpPr txBox="1"/>
          <p:nvPr/>
        </p:nvSpPr>
        <p:spPr>
          <a:xfrm>
            <a:off x="251520" y="1412776"/>
            <a:ext cx="8559414" cy="6524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自由朗读课文，文中哪个句子最能概括造纸术的贡献？ 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      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文本框 14">
            <a:extLst>
              <a:ext uri="{FF2B5EF4-FFF2-40B4-BE49-F238E27FC236}">
                <a16:creationId xmlns:a16="http://schemas.microsoft.com/office/drawing/2014/main" id="{2CE03CEB-302D-7F49-91E3-27EDABCA2FA5}"/>
              </a:ext>
            </a:extLst>
          </p:cNvPr>
          <p:cNvSpPr txBox="1"/>
          <p:nvPr/>
        </p:nvSpPr>
        <p:spPr>
          <a:xfrm>
            <a:off x="536936" y="581544"/>
            <a:ext cx="214737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YouYuan" panose="02010509060101010101" pitchFamily="49" charset="-122"/>
                <a:ea typeface="YouYuan" panose="02010509060101010101" pitchFamily="49" charset="-122"/>
              </a:rPr>
              <a:t>整体感知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id="{09C90686-15F3-D346-BEB7-8A3E8DB4E2D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490" y="651780"/>
            <a:ext cx="366860" cy="608451"/>
          </a:xfrm>
          <a:prstGeom prst="rect">
            <a:avLst/>
          </a:prstGeom>
        </p:spPr>
      </p:pic>
      <p:cxnSp>
        <p:nvCxnSpPr>
          <p:cNvPr id="26" name="直接连接符 25"/>
          <p:cNvCxnSpPr/>
          <p:nvPr/>
        </p:nvCxnSpPr>
        <p:spPr>
          <a:xfrm>
            <a:off x="755576" y="4389107"/>
            <a:ext cx="108012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24"/>
          <p:cNvSpPr/>
          <p:nvPr/>
        </p:nvSpPr>
        <p:spPr bwMode="gray">
          <a:xfrm rot="6974872">
            <a:off x="7316297" y="3506602"/>
            <a:ext cx="497840" cy="709930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gradFill rotWithShape="1">
            <a:gsLst>
              <a:gs pos="0">
                <a:srgbClr val="D11364"/>
              </a:gs>
              <a:gs pos="100000">
                <a:srgbClr val="D1136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FACD69"/>
                </a:solidFill>
                <a:prstDash val="solid"/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0687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/>
      <p:bldP spid="11" grpId="0"/>
      <p:bldP spid="18" grpId="0" bldLvl="0" animBg="1"/>
      <p:bldP spid="15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/>
          <p:cNvSpPr txBox="1"/>
          <p:nvPr/>
        </p:nvSpPr>
        <p:spPr>
          <a:xfrm>
            <a:off x="4589045" y="3443646"/>
            <a:ext cx="407804" cy="284693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endParaRPr lang="zh-CN" altLang="en-US"/>
          </a:p>
        </p:txBody>
      </p:sp>
      <p:sp>
        <p:nvSpPr>
          <p:cNvPr id="22" name="文本框 6"/>
          <p:cNvSpPr txBox="1"/>
          <p:nvPr/>
        </p:nvSpPr>
        <p:spPr>
          <a:xfrm>
            <a:off x="395536" y="1246108"/>
            <a:ext cx="8640960" cy="304698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默读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课文，思考：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本文先总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的说明“造纸术对世界的影响”，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再具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体写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</a:t>
            </a:r>
            <a:r>
              <a:rPr lang="en-US" altLang="zh-CN" sz="32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</a:t>
            </a:r>
            <a:r>
              <a:rPr lang="en-US" altLang="zh-CN" sz="32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			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，接着写</a:t>
            </a:r>
            <a:r>
              <a:rPr lang="en-US" altLang="zh-CN" sz="32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								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，最后总述造纸术在世界各地的传播及意义。</a:t>
            </a:r>
            <a:endParaRPr lang="en-US" altLang="zh-CN" sz="3200" b="1" u="sng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6"/>
          <p:cNvSpPr txBox="1"/>
          <p:nvPr/>
        </p:nvSpPr>
        <p:spPr>
          <a:xfrm>
            <a:off x="5796136" y="1977226"/>
            <a:ext cx="3275856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bg1"/>
                </a:solidFill>
                <a:latin typeface="迷你简毡笔黑" panose="03000509000000000000" pitchFamily="65" charset="-122"/>
                <a:ea typeface="迷你简毡笔黑" panose="03000509000000000000" pitchFamily="65" charset="-122"/>
              </a:defRPr>
            </a:lvl1pPr>
          </a:lstStyle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祖先写字的不便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843808" y="2745311"/>
            <a:ext cx="5256584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bg1"/>
                </a:solidFill>
                <a:latin typeface="迷你简毡笔黑" panose="03000509000000000000" pitchFamily="65" charset="-122"/>
                <a:ea typeface="迷你简毡笔黑" panose="03000509000000000000" pitchFamily="65" charset="-122"/>
              </a:defRPr>
            </a:lvl1pPr>
          </a:lstStyle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蔡伦改进造纸术，惠及大众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47664" y="64469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2541476" y="4869159"/>
            <a:ext cx="36187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总起</a:t>
            </a:r>
            <a:r>
              <a:rPr lang="en-US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分述</a:t>
            </a:r>
            <a:r>
              <a:rPr lang="en-US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总结</a:t>
            </a:r>
          </a:p>
        </p:txBody>
      </p:sp>
    </p:spTree>
    <p:extLst>
      <p:ext uri="{BB962C8B-B14F-4D97-AF65-F5344CB8AC3E}">
        <p14:creationId xmlns:p14="http://schemas.microsoft.com/office/powerpoint/2010/main" val="16779518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20"/>
          <p:cNvSpPr/>
          <p:nvPr/>
        </p:nvSpPr>
        <p:spPr>
          <a:xfrm>
            <a:off x="591481" y="1317341"/>
            <a:ext cx="8455025" cy="295003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一、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选择题。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Songti SC" panose="02010600040101010101" pitchFamily="2" charset="-122"/>
                <a:ea typeface="Songti SC" panose="02010600040101010101" pitchFamily="2" charset="-122"/>
              </a:rPr>
              <a:t>　　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下列选项不是我国四大发明的是（　　）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　　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A.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造纸术     　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B.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指南针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　　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C.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轮子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4">
            <a:extLst>
              <a:ext uri="{FF2B5EF4-FFF2-40B4-BE49-F238E27FC236}">
                <a16:creationId xmlns:a16="http://schemas.microsoft.com/office/drawing/2014/main" id="{A877C714-4028-FF4B-B84A-5B0010632C27}"/>
              </a:ext>
            </a:extLst>
          </p:cNvPr>
          <p:cNvSpPr txBox="1"/>
          <p:nvPr/>
        </p:nvSpPr>
        <p:spPr>
          <a:xfrm>
            <a:off x="624428" y="548680"/>
            <a:ext cx="2003356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YouYuan" panose="02010509060101010101" pitchFamily="49" charset="-122"/>
                <a:ea typeface="YouYuan" panose="02010509060101010101" pitchFamily="49" charset="-122"/>
              </a:rPr>
              <a:t>课堂演练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D6C2535B-9C36-3A4E-83C0-84B1A9CD2DB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620" y="618915"/>
            <a:ext cx="366860" cy="60845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596337" y="1988841"/>
            <a:ext cx="319639" cy="50013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C</a:t>
            </a:r>
            <a:endParaRPr lang="zh-CN" altLang="en-US" sz="28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32627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20"/>
          <p:cNvSpPr/>
          <p:nvPr/>
        </p:nvSpPr>
        <p:spPr>
          <a:xfrm>
            <a:off x="323529" y="1908002"/>
            <a:ext cx="8455025" cy="243297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黑体" pitchFamily="49" charset="-122"/>
                <a:ea typeface="黑体" pitchFamily="49" charset="-122"/>
              </a:rPr>
              <a:t>　　</a:t>
            </a:r>
            <a:r>
              <a:rPr lang="en-US" altLang="zh-CN" sz="3200" b="1" dirty="0" smtClean="0">
                <a:latin typeface="楷体" pitchFamily="49" charset="-122"/>
                <a:ea typeface="楷体" pitchFamily="49" charset="-122"/>
              </a:rPr>
              <a:t>1.“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劳累”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的 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“累”读</a:t>
            </a:r>
            <a:r>
              <a:rPr lang="en-US" altLang="zh-CN" sz="3200" b="1" dirty="0" err="1" smtClean="0">
                <a:latin typeface="楷体" pitchFamily="49" charset="-122"/>
                <a:ea typeface="楷体" pitchFamily="49" charset="-122"/>
              </a:rPr>
              <a:t>lèi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不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读</a:t>
            </a:r>
            <a:r>
              <a:rPr lang="en-US" altLang="zh-CN" sz="3200" b="1" dirty="0" err="1" smtClean="0">
                <a:latin typeface="楷体" pitchFamily="49" charset="-122"/>
                <a:ea typeface="楷体" pitchFamily="49" charset="-122"/>
              </a:rPr>
              <a:t>lěi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。（　　）</a:t>
            </a:r>
            <a:endParaRPr lang="en-US" altLang="zh-CN" sz="3200" b="1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　　</a:t>
            </a:r>
            <a:r>
              <a:rPr lang="en-US" altLang="zh-CN" sz="3200" b="1" dirty="0" smtClean="0">
                <a:latin typeface="楷体" pitchFamily="49" charset="-122"/>
                <a:ea typeface="楷体" pitchFamily="49" charset="-122"/>
              </a:rPr>
              <a:t>2.“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记录”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的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“录 ”下半部分是“水”。（　　）</a:t>
            </a:r>
            <a:endParaRPr lang="zh-CN" altLang="en-US" sz="32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04472" y="2756926"/>
            <a:ext cx="499176" cy="50013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√</a:t>
            </a:r>
            <a:endParaRPr lang="zh-CN" altLang="en-US" sz="28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42650" y="4389108"/>
            <a:ext cx="499176" cy="50013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×</a:t>
            </a:r>
            <a:endParaRPr lang="zh-CN" altLang="en-US" sz="28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23528" y="836712"/>
            <a:ext cx="27093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二、判断对错。</a:t>
            </a:r>
          </a:p>
        </p:txBody>
      </p:sp>
    </p:spTree>
    <p:extLst>
      <p:ext uri="{BB962C8B-B14F-4D97-AF65-F5344CB8AC3E}">
        <p14:creationId xmlns:p14="http://schemas.microsoft.com/office/powerpoint/2010/main" val="588555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20"/>
          <p:cNvSpPr/>
          <p:nvPr/>
        </p:nvSpPr>
        <p:spPr>
          <a:xfrm>
            <a:off x="499504" y="836713"/>
            <a:ext cx="7600888" cy="6601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200" b="1" dirty="0" smtClean="0">
                <a:latin typeface="Songti SC" panose="02010600040101010101" pitchFamily="2" charset="-122"/>
                <a:ea typeface="Songti SC" panose="02010600040101010101" pitchFamily="2" charset="-122"/>
              </a:rPr>
              <a:t>三、</a:t>
            </a:r>
            <a:r>
              <a:rPr lang="zh-CN" altLang="en-US" sz="3200" b="1" dirty="0">
                <a:latin typeface="Songti SC" panose="02010600040101010101" pitchFamily="2" charset="-122"/>
                <a:ea typeface="Songti SC" panose="02010600040101010101" pitchFamily="2" charset="-122"/>
              </a:rPr>
              <a:t>将下列搭配恰当的词语用线连起来。</a:t>
            </a:r>
          </a:p>
        </p:txBody>
      </p:sp>
      <p:sp>
        <p:nvSpPr>
          <p:cNvPr id="3" name="矩形 20"/>
          <p:cNvSpPr/>
          <p:nvPr/>
        </p:nvSpPr>
        <p:spPr>
          <a:xfrm>
            <a:off x="1691680" y="1988841"/>
            <a:ext cx="1393222" cy="6601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促进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20"/>
          <p:cNvSpPr/>
          <p:nvPr/>
        </p:nvSpPr>
        <p:spPr>
          <a:xfrm>
            <a:off x="1691680" y="2917536"/>
            <a:ext cx="1393222" cy="6601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满足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20"/>
          <p:cNvSpPr/>
          <p:nvPr/>
        </p:nvSpPr>
        <p:spPr>
          <a:xfrm>
            <a:off x="1691680" y="3846229"/>
            <a:ext cx="1393222" cy="6601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记录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20"/>
          <p:cNvSpPr/>
          <p:nvPr/>
        </p:nvSpPr>
        <p:spPr>
          <a:xfrm>
            <a:off x="5194841" y="1988841"/>
            <a:ext cx="1393222" cy="6601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事情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20"/>
          <p:cNvSpPr/>
          <p:nvPr/>
        </p:nvSpPr>
        <p:spPr>
          <a:xfrm>
            <a:off x="5194841" y="2917536"/>
            <a:ext cx="1393222" cy="6601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发展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20"/>
          <p:cNvSpPr/>
          <p:nvPr/>
        </p:nvSpPr>
        <p:spPr>
          <a:xfrm>
            <a:off x="5194841" y="3846229"/>
            <a:ext cx="1393222" cy="6601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需要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0" name="直接连接符 9"/>
          <p:cNvCxnSpPr>
            <a:endCxn id="6" idx="1"/>
          </p:cNvCxnSpPr>
          <p:nvPr/>
        </p:nvCxnSpPr>
        <p:spPr>
          <a:xfrm flipV="1">
            <a:off x="3034601" y="2318932"/>
            <a:ext cx="2160240" cy="19673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3034601" y="3422161"/>
            <a:ext cx="2160240" cy="99557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3016259" y="2417468"/>
            <a:ext cx="2250590" cy="97736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2615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35896" y="1220755"/>
            <a:ext cx="460851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u="sng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蔡伦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东汉时期，他总结了前人的经验，发明了新技术生产出大量轻便、便宜的纸。</a:t>
            </a:r>
            <a:r>
              <a:rPr lang="zh-CN" altLang="en-US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造纸术也是我国四大发明之一。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46FC3C70-07FC-524D-8E0A-6C12C0962B4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050" y="714969"/>
            <a:ext cx="1629583" cy="504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文本框 11">
            <a:extLst>
              <a:ext uri="{FF2B5EF4-FFF2-40B4-BE49-F238E27FC236}">
                <a16:creationId xmlns:a16="http://schemas.microsoft.com/office/drawing/2014/main" id="{9FDC4D59-C4EE-164C-8F2E-F8055F73027B}"/>
              </a:ext>
            </a:extLst>
          </p:cNvPr>
          <p:cNvSpPr txBox="1"/>
          <p:nvPr/>
        </p:nvSpPr>
        <p:spPr>
          <a:xfrm>
            <a:off x="172162" y="700655"/>
            <a:ext cx="1231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 smtClean="0">
                <a:solidFill>
                  <a:schemeClr val="bg1"/>
                </a:solidFill>
              </a:rPr>
              <a:t>第一课时</a:t>
            </a:r>
            <a:endParaRPr kumimoji="1" lang="zh-CN" altLang="en-US" sz="2000" dirty="0">
              <a:solidFill>
                <a:schemeClr val="bg1"/>
              </a:solidFill>
            </a:endParaRPr>
          </a:p>
        </p:txBody>
      </p:sp>
      <p:pic>
        <p:nvPicPr>
          <p:cNvPr id="6" name="内容占位符 106499" descr="200406152151230bc3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395536" y="1508786"/>
            <a:ext cx="2232248" cy="36947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89234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42256" y="2255643"/>
            <a:ext cx="7632849" cy="243297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457200" algn="just"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上节课我们学习了生字，了解了我国的四大发明，这节课让我们再次走进我国悠久的历史之中，一起去欣赏蔡伦造纸的故事吧。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6FC3C70-07FC-524D-8E0A-6C12C0962B4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078" y="729284"/>
            <a:ext cx="1629583" cy="504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文本框 11">
            <a:extLst>
              <a:ext uri="{FF2B5EF4-FFF2-40B4-BE49-F238E27FC236}">
                <a16:creationId xmlns:a16="http://schemas.microsoft.com/office/drawing/2014/main" id="{9FDC4D59-C4EE-164C-8F2E-F8055F73027B}"/>
              </a:ext>
            </a:extLst>
          </p:cNvPr>
          <p:cNvSpPr txBox="1"/>
          <p:nvPr/>
        </p:nvSpPr>
        <p:spPr>
          <a:xfrm>
            <a:off x="333190" y="714969"/>
            <a:ext cx="1231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</a:rPr>
              <a:t>第二课时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6"/>
          <p:cNvSpPr txBox="1"/>
          <p:nvPr/>
        </p:nvSpPr>
        <p:spPr>
          <a:xfrm>
            <a:off x="1907704" y="2139076"/>
            <a:ext cx="6768752" cy="28931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自由朗读第二自然段：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用“</a:t>
            </a:r>
            <a:r>
              <a:rPr lang="zh-CN" altLang="en-US" sz="2800" u="sng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”画出祖先都用什么方法写字。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用“  ”标出这种方法的缺点。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课文都运用了哪些关联词，你能选择一个造句吗？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C061C24E-8F5B-344B-B0B0-700FB18A080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437" y="2773005"/>
            <a:ext cx="1104039" cy="2109555"/>
          </a:xfrm>
          <a:prstGeom prst="rect">
            <a:avLst/>
          </a:prstGeom>
        </p:spPr>
      </p:pic>
      <p:sp>
        <p:nvSpPr>
          <p:cNvPr id="2" name="椭圆 1"/>
          <p:cNvSpPr/>
          <p:nvPr/>
        </p:nvSpPr>
        <p:spPr>
          <a:xfrm>
            <a:off x="3131840" y="3813043"/>
            <a:ext cx="216024" cy="480053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14">
            <a:extLst>
              <a:ext uri="{FF2B5EF4-FFF2-40B4-BE49-F238E27FC236}">
                <a16:creationId xmlns:a16="http://schemas.microsoft.com/office/drawing/2014/main" id="{5484379D-3776-7748-BF08-F82CF795CA5C}"/>
              </a:ext>
            </a:extLst>
          </p:cNvPr>
          <p:cNvSpPr txBox="1"/>
          <p:nvPr/>
        </p:nvSpPr>
        <p:spPr>
          <a:xfrm>
            <a:off x="624428" y="548680"/>
            <a:ext cx="1931348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YouYuan" panose="02010509060101010101" pitchFamily="49" charset="-122"/>
                <a:ea typeface="YouYuan" panose="02010509060101010101" pitchFamily="49" charset="-122"/>
              </a:rPr>
              <a:t>互动课堂</a:t>
            </a:r>
            <a:endParaRPr lang="zh-CN" altLang="en-US" sz="3200" b="1" dirty="0">
              <a:solidFill>
                <a:srgbClr val="875000"/>
              </a:solidFill>
              <a:latin typeface="YouYuan" panose="02010509060101010101" pitchFamily="49" charset="-122"/>
              <a:ea typeface="YouYuan" panose="02010509060101010101" pitchFamily="49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0E56DA78-629F-0143-BFBE-341A78A97ED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195" y="618915"/>
            <a:ext cx="366861" cy="60845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290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5880" y="2948947"/>
            <a:ext cx="2338120" cy="1789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23528" y="932723"/>
            <a:ext cx="6192688" cy="12003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noFill/>
            <a:prstDash val="lgDashDot"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要记录一件事，就用刀把文字刻在龟甲和兽骨上，或者把文字铸刻在青铜器上。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2855258"/>
            <a:ext cx="6264696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noFill/>
            <a:prstDash val="lgDashDot"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后来，人们又把文字刻在竹片和木片上。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4036807"/>
            <a:ext cx="6264696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noFill/>
            <a:prstDash val="lgDashDot"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再后来，有了蚕丝织成的帛，就可以在帛上写字了。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4355976" y="1604797"/>
            <a:ext cx="18002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467544" y="2372883"/>
            <a:ext cx="50405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2843808" y="2372883"/>
            <a:ext cx="216024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3131840" y="3525011"/>
            <a:ext cx="244827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5652120" y="4773149"/>
            <a:ext cx="50405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395536" y="5445224"/>
            <a:ext cx="57606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云形 19"/>
          <p:cNvSpPr/>
          <p:nvPr/>
        </p:nvSpPr>
        <p:spPr>
          <a:xfrm>
            <a:off x="5652120" y="4773149"/>
            <a:ext cx="1584176" cy="1152128"/>
          </a:xfrm>
          <a:prstGeom prst="cloud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价钱太贵</a:t>
            </a:r>
            <a:endParaRPr lang="zh-CN" altLang="en-US" sz="18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云形 21"/>
          <p:cNvSpPr/>
          <p:nvPr/>
        </p:nvSpPr>
        <p:spPr>
          <a:xfrm>
            <a:off x="5724128" y="2084851"/>
            <a:ext cx="1584176" cy="1152128"/>
          </a:xfrm>
          <a:prstGeom prst="cloud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笨重，</a:t>
            </a:r>
            <a:endParaRPr lang="en-US" altLang="zh-CN" sz="1800" dirty="0" smtClean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 sz="1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不方便</a:t>
            </a:r>
          </a:p>
        </p:txBody>
      </p:sp>
      <p:sp>
        <p:nvSpPr>
          <p:cNvPr id="24" name="云形标注 23"/>
          <p:cNvSpPr/>
          <p:nvPr/>
        </p:nvSpPr>
        <p:spPr>
          <a:xfrm>
            <a:off x="7380312" y="1604797"/>
            <a:ext cx="1728192" cy="1248139"/>
          </a:xfrm>
          <a:prstGeom prst="cloudCallou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哈哈，一般人可看不起书哦！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236296" y="4869161"/>
            <a:ext cx="1728192" cy="83099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少数人能用</a:t>
            </a:r>
            <a:endParaRPr lang="en-US" altLang="zh-CN" sz="2400" dirty="0" smtClean="0">
              <a:solidFill>
                <a:srgbClr val="FF0000"/>
              </a:solidFill>
            </a:endParaRPr>
          </a:p>
          <a:p>
            <a:r>
              <a:rPr lang="zh-CN" altLang="en-US" sz="2400" dirty="0" smtClean="0">
                <a:solidFill>
                  <a:srgbClr val="FF0000"/>
                </a:solidFill>
              </a:rPr>
              <a:t>不能普及。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0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0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1916827"/>
            <a:ext cx="6192688" cy="2862322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  <a:prstDash val="lgDashDot"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要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记录一件事，</a:t>
            </a:r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就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用刀把文字刻在龟甲和兽骨上，</a:t>
            </a:r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或者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把文字铸刻在青铜器上。</a:t>
            </a:r>
            <a:endParaRPr lang="en-US" altLang="zh-CN" sz="2400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后来，人们</a:t>
            </a:r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又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把文字刻在竹片和木片上。</a:t>
            </a:r>
            <a:endParaRPr lang="en-US" altLang="zh-CN" sz="2400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再后来，</a:t>
            </a:r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有了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蚕丝织成的帛，</a:t>
            </a:r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就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可以在帛上写字了。</a:t>
            </a:r>
          </a:p>
        </p:txBody>
      </p:sp>
      <p:sp>
        <p:nvSpPr>
          <p:cNvPr id="18" name="矩形 17"/>
          <p:cNvSpPr/>
          <p:nvPr/>
        </p:nvSpPr>
        <p:spPr>
          <a:xfrm>
            <a:off x="323528" y="740701"/>
            <a:ext cx="86409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讨论：体会下面句子中的关联词，并选择一个造句。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41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1724243"/>
            <a:ext cx="2304256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6660232" y="1916827"/>
            <a:ext cx="20882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黑体" pitchFamily="49" charset="-122"/>
                <a:ea typeface="黑体" pitchFamily="49" charset="-122"/>
              </a:rPr>
              <a:t>例句：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要想躲避严寒，就要多穿衣服，或者躲在温暖的地方。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41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8" grpId="0"/>
      <p:bldP spid="2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2" descr="http://p5.so.qhimgs1.com/bdr/_240_/t01dc13fd141dfa881b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004730"/>
            <a:ext cx="1657350" cy="2784309"/>
          </a:xfrm>
          <a:prstGeom prst="rect">
            <a:avLst/>
          </a:prstGeom>
          <a:noFill/>
        </p:spPr>
      </p:pic>
      <p:pic>
        <p:nvPicPr>
          <p:cNvPr id="142340" name="Picture 4" descr="http://img1.cache.netease.com/catchpic/F/F4/F4866084578FE3DA43A0100B26BF1CA3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3" y="1292762"/>
            <a:ext cx="1910981" cy="2208245"/>
          </a:xfrm>
          <a:prstGeom prst="rect">
            <a:avLst/>
          </a:prstGeom>
          <a:noFill/>
        </p:spPr>
      </p:pic>
      <p:pic>
        <p:nvPicPr>
          <p:cNvPr id="142342" name="Picture 6" descr="http://pic.58pic.com/58pic/11/30/13/06H58PICYyh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1190052"/>
            <a:ext cx="2304256" cy="2214944"/>
          </a:xfrm>
          <a:prstGeom prst="rect">
            <a:avLst/>
          </a:prstGeom>
          <a:noFill/>
        </p:spPr>
      </p:pic>
      <p:sp>
        <p:nvSpPr>
          <p:cNvPr id="6" name="云形 5"/>
          <p:cNvSpPr/>
          <p:nvPr/>
        </p:nvSpPr>
        <p:spPr>
          <a:xfrm>
            <a:off x="7055768" y="1196751"/>
            <a:ext cx="1908720" cy="2016224"/>
          </a:xfrm>
          <a:prstGeom prst="cloud">
            <a:avLst/>
          </a:pr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72008" y="3885049"/>
            <a:ext cx="233975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251520" y="4173082"/>
            <a:ext cx="59766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这些写字的方法，只有少数人能用，不能普及。怎么办呢？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2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2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2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23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23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23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23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23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23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23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23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23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23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23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23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23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23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23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23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2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2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2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23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23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23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23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23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23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23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23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C061C24E-8F5B-344B-B0B0-700FB18A080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429" y="2468893"/>
            <a:ext cx="1104039" cy="2109555"/>
          </a:xfrm>
          <a:prstGeom prst="rect">
            <a:avLst/>
          </a:prstGeom>
        </p:spPr>
      </p:pic>
      <p:sp>
        <p:nvSpPr>
          <p:cNvPr id="6" name="文本框 6">
            <a:extLst>
              <a:ext uri="{FF2B5EF4-FFF2-40B4-BE49-F238E27FC236}">
                <a16:creationId xmlns:a16="http://schemas.microsoft.com/office/drawing/2014/main" id="{CC32AFC8-8E51-A549-A7C5-373AB8401A51}"/>
              </a:ext>
            </a:extLst>
          </p:cNvPr>
          <p:cNvSpPr txBox="1"/>
          <p:nvPr/>
        </p:nvSpPr>
        <p:spPr>
          <a:xfrm>
            <a:off x="1979713" y="1892830"/>
            <a:ext cx="5959475" cy="137268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　　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默读第</a:t>
            </a:r>
            <a:r>
              <a:rPr lang="en-US" altLang="zh-CN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3200" dirty="0" smtClean="0">
                <a:latin typeface="黑体" pitchFamily="49" charset="-122"/>
                <a:ea typeface="黑体" pitchFamily="49" charset="-122"/>
              </a:rPr>
              <a:t>自然段，</a:t>
            </a:r>
            <a:r>
              <a:rPr lang="zh-CN" altLang="en-US" sz="3200" dirty="0">
                <a:latin typeface="黑体" pitchFamily="49" charset="-122"/>
                <a:ea typeface="黑体" pitchFamily="49" charset="-122"/>
              </a:rPr>
              <a:t>看看</a:t>
            </a:r>
            <a:r>
              <a:rPr lang="zh-CN" altLang="en-US" sz="3200" dirty="0" smtClean="0">
                <a:latin typeface="黑体" pitchFamily="49" charset="-122"/>
                <a:ea typeface="黑体" pitchFamily="49" charset="-122"/>
              </a:rPr>
              <a:t>古人又用什么办法书写文字呢？</a:t>
            </a:r>
            <a:endParaRPr lang="zh-CN" altLang="en-US" sz="32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93782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32048" y="740702"/>
            <a:ext cx="8172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    人们用蚕茧制作丝绵时发现，盛放蚕茧的篾席上，会留下一层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薄片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，可用于书写。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4438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756926"/>
            <a:ext cx="2664296" cy="2852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>
            <a:off x="1619672" y="2660915"/>
            <a:ext cx="2736304" cy="3072341"/>
          </a:xfrm>
          <a:prstGeom prst="rect">
            <a:avLst/>
          </a:prstGeom>
          <a:solidFill>
            <a:schemeClr val="bg1">
              <a:alpha val="4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4390" name="Picture 6" descr="http://img1.gtimg.com/cul/pics/hv1/106/242/2239/145652791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EEE9E3"/>
              </a:clrFrom>
              <a:clrTo>
                <a:srgbClr val="EEE9E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3909053"/>
            <a:ext cx="3275856" cy="2976331"/>
          </a:xfrm>
          <a:prstGeom prst="rect">
            <a:avLst/>
          </a:prstGeom>
          <a:noFill/>
        </p:spPr>
      </p:pic>
      <p:sp>
        <p:nvSpPr>
          <p:cNvPr id="9" name="云形标注 8"/>
          <p:cNvSpPr/>
          <p:nvPr/>
        </p:nvSpPr>
        <p:spPr>
          <a:xfrm>
            <a:off x="5220072" y="2276872"/>
            <a:ext cx="1944216" cy="2208245"/>
          </a:xfrm>
          <a:prstGeom prst="cloudCallout">
            <a:avLst>
              <a:gd name="adj1" fmla="val 72361"/>
              <a:gd name="adj2" fmla="val 39651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50800" dir="5400000" algn="ctr" rotWithShape="0">
              <a:srgbClr val="000000">
                <a:alpha val="8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ysClr val="windowText" lastClr="000000"/>
                </a:solidFill>
              </a:rPr>
              <a:t>哎，养了一年蚕，就十张纸。太少了！</a:t>
            </a:r>
            <a:endParaRPr lang="zh-CN" altLang="en-US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4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7" grpId="1" animBg="1"/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32048" y="740702"/>
            <a:ext cx="83164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    考古学家发现，在两千多年前的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西汉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时代，人们已经懂得了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用麻来造纸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44390" name="Picture 6" descr="http://img1.gtimg.com/cul/pics/hv1/106/242/2239/145652791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EEE9E3"/>
              </a:clrFrom>
              <a:clrTo>
                <a:srgbClr val="EEE9E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3909053"/>
            <a:ext cx="3275856" cy="2976331"/>
          </a:xfrm>
          <a:prstGeom prst="rect">
            <a:avLst/>
          </a:prstGeom>
          <a:noFill/>
        </p:spPr>
      </p:pic>
      <p:sp>
        <p:nvSpPr>
          <p:cNvPr id="9" name="云形标注 8"/>
          <p:cNvSpPr/>
          <p:nvPr/>
        </p:nvSpPr>
        <p:spPr>
          <a:xfrm>
            <a:off x="5220072" y="2276872"/>
            <a:ext cx="1944216" cy="2208245"/>
          </a:xfrm>
          <a:prstGeom prst="cloudCallout">
            <a:avLst>
              <a:gd name="adj1" fmla="val 72361"/>
              <a:gd name="adj2" fmla="val 39651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50800" dir="5400000" algn="ctr" rotWithShape="0">
              <a:srgbClr val="000000">
                <a:alpha val="8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ysClr val="windowText" lastClr="000000"/>
                </a:solidFill>
              </a:rPr>
              <a:t>哎，这麻纸一写就破，太粗糙了，真难用！</a:t>
            </a:r>
            <a:endParaRPr lang="zh-CN" altLang="en-US" dirty="0">
              <a:solidFill>
                <a:sysClr val="windowText" lastClr="000000"/>
              </a:solidFill>
            </a:endParaRPr>
          </a:p>
        </p:txBody>
      </p:sp>
      <p:pic>
        <p:nvPicPr>
          <p:cNvPr id="144394" name="Picture 10" descr="http://www.people.com.cn/h/pic/20120212/84/1178441721070241530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564905"/>
            <a:ext cx="1440160" cy="2936876"/>
          </a:xfrm>
          <a:prstGeom prst="rect">
            <a:avLst/>
          </a:prstGeom>
          <a:noFill/>
        </p:spPr>
      </p:pic>
      <p:pic>
        <p:nvPicPr>
          <p:cNvPr id="144395" name="Picture 1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2306" y="2564904"/>
            <a:ext cx="1969654" cy="298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4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4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4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4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439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43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439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43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439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43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439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439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611560" y="740701"/>
            <a:ext cx="8143900" cy="652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lnSpc>
                <a:spcPct val="130000"/>
              </a:lnSpc>
              <a:spcBef>
                <a:spcPct val="50000"/>
              </a:spcBef>
            </a:pPr>
            <a:r>
              <a:rPr lang="zh-CN" altLang="en-US" sz="2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想一想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，篾席上残留的薄片和麻纸适合人们写字吗？</a:t>
            </a:r>
            <a:endParaRPr lang="zh-CN" altLang="en-US" sz="28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3203848" y="1700808"/>
            <a:ext cx="1656184" cy="732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sz="32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不适合</a:t>
            </a:r>
            <a:endParaRPr lang="zh-CN" altLang="en-US" sz="32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55576" y="2660915"/>
            <a:ext cx="2736304" cy="3072341"/>
          </a:xfrm>
          <a:prstGeom prst="rect">
            <a:avLst/>
          </a:prstGeom>
          <a:noFill/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9" y="2939497"/>
            <a:ext cx="1262035" cy="1351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>
            <a:off x="3707904" y="2459443"/>
            <a:ext cx="1296144" cy="1440160"/>
          </a:xfrm>
          <a:prstGeom prst="rect">
            <a:avLst/>
          </a:prstGeom>
          <a:solidFill>
            <a:schemeClr val="bg1">
              <a:alpha val="4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4475667"/>
            <a:ext cx="1224136" cy="135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004048" y="3037828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少，产量不足</a:t>
            </a:r>
            <a:endParaRPr lang="zh-CN" altLang="en-US" sz="36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88024" y="4573999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粗糙，不便书写</a:t>
            </a:r>
            <a:endParaRPr lang="zh-CN" altLang="en-US" sz="36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1" name="Picture 6" descr="http://img1.gtimg.com/cul/pics/hv1/106/242/2239/145652791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EEE9E3"/>
              </a:clrFrom>
              <a:clrTo>
                <a:srgbClr val="EEE9E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3881669"/>
            <a:ext cx="2555776" cy="2976331"/>
          </a:xfrm>
          <a:prstGeom prst="rect">
            <a:avLst/>
          </a:prstGeom>
          <a:noFill/>
        </p:spPr>
      </p:pic>
      <p:sp>
        <p:nvSpPr>
          <p:cNvPr id="12" name="云形标注 11"/>
          <p:cNvSpPr/>
          <p:nvPr/>
        </p:nvSpPr>
        <p:spPr>
          <a:xfrm>
            <a:off x="899592" y="3525011"/>
            <a:ext cx="1368152" cy="960107"/>
          </a:xfrm>
          <a:prstGeom prst="cloudCallout">
            <a:avLst/>
          </a:prstGeom>
          <a:grpFill/>
          <a:ln>
            <a:solidFill>
              <a:schemeClr val="tx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ysClr val="windowText" lastClr="000000"/>
                </a:solidFill>
              </a:rPr>
              <a:t>这可怎么办呀？</a:t>
            </a:r>
            <a:endParaRPr lang="zh-CN" altLang="en-US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332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0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1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  <p:bldP spid="9" grpId="0"/>
      <p:bldP spid="10" grpId="0"/>
      <p:bldP spid="1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6"/>
          <p:cNvSpPr txBox="1"/>
          <p:nvPr/>
        </p:nvSpPr>
        <p:spPr>
          <a:xfrm>
            <a:off x="1907704" y="871822"/>
            <a:ext cx="6408712" cy="15327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人们想要书写文字，可是这些“纸”不是贵就是重，不是少就是粗糙，怎么办呢？谁把这个问题解决了？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C061C24E-8F5B-344B-B0B0-700FB18A080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603" y="1268760"/>
            <a:ext cx="1104039" cy="2109555"/>
          </a:xfrm>
          <a:prstGeom prst="rect">
            <a:avLst/>
          </a:prstGeom>
        </p:spPr>
      </p:pic>
      <p:pic>
        <p:nvPicPr>
          <p:cNvPr id="147458" name="Picture 2" descr="http://a0.att.hudong.com/47/52/01300000358882124240527566931_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3044958"/>
            <a:ext cx="2857500" cy="2476501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292080" y="3621022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蔡伦</a:t>
            </a:r>
            <a:endParaRPr lang="zh-CN" altLang="en-US" sz="4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38515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7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67545" y="703149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rgbClr val="0000FF"/>
                </a:solidFill>
                <a:latin typeface="+mj-ea"/>
              </a:rPr>
              <a:t>四大发明</a:t>
            </a:r>
            <a:endParaRPr lang="zh-CN" altLang="en-US" sz="3200" b="1" dirty="0">
              <a:solidFill>
                <a:srgbClr val="0000FF"/>
              </a:solidFill>
              <a:latin typeface="+mj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5536" y="1482848"/>
            <a:ext cx="850109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四大发明是我们国家最伟大的文化成果。包括：造纸术、指南针、火药、活字印刷术。</a:t>
            </a:r>
          </a:p>
        </p:txBody>
      </p:sp>
      <p:pic>
        <p:nvPicPr>
          <p:cNvPr id="78850" name="Picture 2" descr="http://p0.so.qhimgs1.com/bdr/_240_/t018317d3e0f91986cc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5" y="3717032"/>
            <a:ext cx="2135999" cy="1920000"/>
          </a:xfrm>
          <a:prstGeom prst="rect">
            <a:avLst/>
          </a:prstGeom>
          <a:noFill/>
        </p:spPr>
      </p:pic>
      <p:sp>
        <p:nvSpPr>
          <p:cNvPr id="78854" name="AutoShape 6" descr="http://img.taopic.com/uploads/allimg/120228/1945-12022P9340979.jpg"/>
          <p:cNvSpPr>
            <a:spLocks noChangeAspect="1" noChangeArrowheads="1"/>
          </p:cNvSpPr>
          <p:nvPr/>
        </p:nvSpPr>
        <p:spPr bwMode="auto">
          <a:xfrm>
            <a:off x="155575" y="-192617"/>
            <a:ext cx="304800" cy="406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78855" name="Picture 7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717245"/>
            <a:ext cx="1388738" cy="19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6" name="Picture 8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262"/>
          <a:stretch>
            <a:fillRect/>
          </a:stretch>
        </p:blipFill>
        <p:spPr bwMode="auto">
          <a:xfrm>
            <a:off x="4283968" y="3813043"/>
            <a:ext cx="1728192" cy="19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7" name="Picture 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3717032"/>
            <a:ext cx="1656184" cy="19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2386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88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88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88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88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88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88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88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88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88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88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88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68B4E321-B264-DF44-9267-7296B796136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7" y="2381403"/>
            <a:ext cx="1450448" cy="2496277"/>
          </a:xfrm>
          <a:prstGeom prst="rect">
            <a:avLst/>
          </a:prstGeom>
        </p:spPr>
      </p:pic>
      <p:sp>
        <p:nvSpPr>
          <p:cNvPr id="5" name="文本框 6"/>
          <p:cNvSpPr txBox="1"/>
          <p:nvPr/>
        </p:nvSpPr>
        <p:spPr>
          <a:xfrm>
            <a:off x="2591272" y="1220755"/>
            <a:ext cx="6552728" cy="2893100"/>
          </a:xfrm>
          <a:prstGeom prst="rect">
            <a:avLst/>
          </a:prstGeom>
          <a:noFill/>
          <a:ln w="28575">
            <a:noFill/>
            <a:prstDash val="lgDashDotDot"/>
          </a:ln>
        </p:spPr>
        <p:txBody>
          <a:bodyPr wrap="square" rtlCol="0" anchor="t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细读第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自然段，说说：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>
              <a:lnSpc>
                <a:spcPct val="130000"/>
              </a:lnSpc>
            </a:pP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蔡伦用什么办法改进了造纸术？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用“</a:t>
            </a:r>
            <a:r>
              <a:rPr lang="en-US" altLang="zh-CN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”画出来。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>
              <a:lnSpc>
                <a:spcPct val="130000"/>
              </a:lnSpc>
            </a:pP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这种纸有什么特点？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用“</a:t>
            </a:r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〇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” 画出来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6445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75656" y="1124744"/>
            <a:ext cx="669674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200000"/>
              </a:lnSpc>
            </a:pP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大约在一千九百年前的东汉时期，有个叫蔡伦的人，吸收了人们长期积累的经验，改进了造纸术。他把树皮、麻头、稻草、破布等原料剪碎或切断，浸在水里捣烂成浆；再把浆捞出来晒干，就成了一种既轻便又好用的纸。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68B4E321-B264-DF44-9267-7296B796136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5" y="3527691"/>
            <a:ext cx="1104039" cy="2109555"/>
          </a:xfrm>
          <a:prstGeom prst="rect">
            <a:avLst/>
          </a:prstGeom>
        </p:spPr>
      </p:pic>
      <p:cxnSp>
        <p:nvCxnSpPr>
          <p:cNvPr id="7" name="直接连接符 6"/>
          <p:cNvCxnSpPr/>
          <p:nvPr/>
        </p:nvCxnSpPr>
        <p:spPr>
          <a:xfrm>
            <a:off x="3131840" y="3236979"/>
            <a:ext cx="417646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67544" y="644691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原料：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31640" y="5131640"/>
            <a:ext cx="489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思考：为什么要用这些材料？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3347864" y="4197085"/>
            <a:ext cx="1656184" cy="672075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68B4E321-B264-DF44-9267-7296B796136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650" y="2485108"/>
            <a:ext cx="1104039" cy="210955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835696" y="1872569"/>
            <a:ext cx="6408712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800" dirty="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    因为这些原料容易得到</a:t>
            </a:r>
            <a:r>
              <a:rPr lang="zh-CN" altLang="en-US" sz="28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，</a:t>
            </a:r>
            <a:r>
              <a:rPr lang="zh-CN" altLang="en-US" sz="2800" dirty="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大量制造</a:t>
            </a:r>
            <a:r>
              <a:rPr lang="zh-CN" altLang="en-US" sz="28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，</a:t>
            </a:r>
            <a:r>
              <a:rPr lang="zh-CN" altLang="en-US" sz="2800" dirty="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便宜轻便</a:t>
            </a:r>
            <a:r>
              <a:rPr lang="zh-CN" altLang="en-US" sz="28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，</a:t>
            </a:r>
            <a:r>
              <a:rPr lang="zh-CN" altLang="en-US" sz="2800" dirty="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满足需要，能够使更多人得到使用。</a:t>
            </a:r>
            <a:endParaRPr lang="zh-CN" altLang="en-US" sz="2800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554" name="Picture 2" descr="http://pic36.photophoto.cn/20150706/0006019044226605_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827584" y="1220755"/>
            <a:ext cx="3240360" cy="3906456"/>
          </a:xfrm>
          <a:prstGeom prst="rect">
            <a:avLst/>
          </a:prstGeom>
          <a:solidFill>
            <a:schemeClr val="tx1"/>
          </a:solidFill>
          <a:effectLst>
            <a:outerShdw dist="50800" dir="5400000" algn="ctr" rotWithShape="0">
              <a:srgbClr val="000000">
                <a:alpha val="0"/>
              </a:srgbClr>
            </a:outerShdw>
          </a:effectLst>
        </p:spPr>
      </p:pic>
      <p:pic>
        <p:nvPicPr>
          <p:cNvPr id="2" name="Picture 6" descr="http://img1.gtimg.com/cul/pics/hv1/106/242/2239/145652791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EEE9E3"/>
              </a:clrFrom>
              <a:clrTo>
                <a:srgbClr val="EEE9E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3525011"/>
            <a:ext cx="3275856" cy="2976331"/>
          </a:xfrm>
          <a:prstGeom prst="rect">
            <a:avLst/>
          </a:prstGeom>
          <a:noFill/>
        </p:spPr>
      </p:pic>
      <p:sp>
        <p:nvSpPr>
          <p:cNvPr id="5" name="云形 4"/>
          <p:cNvSpPr/>
          <p:nvPr/>
        </p:nvSpPr>
        <p:spPr>
          <a:xfrm>
            <a:off x="6156176" y="1988840"/>
            <a:ext cx="1944216" cy="1632181"/>
          </a:xfrm>
          <a:prstGeom prst="cloud">
            <a:avLst/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rgbClr val="0066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rgbClr val="FF0000"/>
                </a:solidFill>
              </a:rPr>
              <a:t>这种纸写字真好用呀！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6" name="云形标注 15"/>
          <p:cNvSpPr/>
          <p:nvPr/>
        </p:nvSpPr>
        <p:spPr>
          <a:xfrm>
            <a:off x="2195736" y="836712"/>
            <a:ext cx="2160240" cy="1056117"/>
          </a:xfrm>
          <a:prstGeom prst="cloudCallout">
            <a:avLst/>
          </a:prstGeom>
          <a:grpFill/>
          <a:ln>
            <a:solidFill>
              <a:srgbClr val="0066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 smtClean="0">
                <a:solidFill>
                  <a:srgbClr val="FF0000"/>
                </a:solidFill>
              </a:rPr>
              <a:t>读书写字可方便多啦！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C061C24E-8F5B-344B-B0B0-700FB18A080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3326" y="2276872"/>
            <a:ext cx="1104039" cy="210955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15952" y="1508788"/>
            <a:ext cx="5468416" cy="2031325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齐读课文第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自然段，说一说蔡伦发明的这种纸都传播到了哪些地方？对世界产生了什么影响？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28175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amond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582" name="Picture 6" descr="http://img.sootuu.com/Exchange/2009_11/200911303998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753600" cy="7594600"/>
          </a:xfrm>
          <a:prstGeom prst="rect">
            <a:avLst/>
          </a:prstGeom>
          <a:noFill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74820" y="116634"/>
            <a:ext cx="1026248" cy="652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" name="直接连接符 11"/>
          <p:cNvCxnSpPr/>
          <p:nvPr/>
        </p:nvCxnSpPr>
        <p:spPr>
          <a:xfrm>
            <a:off x="3707904" y="3621021"/>
            <a:ext cx="43204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3707904" y="3332989"/>
            <a:ext cx="792088" cy="28803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2555776" y="3621021"/>
            <a:ext cx="115212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V="1">
            <a:off x="3707904" y="932723"/>
            <a:ext cx="5184576" cy="268829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2195736" y="1412776"/>
            <a:ext cx="1512168" cy="220824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971600" y="5309725"/>
            <a:ext cx="7272808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400" dirty="0" smtClean="0"/>
              <a:t>传播地区：</a:t>
            </a:r>
            <a:r>
              <a:rPr lang="zh-CN" altLang="en-US" sz="2400" dirty="0" smtClean="0">
                <a:solidFill>
                  <a:srgbClr val="FF0000"/>
                </a:solidFill>
              </a:rPr>
              <a:t>朝鲜半岛、日本、阿拉伯世界、欧洲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99592" y="6077810"/>
            <a:ext cx="7344816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400" dirty="0" smtClean="0"/>
              <a:t>影响：</a:t>
            </a:r>
            <a:r>
              <a:rPr lang="zh-CN" altLang="en-US" sz="2400" dirty="0" smtClean="0">
                <a:solidFill>
                  <a:srgbClr val="FF0000"/>
                </a:solidFill>
              </a:rPr>
              <a:t>促进人类社会进步和文化发展，影响全世界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2" name="椭圆 1"/>
          <p:cNvSpPr/>
          <p:nvPr/>
        </p:nvSpPr>
        <p:spPr>
          <a:xfrm>
            <a:off x="3635896" y="3540754"/>
            <a:ext cx="216024" cy="272289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741" y="1534673"/>
            <a:ext cx="7780337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文本框 10">
            <a:extLst>
              <a:ext uri="{FF2B5EF4-FFF2-40B4-BE49-F238E27FC236}">
                <a16:creationId xmlns:a16="http://schemas.microsoft.com/office/drawing/2014/main" id="{EB1CD407-1289-E64D-B770-EE2BC86550F5}"/>
              </a:ext>
            </a:extLst>
          </p:cNvPr>
          <p:cNvSpPr txBox="1"/>
          <p:nvPr/>
        </p:nvSpPr>
        <p:spPr>
          <a:xfrm>
            <a:off x="1043608" y="644691"/>
            <a:ext cx="439625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纸的发明图表（</a:t>
            </a:r>
            <a:r>
              <a:rPr lang="zh-CN" altLang="en-US" sz="26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课后第一题</a:t>
            </a:r>
            <a:r>
              <a:rPr lang="zh-CN" altLang="en-US" sz="2600" b="1" dirty="0"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</p:txBody>
      </p:sp>
      <p:cxnSp>
        <p:nvCxnSpPr>
          <p:cNvPr id="8" name="直接箭头连接符 7"/>
          <p:cNvCxnSpPr/>
          <p:nvPr/>
        </p:nvCxnSpPr>
        <p:spPr>
          <a:xfrm>
            <a:off x="899592" y="3429000"/>
            <a:ext cx="6768752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6084168" y="1988840"/>
            <a:ext cx="1440160" cy="115212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造纸术传遍了全世界，极大地促进了文化的发展。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1043608" y="3717032"/>
            <a:ext cx="1440160" cy="115212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/>
              <a:t>使用甲骨文、金鼎文、在竹简上写字。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4499992" y="3717032"/>
            <a:ext cx="1440160" cy="115212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/>
              <a:t>蔡伦造纸，轻便好用，就地取材，价格便宜，满足需要。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2915816" y="1988840"/>
            <a:ext cx="1440160" cy="115212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用麻造纸，粗糙、不好书写。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15616" y="2293131"/>
            <a:ext cx="1584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造纸术发</a:t>
            </a:r>
            <a:endParaRPr lang="en-US" altLang="zh-CN" sz="2000" dirty="0" smtClean="0"/>
          </a:p>
          <a:p>
            <a:r>
              <a:rPr lang="zh-CN" altLang="en-US" sz="2000" dirty="0" smtClean="0"/>
              <a:t>明以前</a:t>
            </a:r>
            <a:endParaRPr lang="zh-CN" altLang="en-US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2915816" y="3525011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西汉时代</a:t>
            </a:r>
            <a:endParaRPr lang="zh-CN" altLang="en-US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4499992" y="2607488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东汉时代</a:t>
            </a:r>
            <a:endParaRPr lang="zh-CN" altLang="en-US" sz="2000" dirty="0"/>
          </a:p>
        </p:txBody>
      </p:sp>
      <p:sp>
        <p:nvSpPr>
          <p:cNvPr id="23" name="TextBox 22"/>
          <p:cNvSpPr txBox="1"/>
          <p:nvPr/>
        </p:nvSpPr>
        <p:spPr>
          <a:xfrm>
            <a:off x="6372200" y="3525011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后来</a:t>
            </a:r>
            <a:endParaRPr lang="zh-CN" altLang="en-US" sz="2000" dirty="0"/>
          </a:p>
        </p:txBody>
      </p:sp>
      <p:cxnSp>
        <p:nvCxnSpPr>
          <p:cNvPr id="25" name="直接连接符 24"/>
          <p:cNvCxnSpPr/>
          <p:nvPr/>
        </p:nvCxnSpPr>
        <p:spPr>
          <a:xfrm>
            <a:off x="3563888" y="3140968"/>
            <a:ext cx="0" cy="28803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1763688" y="3429000"/>
            <a:ext cx="0" cy="28803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5220072" y="3429000"/>
            <a:ext cx="0" cy="28803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6804248" y="3140968"/>
            <a:ext cx="0" cy="28803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721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741" y="1534673"/>
            <a:ext cx="7780337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文本框 6"/>
          <p:cNvSpPr txBox="1"/>
          <p:nvPr/>
        </p:nvSpPr>
        <p:spPr>
          <a:xfrm>
            <a:off x="1330268" y="1888804"/>
            <a:ext cx="6696744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6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阅读  携带  保存  积累</a:t>
            </a:r>
            <a:endParaRPr lang="en-US" altLang="zh-CN" sz="3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36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剪碎  学富五车    捣烂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1">
            <a:extLst>
              <a:ext uri="{FF2B5EF4-FFF2-40B4-BE49-F238E27FC236}">
                <a16:creationId xmlns:a16="http://schemas.microsoft.com/office/drawing/2014/main" id="{D674E012-A0BB-8043-8DA1-7BC8D461660E}"/>
              </a:ext>
            </a:extLst>
          </p:cNvPr>
          <p:cNvSpPr txBox="1"/>
          <p:nvPr/>
        </p:nvSpPr>
        <p:spPr>
          <a:xfrm>
            <a:off x="1282708" y="820893"/>
            <a:ext cx="426681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latin typeface="宋体" panose="02010600030101010101" pitchFamily="2" charset="-122"/>
                <a:ea typeface="宋体" panose="02010600030101010101" pitchFamily="2" charset="-122"/>
              </a:rPr>
              <a:t>词语积</a:t>
            </a:r>
            <a:r>
              <a:rPr lang="zh-CN" altLang="en-US" sz="2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累</a:t>
            </a:r>
            <a:endParaRPr lang="zh-CN" altLang="en-US" sz="2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31AD8AB2-A875-B746-911F-46D721D4BA1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199" y="789587"/>
            <a:ext cx="447979" cy="7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201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5" name="Rectangle 3"/>
          <p:cNvSpPr>
            <a:spLocks noChangeArrowheads="1"/>
          </p:cNvSpPr>
          <p:nvPr/>
        </p:nvSpPr>
        <p:spPr bwMode="auto">
          <a:xfrm>
            <a:off x="0" y="810155"/>
            <a:ext cx="138564" cy="28469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6" name="文本框 14">
            <a:extLst>
              <a:ext uri="{FF2B5EF4-FFF2-40B4-BE49-F238E27FC236}">
                <a16:creationId xmlns:a16="http://schemas.microsoft.com/office/drawing/2014/main" id="{E83FD7BB-D7E3-EF4B-BEBB-9F1DFCF1B616}"/>
              </a:ext>
            </a:extLst>
          </p:cNvPr>
          <p:cNvSpPr txBox="1"/>
          <p:nvPr/>
        </p:nvSpPr>
        <p:spPr>
          <a:xfrm>
            <a:off x="624428" y="548680"/>
            <a:ext cx="2219380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YouYuan" panose="02010509060101010101" pitchFamily="49" charset="-122"/>
                <a:ea typeface="YouYuan" panose="02010509060101010101" pitchFamily="49" charset="-122"/>
              </a:rPr>
              <a:t>结构梳理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4B718F5D-0AAE-104C-8DD5-C80D03BD04D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83" y="638771"/>
            <a:ext cx="366860" cy="608451"/>
          </a:xfrm>
          <a:prstGeom prst="rect">
            <a:avLst/>
          </a:prstGeom>
        </p:spPr>
      </p:pic>
      <p:sp>
        <p:nvSpPr>
          <p:cNvPr id="19" name="圆角矩形 18"/>
          <p:cNvSpPr/>
          <p:nvPr/>
        </p:nvSpPr>
        <p:spPr>
          <a:xfrm>
            <a:off x="1027110" y="1562999"/>
            <a:ext cx="7073283" cy="3978236"/>
          </a:xfrm>
          <a:prstGeom prst="roundRect">
            <a:avLst/>
          </a:prstGeom>
          <a:solidFill>
            <a:srgbClr val="FFFFFF"/>
          </a:solidFill>
          <a:ln>
            <a:noFill/>
          </a:ln>
          <a:effectLst>
            <a:outerShdw blurRad="368300" dist="88900" dir="5400000" algn="t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470852" y="2660915"/>
            <a:ext cx="553998" cy="1454244"/>
          </a:xfrm>
          <a:prstGeom prst="rect">
            <a:avLst/>
          </a:prstGeom>
          <a:noFill/>
        </p:spPr>
        <p:txBody>
          <a:bodyPr vert="eaVert" wrap="none" lIns="68580" tIns="34290" rIns="68580" bIns="34290" rtlCol="0">
            <a:spAutoFit/>
          </a:bodyPr>
          <a:lstStyle/>
          <a:p>
            <a:r>
              <a:rPr lang="zh-CN" altLang="en-US" sz="27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纸的发明</a:t>
            </a:r>
            <a:endParaRPr lang="zh-CN" altLang="en-US" sz="27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339752" y="2446246"/>
            <a:ext cx="3729226" cy="37702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没有纸：甲骨文、金鼎文、竹简</a:t>
            </a: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339752" y="3214331"/>
            <a:ext cx="3729226" cy="37702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有了纸：产量少，粗糙不易书写</a:t>
            </a: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516216" y="2660915"/>
            <a:ext cx="553998" cy="1454244"/>
          </a:xfrm>
          <a:prstGeom prst="rect">
            <a:avLst/>
          </a:prstGeom>
          <a:noFill/>
        </p:spPr>
        <p:txBody>
          <a:bodyPr vert="eaVert" wrap="none" lIns="68580" tIns="34290" rIns="68580" bIns="34290" rtlCol="0">
            <a:spAutoFit/>
          </a:bodyPr>
          <a:lstStyle/>
          <a:p>
            <a:r>
              <a:rPr lang="zh-CN" altLang="en-US" sz="27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伟大贡献</a:t>
            </a:r>
            <a:endParaRPr lang="zh-CN" altLang="en-US" sz="27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94332" y="3982417"/>
            <a:ext cx="3689836" cy="68480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蔡伦纸：轻便好用，物美价廉，传遍世界</a:t>
            </a: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左大括号 14"/>
          <p:cNvSpPr/>
          <p:nvPr/>
        </p:nvSpPr>
        <p:spPr>
          <a:xfrm>
            <a:off x="1907704" y="2468893"/>
            <a:ext cx="144016" cy="240026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左大括号 16"/>
          <p:cNvSpPr/>
          <p:nvPr/>
        </p:nvSpPr>
        <p:spPr>
          <a:xfrm flipH="1">
            <a:off x="6084168" y="2468893"/>
            <a:ext cx="288032" cy="240026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7" grpId="0"/>
      <p:bldP spid="28" grpId="0"/>
      <p:bldP spid="31" grpId="0"/>
      <p:bldP spid="14" grpId="0"/>
      <p:bldP spid="15" grpId="0" animBg="1"/>
      <p:bldP spid="17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981773" y="2117637"/>
            <a:ext cx="7262635" cy="265457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这篇课文写出了</a:t>
            </a:r>
            <a:r>
              <a:rPr lang="zh-CN" altLang="en-US" sz="2800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，表明了</a:t>
            </a:r>
            <a:r>
              <a:rPr lang="zh-CN" altLang="en-US" sz="2800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   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表达了作者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对</a:t>
            </a:r>
            <a:r>
              <a:rPr lang="en-US" altLang="zh-CN" sz="2800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</a:t>
            </a:r>
            <a:r>
              <a:rPr lang="zh-CN" altLang="en-US" sz="2800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</a:t>
            </a:r>
            <a:r>
              <a:rPr lang="en-US" altLang="zh-CN" sz="2800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							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403648" y="2852936"/>
            <a:ext cx="4752528" cy="43858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我国古代文化对世界的影响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538600" y="2186088"/>
            <a:ext cx="2625688" cy="5001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纸的发明过程        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971600" y="3531784"/>
            <a:ext cx="7344816" cy="93102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祖国古代人民智慧的赞美和对祖国悠久历史文化的敬仰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4">
            <a:extLst>
              <a:ext uri="{FF2B5EF4-FFF2-40B4-BE49-F238E27FC236}">
                <a16:creationId xmlns:a16="http://schemas.microsoft.com/office/drawing/2014/main" id="{4A3C3B97-39E1-8A49-BBB7-0945BB059AA6}"/>
              </a:ext>
            </a:extLst>
          </p:cNvPr>
          <p:cNvSpPr txBox="1"/>
          <p:nvPr/>
        </p:nvSpPr>
        <p:spPr>
          <a:xfrm>
            <a:off x="624428" y="548680"/>
            <a:ext cx="2036757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YouYuan" panose="02010509060101010101" pitchFamily="49" charset="-122"/>
                <a:ea typeface="YouYuan" panose="02010509060101010101" pitchFamily="49" charset="-122"/>
              </a:rPr>
              <a:t>主题概括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87D1F651-71EF-204B-84FC-94E7EED152B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618916"/>
            <a:ext cx="366860" cy="60845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2395263" y="2740783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sp>
        <p:nvSpPr>
          <p:cNvPr id="50" name="TextBox 11"/>
          <p:cNvSpPr txBox="1">
            <a:spLocks noChangeArrowheads="1"/>
          </p:cNvSpPr>
          <p:nvPr/>
        </p:nvSpPr>
        <p:spPr bwMode="auto">
          <a:xfrm>
            <a:off x="505295" y="2014101"/>
            <a:ext cx="1121491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我会认</a:t>
            </a:r>
          </a:p>
        </p:txBody>
      </p:sp>
      <p:sp>
        <p:nvSpPr>
          <p:cNvPr id="51" name="矩形 50">
            <a:extLst>
              <a:ext uri="{FF2B5EF4-FFF2-40B4-BE49-F238E27FC236}">
                <a16:creationId xmlns:a16="http://schemas.microsoft.com/office/drawing/2014/main" id="{2A2F03EF-E7C5-FF40-8568-AFF71E4A9B53}"/>
              </a:ext>
            </a:extLst>
          </p:cNvPr>
          <p:cNvSpPr/>
          <p:nvPr/>
        </p:nvSpPr>
        <p:spPr>
          <a:xfrm>
            <a:off x="1524285" y="2110165"/>
            <a:ext cx="36000" cy="432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2" name="矩形 51">
            <a:extLst>
              <a:ext uri="{FF2B5EF4-FFF2-40B4-BE49-F238E27FC236}">
                <a16:creationId xmlns:a16="http://schemas.microsoft.com/office/drawing/2014/main" id="{6F7597D8-AB42-7042-AFB7-FCDFDE72FA70}"/>
              </a:ext>
            </a:extLst>
          </p:cNvPr>
          <p:cNvSpPr/>
          <p:nvPr/>
        </p:nvSpPr>
        <p:spPr>
          <a:xfrm>
            <a:off x="525663" y="2110165"/>
            <a:ext cx="36000" cy="432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1905374" y="1865803"/>
            <a:ext cx="12618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err="1" smtClean="0">
                <a:latin typeface="黑体" panose="02010609060101010101" pitchFamily="49" charset="-122"/>
                <a:ea typeface="黑体" panose="02010609060101010101" pitchFamily="49" charset="-122"/>
              </a:rPr>
              <a:t>chuàng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6729046" y="1771267"/>
            <a:ext cx="7232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err="1" smtClean="0">
                <a:latin typeface="黑体" panose="02010609060101010101" pitchFamily="49" charset="-122"/>
                <a:ea typeface="黑体" panose="02010609060101010101" pitchFamily="49" charset="-122"/>
              </a:rPr>
              <a:t>cún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2125469" y="3932527"/>
            <a:ext cx="14414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err="1" smtClean="0">
                <a:latin typeface="黑体" panose="02010609060101010101" pitchFamily="49" charset="-122"/>
                <a:ea typeface="黑体" panose="02010609060101010101" pitchFamily="49" charset="-122"/>
              </a:rPr>
              <a:t>cài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2800" dirty="0" err="1" smtClean="0">
                <a:latin typeface="黑体" panose="02010609060101010101" pitchFamily="49" charset="-122"/>
                <a:ea typeface="黑体" panose="02010609060101010101" pitchFamily="49" charset="-122"/>
              </a:rPr>
              <a:t>lún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4356457" y="3958079"/>
            <a:ext cx="14414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黑体" panose="02010609060101010101" pitchFamily="49" charset="-122"/>
                <a:ea typeface="黑体" panose="02010609060101010101" pitchFamily="49" charset="-122"/>
              </a:rPr>
              <a:t>ōu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2800" dirty="0" err="1" smtClean="0">
                <a:latin typeface="黑体" panose="02010609060101010101" pitchFamily="49" charset="-122"/>
                <a:ea typeface="黑体" panose="02010609060101010101" pitchFamily="49" charset="-122"/>
              </a:rPr>
              <a:t>zhōu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6586771" y="4028537"/>
            <a:ext cx="7232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err="1" smtClean="0">
                <a:latin typeface="黑体" panose="02010609060101010101" pitchFamily="49" charset="-122"/>
                <a:ea typeface="黑体" panose="02010609060101010101" pitchFamily="49" charset="-122"/>
              </a:rPr>
              <a:t>shè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176766" y="2538263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创</a:t>
            </a:r>
            <a:endParaRPr lang="zh-CN" altLang="en-US" sz="3600" dirty="0"/>
          </a:p>
        </p:txBody>
      </p:sp>
      <p:sp>
        <p:nvSpPr>
          <p:cNvPr id="4" name="矩形 3"/>
          <p:cNvSpPr/>
          <p:nvPr/>
        </p:nvSpPr>
        <p:spPr>
          <a:xfrm>
            <a:off x="2627785" y="2542166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latin typeface="楷体" pitchFamily="49" charset="-122"/>
                <a:ea typeface="楷体" pitchFamily="49" charset="-122"/>
              </a:rPr>
              <a:t>造</a:t>
            </a:r>
            <a:endParaRPr lang="zh-CN" altLang="en-US" sz="3600" dirty="0"/>
          </a:p>
        </p:txBody>
      </p:sp>
      <p:sp>
        <p:nvSpPr>
          <p:cNvPr id="5" name="矩形 4"/>
          <p:cNvSpPr/>
          <p:nvPr/>
        </p:nvSpPr>
        <p:spPr>
          <a:xfrm>
            <a:off x="4427985" y="2372883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携</a:t>
            </a:r>
            <a:endParaRPr lang="zh-CN" altLang="en-US" sz="3600" dirty="0"/>
          </a:p>
        </p:txBody>
      </p:sp>
      <p:sp>
        <p:nvSpPr>
          <p:cNvPr id="6" name="矩形 5"/>
          <p:cNvSpPr/>
          <p:nvPr/>
        </p:nvSpPr>
        <p:spPr>
          <a:xfrm>
            <a:off x="4933782" y="2372883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latin typeface="楷体" pitchFamily="49" charset="-122"/>
                <a:ea typeface="楷体" pitchFamily="49" charset="-122"/>
              </a:rPr>
              <a:t>手</a:t>
            </a:r>
            <a:endParaRPr lang="zh-CN" alt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4445314" y="1796819"/>
            <a:ext cx="7747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err="1">
                <a:latin typeface="黑体" panose="02010609060101010101" pitchFamily="49" charset="-122"/>
                <a:ea typeface="黑体" panose="02010609060101010101" pitchFamily="49" charset="-122"/>
              </a:rPr>
              <a:t>xié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733982" y="2398435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存</a:t>
            </a:r>
            <a:endParaRPr lang="zh-CN" altLang="en-US" sz="3600" dirty="0"/>
          </a:p>
        </p:txBody>
      </p:sp>
      <p:sp>
        <p:nvSpPr>
          <p:cNvPr id="10" name="矩形 9"/>
          <p:cNvSpPr/>
          <p:nvPr/>
        </p:nvSpPr>
        <p:spPr>
          <a:xfrm>
            <a:off x="579044" y="4581843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制</a:t>
            </a:r>
            <a:endParaRPr lang="en-US" altLang="zh-CN" sz="36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208768" y="4536465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蔡伦</a:t>
            </a:r>
            <a:endParaRPr lang="zh-CN" altLang="en-US" sz="3600" dirty="0"/>
          </a:p>
        </p:txBody>
      </p:sp>
      <p:sp>
        <p:nvSpPr>
          <p:cNvPr id="12" name="矩形 11"/>
          <p:cNvSpPr/>
          <p:nvPr/>
        </p:nvSpPr>
        <p:spPr>
          <a:xfrm>
            <a:off x="4436970" y="4562017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欧洲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572891" y="4534143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社</a:t>
            </a:r>
            <a:endParaRPr lang="zh-CN" altLang="en-US" sz="36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9043" y="3909053"/>
            <a:ext cx="9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err="1">
                <a:latin typeface="黑体" panose="02010609060101010101" pitchFamily="49" charset="-122"/>
                <a:ea typeface="黑体" panose="02010609060101010101" pitchFamily="49" charset="-122"/>
              </a:rPr>
              <a:t>zhì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301934" y="2471215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latin typeface="楷体" pitchFamily="49" charset="-122"/>
                <a:ea typeface="楷体" pitchFamily="49" charset="-122"/>
              </a:rPr>
              <a:t>保</a:t>
            </a:r>
            <a:endParaRPr lang="zh-CN" altLang="en-US" sz="3600" dirty="0"/>
          </a:p>
        </p:txBody>
      </p:sp>
      <p:sp>
        <p:nvSpPr>
          <p:cNvPr id="16" name="矩形 15"/>
          <p:cNvSpPr/>
          <p:nvPr/>
        </p:nvSpPr>
        <p:spPr>
          <a:xfrm>
            <a:off x="7022014" y="4536465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latin typeface="楷体" pitchFamily="49" charset="-122"/>
                <a:ea typeface="楷体" pitchFamily="49" charset="-122"/>
              </a:rPr>
              <a:t>会</a:t>
            </a:r>
          </a:p>
        </p:txBody>
      </p:sp>
      <p:sp>
        <p:nvSpPr>
          <p:cNvPr id="17" name="矩形 16"/>
          <p:cNvSpPr/>
          <p:nvPr/>
        </p:nvSpPr>
        <p:spPr>
          <a:xfrm>
            <a:off x="1043609" y="4581129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latin typeface="楷体" pitchFamily="49" charset="-122"/>
                <a:ea typeface="楷体" pitchFamily="49" charset="-122"/>
              </a:rPr>
              <a:t>造</a:t>
            </a:r>
            <a:endParaRPr lang="zh-CN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011443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4" grpId="1"/>
      <p:bldP spid="46" grpId="0"/>
      <p:bldP spid="46" grpId="1"/>
      <p:bldP spid="48" grpId="0"/>
      <p:bldP spid="48" grpId="1"/>
      <p:bldP spid="53" grpId="0"/>
      <p:bldP spid="53" grpId="1"/>
      <p:bldP spid="54" grpId="0"/>
      <p:bldP spid="54" grpId="1"/>
      <p:bldP spid="4" grpId="0"/>
      <p:bldP spid="6" grpId="0"/>
      <p:bldP spid="7" grpId="0"/>
      <p:bldP spid="7" grpId="1"/>
      <p:bldP spid="14" grpId="0"/>
      <p:bldP spid="14" grpId="1"/>
      <p:bldP spid="15" grpId="0"/>
      <p:bldP spid="16" grpId="0"/>
      <p:bldP spid="1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11560" y="1316765"/>
            <a:ext cx="1872208" cy="5678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700" b="1" dirty="0" smtClean="0">
                <a:solidFill>
                  <a:srgbClr val="0000FF"/>
                </a:solidFill>
                <a:latin typeface="新宋体" pitchFamily="49" charset="-122"/>
                <a:ea typeface="新宋体" pitchFamily="49" charset="-122"/>
              </a:rPr>
              <a:t>纸的家族</a:t>
            </a:r>
            <a:r>
              <a:rPr lang="zh-CN" altLang="en-US" sz="27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27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14">
            <a:extLst>
              <a:ext uri="{FF2B5EF4-FFF2-40B4-BE49-F238E27FC236}">
                <a16:creationId xmlns:a16="http://schemas.microsoft.com/office/drawing/2014/main" id="{8C3BBCB5-2B2C-484A-A126-C71674BA7BCE}"/>
              </a:ext>
            </a:extLst>
          </p:cNvPr>
          <p:cNvSpPr txBox="1"/>
          <p:nvPr/>
        </p:nvSpPr>
        <p:spPr>
          <a:xfrm>
            <a:off x="624428" y="548680"/>
            <a:ext cx="1931348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YouYuan" panose="02010509060101010101" pitchFamily="49" charset="-122"/>
                <a:ea typeface="YouYuan" panose="02010509060101010101" pitchFamily="49" charset="-122"/>
              </a:rPr>
              <a:t>拓展延伸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1E6CD915-17EA-1141-B92C-9C186F2A757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618916"/>
            <a:ext cx="366860" cy="608451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115616" y="2180862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400" dirty="0" smtClean="0"/>
              <a:t>复印纸</a:t>
            </a:r>
            <a:endParaRPr lang="zh-CN" altLang="en-US" sz="2400" dirty="0"/>
          </a:p>
        </p:txBody>
      </p:sp>
      <p:sp>
        <p:nvSpPr>
          <p:cNvPr id="9" name="矩形 8"/>
          <p:cNvSpPr/>
          <p:nvPr/>
        </p:nvSpPr>
        <p:spPr>
          <a:xfrm>
            <a:off x="2339752" y="4005065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400" dirty="0" smtClean="0"/>
              <a:t>绘图纸</a:t>
            </a:r>
            <a:endParaRPr lang="zh-CN" altLang="en-US" sz="2400" dirty="0"/>
          </a:p>
        </p:txBody>
      </p:sp>
      <p:sp>
        <p:nvSpPr>
          <p:cNvPr id="10" name="矩形 9"/>
          <p:cNvSpPr/>
          <p:nvPr/>
        </p:nvSpPr>
        <p:spPr>
          <a:xfrm>
            <a:off x="1907704" y="3429001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400" dirty="0" smtClean="0"/>
              <a:t>亚光纸</a:t>
            </a:r>
            <a:endParaRPr lang="zh-CN" altLang="en-US" sz="2400" dirty="0"/>
          </a:p>
        </p:txBody>
      </p:sp>
      <p:sp>
        <p:nvSpPr>
          <p:cNvPr id="11" name="矩形 10"/>
          <p:cNvSpPr/>
          <p:nvPr/>
        </p:nvSpPr>
        <p:spPr>
          <a:xfrm>
            <a:off x="2771800" y="467714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400" dirty="0" smtClean="0"/>
              <a:t>喷墨纸</a:t>
            </a:r>
            <a:endParaRPr lang="zh-CN" altLang="en-US" sz="2400" dirty="0"/>
          </a:p>
        </p:txBody>
      </p:sp>
      <p:sp>
        <p:nvSpPr>
          <p:cNvPr id="12" name="矩形 11"/>
          <p:cNvSpPr/>
          <p:nvPr/>
        </p:nvSpPr>
        <p:spPr>
          <a:xfrm>
            <a:off x="1547664" y="275692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400" dirty="0" smtClean="0"/>
              <a:t>照片纸</a:t>
            </a:r>
            <a:endParaRPr lang="zh-CN" altLang="en-US" sz="2400" dirty="0"/>
          </a:p>
        </p:txBody>
      </p:sp>
      <p:sp>
        <p:nvSpPr>
          <p:cNvPr id="13" name="矩形 12"/>
          <p:cNvSpPr/>
          <p:nvPr/>
        </p:nvSpPr>
        <p:spPr>
          <a:xfrm>
            <a:off x="3203848" y="5253204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400" dirty="0" smtClean="0"/>
              <a:t>普通纸</a:t>
            </a:r>
            <a:endParaRPr lang="zh-CN" altLang="en-US" sz="2400" dirty="0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3" y="740700"/>
            <a:ext cx="1603978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3" y="740701"/>
            <a:ext cx="1800225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9" y="2468892"/>
            <a:ext cx="1745357" cy="1536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3" y="2468893"/>
            <a:ext cx="1872208" cy="1536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4008" y="4293096"/>
            <a:ext cx="1780738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4293096"/>
            <a:ext cx="1728192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Rectangle 1"/>
          <p:cNvSpPr>
            <a:spLocks noChangeArrowheads="1"/>
          </p:cNvSpPr>
          <p:nvPr/>
        </p:nvSpPr>
        <p:spPr bwMode="auto">
          <a:xfrm>
            <a:off x="683568" y="1916832"/>
            <a:ext cx="7128792" cy="351634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en-US" sz="2800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古人看书需要用车拉，可以用</a:t>
            </a:r>
            <a:r>
              <a:rPr lang="en-US" altLang="zh-CN" sz="2800" u="sng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en-US" sz="2800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这个成语来形容。原因是当时的书用竹简制作，重量太</a:t>
            </a:r>
            <a:r>
              <a:rPr lang="en-US" altLang="zh-CN" sz="2800" u="sng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___</a:t>
            </a:r>
            <a:r>
              <a:rPr lang="zh-CN" altLang="en-US" sz="2800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，后来蔡伦发明了纸，这种纸可以用</a:t>
            </a:r>
            <a:r>
              <a:rPr lang="en-US" altLang="zh-CN" sz="2800" u="sng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en-US" sz="2800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这个成语形容。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467544" y="1304112"/>
            <a:ext cx="4176464" cy="5001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一、根据课文内容填空</a:t>
            </a:r>
            <a:r>
              <a:rPr lang="zh-CN" altLang="en-US" sz="28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" name="文本框 14">
            <a:extLst>
              <a:ext uri="{FF2B5EF4-FFF2-40B4-BE49-F238E27FC236}">
                <a16:creationId xmlns:a16="http://schemas.microsoft.com/office/drawing/2014/main" id="{B7099FF6-6DDB-CC4C-A617-4444CB80ED25}"/>
              </a:ext>
            </a:extLst>
          </p:cNvPr>
          <p:cNvSpPr txBox="1"/>
          <p:nvPr/>
        </p:nvSpPr>
        <p:spPr>
          <a:xfrm>
            <a:off x="624428" y="548680"/>
            <a:ext cx="1931348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YouYuan" panose="02010509060101010101" pitchFamily="49" charset="-122"/>
                <a:ea typeface="YouYuan" panose="02010509060101010101" pitchFamily="49" charset="-122"/>
              </a:rPr>
              <a:t>课堂练习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A7CF4334-30B1-7C4E-80D8-34C84633467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618915"/>
            <a:ext cx="366860" cy="60845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012160" y="2084851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学富五车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55776" y="3869565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大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07704" y="4733661"/>
            <a:ext cx="1422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物美价廉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0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3" grpId="0"/>
      <p:bldP spid="9" grpId="0"/>
      <p:bldP spid="12" grpId="0"/>
      <p:bldP spid="13" grpId="0"/>
      <p:bldP spid="1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Rectangle 1"/>
          <p:cNvSpPr>
            <a:spLocks noChangeArrowheads="1"/>
          </p:cNvSpPr>
          <p:nvPr/>
        </p:nvSpPr>
        <p:spPr bwMode="auto">
          <a:xfrm>
            <a:off x="356128" y="2304481"/>
            <a:ext cx="7877065" cy="93102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例：我国的造纸术</a:t>
            </a:r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首先</a:t>
            </a:r>
            <a:r>
              <a:rPr lang="zh-CN" altLang="en-US" sz="2800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传到临近的朝鲜半岛和日本，</a:t>
            </a:r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后来</a:t>
            </a:r>
            <a:r>
              <a:rPr lang="zh-CN" altLang="en-US" sz="2800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又传到了阿拉伯世界和欧洲。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3298" y="3931907"/>
            <a:ext cx="7662723" cy="93102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457200" algn="just"/>
            <a:r>
              <a:rPr lang="zh-CN" altLang="en-US" sz="2800" u="sng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妈妈出门的时候，首先交代我带好家里的钥匙，后来又叮嘱我别忘了拿雨伞。</a:t>
            </a:r>
            <a:endParaRPr lang="zh-CN" altLang="en-US" sz="2800" u="sng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47258" y="907171"/>
            <a:ext cx="45127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二、请仿照例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句写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一段话。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3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5" grpId="0" bldLvl="0" animBg="1"/>
      <p:bldP spid="3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51520" y="841081"/>
            <a:ext cx="8568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四、联系人们日常生活想一想，如果让你造纸你会选择什么材料？说说你的理由。</a:t>
            </a:r>
            <a:endParaRPr lang="zh-CN" altLang="en-US" sz="280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75756" y="3291371"/>
            <a:ext cx="4320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示例：草 秸秆 废纸等。 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4749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912943" y="1862849"/>
            <a:ext cx="614114" cy="1080135"/>
            <a:chOff x="912943" y="1201103"/>
            <a:chExt cx="614114" cy="810101"/>
          </a:xfrm>
        </p:grpSpPr>
        <p:sp>
          <p:nvSpPr>
            <p:cNvPr id="10" name="椭圆 9"/>
            <p:cNvSpPr/>
            <p:nvPr/>
          </p:nvSpPr>
          <p:spPr>
            <a:xfrm>
              <a:off x="933096" y="1201103"/>
              <a:ext cx="593961" cy="810101"/>
            </a:xfrm>
            <a:prstGeom prst="ellipse">
              <a:avLst/>
            </a:prstGeom>
            <a:solidFill>
              <a:srgbClr val="DCFDFF"/>
            </a:solidFill>
            <a:ln>
              <a:solidFill>
                <a:schemeClr val="tx2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Rectangle 2"/>
            <p:cNvSpPr>
              <a:spLocks noChangeArrowheads="1"/>
            </p:cNvSpPr>
            <p:nvPr/>
          </p:nvSpPr>
          <p:spPr bwMode="auto">
            <a:xfrm>
              <a:off x="912943" y="1271110"/>
              <a:ext cx="535855" cy="589364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r>
                <a:rPr lang="zh-CN" altLang="en-US" sz="41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累</a:t>
              </a:r>
              <a:endParaRPr lang="zh-CN" altLang="en-US" sz="4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6520915" y="2081217"/>
            <a:ext cx="959237" cy="561692"/>
          </a:xfrm>
          <a:prstGeom prst="rect">
            <a:avLst/>
          </a:prstGeom>
          <a:solidFill>
            <a:srgbClr val="FDFEC3"/>
          </a:solidFill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2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劳</a:t>
            </a:r>
            <a:r>
              <a:rPr lang="zh-CN" altLang="en-US" sz="32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累</a:t>
            </a:r>
            <a:endParaRPr lang="zh-CN" altLang="en-US" sz="3200" b="1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948264" y="1514013"/>
            <a:ext cx="677108" cy="50013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800" dirty="0" err="1" smtClean="0">
                <a:latin typeface="黑体" panose="02010609060101010101" pitchFamily="49" charset="-122"/>
                <a:ea typeface="黑体" panose="02010609060101010101" pitchFamily="49" charset="-122"/>
              </a:rPr>
              <a:t>lèi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812334" y="2063595"/>
            <a:ext cx="4258217" cy="56169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他积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累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了前人的经验。</a:t>
            </a:r>
            <a:endParaRPr lang="zh-CN" altLang="en-US" sz="32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752863" y="701676"/>
            <a:ext cx="410581" cy="503555"/>
            <a:chOff x="631825" y="5181600"/>
            <a:chExt cx="1554163" cy="1552575"/>
          </a:xfrm>
        </p:grpSpPr>
        <p:sp>
          <p:nvSpPr>
            <p:cNvPr id="14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5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6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7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8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9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1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5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6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7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8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9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0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1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3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4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5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6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7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8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9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0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1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2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3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4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5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6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7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8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9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0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162968" y="575945"/>
            <a:ext cx="1564685" cy="559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8" rIns="51435" bIns="25718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多音字</a:t>
            </a:r>
            <a:endParaRPr lang="zh-CN" altLang="en-US" sz="2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650179" y="1448780"/>
            <a:ext cx="769693" cy="5001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800" dirty="0" err="1" smtClean="0">
                <a:latin typeface="黑体" panose="02010609060101010101" pitchFamily="49" charset="-122"/>
                <a:ea typeface="黑体" panose="02010609060101010101" pitchFamily="49" charset="-122"/>
              </a:rPr>
              <a:t>lěi</a:t>
            </a:r>
            <a:endParaRPr lang="en-US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847802" y="3595277"/>
            <a:ext cx="5343488" cy="5616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这条鱼味道真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鲜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美。</a:t>
            </a:r>
            <a:endParaRPr lang="zh-CN" altLang="en-US" sz="32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912943" y="3969739"/>
            <a:ext cx="614114" cy="1080135"/>
            <a:chOff x="912943" y="3087053"/>
            <a:chExt cx="614114" cy="810101"/>
          </a:xfrm>
        </p:grpSpPr>
        <p:sp>
          <p:nvSpPr>
            <p:cNvPr id="7" name="椭圆 6"/>
            <p:cNvSpPr/>
            <p:nvPr/>
          </p:nvSpPr>
          <p:spPr>
            <a:xfrm>
              <a:off x="933096" y="3087053"/>
              <a:ext cx="593961" cy="810101"/>
            </a:xfrm>
            <a:prstGeom prst="ellipse">
              <a:avLst/>
            </a:prstGeom>
            <a:solidFill>
              <a:srgbClr val="DCFDFF"/>
            </a:solidFill>
            <a:ln>
              <a:solidFill>
                <a:schemeClr val="tx2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Rectangle 2"/>
            <p:cNvSpPr>
              <a:spLocks noChangeArrowheads="1"/>
            </p:cNvSpPr>
            <p:nvPr/>
          </p:nvSpPr>
          <p:spPr bwMode="auto">
            <a:xfrm>
              <a:off x="912943" y="3157060"/>
              <a:ext cx="535855" cy="589364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r>
                <a:rPr lang="zh-CN" altLang="en-US" sz="41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鲜</a:t>
              </a:r>
              <a:endParaRPr lang="zh-CN" altLang="en-US" sz="4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32" name="矩形 31"/>
          <p:cNvSpPr/>
          <p:nvPr/>
        </p:nvSpPr>
        <p:spPr>
          <a:xfrm>
            <a:off x="4211961" y="2948947"/>
            <a:ext cx="1815809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2700" dirty="0" err="1" smtClean="0">
                <a:latin typeface="黑体" panose="02010609060101010101" pitchFamily="49" charset="-122"/>
                <a:ea typeface="黑体" panose="02010609060101010101" pitchFamily="49" charset="-122"/>
              </a:rPr>
              <a:t>xiān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1790934" y="4995232"/>
            <a:ext cx="5400357" cy="484748"/>
          </a:xfrm>
          <a:prstGeom prst="rect">
            <a:avLst/>
          </a:prstGeom>
          <a:solidFill>
            <a:srgbClr val="FDFEC3"/>
          </a:solidFill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b="1" dirty="0" smtClean="0">
                <a:latin typeface="楷体" pitchFamily="49" charset="-122"/>
                <a:ea typeface="楷体" pitchFamily="49" charset="-122"/>
                <a:sym typeface="+mn-ea"/>
              </a:rPr>
              <a:t>这件事是</a:t>
            </a:r>
            <a:r>
              <a:rPr lang="zh-CN" altLang="en-US" sz="27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+mn-ea"/>
              </a:rPr>
              <a:t>鲜</a:t>
            </a:r>
            <a:r>
              <a:rPr lang="zh-CN" altLang="en-US" sz="2700" b="1" dirty="0" smtClean="0">
                <a:latin typeface="楷体" pitchFamily="49" charset="-122"/>
                <a:ea typeface="楷体" pitchFamily="49" charset="-122"/>
                <a:sym typeface="+mn-ea"/>
              </a:rPr>
              <a:t>为人知的。</a:t>
            </a:r>
            <a:endParaRPr lang="zh-CN" altLang="en-US" sz="27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3131841" y="4348901"/>
            <a:ext cx="830997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sz="2700" dirty="0" err="1" smtClean="0">
                <a:latin typeface="黑体" panose="02010609060101010101" pitchFamily="49" charset="-122"/>
                <a:ea typeface="黑体" panose="02010609060101010101" pitchFamily="49" charset="-122"/>
              </a:rPr>
              <a:t>xiǎn</a:t>
            </a:r>
            <a:endParaRPr lang="en-US" sz="27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07527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/>
      <p:bldP spid="9" grpId="0" bldLvl="0" animBg="1"/>
      <p:bldP spid="8" grpId="0"/>
      <p:bldP spid="23" grpId="0" bldLvl="0" animBg="1"/>
      <p:bldP spid="32" grpId="0"/>
      <p:bldP spid="51" grpId="0" bldLvl="0" animBg="1"/>
      <p:bldP spid="5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文本框 64"/>
          <p:cNvSpPr txBox="1"/>
          <p:nvPr/>
        </p:nvSpPr>
        <p:spPr>
          <a:xfrm>
            <a:off x="1043609" y="1819375"/>
            <a:ext cx="608489" cy="108491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术</a:t>
            </a:r>
            <a:endParaRPr lang="en-US" altLang="zh-CN" sz="6600" b="1" dirty="0" err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4" name="文本框 64"/>
          <p:cNvSpPr txBox="1"/>
          <p:nvPr/>
        </p:nvSpPr>
        <p:spPr>
          <a:xfrm>
            <a:off x="2339753" y="1819375"/>
            <a:ext cx="999303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伟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6" name="文本框 64"/>
          <p:cNvSpPr txBox="1"/>
          <p:nvPr/>
        </p:nvSpPr>
        <p:spPr>
          <a:xfrm>
            <a:off x="3635897" y="1819375"/>
            <a:ext cx="944527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录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8" name="文本框 64"/>
          <p:cNvSpPr txBox="1"/>
          <p:nvPr/>
        </p:nvSpPr>
        <p:spPr>
          <a:xfrm>
            <a:off x="4860033" y="1819375"/>
            <a:ext cx="944527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册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300" name="文本框 64"/>
          <p:cNvSpPr txBox="1"/>
          <p:nvPr/>
        </p:nvSpPr>
        <p:spPr>
          <a:xfrm>
            <a:off x="6084169" y="1819375"/>
            <a:ext cx="935477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保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302" name="文本框 64"/>
          <p:cNvSpPr txBox="1"/>
          <p:nvPr/>
        </p:nvSpPr>
        <p:spPr>
          <a:xfrm>
            <a:off x="7308304" y="1819375"/>
            <a:ext cx="834658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存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304" name="文本框 64"/>
          <p:cNvSpPr txBox="1"/>
          <p:nvPr/>
        </p:nvSpPr>
        <p:spPr>
          <a:xfrm>
            <a:off x="2416507" y="3938991"/>
            <a:ext cx="608489" cy="108491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验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306" name="文本框 64"/>
          <p:cNvSpPr txBox="1"/>
          <p:nvPr/>
        </p:nvSpPr>
        <p:spPr>
          <a:xfrm>
            <a:off x="3640643" y="3938991"/>
            <a:ext cx="566811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阿</a:t>
            </a:r>
          </a:p>
        </p:txBody>
      </p:sp>
      <p:sp>
        <p:nvSpPr>
          <p:cNvPr id="12308" name="文本框 64"/>
          <p:cNvSpPr txBox="1"/>
          <p:nvPr/>
        </p:nvSpPr>
        <p:spPr>
          <a:xfrm>
            <a:off x="4976370" y="3938991"/>
            <a:ext cx="608488" cy="108491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欧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310" name="文本框 64"/>
          <p:cNvSpPr txBox="1"/>
          <p:nvPr/>
        </p:nvSpPr>
        <p:spPr>
          <a:xfrm>
            <a:off x="6088914" y="3938991"/>
            <a:ext cx="608489" cy="108491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洲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312" name="文本框 64"/>
          <p:cNvSpPr txBox="1"/>
          <p:nvPr/>
        </p:nvSpPr>
        <p:spPr>
          <a:xfrm>
            <a:off x="7385059" y="3938991"/>
            <a:ext cx="854291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社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9" name="组合 7"/>
          <p:cNvGrpSpPr/>
          <p:nvPr/>
        </p:nvGrpSpPr>
        <p:grpSpPr>
          <a:xfrm>
            <a:off x="7308305" y="1819375"/>
            <a:ext cx="1029163" cy="1447541"/>
            <a:chOff x="2437" y="2032"/>
            <a:chExt cx="1244" cy="1264"/>
          </a:xfrm>
        </p:grpSpPr>
        <p:sp>
          <p:nvSpPr>
            <p:cNvPr id="20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1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2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71" name="组合 7"/>
          <p:cNvGrpSpPr/>
          <p:nvPr/>
        </p:nvGrpSpPr>
        <p:grpSpPr>
          <a:xfrm>
            <a:off x="2344499" y="3937999"/>
            <a:ext cx="1029163" cy="1447541"/>
            <a:chOff x="2437" y="2032"/>
            <a:chExt cx="1244" cy="1264"/>
          </a:xfrm>
        </p:grpSpPr>
        <p:sp>
          <p:nvSpPr>
            <p:cNvPr id="72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73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74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75" name="组合 7"/>
          <p:cNvGrpSpPr/>
          <p:nvPr/>
        </p:nvGrpSpPr>
        <p:grpSpPr>
          <a:xfrm>
            <a:off x="3568635" y="3937999"/>
            <a:ext cx="1029163" cy="1447541"/>
            <a:chOff x="2437" y="2032"/>
            <a:chExt cx="1244" cy="1264"/>
          </a:xfrm>
        </p:grpSpPr>
        <p:sp>
          <p:nvSpPr>
            <p:cNvPr id="76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77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78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79" name="组合 7"/>
          <p:cNvGrpSpPr/>
          <p:nvPr/>
        </p:nvGrpSpPr>
        <p:grpSpPr>
          <a:xfrm>
            <a:off x="4864779" y="3937999"/>
            <a:ext cx="1029163" cy="1447541"/>
            <a:chOff x="2437" y="2032"/>
            <a:chExt cx="1244" cy="1264"/>
          </a:xfrm>
        </p:grpSpPr>
        <p:sp>
          <p:nvSpPr>
            <p:cNvPr id="80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1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82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83" name="组合 7"/>
          <p:cNvGrpSpPr/>
          <p:nvPr/>
        </p:nvGrpSpPr>
        <p:grpSpPr>
          <a:xfrm>
            <a:off x="6088915" y="3937999"/>
            <a:ext cx="1029163" cy="1447541"/>
            <a:chOff x="2437" y="2032"/>
            <a:chExt cx="1244" cy="1264"/>
          </a:xfrm>
        </p:grpSpPr>
        <p:sp>
          <p:nvSpPr>
            <p:cNvPr id="84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5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86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87" name="组合 7"/>
          <p:cNvGrpSpPr/>
          <p:nvPr/>
        </p:nvGrpSpPr>
        <p:grpSpPr>
          <a:xfrm>
            <a:off x="7313051" y="3937999"/>
            <a:ext cx="1029163" cy="1447541"/>
            <a:chOff x="2437" y="2032"/>
            <a:chExt cx="1244" cy="1264"/>
          </a:xfrm>
        </p:grpSpPr>
        <p:sp>
          <p:nvSpPr>
            <p:cNvPr id="88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9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90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91" name="组合 7"/>
          <p:cNvGrpSpPr/>
          <p:nvPr/>
        </p:nvGrpSpPr>
        <p:grpSpPr>
          <a:xfrm>
            <a:off x="6084169" y="1819375"/>
            <a:ext cx="1029163" cy="1447541"/>
            <a:chOff x="2437" y="2032"/>
            <a:chExt cx="1244" cy="1264"/>
          </a:xfrm>
        </p:grpSpPr>
        <p:sp>
          <p:nvSpPr>
            <p:cNvPr id="92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3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94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95" name="组合 7"/>
          <p:cNvGrpSpPr/>
          <p:nvPr/>
        </p:nvGrpSpPr>
        <p:grpSpPr>
          <a:xfrm>
            <a:off x="4860033" y="1811994"/>
            <a:ext cx="1029163" cy="1447541"/>
            <a:chOff x="2437" y="2032"/>
            <a:chExt cx="1244" cy="1264"/>
          </a:xfrm>
        </p:grpSpPr>
        <p:sp>
          <p:nvSpPr>
            <p:cNvPr id="96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7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98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99" name="组合 7"/>
          <p:cNvGrpSpPr/>
          <p:nvPr/>
        </p:nvGrpSpPr>
        <p:grpSpPr>
          <a:xfrm>
            <a:off x="3563889" y="1811994"/>
            <a:ext cx="1029163" cy="1447541"/>
            <a:chOff x="2437" y="2032"/>
            <a:chExt cx="1244" cy="1264"/>
          </a:xfrm>
        </p:grpSpPr>
        <p:sp>
          <p:nvSpPr>
            <p:cNvPr id="100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1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02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103" name="组合 7"/>
          <p:cNvGrpSpPr/>
          <p:nvPr/>
        </p:nvGrpSpPr>
        <p:grpSpPr>
          <a:xfrm>
            <a:off x="2339753" y="1811994"/>
            <a:ext cx="1029163" cy="1447541"/>
            <a:chOff x="2437" y="2032"/>
            <a:chExt cx="1244" cy="1264"/>
          </a:xfrm>
        </p:grpSpPr>
        <p:sp>
          <p:nvSpPr>
            <p:cNvPr id="104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5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06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107" name="组合 7"/>
          <p:cNvGrpSpPr/>
          <p:nvPr/>
        </p:nvGrpSpPr>
        <p:grpSpPr>
          <a:xfrm>
            <a:off x="1043609" y="1818383"/>
            <a:ext cx="1029163" cy="1447541"/>
            <a:chOff x="2437" y="2032"/>
            <a:chExt cx="1244" cy="1264"/>
          </a:xfrm>
        </p:grpSpPr>
        <p:sp>
          <p:nvSpPr>
            <p:cNvPr id="108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9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10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67" name="TextBox 11">
            <a:extLst>
              <a:ext uri="{FF2B5EF4-FFF2-40B4-BE49-F238E27FC236}">
                <a16:creationId xmlns:a16="http://schemas.microsoft.com/office/drawing/2014/main" id="{27BC95C4-0AA2-754A-9D6E-B3F0CA5826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545" y="698068"/>
            <a:ext cx="1121491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我会写</a:t>
            </a:r>
          </a:p>
        </p:txBody>
      </p:sp>
      <p:sp>
        <p:nvSpPr>
          <p:cNvPr id="69" name="矩形 68">
            <a:extLst>
              <a:ext uri="{FF2B5EF4-FFF2-40B4-BE49-F238E27FC236}">
                <a16:creationId xmlns:a16="http://schemas.microsoft.com/office/drawing/2014/main" id="{2EC8D093-F15E-C44F-BB22-292353ED6C6B}"/>
              </a:ext>
            </a:extLst>
          </p:cNvPr>
          <p:cNvSpPr/>
          <p:nvPr/>
        </p:nvSpPr>
        <p:spPr>
          <a:xfrm>
            <a:off x="1504535" y="788755"/>
            <a:ext cx="36000" cy="432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0" name="矩形 69">
            <a:extLst>
              <a:ext uri="{FF2B5EF4-FFF2-40B4-BE49-F238E27FC236}">
                <a16:creationId xmlns:a16="http://schemas.microsoft.com/office/drawing/2014/main" id="{04879769-7720-EE4E-9830-2D111B55CA7A}"/>
              </a:ext>
            </a:extLst>
          </p:cNvPr>
          <p:cNvSpPr/>
          <p:nvPr/>
        </p:nvSpPr>
        <p:spPr>
          <a:xfrm>
            <a:off x="487913" y="822667"/>
            <a:ext cx="36000" cy="432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043609" y="3909053"/>
            <a:ext cx="1034257" cy="1448687"/>
            <a:chOff x="1043608" y="2931790"/>
            <a:chExt cx="1034257" cy="1086515"/>
          </a:xfrm>
        </p:grpSpPr>
        <p:sp>
          <p:nvSpPr>
            <p:cNvPr id="63" name="矩形 1"/>
            <p:cNvSpPr/>
            <p:nvPr/>
          </p:nvSpPr>
          <p:spPr>
            <a:xfrm>
              <a:off x="1043608" y="2931790"/>
              <a:ext cx="1029990" cy="1069337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4" name="直接连接符 4"/>
            <p:cNvCxnSpPr/>
            <p:nvPr/>
          </p:nvCxnSpPr>
          <p:spPr>
            <a:xfrm>
              <a:off x="1043608" y="3458299"/>
              <a:ext cx="1029990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65" name="直接连接符 6"/>
            <p:cNvCxnSpPr/>
            <p:nvPr/>
          </p:nvCxnSpPr>
          <p:spPr>
            <a:xfrm>
              <a:off x="1559017" y="2948968"/>
              <a:ext cx="0" cy="1069337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sp>
          <p:nvSpPr>
            <p:cNvPr id="66" name="矩形 65"/>
            <p:cNvSpPr/>
            <p:nvPr/>
          </p:nvSpPr>
          <p:spPr>
            <a:xfrm>
              <a:off x="1043608" y="2975922"/>
              <a:ext cx="1034257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66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约</a:t>
              </a:r>
              <a:endParaRPr lang="zh-CN" altLang="en-US" sz="6600" dirty="0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2294" grpId="0"/>
      <p:bldP spid="12296" grpId="0"/>
      <p:bldP spid="12298" grpId="0"/>
      <p:bldP spid="12300" grpId="0"/>
      <p:bldP spid="12302" grpId="0"/>
      <p:bldP spid="12304" grpId="0"/>
      <p:bldP spid="12306" grpId="0"/>
      <p:bldP spid="12308" grpId="0"/>
      <p:bldP spid="12310" grpId="0"/>
      <p:bldP spid="123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图片 60">
            <a:extLst>
              <a:ext uri="{FF2B5EF4-FFF2-40B4-BE49-F238E27FC236}">
                <a16:creationId xmlns:a16="http://schemas.microsoft.com/office/drawing/2014/main" id="{F862BABD-5C7B-3B4D-AF47-66B68798C4D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7522" y="4197331"/>
            <a:ext cx="2204638" cy="1919968"/>
          </a:xfrm>
          <a:prstGeom prst="rect">
            <a:avLst/>
          </a:prstGeom>
        </p:spPr>
      </p:pic>
      <p:pic>
        <p:nvPicPr>
          <p:cNvPr id="83" name="图片 82">
            <a:extLst>
              <a:ext uri="{FF2B5EF4-FFF2-40B4-BE49-F238E27FC236}">
                <a16:creationId xmlns:a16="http://schemas.microsoft.com/office/drawing/2014/main" id="{F862BABD-5C7B-3B4D-AF47-66B68798C4D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2564905"/>
            <a:ext cx="2204638" cy="2622972"/>
          </a:xfrm>
          <a:prstGeom prst="rect">
            <a:avLst/>
          </a:prstGeom>
        </p:spPr>
      </p:pic>
      <p:cxnSp>
        <p:nvCxnSpPr>
          <p:cNvPr id="84" name="直线连接符 75">
            <a:extLst>
              <a:ext uri="{FF2B5EF4-FFF2-40B4-BE49-F238E27FC236}">
                <a16:creationId xmlns:a16="http://schemas.microsoft.com/office/drawing/2014/main" id="{6B5ABEDD-A59F-084F-BCE5-1F4A8740713F}"/>
              </a:ext>
            </a:extLst>
          </p:cNvPr>
          <p:cNvCxnSpPr/>
          <p:nvPr/>
        </p:nvCxnSpPr>
        <p:spPr>
          <a:xfrm flipV="1">
            <a:off x="6588225" y="3555695"/>
            <a:ext cx="1752655" cy="4355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5" name="图片 84">
            <a:extLst>
              <a:ext uri="{FF2B5EF4-FFF2-40B4-BE49-F238E27FC236}">
                <a16:creationId xmlns:a16="http://schemas.microsoft.com/office/drawing/2014/main" id="{D4557954-02D2-4C47-BB99-031B1422C2D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1718" y="1892829"/>
            <a:ext cx="2206044" cy="2112235"/>
          </a:xfrm>
          <a:prstGeom prst="rect">
            <a:avLst/>
          </a:prstGeom>
        </p:spPr>
      </p:pic>
      <p:pic>
        <p:nvPicPr>
          <p:cNvPr id="86" name="图片 85">
            <a:extLst>
              <a:ext uri="{FF2B5EF4-FFF2-40B4-BE49-F238E27FC236}">
                <a16:creationId xmlns:a16="http://schemas.microsoft.com/office/drawing/2014/main" id="{5EA40ED6-447B-864D-B36E-9E69951E03F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12285"/>
            <a:ext cx="3358271" cy="4016983"/>
          </a:xfrm>
          <a:prstGeom prst="rect">
            <a:avLst/>
          </a:prstGeom>
        </p:spPr>
      </p:pic>
      <p:sp>
        <p:nvSpPr>
          <p:cNvPr id="87" name="文本框 64"/>
          <p:cNvSpPr txBox="1"/>
          <p:nvPr/>
        </p:nvSpPr>
        <p:spPr>
          <a:xfrm>
            <a:off x="971600" y="2468894"/>
            <a:ext cx="1800200" cy="43858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左右  结构</a:t>
            </a:r>
          </a:p>
        </p:txBody>
      </p:sp>
      <p:sp>
        <p:nvSpPr>
          <p:cNvPr id="88" name="文本框 64"/>
          <p:cNvSpPr txBox="1"/>
          <p:nvPr/>
        </p:nvSpPr>
        <p:spPr>
          <a:xfrm>
            <a:off x="2321422" y="3237090"/>
            <a:ext cx="608489" cy="6232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约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9" name="文本框 64"/>
          <p:cNvSpPr txBox="1"/>
          <p:nvPr/>
        </p:nvSpPr>
        <p:spPr>
          <a:xfrm>
            <a:off x="769670" y="3236979"/>
            <a:ext cx="608488" cy="6232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伟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0" name="文本框 64"/>
          <p:cNvSpPr txBox="1"/>
          <p:nvPr/>
        </p:nvSpPr>
        <p:spPr>
          <a:xfrm>
            <a:off x="769671" y="4101076"/>
            <a:ext cx="608489" cy="6232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验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1" name="文本框 64"/>
          <p:cNvSpPr txBox="1"/>
          <p:nvPr/>
        </p:nvSpPr>
        <p:spPr>
          <a:xfrm>
            <a:off x="1577556" y="3237162"/>
            <a:ext cx="608488" cy="6232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保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" name="文本框 64"/>
          <p:cNvSpPr txBox="1"/>
          <p:nvPr/>
        </p:nvSpPr>
        <p:spPr>
          <a:xfrm>
            <a:off x="2321422" y="4101076"/>
            <a:ext cx="608489" cy="6232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欧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3" name="文本框 64"/>
          <p:cNvSpPr txBox="1"/>
          <p:nvPr/>
        </p:nvSpPr>
        <p:spPr>
          <a:xfrm>
            <a:off x="1577557" y="4101076"/>
            <a:ext cx="608489" cy="6232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阿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4" name="文本框 64"/>
          <p:cNvSpPr txBox="1"/>
          <p:nvPr/>
        </p:nvSpPr>
        <p:spPr>
          <a:xfrm>
            <a:off x="3997661" y="2372883"/>
            <a:ext cx="1728192" cy="43858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独体  结构</a:t>
            </a:r>
          </a:p>
        </p:txBody>
      </p:sp>
      <p:sp>
        <p:nvSpPr>
          <p:cNvPr id="95" name="文本框 64"/>
          <p:cNvSpPr txBox="1"/>
          <p:nvPr/>
        </p:nvSpPr>
        <p:spPr>
          <a:xfrm>
            <a:off x="4113524" y="2948948"/>
            <a:ext cx="608488" cy="6232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册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6" name="文本框 64"/>
          <p:cNvSpPr txBox="1"/>
          <p:nvPr/>
        </p:nvSpPr>
        <p:spPr>
          <a:xfrm>
            <a:off x="6588224" y="2979631"/>
            <a:ext cx="1728192" cy="43858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上下  结构</a:t>
            </a:r>
          </a:p>
        </p:txBody>
      </p:sp>
      <p:sp>
        <p:nvSpPr>
          <p:cNvPr id="98" name="文本框 64"/>
          <p:cNvSpPr txBox="1"/>
          <p:nvPr/>
        </p:nvSpPr>
        <p:spPr>
          <a:xfrm>
            <a:off x="4572000" y="5157193"/>
            <a:ext cx="608488" cy="6232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存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9" name="文本框 64"/>
          <p:cNvSpPr txBox="1"/>
          <p:nvPr/>
        </p:nvSpPr>
        <p:spPr>
          <a:xfrm>
            <a:off x="7131864" y="3684804"/>
            <a:ext cx="608489" cy="6232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录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1" name="TextBox 11"/>
          <p:cNvSpPr txBox="1">
            <a:spLocks noChangeArrowheads="1"/>
          </p:cNvSpPr>
          <p:nvPr/>
        </p:nvSpPr>
        <p:spPr bwMode="auto">
          <a:xfrm>
            <a:off x="3909318" y="740861"/>
            <a:ext cx="1936685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生字归类</a:t>
            </a:r>
          </a:p>
        </p:txBody>
      </p:sp>
      <p:grpSp>
        <p:nvGrpSpPr>
          <p:cNvPr id="102" name="组合 101">
            <a:extLst>
              <a:ext uri="{FF2B5EF4-FFF2-40B4-BE49-F238E27FC236}">
                <a16:creationId xmlns:a16="http://schemas.microsoft.com/office/drawing/2014/main" id="{C659F928-1C00-B740-B2D7-F430407590E8}"/>
              </a:ext>
            </a:extLst>
          </p:cNvPr>
          <p:cNvGrpSpPr/>
          <p:nvPr/>
        </p:nvGrpSpPr>
        <p:grpSpPr>
          <a:xfrm>
            <a:off x="3419873" y="836712"/>
            <a:ext cx="456833" cy="608488"/>
            <a:chOff x="631825" y="5181600"/>
            <a:chExt cx="1554163" cy="1552575"/>
          </a:xfrm>
        </p:grpSpPr>
        <p:sp>
          <p:nvSpPr>
            <p:cNvPr id="103" name="Oval 10">
              <a:extLst>
                <a:ext uri="{FF2B5EF4-FFF2-40B4-BE49-F238E27FC236}">
                  <a16:creationId xmlns:a16="http://schemas.microsoft.com/office/drawing/2014/main" id="{10619C77-ED6E-7546-A95E-47AD9C00D2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4" name="Freeform 11">
              <a:extLst>
                <a:ext uri="{FF2B5EF4-FFF2-40B4-BE49-F238E27FC236}">
                  <a16:creationId xmlns:a16="http://schemas.microsoft.com/office/drawing/2014/main" id="{0C877AB4-2744-1E42-B98E-F9CE99544E7F}"/>
                </a:ext>
              </a:extLst>
            </p:cNvPr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5" name="Freeform 12">
              <a:extLst>
                <a:ext uri="{FF2B5EF4-FFF2-40B4-BE49-F238E27FC236}">
                  <a16:creationId xmlns:a16="http://schemas.microsoft.com/office/drawing/2014/main" id="{567A399A-F512-3144-A69C-923A0336C1CE}"/>
                </a:ext>
              </a:extLst>
            </p:cNvPr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6" name="Freeform 13">
              <a:extLst>
                <a:ext uri="{FF2B5EF4-FFF2-40B4-BE49-F238E27FC236}">
                  <a16:creationId xmlns:a16="http://schemas.microsoft.com/office/drawing/2014/main" id="{F7BEF744-321D-3147-8592-78A4798B5351}"/>
                </a:ext>
              </a:extLst>
            </p:cNvPr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7" name="Freeform 14">
              <a:extLst>
                <a:ext uri="{FF2B5EF4-FFF2-40B4-BE49-F238E27FC236}">
                  <a16:creationId xmlns:a16="http://schemas.microsoft.com/office/drawing/2014/main" id="{405EDC20-2242-F849-A984-BA0358D3083E}"/>
                </a:ext>
              </a:extLst>
            </p:cNvPr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8" name="Freeform 15">
              <a:extLst>
                <a:ext uri="{FF2B5EF4-FFF2-40B4-BE49-F238E27FC236}">
                  <a16:creationId xmlns:a16="http://schemas.microsoft.com/office/drawing/2014/main" id="{DFEC6EB0-2361-A94C-B043-30F289EEF9B4}"/>
                </a:ext>
              </a:extLst>
            </p:cNvPr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9" name="Rectangle 16">
              <a:extLst>
                <a:ext uri="{FF2B5EF4-FFF2-40B4-BE49-F238E27FC236}">
                  <a16:creationId xmlns:a16="http://schemas.microsoft.com/office/drawing/2014/main" id="{C710A14D-97FB-3E49-8BB8-E43834827A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0" name="Rectangle 17">
              <a:extLst>
                <a:ext uri="{FF2B5EF4-FFF2-40B4-BE49-F238E27FC236}">
                  <a16:creationId xmlns:a16="http://schemas.microsoft.com/office/drawing/2014/main" id="{1A10A97E-0CF5-B64A-A14C-7AEC686B65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id="{6D311555-D67F-F543-AC6E-4EF7D119A8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id="{FF0E73A4-48AE-A341-9CAE-C1A455E8D6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id="{60094488-DD1E-7B4B-A6B2-ED2F52C757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id="{AB7FE6EA-D9C3-0F43-A0C4-DC193262EB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id="{DE465B80-8AC1-F946-9A91-CF43CFB7D2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id="{63244C61-ED75-F04B-9ADB-E2FC11EF19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7" name="Rectangle 24">
              <a:extLst>
                <a:ext uri="{FF2B5EF4-FFF2-40B4-BE49-F238E27FC236}">
                  <a16:creationId xmlns:a16="http://schemas.microsoft.com/office/drawing/2014/main" id="{37B4D497-269C-4343-844C-45A95CCC5C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id="{F5C3726C-BAB8-ED46-8F99-9A7885E04F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9" name="Rectangle 26">
              <a:extLst>
                <a:ext uri="{FF2B5EF4-FFF2-40B4-BE49-F238E27FC236}">
                  <a16:creationId xmlns:a16="http://schemas.microsoft.com/office/drawing/2014/main" id="{0CBCBDA7-DFE6-DE45-A82D-F00E6B8E3E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id="{820F7C9B-9945-2F43-8E72-7D81FFDD6F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1" name="Rectangle 28">
              <a:extLst>
                <a:ext uri="{FF2B5EF4-FFF2-40B4-BE49-F238E27FC236}">
                  <a16:creationId xmlns:a16="http://schemas.microsoft.com/office/drawing/2014/main" id="{A72DBDF8-1462-824A-936C-6344C25EBE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id="{A1A26EB9-368D-6648-BCC3-CDAD8694D3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3" name="Rectangle 30">
              <a:extLst>
                <a:ext uri="{FF2B5EF4-FFF2-40B4-BE49-F238E27FC236}">
                  <a16:creationId xmlns:a16="http://schemas.microsoft.com/office/drawing/2014/main" id="{88B5E7A3-BCA2-8842-9E30-80761243EA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id="{7DF8CD43-D646-E04B-A053-1625FC3436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5" name="Rectangle 32">
              <a:extLst>
                <a:ext uri="{FF2B5EF4-FFF2-40B4-BE49-F238E27FC236}">
                  <a16:creationId xmlns:a16="http://schemas.microsoft.com/office/drawing/2014/main" id="{5EE05BDF-7D2A-9C4F-ADE4-EF19B160E6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id="{C2EFFE06-D399-924B-AA7A-A0FABAFE39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7" name="Rectangle 34">
              <a:extLst>
                <a:ext uri="{FF2B5EF4-FFF2-40B4-BE49-F238E27FC236}">
                  <a16:creationId xmlns:a16="http://schemas.microsoft.com/office/drawing/2014/main" id="{614D46F6-2D41-A048-900E-CA47332162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id="{D3B03976-1F83-724F-BA1C-0DDF61418C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9" name="Rectangle 36">
              <a:extLst>
                <a:ext uri="{FF2B5EF4-FFF2-40B4-BE49-F238E27FC236}">
                  <a16:creationId xmlns:a16="http://schemas.microsoft.com/office/drawing/2014/main" id="{C589363D-F621-8D45-8411-0D20A11D46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id="{5EC8CA71-0BA5-AB40-A104-83DA6E8A78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1" name="Rectangle 38">
              <a:extLst>
                <a:ext uri="{FF2B5EF4-FFF2-40B4-BE49-F238E27FC236}">
                  <a16:creationId xmlns:a16="http://schemas.microsoft.com/office/drawing/2014/main" id="{60A2932C-16BF-4846-9BFF-C14C201F14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id="{CAB3636D-FB5B-3D4F-B437-CB3CDF34DB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3" name="Freeform 40">
              <a:extLst>
                <a:ext uri="{FF2B5EF4-FFF2-40B4-BE49-F238E27FC236}">
                  <a16:creationId xmlns:a16="http://schemas.microsoft.com/office/drawing/2014/main" id="{7E64C40B-EA08-5444-981A-B6DFF4AA7537}"/>
                </a:ext>
              </a:extLst>
            </p:cNvPr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4" name="Freeform 41">
              <a:extLst>
                <a:ext uri="{FF2B5EF4-FFF2-40B4-BE49-F238E27FC236}">
                  <a16:creationId xmlns:a16="http://schemas.microsoft.com/office/drawing/2014/main" id="{EE778CBB-4A19-1240-B4FF-783FFA117427}"/>
                </a:ext>
              </a:extLst>
            </p:cNvPr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cxnSp>
        <p:nvCxnSpPr>
          <p:cNvPr id="135" name="直线连接符 5">
            <a:extLst>
              <a:ext uri="{FF2B5EF4-FFF2-40B4-BE49-F238E27FC236}">
                <a16:creationId xmlns:a16="http://schemas.microsoft.com/office/drawing/2014/main" id="{CF255798-FD50-6D45-970A-E32DDA2BADEF}"/>
              </a:ext>
            </a:extLst>
          </p:cNvPr>
          <p:cNvCxnSpPr/>
          <p:nvPr/>
        </p:nvCxnSpPr>
        <p:spPr>
          <a:xfrm>
            <a:off x="755577" y="3049312"/>
            <a:ext cx="2192665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线连接符 73">
            <a:extLst>
              <a:ext uri="{FF2B5EF4-FFF2-40B4-BE49-F238E27FC236}">
                <a16:creationId xmlns:a16="http://schemas.microsoft.com/office/drawing/2014/main" id="{BE805FA2-196F-8743-801F-04044EADCE77}"/>
              </a:ext>
            </a:extLst>
          </p:cNvPr>
          <p:cNvCxnSpPr>
            <a:cxnSpLocks/>
          </p:cNvCxnSpPr>
          <p:nvPr/>
        </p:nvCxnSpPr>
        <p:spPr>
          <a:xfrm flipV="1">
            <a:off x="3919649" y="2948947"/>
            <a:ext cx="1806204" cy="4355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文本框 64"/>
          <p:cNvSpPr txBox="1"/>
          <p:nvPr/>
        </p:nvSpPr>
        <p:spPr>
          <a:xfrm>
            <a:off x="769671" y="4869161"/>
            <a:ext cx="608489" cy="6232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洲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8" name="文本框 64"/>
          <p:cNvSpPr txBox="1"/>
          <p:nvPr/>
        </p:nvSpPr>
        <p:spPr>
          <a:xfrm>
            <a:off x="1561759" y="4869161"/>
            <a:ext cx="608489" cy="6232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社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9" name="文本框 64"/>
          <p:cNvSpPr txBox="1"/>
          <p:nvPr/>
        </p:nvSpPr>
        <p:spPr>
          <a:xfrm>
            <a:off x="4833604" y="2948948"/>
            <a:ext cx="608488" cy="6232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术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2" name="文本框 64"/>
          <p:cNvSpPr txBox="1"/>
          <p:nvPr/>
        </p:nvSpPr>
        <p:spPr>
          <a:xfrm>
            <a:off x="3995936" y="4476407"/>
            <a:ext cx="1872208" cy="43858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2400" b="1" dirty="0" smtClean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半包围 结</a:t>
            </a:r>
            <a:r>
              <a:rPr lang="zh-CN" altLang="en-US" sz="2400" b="1" dirty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构</a:t>
            </a:r>
          </a:p>
        </p:txBody>
      </p:sp>
      <p:cxnSp>
        <p:nvCxnSpPr>
          <p:cNvPr id="63" name="直线连接符 73">
            <a:extLst>
              <a:ext uri="{FF2B5EF4-FFF2-40B4-BE49-F238E27FC236}">
                <a16:creationId xmlns:a16="http://schemas.microsoft.com/office/drawing/2014/main" id="{BE805FA2-196F-8743-801F-04044EADCE77}"/>
              </a:ext>
            </a:extLst>
          </p:cNvPr>
          <p:cNvCxnSpPr>
            <a:cxnSpLocks/>
          </p:cNvCxnSpPr>
          <p:nvPr/>
        </p:nvCxnSpPr>
        <p:spPr>
          <a:xfrm flipV="1">
            <a:off x="3989932" y="5052471"/>
            <a:ext cx="1806204" cy="4355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0835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9" grpId="0"/>
      <p:bldP spid="90" grpId="0"/>
      <p:bldP spid="91" grpId="0"/>
      <p:bldP spid="92" grpId="0"/>
      <p:bldP spid="93" grpId="0"/>
      <p:bldP spid="95" grpId="0"/>
      <p:bldP spid="98" grpId="0"/>
      <p:bldP spid="99" grpId="0"/>
      <p:bldP spid="57" grpId="0"/>
      <p:bldP spid="58" grpId="0"/>
      <p:bldP spid="5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Box 11"/>
          <p:cNvSpPr txBox="1">
            <a:spLocks noChangeArrowheads="1"/>
          </p:cNvSpPr>
          <p:nvPr/>
        </p:nvSpPr>
        <p:spPr bwMode="auto">
          <a:xfrm>
            <a:off x="3909318" y="740861"/>
            <a:ext cx="1936685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识字方法</a:t>
            </a:r>
            <a:endParaRPr lang="zh-CN" altLang="en-US" sz="33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2" name="组合 101">
            <a:extLst>
              <a:ext uri="{FF2B5EF4-FFF2-40B4-BE49-F238E27FC236}">
                <a16:creationId xmlns:a16="http://schemas.microsoft.com/office/drawing/2014/main" id="{C659F928-1C00-B740-B2D7-F430407590E8}"/>
              </a:ext>
            </a:extLst>
          </p:cNvPr>
          <p:cNvGrpSpPr/>
          <p:nvPr/>
        </p:nvGrpSpPr>
        <p:grpSpPr>
          <a:xfrm>
            <a:off x="3419873" y="836712"/>
            <a:ext cx="456833" cy="608488"/>
            <a:chOff x="631825" y="5181600"/>
            <a:chExt cx="1554163" cy="1552575"/>
          </a:xfrm>
        </p:grpSpPr>
        <p:sp>
          <p:nvSpPr>
            <p:cNvPr id="103" name="Oval 10">
              <a:extLst>
                <a:ext uri="{FF2B5EF4-FFF2-40B4-BE49-F238E27FC236}">
                  <a16:creationId xmlns:a16="http://schemas.microsoft.com/office/drawing/2014/main" id="{10619C77-ED6E-7546-A95E-47AD9C00D2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4" name="Freeform 11">
              <a:extLst>
                <a:ext uri="{FF2B5EF4-FFF2-40B4-BE49-F238E27FC236}">
                  <a16:creationId xmlns:a16="http://schemas.microsoft.com/office/drawing/2014/main" id="{0C877AB4-2744-1E42-B98E-F9CE99544E7F}"/>
                </a:ext>
              </a:extLst>
            </p:cNvPr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5" name="Freeform 12">
              <a:extLst>
                <a:ext uri="{FF2B5EF4-FFF2-40B4-BE49-F238E27FC236}">
                  <a16:creationId xmlns:a16="http://schemas.microsoft.com/office/drawing/2014/main" id="{567A399A-F512-3144-A69C-923A0336C1CE}"/>
                </a:ext>
              </a:extLst>
            </p:cNvPr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6" name="Freeform 13">
              <a:extLst>
                <a:ext uri="{FF2B5EF4-FFF2-40B4-BE49-F238E27FC236}">
                  <a16:creationId xmlns:a16="http://schemas.microsoft.com/office/drawing/2014/main" id="{F7BEF744-321D-3147-8592-78A4798B5351}"/>
                </a:ext>
              </a:extLst>
            </p:cNvPr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7" name="Freeform 14">
              <a:extLst>
                <a:ext uri="{FF2B5EF4-FFF2-40B4-BE49-F238E27FC236}">
                  <a16:creationId xmlns:a16="http://schemas.microsoft.com/office/drawing/2014/main" id="{405EDC20-2242-F849-A984-BA0358D3083E}"/>
                </a:ext>
              </a:extLst>
            </p:cNvPr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8" name="Freeform 15">
              <a:extLst>
                <a:ext uri="{FF2B5EF4-FFF2-40B4-BE49-F238E27FC236}">
                  <a16:creationId xmlns:a16="http://schemas.microsoft.com/office/drawing/2014/main" id="{DFEC6EB0-2361-A94C-B043-30F289EEF9B4}"/>
                </a:ext>
              </a:extLst>
            </p:cNvPr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9" name="Rectangle 16">
              <a:extLst>
                <a:ext uri="{FF2B5EF4-FFF2-40B4-BE49-F238E27FC236}">
                  <a16:creationId xmlns:a16="http://schemas.microsoft.com/office/drawing/2014/main" id="{C710A14D-97FB-3E49-8BB8-E43834827A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0" name="Rectangle 17">
              <a:extLst>
                <a:ext uri="{FF2B5EF4-FFF2-40B4-BE49-F238E27FC236}">
                  <a16:creationId xmlns:a16="http://schemas.microsoft.com/office/drawing/2014/main" id="{1A10A97E-0CF5-B64A-A14C-7AEC686B65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id="{6D311555-D67F-F543-AC6E-4EF7D119A8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id="{FF0E73A4-48AE-A341-9CAE-C1A455E8D6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id="{60094488-DD1E-7B4B-A6B2-ED2F52C757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id="{AB7FE6EA-D9C3-0F43-A0C4-DC193262EB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id="{DE465B80-8AC1-F946-9A91-CF43CFB7D2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id="{63244C61-ED75-F04B-9ADB-E2FC11EF19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7" name="Rectangle 24">
              <a:extLst>
                <a:ext uri="{FF2B5EF4-FFF2-40B4-BE49-F238E27FC236}">
                  <a16:creationId xmlns:a16="http://schemas.microsoft.com/office/drawing/2014/main" id="{37B4D497-269C-4343-844C-45A95CCC5C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id="{F5C3726C-BAB8-ED46-8F99-9A7885E04F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9" name="Rectangle 26">
              <a:extLst>
                <a:ext uri="{FF2B5EF4-FFF2-40B4-BE49-F238E27FC236}">
                  <a16:creationId xmlns:a16="http://schemas.microsoft.com/office/drawing/2014/main" id="{0CBCBDA7-DFE6-DE45-A82D-F00E6B8E3E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id="{820F7C9B-9945-2F43-8E72-7D81FFDD6F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1" name="Rectangle 28">
              <a:extLst>
                <a:ext uri="{FF2B5EF4-FFF2-40B4-BE49-F238E27FC236}">
                  <a16:creationId xmlns:a16="http://schemas.microsoft.com/office/drawing/2014/main" id="{A72DBDF8-1462-824A-936C-6344C25EBE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id="{A1A26EB9-368D-6648-BCC3-CDAD8694D3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3" name="Rectangle 30">
              <a:extLst>
                <a:ext uri="{FF2B5EF4-FFF2-40B4-BE49-F238E27FC236}">
                  <a16:creationId xmlns:a16="http://schemas.microsoft.com/office/drawing/2014/main" id="{88B5E7A3-BCA2-8842-9E30-80761243EA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id="{7DF8CD43-D646-E04B-A053-1625FC3436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5" name="Rectangle 32">
              <a:extLst>
                <a:ext uri="{FF2B5EF4-FFF2-40B4-BE49-F238E27FC236}">
                  <a16:creationId xmlns:a16="http://schemas.microsoft.com/office/drawing/2014/main" id="{5EE05BDF-7D2A-9C4F-ADE4-EF19B160E6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id="{C2EFFE06-D399-924B-AA7A-A0FABAFE39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7" name="Rectangle 34">
              <a:extLst>
                <a:ext uri="{FF2B5EF4-FFF2-40B4-BE49-F238E27FC236}">
                  <a16:creationId xmlns:a16="http://schemas.microsoft.com/office/drawing/2014/main" id="{614D46F6-2D41-A048-900E-CA47332162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id="{D3B03976-1F83-724F-BA1C-0DDF61418C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9" name="Rectangle 36">
              <a:extLst>
                <a:ext uri="{FF2B5EF4-FFF2-40B4-BE49-F238E27FC236}">
                  <a16:creationId xmlns:a16="http://schemas.microsoft.com/office/drawing/2014/main" id="{C589363D-F621-8D45-8411-0D20A11D46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id="{5EC8CA71-0BA5-AB40-A104-83DA6E8A78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1" name="Rectangle 38">
              <a:extLst>
                <a:ext uri="{FF2B5EF4-FFF2-40B4-BE49-F238E27FC236}">
                  <a16:creationId xmlns:a16="http://schemas.microsoft.com/office/drawing/2014/main" id="{60A2932C-16BF-4846-9BFF-C14C201F14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id="{CAB3636D-FB5B-3D4F-B437-CB3CDF34DB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3" name="Freeform 40">
              <a:extLst>
                <a:ext uri="{FF2B5EF4-FFF2-40B4-BE49-F238E27FC236}">
                  <a16:creationId xmlns:a16="http://schemas.microsoft.com/office/drawing/2014/main" id="{7E64C40B-EA08-5444-981A-B6DFF4AA7537}"/>
                </a:ext>
              </a:extLst>
            </p:cNvPr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4" name="Freeform 41">
              <a:extLst>
                <a:ext uri="{FF2B5EF4-FFF2-40B4-BE49-F238E27FC236}">
                  <a16:creationId xmlns:a16="http://schemas.microsoft.com/office/drawing/2014/main" id="{EE778CBB-4A19-1240-B4FF-783FFA117427}"/>
                </a:ext>
              </a:extLst>
            </p:cNvPr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467544" y="1700809"/>
            <a:ext cx="4104456" cy="136191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加一加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：</a:t>
            </a:r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亻</a:t>
            </a:r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+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呆</a:t>
            </a:r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=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保</a:t>
            </a:r>
            <a:endParaRPr lang="en-US" altLang="zh-CN" sz="2800" dirty="0" smtClean="0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        </a:t>
            </a:r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亻</a:t>
            </a:r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+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韦</a:t>
            </a:r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=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伟</a:t>
            </a:r>
            <a:endParaRPr lang="en-US" altLang="zh-CN" sz="28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32686" y="3791845"/>
            <a:ext cx="1763051" cy="715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字理识字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：</a:t>
            </a:r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       </a:t>
            </a:r>
            <a:endParaRPr lang="en-US" altLang="zh-CN" sz="28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411761" y="3813043"/>
            <a:ext cx="530531" cy="715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册</a:t>
            </a:r>
            <a:endParaRPr lang="en-US" altLang="zh-CN" sz="28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979712" y="5061182"/>
            <a:ext cx="6317468" cy="715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会意字。若干“简”编在一起叫“册”。</a:t>
            </a:r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        </a:t>
            </a:r>
            <a:endParaRPr lang="en-US" altLang="zh-CN" sz="2800" dirty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9633" name="Picture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3909054"/>
            <a:ext cx="535388" cy="834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35" name="Picture 3" descr="http://www.vividict.com/UserFiles/Image/==BB--zhiwu==/--BBC--zhu(zu)--/034ce/51li00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7" y="4005064"/>
            <a:ext cx="480911" cy="664963"/>
          </a:xfrm>
          <a:prstGeom prst="rect">
            <a:avLst/>
          </a:prstGeom>
          <a:noFill/>
        </p:spPr>
      </p:pic>
      <p:pic>
        <p:nvPicPr>
          <p:cNvPr id="69637" name="Picture 5" descr="http://www.vividict.com/UserFiles/Image/==BB--zhiwu==/--BBC--zhu(zu)--/034ce/52li00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5" y="4197085"/>
            <a:ext cx="628435" cy="512059"/>
          </a:xfrm>
          <a:prstGeom prst="rect">
            <a:avLst/>
          </a:prstGeom>
          <a:noFill/>
        </p:spPr>
      </p:pic>
      <p:sp>
        <p:nvSpPr>
          <p:cNvPr id="47" name="TextBox 46"/>
          <p:cNvSpPr txBox="1"/>
          <p:nvPr/>
        </p:nvSpPr>
        <p:spPr>
          <a:xfrm>
            <a:off x="5436097" y="3813044"/>
            <a:ext cx="530531" cy="80791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楷体" pitchFamily="49" charset="-122"/>
                <a:ea typeface="楷体" pitchFamily="49" charset="-122"/>
              </a:rPr>
              <a:t>册</a:t>
            </a:r>
            <a:endParaRPr lang="en-US" altLang="zh-CN" sz="3200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6963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2268" y="1796819"/>
            <a:ext cx="2447925" cy="1943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75932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9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9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69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69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0" grpId="0"/>
      <p:bldP spid="42" grpId="0"/>
      <p:bldP spid="43" grpId="0"/>
      <p:bldP spid="4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Group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3907408"/>
              </p:ext>
            </p:extLst>
          </p:nvPr>
        </p:nvGraphicFramePr>
        <p:xfrm>
          <a:off x="2087400" y="2947715"/>
          <a:ext cx="1481202" cy="2038181"/>
        </p:xfrm>
        <a:graphic>
          <a:graphicData uri="http://schemas.openxmlformats.org/drawingml/2006/table">
            <a:tbl>
              <a:tblPr/>
              <a:tblGrid>
                <a:gridCol w="740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06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3871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38613" marB="386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38613" marB="3861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946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38613" marB="386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38613" marB="3861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2" name="TextBox 23"/>
          <p:cNvSpPr txBox="1"/>
          <p:nvPr/>
        </p:nvSpPr>
        <p:spPr>
          <a:xfrm>
            <a:off x="2125236" y="2816102"/>
            <a:ext cx="1420517" cy="166968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4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验</a:t>
            </a:r>
            <a:endParaRPr lang="zh-CN" altLang="en-US" sz="104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2300462" y="1638417"/>
            <a:ext cx="1245290" cy="83869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5000" dirty="0" err="1" smtClean="0">
                <a:latin typeface="黑体" panose="02010609060101010101" pitchFamily="49" charset="-122"/>
                <a:ea typeface="黑体" panose="02010609060101010101" pitchFamily="49" charset="-122"/>
              </a:rPr>
              <a:t>yàn</a:t>
            </a:r>
            <a:endParaRPr lang="zh-CN" altLang="en-US" sz="50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83968" y="2660915"/>
            <a:ext cx="4104456" cy="265457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巧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记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：马在小屋旁</a:t>
            </a:r>
            <a:endParaRPr lang="en-US" altLang="zh-CN" sz="2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屋里两根梁</a:t>
            </a:r>
            <a:endParaRPr lang="en-US" altLang="zh-CN" sz="2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还有鸟三只</a:t>
            </a:r>
            <a:endParaRPr lang="en-US" altLang="zh-CN" sz="2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卧在梁中央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803679" y="3813043"/>
            <a:ext cx="333484" cy="214315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" name="线形标注 2 3"/>
          <p:cNvSpPr/>
          <p:nvPr/>
        </p:nvSpPr>
        <p:spPr>
          <a:xfrm>
            <a:off x="4463974" y="1750124"/>
            <a:ext cx="2970717" cy="72008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307552"/>
              <a:gd name="adj6" fmla="val -36047"/>
            </a:avLst>
          </a:prstGeom>
          <a:grpFill/>
          <a:ln w="31750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不要少写</a:t>
            </a:r>
            <a:r>
              <a:rPr lang="zh-CN" altLang="en-US" sz="2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“横”</a:t>
            </a:r>
            <a:endParaRPr lang="zh-CN" altLang="en-US" sz="2800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1" name="TextBox 11">
            <a:extLst>
              <a:ext uri="{FF2B5EF4-FFF2-40B4-BE49-F238E27FC236}">
                <a16:creationId xmlns:a16="http://schemas.microsoft.com/office/drawing/2014/main" id="{8FE0BFC7-B61D-5A47-A831-C6B4E031AE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25342" y="739346"/>
            <a:ext cx="1454771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易写错</a:t>
            </a:r>
          </a:p>
        </p:txBody>
      </p:sp>
      <p:grpSp>
        <p:nvGrpSpPr>
          <p:cNvPr id="52" name="组合 51">
            <a:extLst>
              <a:ext uri="{FF2B5EF4-FFF2-40B4-BE49-F238E27FC236}">
                <a16:creationId xmlns:a16="http://schemas.microsoft.com/office/drawing/2014/main" id="{41E85033-E8C0-9343-9B46-5C9FD264E333}"/>
              </a:ext>
            </a:extLst>
          </p:cNvPr>
          <p:cNvGrpSpPr/>
          <p:nvPr/>
        </p:nvGrpSpPr>
        <p:grpSpPr>
          <a:xfrm>
            <a:off x="3635897" y="836712"/>
            <a:ext cx="456833" cy="608488"/>
            <a:chOff x="631825" y="5181600"/>
            <a:chExt cx="1554163" cy="1552575"/>
          </a:xfrm>
        </p:grpSpPr>
        <p:sp>
          <p:nvSpPr>
            <p:cNvPr id="53" name="Oval 10">
              <a:extLst>
                <a:ext uri="{FF2B5EF4-FFF2-40B4-BE49-F238E27FC236}">
                  <a16:creationId xmlns:a16="http://schemas.microsoft.com/office/drawing/2014/main" id="{9B30D802-19E3-6A45-9C32-26CEF49CCC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4" name="Freeform 11">
              <a:extLst>
                <a:ext uri="{FF2B5EF4-FFF2-40B4-BE49-F238E27FC236}">
                  <a16:creationId xmlns:a16="http://schemas.microsoft.com/office/drawing/2014/main" id="{42765D81-EE69-414F-B4DF-F1CB5278348F}"/>
                </a:ext>
              </a:extLst>
            </p:cNvPr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5" name="Freeform 12">
              <a:extLst>
                <a:ext uri="{FF2B5EF4-FFF2-40B4-BE49-F238E27FC236}">
                  <a16:creationId xmlns:a16="http://schemas.microsoft.com/office/drawing/2014/main" id="{48DDAF00-5010-4D4D-814D-604C701FE49E}"/>
                </a:ext>
              </a:extLst>
            </p:cNvPr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6" name="Freeform 13">
              <a:extLst>
                <a:ext uri="{FF2B5EF4-FFF2-40B4-BE49-F238E27FC236}">
                  <a16:creationId xmlns:a16="http://schemas.microsoft.com/office/drawing/2014/main" id="{0A106DC2-2737-3C4D-BD9B-250E930A2313}"/>
                </a:ext>
              </a:extLst>
            </p:cNvPr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7" name="Freeform 14">
              <a:extLst>
                <a:ext uri="{FF2B5EF4-FFF2-40B4-BE49-F238E27FC236}">
                  <a16:creationId xmlns:a16="http://schemas.microsoft.com/office/drawing/2014/main" id="{9535B714-72F2-AD42-AE7C-F16244161E45}"/>
                </a:ext>
              </a:extLst>
            </p:cNvPr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8" name="Freeform 15">
              <a:extLst>
                <a:ext uri="{FF2B5EF4-FFF2-40B4-BE49-F238E27FC236}">
                  <a16:creationId xmlns:a16="http://schemas.microsoft.com/office/drawing/2014/main" id="{751FB210-F2D6-F346-901C-C4551F6FD566}"/>
                </a:ext>
              </a:extLst>
            </p:cNvPr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9" name="Rectangle 16">
              <a:extLst>
                <a:ext uri="{FF2B5EF4-FFF2-40B4-BE49-F238E27FC236}">
                  <a16:creationId xmlns:a16="http://schemas.microsoft.com/office/drawing/2014/main" id="{49906E3E-7773-C04F-934C-BDF75303F7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0" name="Rectangle 17">
              <a:extLst>
                <a:ext uri="{FF2B5EF4-FFF2-40B4-BE49-F238E27FC236}">
                  <a16:creationId xmlns:a16="http://schemas.microsoft.com/office/drawing/2014/main" id="{39E4B783-960D-F045-8C54-54A7530F99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1" name="Rectangle 18">
              <a:extLst>
                <a:ext uri="{FF2B5EF4-FFF2-40B4-BE49-F238E27FC236}">
                  <a16:creationId xmlns:a16="http://schemas.microsoft.com/office/drawing/2014/main" id="{04E61CE1-192F-B641-8C2D-A0F725180C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2" name="Rectangle 19">
              <a:extLst>
                <a:ext uri="{FF2B5EF4-FFF2-40B4-BE49-F238E27FC236}">
                  <a16:creationId xmlns:a16="http://schemas.microsoft.com/office/drawing/2014/main" id="{406042AE-8660-B044-83C3-34306D8F40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3" name="Rectangle 20">
              <a:extLst>
                <a:ext uri="{FF2B5EF4-FFF2-40B4-BE49-F238E27FC236}">
                  <a16:creationId xmlns:a16="http://schemas.microsoft.com/office/drawing/2014/main" id="{1EA32813-1F5F-6B4A-93EC-26B9AC8AE0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4" name="Rectangle 21">
              <a:extLst>
                <a:ext uri="{FF2B5EF4-FFF2-40B4-BE49-F238E27FC236}">
                  <a16:creationId xmlns:a16="http://schemas.microsoft.com/office/drawing/2014/main" id="{8153D62C-B881-1744-921F-61870E7E3C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5" name="Rectangle 22">
              <a:extLst>
                <a:ext uri="{FF2B5EF4-FFF2-40B4-BE49-F238E27FC236}">
                  <a16:creationId xmlns:a16="http://schemas.microsoft.com/office/drawing/2014/main" id="{E10DA7BB-C4F6-1F45-A5E3-74D772C8CA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6" name="Rectangle 23">
              <a:extLst>
                <a:ext uri="{FF2B5EF4-FFF2-40B4-BE49-F238E27FC236}">
                  <a16:creationId xmlns:a16="http://schemas.microsoft.com/office/drawing/2014/main" id="{A86D8FA8-1228-8B47-B415-B4B1FC7863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7" name="Rectangle 24">
              <a:extLst>
                <a:ext uri="{FF2B5EF4-FFF2-40B4-BE49-F238E27FC236}">
                  <a16:creationId xmlns:a16="http://schemas.microsoft.com/office/drawing/2014/main" id="{82289460-1D79-2C42-9F11-F67B2A786D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8" name="Rectangle 25">
              <a:extLst>
                <a:ext uri="{FF2B5EF4-FFF2-40B4-BE49-F238E27FC236}">
                  <a16:creationId xmlns:a16="http://schemas.microsoft.com/office/drawing/2014/main" id="{4024BD79-9059-B944-AE8F-80B3518DB9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9" name="Rectangle 26">
              <a:extLst>
                <a:ext uri="{FF2B5EF4-FFF2-40B4-BE49-F238E27FC236}">
                  <a16:creationId xmlns:a16="http://schemas.microsoft.com/office/drawing/2014/main" id="{8B49C1D7-1F25-264C-8A43-A8128C0EE4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0" name="Rectangle 27">
              <a:extLst>
                <a:ext uri="{FF2B5EF4-FFF2-40B4-BE49-F238E27FC236}">
                  <a16:creationId xmlns:a16="http://schemas.microsoft.com/office/drawing/2014/main" id="{782FD89F-DF09-7943-A17D-A8E3D35F8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1" name="Rectangle 28">
              <a:extLst>
                <a:ext uri="{FF2B5EF4-FFF2-40B4-BE49-F238E27FC236}">
                  <a16:creationId xmlns:a16="http://schemas.microsoft.com/office/drawing/2014/main" id="{C2D2BE2B-1EC7-064B-A229-9BB045DA19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2" name="Rectangle 29">
              <a:extLst>
                <a:ext uri="{FF2B5EF4-FFF2-40B4-BE49-F238E27FC236}">
                  <a16:creationId xmlns:a16="http://schemas.microsoft.com/office/drawing/2014/main" id="{A3D0AA8D-C0D2-5245-BC02-391AEF43C5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3" name="Rectangle 30">
              <a:extLst>
                <a:ext uri="{FF2B5EF4-FFF2-40B4-BE49-F238E27FC236}">
                  <a16:creationId xmlns:a16="http://schemas.microsoft.com/office/drawing/2014/main" id="{618D25E3-9D00-1342-B38A-07863043BB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4" name="Rectangle 31">
              <a:extLst>
                <a:ext uri="{FF2B5EF4-FFF2-40B4-BE49-F238E27FC236}">
                  <a16:creationId xmlns:a16="http://schemas.microsoft.com/office/drawing/2014/main" id="{3F94CBDD-CE78-174C-851C-99DCA3FE96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5" name="Rectangle 32">
              <a:extLst>
                <a:ext uri="{FF2B5EF4-FFF2-40B4-BE49-F238E27FC236}">
                  <a16:creationId xmlns:a16="http://schemas.microsoft.com/office/drawing/2014/main" id="{BFA21128-5DC5-0F49-A229-E265A09713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6" name="Rectangle 33">
              <a:extLst>
                <a:ext uri="{FF2B5EF4-FFF2-40B4-BE49-F238E27FC236}">
                  <a16:creationId xmlns:a16="http://schemas.microsoft.com/office/drawing/2014/main" id="{E895F796-DD04-A94A-BA15-3244291E7E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7" name="Rectangle 34">
              <a:extLst>
                <a:ext uri="{FF2B5EF4-FFF2-40B4-BE49-F238E27FC236}">
                  <a16:creationId xmlns:a16="http://schemas.microsoft.com/office/drawing/2014/main" id="{297390B9-9FE5-094B-BCC8-0507677D52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8" name="Rectangle 35">
              <a:extLst>
                <a:ext uri="{FF2B5EF4-FFF2-40B4-BE49-F238E27FC236}">
                  <a16:creationId xmlns:a16="http://schemas.microsoft.com/office/drawing/2014/main" id="{F61888FE-0143-5649-AE95-CE63A593AA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9" name="Rectangle 36">
              <a:extLst>
                <a:ext uri="{FF2B5EF4-FFF2-40B4-BE49-F238E27FC236}">
                  <a16:creationId xmlns:a16="http://schemas.microsoft.com/office/drawing/2014/main" id="{A0A523CB-76FB-7143-98D2-341378AE6C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0" name="Rectangle 37">
              <a:extLst>
                <a:ext uri="{FF2B5EF4-FFF2-40B4-BE49-F238E27FC236}">
                  <a16:creationId xmlns:a16="http://schemas.microsoft.com/office/drawing/2014/main" id="{81D96A4B-12B1-9346-AD78-6B47016748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1" name="Rectangle 38">
              <a:extLst>
                <a:ext uri="{FF2B5EF4-FFF2-40B4-BE49-F238E27FC236}">
                  <a16:creationId xmlns:a16="http://schemas.microsoft.com/office/drawing/2014/main" id="{A84FE305-594D-A541-816F-D7D6A91B91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2" name="Rectangle 39">
              <a:extLst>
                <a:ext uri="{FF2B5EF4-FFF2-40B4-BE49-F238E27FC236}">
                  <a16:creationId xmlns:a16="http://schemas.microsoft.com/office/drawing/2014/main" id="{2D42DD71-FF50-CA41-991F-40BA09C867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3" name="Freeform 40">
              <a:extLst>
                <a:ext uri="{FF2B5EF4-FFF2-40B4-BE49-F238E27FC236}">
                  <a16:creationId xmlns:a16="http://schemas.microsoft.com/office/drawing/2014/main" id="{C057316A-2842-EA49-AE84-97C616769143}"/>
                </a:ext>
              </a:extLst>
            </p:cNvPr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4" name="Freeform 41">
              <a:extLst>
                <a:ext uri="{FF2B5EF4-FFF2-40B4-BE49-F238E27FC236}">
                  <a16:creationId xmlns:a16="http://schemas.microsoft.com/office/drawing/2014/main" id="{B3745C81-0F3C-574B-B1EE-BC6F8661A403}"/>
                </a:ext>
              </a:extLst>
            </p:cNvPr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" grpId="0" animBg="1"/>
      <p:bldP spid="4" grpId="0" animBg="1"/>
    </p:bldLst>
  </p:timing>
</p:sld>
</file>

<file path=ppt/theme/theme1.xml><?xml version="1.0" encoding="utf-8"?>
<a:theme xmlns:a="http://schemas.openxmlformats.org/drawingml/2006/main" name="第一PPT模板网-WWW.1PPT.COM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1619</Words>
  <Application>Microsoft Office PowerPoint</Application>
  <PresentationFormat>全屏显示(4:3)</PresentationFormat>
  <Paragraphs>291</Paragraphs>
  <Slides>43</Slides>
  <Notes>43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43</vt:i4>
      </vt:variant>
    </vt:vector>
  </HeadingPairs>
  <TitlesOfParts>
    <vt:vector size="56" baseType="lpstr">
      <vt:lpstr>宋体</vt:lpstr>
      <vt:lpstr>Calibri</vt:lpstr>
      <vt:lpstr>Arial</vt:lpstr>
      <vt:lpstr>Times New Roman</vt:lpstr>
      <vt:lpstr>黑体</vt:lpstr>
      <vt:lpstr>微软雅黑</vt:lpstr>
      <vt:lpstr>汉语拼音</vt:lpstr>
      <vt:lpstr>华文楷体</vt:lpstr>
      <vt:lpstr>新宋体</vt:lpstr>
      <vt:lpstr>YouYuan</vt:lpstr>
      <vt:lpstr>楷体</vt:lpstr>
      <vt:lpstr>Songti SC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2017-03-17T02:28:00Z</dcterms:created>
  <dcterms:modified xsi:type="dcterms:W3CDTF">2018-12-29T08:00:09Z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2052-10.1.0.7401</vt:lpwstr>
  </property>
</Properties>
</file>