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57" r:id="rId4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1" Type="http://schemas.openxmlformats.org/officeDocument/2006/relationships/tableStyles" Target="tableStyles.xml"/><Relationship Id="rId40" Type="http://schemas.openxmlformats.org/officeDocument/2006/relationships/viewProps" Target="viewProps.xml"/><Relationship Id="rId4" Type="http://schemas.openxmlformats.org/officeDocument/2006/relationships/slide" Target="slides/slide1.xml"/><Relationship Id="rId39" Type="http://schemas.openxmlformats.org/officeDocument/2006/relationships/presProps" Target="presProps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64C51-64C4-4779-ADD5-7F3D34EC169F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7CC61-B129-4AA8-91D5-00F84E80B27B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32CB0-0C45-44E5-BC5F-D3737FB0F0E7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FB058-ECB3-4F62-A7C4-EFFECFF6E6BE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blinds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57242-C892-446A-9D93-F59BE4A3578D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blinds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1EBB0-4457-4A08-A52F-3E14DFF207CF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blinds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B6F38-B9FB-4F72-A921-266B46F426DA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blinds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4CD23-DEFD-4988-A24B-AFC59322E261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blinds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617FC-707C-47EF-B74C-40A33D16EA18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blinds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E417B-8BB1-4C86-88A2-F7256DBAD4BB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blinds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19E69-8461-4B39-A49F-BB6D21214C38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blind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52814-2A07-412C-8A25-174B37BAC742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66DDC-B566-403B-AC46-9C7AB1C34990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blinds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F8732-325E-4D02-B6B9-1C345C9B07ED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blinds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A0200-11BB-4AD9-A05C-2A5DDD4C40F1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blind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4E264-22B2-4913-A3C3-972949C0FD4A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547DC-5549-4E0B-B81D-0CED083F577C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458A3-3C51-494B-B44E-F489DDFD42C0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E8A62-DE2F-436E-BF31-D0F4C7EFBCF3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AA92E-997D-49EC-9587-BD6EAA2862C8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23B84-7DC7-43BB-9CF3-3645D953676E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B4FE8-67F0-40C6-AACA-8C627F2DFC0C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D5789E-4183-46C2-9C66-37157343522D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A0BC2A-DB3E-4CBE-85C4-9EBBE073D089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blinds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8.jpeg"/><Relationship Id="rId1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.xml"/><Relationship Id="rId8" Type="http://schemas.openxmlformats.org/officeDocument/2006/relationships/image" Target="../media/image11.jpeg"/><Relationship Id="rId7" Type="http://schemas.openxmlformats.org/officeDocument/2006/relationships/image" Target="../media/image10.jpeg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" Target="slide11.xml"/><Relationship Id="rId1" Type="http://schemas.openxmlformats.org/officeDocument/2006/relationships/image" Target="../media/image39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2.jpeg"/><Relationship Id="rId1" Type="http://schemas.openxmlformats.org/officeDocument/2006/relationships/image" Target="../media/image41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3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4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" Target="slide15.xml"/><Relationship Id="rId1" Type="http://schemas.openxmlformats.org/officeDocument/2006/relationships/image" Target="../media/image4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7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8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9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0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1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5"/>
          <p:cNvSpPr>
            <a:spLocks noChangeArrowheads="1" noChangeShapeType="1" noTextEdit="1"/>
          </p:cNvSpPr>
          <p:nvPr/>
        </p:nvSpPr>
        <p:spPr bwMode="auto">
          <a:xfrm>
            <a:off x="1474787" y="1340768"/>
            <a:ext cx="6192838" cy="93573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600" b="1" kern="10" dirty="0">
                <a:solidFill>
                  <a:srgbClr val="B0A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</a:rPr>
              <a:t>16</a:t>
            </a:r>
            <a:r>
              <a:rPr lang="zh-CN" altLang="en-US" sz="3600" b="1" kern="10" dirty="0">
                <a:solidFill>
                  <a:srgbClr val="B0A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</a:rPr>
              <a:t>、音乐之都维也纳</a:t>
            </a:r>
            <a:endParaRPr lang="zh-CN" altLang="en-US" sz="3600" b="1" kern="10" dirty="0">
              <a:solidFill>
                <a:srgbClr val="B0A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</a:endParaRPr>
          </a:p>
        </p:txBody>
      </p:sp>
      <p:pic>
        <p:nvPicPr>
          <p:cNvPr id="15363" name="Picture 10" descr="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00563" y="2781300"/>
            <a:ext cx="3673475" cy="2592388"/>
          </a:xfrm>
          <a:prstGeom prst="rect">
            <a:avLst/>
          </a:prstGeom>
          <a:noFill/>
          <a:ln w="57150" cmpd="tri">
            <a:solidFill>
              <a:srgbClr val="9A9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11" descr="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2781300"/>
            <a:ext cx="2449512" cy="2627313"/>
          </a:xfrm>
          <a:prstGeom prst="rect">
            <a:avLst/>
          </a:prstGeom>
          <a:noFill/>
          <a:ln w="63500" cmpd="tri">
            <a:solidFill>
              <a:srgbClr val="9A9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5" name="Rectangle 14"/>
          <p:cNvSpPr>
            <a:spLocks noChangeArrowheads="1"/>
          </p:cNvSpPr>
          <p:nvPr/>
        </p:nvSpPr>
        <p:spPr bwMode="auto">
          <a:xfrm>
            <a:off x="34925" y="833438"/>
            <a:ext cx="9072563" cy="4897437"/>
          </a:xfrm>
          <a:prstGeom prst="rect">
            <a:avLst/>
          </a:prstGeom>
          <a:noFill/>
          <a:ln w="76200" cmpd="tri">
            <a:solidFill>
              <a:srgbClr val="B0AC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6"/>
          <p:cNvPicPr>
            <a:picLocks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227763" y="981075"/>
            <a:ext cx="2286000" cy="1809750"/>
          </a:xfrm>
          <a:prstGeom prst="rect">
            <a:avLst/>
          </a:prstGeom>
          <a:noFill/>
          <a:ln w="57150" cmpd="tri">
            <a:solidFill>
              <a:srgbClr val="9A9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899" name="Picture 3" descr="haydn"/>
          <p:cNvPicPr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79838" y="981075"/>
            <a:ext cx="2232025" cy="1820863"/>
          </a:xfrm>
          <a:prstGeom prst="rect">
            <a:avLst/>
          </a:prstGeom>
          <a:noFill/>
          <a:ln w="57150" cmpd="tri">
            <a:solidFill>
              <a:srgbClr val="9A9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3851275" y="1700213"/>
            <a:ext cx="6477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09FF09"/>
                </a:solidFill>
                <a:ea typeface="隶书" panose="02010509060101010101" pitchFamily="49" charset="-122"/>
              </a:rPr>
              <a:t>海 顿</a:t>
            </a:r>
            <a:endParaRPr lang="zh-CN" altLang="en-US" sz="3200" b="1">
              <a:solidFill>
                <a:srgbClr val="09FF09"/>
              </a:solidFill>
              <a:ea typeface="隶书" panose="02010509060101010101" pitchFamily="49" charset="-122"/>
            </a:endParaRPr>
          </a:p>
        </p:txBody>
      </p:sp>
      <p:sp>
        <p:nvSpPr>
          <p:cNvPr id="80901" name="Text Box 5"/>
          <p:cNvSpPr txBox="1">
            <a:spLocks noChangeArrowheads="1"/>
          </p:cNvSpPr>
          <p:nvPr/>
        </p:nvSpPr>
        <p:spPr bwMode="auto">
          <a:xfrm>
            <a:off x="6516688" y="1773238"/>
            <a:ext cx="18288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FF00"/>
                </a:solidFill>
                <a:ea typeface="隶书" panose="02010509060101010101" pitchFamily="49" charset="-122"/>
              </a:rPr>
              <a:t>莫扎特</a:t>
            </a:r>
            <a:endParaRPr lang="zh-CN" altLang="en-US" sz="3200" b="1">
              <a:solidFill>
                <a:srgbClr val="FFFF00"/>
              </a:solidFill>
              <a:ea typeface="隶书" panose="02010509060101010101" pitchFamily="49" charset="-122"/>
            </a:endParaRPr>
          </a:p>
        </p:txBody>
      </p:sp>
      <p:sp>
        <p:nvSpPr>
          <p:cNvPr id="24582" name="WordArt 6"/>
          <p:cNvSpPr>
            <a:spLocks noChangeArrowheads="1" noChangeShapeType="1" noTextEdit="1"/>
          </p:cNvSpPr>
          <p:nvPr/>
        </p:nvSpPr>
        <p:spPr bwMode="auto">
          <a:xfrm>
            <a:off x="468313" y="260350"/>
            <a:ext cx="3095625" cy="446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kern="10">
                <a:ln w="19050">
                  <a:solidFill>
                    <a:srgbClr val="000000"/>
                  </a:solidFill>
                  <a:rou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</a:rPr>
              <a:t>读悟第二节</a:t>
            </a:r>
            <a:endParaRPr lang="zh-CN" altLang="en-US" sz="3600" b="1" kern="10">
              <a:ln w="19050">
                <a:solidFill>
                  <a:srgbClr val="000000"/>
                </a:solidFill>
                <a:round/>
              </a:ln>
              <a:solidFill>
                <a:srgbClr val="FFFF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</a:endParaRPr>
          </a:p>
        </p:txBody>
      </p:sp>
      <p:pic>
        <p:nvPicPr>
          <p:cNvPr id="80903" name="Picture 7" descr="贝多芬 1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08400" y="2997200"/>
            <a:ext cx="2232025" cy="2509838"/>
          </a:xfrm>
          <a:prstGeom prst="rect">
            <a:avLst/>
          </a:prstGeom>
          <a:noFill/>
          <a:ln w="57150" cmpd="tri">
            <a:solidFill>
              <a:srgbClr val="9A9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904" name="Picture 8" descr="施特劳斯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27763" y="2997200"/>
            <a:ext cx="2232025" cy="2527300"/>
          </a:xfrm>
          <a:prstGeom prst="rect">
            <a:avLst/>
          </a:prstGeom>
          <a:noFill/>
          <a:ln w="57150" cmpd="tri">
            <a:solidFill>
              <a:srgbClr val="9A9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905" name="Picture 9" descr="舒伯特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8313" y="1844675"/>
            <a:ext cx="3024187" cy="3600450"/>
          </a:xfrm>
          <a:prstGeom prst="rect">
            <a:avLst/>
          </a:prstGeom>
          <a:noFill/>
          <a:ln w="57150" cmpd="tri">
            <a:solidFill>
              <a:srgbClr val="9A9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0906" name="Text Box 10"/>
          <p:cNvSpPr txBox="1">
            <a:spLocks noChangeArrowheads="1"/>
          </p:cNvSpPr>
          <p:nvPr/>
        </p:nvSpPr>
        <p:spPr bwMode="auto">
          <a:xfrm>
            <a:off x="6300788" y="4941888"/>
            <a:ext cx="22320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ea typeface="隶书" panose="02010509060101010101" pitchFamily="49" charset="-122"/>
              </a:rPr>
              <a:t>施特劳斯</a:t>
            </a:r>
            <a:endParaRPr lang="zh-CN" altLang="en-US" sz="3200" b="1">
              <a:solidFill>
                <a:srgbClr val="FF0000"/>
              </a:solidFill>
              <a:ea typeface="隶书" panose="02010509060101010101" pitchFamily="49" charset="-122"/>
            </a:endParaRPr>
          </a:p>
        </p:txBody>
      </p:sp>
      <p:sp>
        <p:nvSpPr>
          <p:cNvPr id="80907" name="Text Box 11"/>
          <p:cNvSpPr txBox="1">
            <a:spLocks noChangeArrowheads="1"/>
          </p:cNvSpPr>
          <p:nvPr/>
        </p:nvSpPr>
        <p:spPr bwMode="auto">
          <a:xfrm>
            <a:off x="1116013" y="4652963"/>
            <a:ext cx="174783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ea typeface="隶书" panose="02010509060101010101" pitchFamily="49" charset="-122"/>
              </a:rPr>
              <a:t>舒伯特</a:t>
            </a:r>
            <a:endParaRPr lang="zh-CN" altLang="en-US" sz="3200" b="1">
              <a:solidFill>
                <a:srgbClr val="FF0000"/>
              </a:solidFill>
              <a:ea typeface="隶书" panose="02010509060101010101" pitchFamily="49" charset="-122"/>
            </a:endParaRPr>
          </a:p>
        </p:txBody>
      </p:sp>
      <p:sp>
        <p:nvSpPr>
          <p:cNvPr id="80908" name="Text Box 12"/>
          <p:cNvSpPr txBox="1">
            <a:spLocks noChangeArrowheads="1"/>
          </p:cNvSpPr>
          <p:nvPr/>
        </p:nvSpPr>
        <p:spPr bwMode="auto">
          <a:xfrm>
            <a:off x="5292725" y="3716338"/>
            <a:ext cx="649288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FF00"/>
                </a:solidFill>
                <a:ea typeface="隶书" panose="02010509060101010101" pitchFamily="49" charset="-122"/>
              </a:rPr>
              <a:t>贝多芬</a:t>
            </a:r>
            <a:endParaRPr lang="zh-CN" altLang="en-US" sz="3200" b="1">
              <a:solidFill>
                <a:srgbClr val="FFFF00"/>
              </a:solidFill>
              <a:ea typeface="隶书" panose="02010509060101010101" pitchFamily="49" charset="-122"/>
            </a:endParaRPr>
          </a:p>
        </p:txBody>
      </p:sp>
      <p:sp>
        <p:nvSpPr>
          <p:cNvPr id="24589" name="Rectangle 14"/>
          <p:cNvSpPr>
            <a:spLocks noChangeArrowheads="1"/>
          </p:cNvSpPr>
          <p:nvPr/>
        </p:nvSpPr>
        <p:spPr bwMode="auto">
          <a:xfrm>
            <a:off x="34925" y="833438"/>
            <a:ext cx="9072563" cy="4897437"/>
          </a:xfrm>
          <a:prstGeom prst="rect">
            <a:avLst/>
          </a:prstGeom>
          <a:noFill/>
          <a:ln w="76200" cmpd="tri">
            <a:solidFill>
              <a:srgbClr val="B0AC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0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0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0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0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0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0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80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80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80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80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0" grpId="0" autoUpdateAnimBg="0"/>
      <p:bldP spid="80900" grpId="1"/>
      <p:bldP spid="80901" grpId="0" autoUpdateAnimBg="0"/>
      <p:bldP spid="80901" grpId="1"/>
      <p:bldP spid="80906" grpId="0" autoUpdateAnimBg="0"/>
      <p:bldP spid="80906" grpId="1"/>
      <p:bldP spid="80907" grpId="0"/>
      <p:bldP spid="80908" grpId="0" autoUpdateAnimBg="0"/>
      <p:bldP spid="80908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贝多芬《月光奏鸣曲》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28600" y="304800"/>
            <a:ext cx="281940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628650" y="2651125"/>
            <a:ext cx="272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srgbClr val="FFFFFF"/>
                </a:solidFill>
              </a:rPr>
              <a:t>贝多芬</a:t>
            </a:r>
            <a:r>
              <a:rPr lang="en-US" altLang="zh-CN" sz="2000">
                <a:solidFill>
                  <a:srgbClr val="FFFFFF"/>
                </a:solidFill>
              </a:rPr>
              <a:t>《</a:t>
            </a:r>
            <a:r>
              <a:rPr lang="zh-CN" altLang="en-US" sz="2000">
                <a:solidFill>
                  <a:srgbClr val="FFFFFF"/>
                </a:solidFill>
              </a:rPr>
              <a:t>月光奏鸣曲</a:t>
            </a:r>
            <a:r>
              <a:rPr lang="en-US" altLang="zh-CN" sz="2000">
                <a:solidFill>
                  <a:srgbClr val="FFFFFF"/>
                </a:solidFill>
              </a:rPr>
              <a:t>》</a:t>
            </a:r>
            <a:endParaRPr lang="en-US" altLang="zh-CN" sz="2000">
              <a:solidFill>
                <a:srgbClr val="FFFFFF"/>
              </a:solidFill>
            </a:endParaRPr>
          </a:p>
        </p:txBody>
      </p:sp>
      <p:pic>
        <p:nvPicPr>
          <p:cNvPr id="25604" name="Picture 4" descr="舒伯特《小夜曲》手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00400" y="304800"/>
            <a:ext cx="281940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6242050" y="2590800"/>
            <a:ext cx="2978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srgbClr val="FFFFFF"/>
                </a:solidFill>
              </a:rPr>
              <a:t>施特劳斯</a:t>
            </a:r>
            <a:r>
              <a:rPr lang="en-US" altLang="zh-CN" sz="2000">
                <a:solidFill>
                  <a:srgbClr val="FFFFFF"/>
                </a:solidFill>
              </a:rPr>
              <a:t>《</a:t>
            </a:r>
            <a:r>
              <a:rPr lang="zh-CN" altLang="en-US" sz="2000">
                <a:solidFill>
                  <a:srgbClr val="FFFFFF"/>
                </a:solidFill>
              </a:rPr>
              <a:t>蓝色多瑙河</a:t>
            </a:r>
            <a:r>
              <a:rPr lang="en-US" altLang="zh-CN" sz="2000">
                <a:solidFill>
                  <a:srgbClr val="FFFFFF"/>
                </a:solidFill>
              </a:rPr>
              <a:t>》</a:t>
            </a:r>
            <a:endParaRPr lang="en-US" altLang="zh-CN" sz="2000">
              <a:solidFill>
                <a:srgbClr val="FFFFFF"/>
              </a:solidFill>
            </a:endParaRP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3657600" y="2651125"/>
            <a:ext cx="2216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srgbClr val="FFFFFF"/>
                </a:solidFill>
              </a:rPr>
              <a:t>舒伯特</a:t>
            </a:r>
            <a:r>
              <a:rPr lang="en-US" altLang="zh-CN" sz="2000">
                <a:solidFill>
                  <a:srgbClr val="FFFFFF"/>
                </a:solidFill>
              </a:rPr>
              <a:t>《</a:t>
            </a:r>
            <a:r>
              <a:rPr lang="zh-CN" altLang="en-US" sz="2000">
                <a:solidFill>
                  <a:srgbClr val="FFFFFF"/>
                </a:solidFill>
              </a:rPr>
              <a:t>小夜曲</a:t>
            </a:r>
            <a:r>
              <a:rPr lang="en-US" altLang="zh-CN" sz="2000">
                <a:solidFill>
                  <a:srgbClr val="FFFFFF"/>
                </a:solidFill>
              </a:rPr>
              <a:t>》</a:t>
            </a:r>
            <a:endParaRPr lang="en-US" altLang="zh-CN" sz="2000">
              <a:solidFill>
                <a:srgbClr val="FFFFFF"/>
              </a:solidFill>
            </a:endParaRPr>
          </a:p>
        </p:txBody>
      </p:sp>
      <p:pic>
        <p:nvPicPr>
          <p:cNvPr id="25607" name="Picture 7" descr="施特劳斯《蓝色多瑙河》手迹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72200" y="266700"/>
            <a:ext cx="2895600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1035050" y="6003925"/>
            <a:ext cx="1708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srgbClr val="FFFFFF"/>
                </a:solidFill>
              </a:rPr>
              <a:t>贝多芬的钢琴</a:t>
            </a:r>
            <a:endParaRPr lang="zh-CN" altLang="en-US" sz="2000">
              <a:solidFill>
                <a:srgbClr val="FFFFFF"/>
              </a:solidFill>
            </a:endParaRPr>
          </a:p>
        </p:txBody>
      </p:sp>
      <p:pic>
        <p:nvPicPr>
          <p:cNvPr id="25609" name="Picture 9" descr="贝多芬的钢琴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4800" y="3581400"/>
            <a:ext cx="28956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0" name="Picture 10" descr="神 童 莫 扎 特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9000" y="3581400"/>
            <a:ext cx="2667000" cy="223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3810000" y="6019800"/>
            <a:ext cx="1962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srgbClr val="FFFFFF"/>
                </a:solidFill>
                <a:latin typeface="宋体" panose="02010600030101010101" pitchFamily="2" charset="-122"/>
              </a:rPr>
              <a:t>神 童 莫 扎 特</a:t>
            </a:r>
            <a:endParaRPr lang="zh-CN" altLang="en-US" sz="2000">
              <a:solidFill>
                <a:srgbClr val="FFFFFF"/>
              </a:solidFill>
              <a:latin typeface="宋体" panose="02010600030101010101" pitchFamily="2" charset="-122"/>
            </a:endParaRPr>
          </a:p>
        </p:txBody>
      </p:sp>
      <p:pic>
        <p:nvPicPr>
          <p:cNvPr id="25612" name="Picture 12" descr="舒 伯 特 作 曲 的 地 方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248400" y="3581400"/>
            <a:ext cx="281940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3" name="Rectangle 13"/>
          <p:cNvSpPr>
            <a:spLocks noChangeArrowheads="1"/>
          </p:cNvSpPr>
          <p:nvPr/>
        </p:nvSpPr>
        <p:spPr bwMode="auto">
          <a:xfrm>
            <a:off x="6623050" y="6003925"/>
            <a:ext cx="2216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srgbClr val="FFFFFF"/>
                </a:solidFill>
              </a:rPr>
              <a:t>舒伯特作曲的地方</a:t>
            </a:r>
            <a:endParaRPr lang="zh-CN" altLang="en-US" sz="20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摇篮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519113"/>
            <a:ext cx="4716463" cy="3773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-111760" y="519430"/>
            <a:ext cx="5257800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4000" b="1">
                <a:solidFill>
                  <a:srgbClr val="FFFFFF"/>
                </a:solidFill>
                <a:ea typeface="楷体_GB2312" panose="02010609030101010101" pitchFamily="49" charset="-122"/>
              </a:rPr>
              <a:t>       </a:t>
            </a:r>
            <a:r>
              <a:rPr lang="zh-CN" altLang="en-US" sz="3200" b="1">
                <a:solidFill>
                  <a:srgbClr val="FFFFFF"/>
                </a:solidFill>
                <a:ea typeface="楷体_GB2312" panose="02010609030101010101" pitchFamily="49" charset="-122"/>
              </a:rPr>
              <a:t>从地图上看，奥地</a:t>
            </a:r>
            <a:endParaRPr lang="zh-CN" altLang="en-US" sz="3200" b="1">
              <a:solidFill>
                <a:srgbClr val="FFFFFF"/>
              </a:solidFill>
              <a:ea typeface="楷体_GB2312" panose="02010609030101010101" pitchFamily="49" charset="-122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FFFF"/>
                </a:solidFill>
                <a:ea typeface="楷体_GB2312" panose="02010609030101010101" pitchFamily="49" charset="-122"/>
              </a:rPr>
              <a:t>利的地形就象一把小提琴。</a:t>
            </a:r>
            <a:endParaRPr lang="zh-CN" altLang="en-US" sz="3200" b="1">
              <a:solidFill>
                <a:srgbClr val="FFFFFF"/>
              </a:solidFill>
              <a:ea typeface="楷体_GB2312" panose="02010609030101010101" pitchFamily="49" charset="-122"/>
            </a:endParaRPr>
          </a:p>
        </p:txBody>
      </p:sp>
      <p:pic>
        <p:nvPicPr>
          <p:cNvPr id="26628" name="Picture 4" descr="古典乐派的三位代表人——海顿、莫扎特、贝多芬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692150"/>
            <a:ext cx="4500562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Rectangle 6"/>
          <p:cNvSpPr>
            <a:spLocks noChangeArrowheads="1"/>
          </p:cNvSpPr>
          <p:nvPr/>
        </p:nvSpPr>
        <p:spPr bwMode="auto">
          <a:xfrm>
            <a:off x="900113" y="4365625"/>
            <a:ext cx="8027987" cy="204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FFFFFF"/>
                </a:solidFill>
                <a:ea typeface="楷体_GB2312" panose="02010609030101010101" pitchFamily="49" charset="-122"/>
              </a:rPr>
              <a:t>    </a:t>
            </a:r>
            <a:r>
              <a:rPr lang="zh-CN" altLang="en-US" sz="3200" b="1">
                <a:solidFill>
                  <a:srgbClr val="000000"/>
                </a:solidFill>
                <a:ea typeface="楷体_GB2312" panose="02010609030101010101" pitchFamily="49" charset="-122"/>
              </a:rPr>
              <a:t>十八世纪，海顿、莫扎特和贝多芬在维也纳生活和创作，那里浓浓的音乐氛围给了他们创作的灵感和激情。这三位“乐圣”开创了欧洲古典音乐的先河。 </a:t>
            </a:r>
            <a:endParaRPr lang="zh-CN" altLang="en-US" sz="3200" b="1">
              <a:solidFill>
                <a:srgbClr val="000000"/>
              </a:solidFill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4427538" y="1268413"/>
            <a:ext cx="3683000" cy="922337"/>
          </a:xfrm>
        </p:spPr>
        <p:txBody>
          <a:bodyPr/>
          <a:lstStyle/>
          <a:p>
            <a:r>
              <a:rPr lang="zh-CN" altLang="en-US" sz="3600" b="1" smtClean="0">
                <a:solidFill>
                  <a:srgbClr val="FF0000"/>
                </a:solidFill>
              </a:rPr>
              <a:t>发源地、诞生地</a:t>
            </a:r>
            <a:endParaRPr lang="zh-CN" altLang="en-US" sz="3600" b="1" smtClean="0">
              <a:solidFill>
                <a:srgbClr val="FF0000"/>
              </a:solidFill>
            </a:endParaRP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7488" y="765175"/>
            <a:ext cx="8675687" cy="5218113"/>
          </a:xfrm>
        </p:spPr>
        <p:txBody>
          <a:bodyPr/>
          <a:lstStyle/>
          <a:p>
            <a:r>
              <a:rPr lang="zh-CN" altLang="en-US" sz="4000" smtClean="0">
                <a:latin typeface="黑体" panose="02010609060101010101" pitchFamily="2" charset="-122"/>
                <a:ea typeface="黑体" panose="02010609060101010101" pitchFamily="2" charset="-122"/>
              </a:rPr>
              <a:t>维也纳是欧洲古典音乐的摇篮。</a:t>
            </a:r>
            <a:endParaRPr lang="zh-CN" altLang="en-US" sz="4000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4000" smtClean="0">
                <a:latin typeface="黑体" panose="02010609060101010101" pitchFamily="2" charset="-122"/>
                <a:ea typeface="黑体" panose="02010609060101010101" pitchFamily="2" charset="-122"/>
              </a:rPr>
              <a:t>在这里，摇篮指</a:t>
            </a:r>
            <a:r>
              <a:rPr lang="zh-CN" altLang="en-US" sz="4000" u="sng" smtClean="0">
                <a:latin typeface="黑体" panose="02010609060101010101" pitchFamily="2" charset="-122"/>
                <a:ea typeface="黑体" panose="02010609060101010101" pitchFamily="2" charset="-122"/>
              </a:rPr>
              <a:t>               </a:t>
            </a:r>
            <a:r>
              <a:rPr lang="zh-CN" altLang="en-US" sz="4000" smtClean="0">
                <a:latin typeface="黑体" panose="02010609060101010101" pitchFamily="2" charset="-122"/>
                <a:ea typeface="黑体" panose="02010609060101010101" pitchFamily="2" charset="-122"/>
              </a:rPr>
              <a:t>。</a:t>
            </a:r>
            <a:endParaRPr lang="zh-CN" altLang="en-US" sz="4000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4000" smtClean="0">
                <a:latin typeface="黑体" panose="02010609060101010101" pitchFamily="2" charset="-122"/>
                <a:ea typeface="黑体" panose="02010609060101010101" pitchFamily="2" charset="-122"/>
              </a:rPr>
              <a:t>仿写：</a:t>
            </a:r>
            <a:endParaRPr lang="zh-CN" altLang="en-US" sz="4000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4000" smtClean="0">
                <a:latin typeface="黑体" panose="02010609060101010101" pitchFamily="2" charset="-122"/>
                <a:ea typeface="黑体" panose="02010609060101010101" pitchFamily="2" charset="-122"/>
              </a:rPr>
              <a:t>少年宫是</a:t>
            </a:r>
            <a:r>
              <a:rPr lang="zh-CN" altLang="en-US" sz="4000" u="sng" smtClean="0">
                <a:latin typeface="黑体" panose="02010609060101010101" pitchFamily="2" charset="-122"/>
                <a:ea typeface="黑体" panose="02010609060101010101" pitchFamily="2" charset="-122"/>
              </a:rPr>
              <a:t>艺术人才</a:t>
            </a:r>
            <a:r>
              <a:rPr lang="zh-CN" altLang="en-US" sz="4000" smtClean="0">
                <a:latin typeface="黑体" panose="02010609060101010101" pitchFamily="2" charset="-122"/>
                <a:ea typeface="黑体" panose="02010609060101010101" pitchFamily="2" charset="-122"/>
              </a:rPr>
              <a:t>的摇篮。</a:t>
            </a:r>
            <a:endParaRPr lang="zh-CN" altLang="en-US" sz="4000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4000" smtClean="0">
                <a:latin typeface="黑体" panose="02010609060101010101" pitchFamily="2" charset="-122"/>
                <a:ea typeface="黑体" panose="02010609060101010101" pitchFamily="2" charset="-122"/>
              </a:rPr>
              <a:t>黄河是</a:t>
            </a:r>
            <a:r>
              <a:rPr lang="zh-CN" altLang="en-US" sz="4000" u="sng" smtClean="0">
                <a:latin typeface="黑体" panose="02010609060101010101" pitchFamily="2" charset="-122"/>
                <a:ea typeface="黑体" panose="02010609060101010101" pitchFamily="2" charset="-122"/>
              </a:rPr>
              <a:t>中华民族</a:t>
            </a:r>
            <a:r>
              <a:rPr lang="zh-CN" altLang="en-US" sz="4000" smtClean="0">
                <a:latin typeface="黑体" panose="02010609060101010101" pitchFamily="2" charset="-122"/>
                <a:ea typeface="黑体" panose="02010609060101010101" pitchFamily="2" charset="-122"/>
              </a:rPr>
              <a:t>的摇篮。</a:t>
            </a:r>
            <a:endParaRPr lang="zh-CN" altLang="en-US" sz="4000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4000" smtClean="0">
                <a:latin typeface="黑体" panose="02010609060101010101" pitchFamily="2" charset="-122"/>
                <a:ea typeface="黑体" panose="02010609060101010101" pitchFamily="2" charset="-122"/>
              </a:rPr>
              <a:t>延安是</a:t>
            </a:r>
            <a:r>
              <a:rPr lang="zh-CN" altLang="en-US" sz="4000" u="sng" smtClean="0">
                <a:latin typeface="黑体" panose="02010609060101010101" pitchFamily="2" charset="-122"/>
                <a:ea typeface="黑体" panose="02010609060101010101" pitchFamily="2" charset="-122"/>
              </a:rPr>
              <a:t>中国革命</a:t>
            </a:r>
            <a:r>
              <a:rPr lang="zh-CN" altLang="en-US" sz="4000" smtClean="0">
                <a:latin typeface="黑体" panose="02010609060101010101" pitchFamily="2" charset="-122"/>
                <a:ea typeface="黑体" panose="02010609060101010101" pitchFamily="2" charset="-122"/>
              </a:rPr>
              <a:t>的摇篮。</a:t>
            </a:r>
            <a:endParaRPr lang="zh-CN" altLang="en-US" sz="4000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4000" smtClean="0">
                <a:latin typeface="黑体" panose="02010609060101010101" pitchFamily="2" charset="-122"/>
                <a:ea typeface="黑体" panose="02010609060101010101" pitchFamily="2" charset="-122"/>
              </a:rPr>
              <a:t>学校是</a:t>
            </a:r>
            <a:r>
              <a:rPr lang="zh-CN" altLang="en-US" sz="4000" u="sng" smtClean="0">
                <a:latin typeface="黑体" panose="02010609060101010101" pitchFamily="2" charset="-122"/>
                <a:ea typeface="黑体" panose="02010609060101010101" pitchFamily="2" charset="-122"/>
              </a:rPr>
              <a:t>培养国家栋梁</a:t>
            </a:r>
            <a:r>
              <a:rPr lang="zh-CN" altLang="en-US" sz="4000" smtClean="0">
                <a:latin typeface="黑体" panose="02010609060101010101" pitchFamily="2" charset="-122"/>
                <a:ea typeface="黑体" panose="02010609060101010101" pitchFamily="2" charset="-122"/>
              </a:rPr>
              <a:t>的摇篮。</a:t>
            </a:r>
            <a:endParaRPr lang="zh-CN" altLang="en-US" sz="4000" smtClean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WordArt 4"/>
          <p:cNvSpPr>
            <a:spLocks noChangeArrowheads="1" noChangeShapeType="1" noTextEdit="1"/>
          </p:cNvSpPr>
          <p:nvPr/>
        </p:nvSpPr>
        <p:spPr bwMode="auto">
          <a:xfrm>
            <a:off x="468313" y="260350"/>
            <a:ext cx="3095625" cy="446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kern="10">
                <a:ln w="19050">
                  <a:solidFill>
                    <a:srgbClr val="000000"/>
                  </a:solidFill>
                  <a:rou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</a:rPr>
              <a:t>读悟第三节</a:t>
            </a:r>
            <a:endParaRPr lang="zh-CN" altLang="en-US" sz="3600" b="1" kern="10">
              <a:ln w="19050">
                <a:solidFill>
                  <a:srgbClr val="000000"/>
                </a:solidFill>
                <a:round/>
              </a:ln>
              <a:solidFill>
                <a:srgbClr val="FFFF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</a:endParaRPr>
          </a:p>
        </p:txBody>
      </p:sp>
      <p:sp>
        <p:nvSpPr>
          <p:cNvPr id="28675" name="Text Box 5"/>
          <p:cNvSpPr txBox="1">
            <a:spLocks noChangeArrowheads="1"/>
          </p:cNvSpPr>
          <p:nvPr/>
        </p:nvSpPr>
        <p:spPr bwMode="auto">
          <a:xfrm>
            <a:off x="323850" y="765175"/>
            <a:ext cx="8569325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4000" b="1">
                <a:solidFill>
                  <a:srgbClr val="000000"/>
                </a:solidFill>
                <a:ea typeface="楷体_GB2312" panose="02010609030101010101" pitchFamily="49" charset="-122"/>
              </a:rPr>
              <a:t>      </a:t>
            </a:r>
            <a:r>
              <a:rPr lang="zh-CN" altLang="en-US" sz="4000" b="1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维也纳是一座用音乐装饰起来的城市。在这儿，到处可以看到大音乐家们的铜像或大理石像。为了纪念乐坛大师，维也纳的许多街道、公园、礼堂、剧院、会议大厅等，也多用音乐家的名字命名。就连王宫花园的草坪上，也用鲜花组成了一个巨大的音乐符号作为装饰。 </a:t>
            </a:r>
            <a:endParaRPr lang="zh-CN" altLang="en-US" sz="4000" b="1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250825" y="765175"/>
            <a:ext cx="820896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>
                <a:solidFill>
                  <a:srgbClr val="FF0000"/>
                </a:solidFill>
                <a:ea typeface="楷体_GB2312" panose="02010609030101010101" pitchFamily="49" charset="-122"/>
              </a:rPr>
              <a:t>       </a:t>
            </a:r>
            <a:r>
              <a:rPr lang="zh-CN" altLang="en-US" sz="4000" b="1">
                <a:solidFill>
                  <a:srgbClr val="FF0000"/>
                </a:solidFill>
                <a:ea typeface="黑体" panose="02010609060101010101" pitchFamily="2" charset="-122"/>
              </a:rPr>
              <a:t>维也纳是一座用音乐装饰起来的</a:t>
            </a:r>
            <a:endParaRPr lang="zh-CN" altLang="en-US" sz="4000" b="1">
              <a:solidFill>
                <a:srgbClr val="FF0000"/>
              </a:solidFill>
              <a:ea typeface="黑体" panose="02010609060101010101" pitchFamily="2" charset="-122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>
                <a:solidFill>
                  <a:srgbClr val="FF0000"/>
                </a:solidFill>
                <a:ea typeface="黑体" panose="02010609060101010101" pitchFamily="2" charset="-122"/>
              </a:rPr>
              <a:t>城市。</a:t>
            </a:r>
            <a:endParaRPr lang="zh-CN" altLang="en-US" sz="4000" b="1">
              <a:solidFill>
                <a:srgbClr val="FF0000"/>
              </a:solidFill>
              <a:ea typeface="黑体" panose="02010609060101010101" pitchFamily="2" charset="-122"/>
            </a:endParaRPr>
          </a:p>
        </p:txBody>
      </p:sp>
      <p:sp>
        <p:nvSpPr>
          <p:cNvPr id="28677" name="Rectangle 11"/>
          <p:cNvSpPr>
            <a:spLocks noChangeArrowheads="1"/>
          </p:cNvSpPr>
          <p:nvPr/>
        </p:nvSpPr>
        <p:spPr bwMode="auto">
          <a:xfrm>
            <a:off x="34925" y="833438"/>
            <a:ext cx="9072563" cy="4897437"/>
          </a:xfrm>
          <a:prstGeom prst="rect">
            <a:avLst/>
          </a:prstGeom>
          <a:noFill/>
          <a:ln w="76200" cmpd="tri">
            <a:solidFill>
              <a:srgbClr val="B0AC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auto">
          <a:xfrm>
            <a:off x="4140200" y="2133600"/>
            <a:ext cx="4319588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3323" name="Line 11"/>
          <p:cNvSpPr>
            <a:spLocks noChangeShapeType="1"/>
          </p:cNvSpPr>
          <p:nvPr/>
        </p:nvSpPr>
        <p:spPr bwMode="auto">
          <a:xfrm>
            <a:off x="468313" y="2708275"/>
            <a:ext cx="511175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3324" name="Line 12"/>
          <p:cNvSpPr>
            <a:spLocks noChangeShapeType="1"/>
          </p:cNvSpPr>
          <p:nvPr/>
        </p:nvSpPr>
        <p:spPr bwMode="auto">
          <a:xfrm>
            <a:off x="468313" y="4581525"/>
            <a:ext cx="374332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3325" name="Line 13"/>
          <p:cNvSpPr>
            <a:spLocks noChangeShapeType="1"/>
          </p:cNvSpPr>
          <p:nvPr/>
        </p:nvSpPr>
        <p:spPr bwMode="auto">
          <a:xfrm>
            <a:off x="6588125" y="3933825"/>
            <a:ext cx="2087563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3326" name="Line 14"/>
          <p:cNvSpPr>
            <a:spLocks noChangeShapeType="1"/>
          </p:cNvSpPr>
          <p:nvPr/>
        </p:nvSpPr>
        <p:spPr bwMode="auto">
          <a:xfrm>
            <a:off x="2051050" y="5157788"/>
            <a:ext cx="6481763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3327" name="Line 15"/>
          <p:cNvSpPr>
            <a:spLocks noChangeShapeType="1"/>
          </p:cNvSpPr>
          <p:nvPr/>
        </p:nvSpPr>
        <p:spPr bwMode="auto">
          <a:xfrm>
            <a:off x="395288" y="5661025"/>
            <a:ext cx="4319587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4" grpId="0"/>
      <p:bldP spid="13322" grpId="0" animBg="1"/>
      <p:bldP spid="13323" grpId="0" animBg="1"/>
      <p:bldP spid="13324" grpId="0" animBg="1"/>
      <p:bldP spid="13325" grpId="0" animBg="1"/>
      <p:bldP spid="13326" grpId="0" animBg="1"/>
      <p:bldP spid="1332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 descr="6"/>
          <p:cNvPicPr>
            <a:picLocks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227763" y="981075"/>
            <a:ext cx="2286000" cy="1809750"/>
          </a:xfrm>
          <a:prstGeom prst="rect">
            <a:avLst/>
          </a:prstGeom>
          <a:noFill/>
          <a:ln w="57150" cmpd="tri">
            <a:solidFill>
              <a:srgbClr val="9A9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9" name="Picture 5" descr="haydn"/>
          <p:cNvPicPr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79838" y="981075"/>
            <a:ext cx="2232025" cy="1820863"/>
          </a:xfrm>
          <a:prstGeom prst="rect">
            <a:avLst/>
          </a:prstGeom>
          <a:noFill/>
          <a:ln w="57150" cmpd="tri">
            <a:solidFill>
              <a:srgbClr val="9A9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3851275" y="1700213"/>
            <a:ext cx="6477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09FF09"/>
                </a:solidFill>
                <a:ea typeface="隶书" panose="02010509060101010101" pitchFamily="49" charset="-122"/>
              </a:rPr>
              <a:t>海 顿</a:t>
            </a:r>
            <a:endParaRPr lang="zh-CN" altLang="en-US" sz="3200" b="1">
              <a:solidFill>
                <a:srgbClr val="09FF09"/>
              </a:solidFill>
              <a:ea typeface="隶书" panose="02010509060101010101" pitchFamily="49" charset="-122"/>
            </a:endParaRP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6516688" y="1773238"/>
            <a:ext cx="18288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FF00"/>
                </a:solidFill>
                <a:ea typeface="隶书" panose="02010509060101010101" pitchFamily="49" charset="-122"/>
              </a:rPr>
              <a:t>莫扎特</a:t>
            </a:r>
            <a:endParaRPr lang="zh-CN" altLang="en-US" sz="3200" b="1">
              <a:solidFill>
                <a:srgbClr val="FFFF00"/>
              </a:solidFill>
              <a:ea typeface="隶书" panose="02010509060101010101" pitchFamily="49" charset="-122"/>
            </a:endParaRPr>
          </a:p>
        </p:txBody>
      </p:sp>
      <p:sp>
        <p:nvSpPr>
          <p:cNvPr id="29702" name="WordArt 11"/>
          <p:cNvSpPr>
            <a:spLocks noChangeArrowheads="1" noChangeShapeType="1" noTextEdit="1"/>
          </p:cNvSpPr>
          <p:nvPr/>
        </p:nvSpPr>
        <p:spPr bwMode="auto">
          <a:xfrm>
            <a:off x="468313" y="188640"/>
            <a:ext cx="3095625" cy="51779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kern="10" dirty="0">
                <a:ln w="19050">
                  <a:solidFill>
                    <a:srgbClr val="000000"/>
                  </a:solidFill>
                  <a:rou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</a:rPr>
              <a:t>读悟第三节</a:t>
            </a:r>
            <a:endParaRPr lang="zh-CN" altLang="en-US" sz="3600" b="1" kern="10" dirty="0">
              <a:ln w="19050">
                <a:solidFill>
                  <a:srgbClr val="000000"/>
                </a:solidFill>
                <a:round/>
              </a:ln>
              <a:solidFill>
                <a:srgbClr val="FFFF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</a:endParaRPr>
          </a:p>
        </p:txBody>
      </p:sp>
      <p:pic>
        <p:nvPicPr>
          <p:cNvPr id="26638" name="Picture 14" descr="贝多芬 1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08400" y="2997200"/>
            <a:ext cx="2232025" cy="2509838"/>
          </a:xfrm>
          <a:prstGeom prst="rect">
            <a:avLst/>
          </a:prstGeom>
          <a:noFill/>
          <a:ln w="57150" cmpd="tri">
            <a:solidFill>
              <a:srgbClr val="9A9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41" name="Picture 17" descr="施特劳斯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27763" y="2997200"/>
            <a:ext cx="2232025" cy="2527300"/>
          </a:xfrm>
          <a:prstGeom prst="rect">
            <a:avLst/>
          </a:prstGeom>
          <a:noFill/>
          <a:ln w="57150" cmpd="tri">
            <a:solidFill>
              <a:srgbClr val="9A9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44" name="Picture 20" descr="舒伯特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8313" y="1844675"/>
            <a:ext cx="3024187" cy="3600450"/>
          </a:xfrm>
          <a:prstGeom prst="rect">
            <a:avLst/>
          </a:prstGeom>
          <a:noFill/>
          <a:ln w="57150" cmpd="tri">
            <a:solidFill>
              <a:srgbClr val="9A9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46" name="Text Box 22"/>
          <p:cNvSpPr txBox="1">
            <a:spLocks noChangeArrowheads="1"/>
          </p:cNvSpPr>
          <p:nvPr/>
        </p:nvSpPr>
        <p:spPr bwMode="auto">
          <a:xfrm>
            <a:off x="6300788" y="4941888"/>
            <a:ext cx="22320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ea typeface="隶书" panose="02010509060101010101" pitchFamily="49" charset="-122"/>
              </a:rPr>
              <a:t>施特劳斯</a:t>
            </a:r>
            <a:endParaRPr lang="zh-CN" altLang="en-US" sz="3200" b="1">
              <a:solidFill>
                <a:srgbClr val="FF0000"/>
              </a:solidFill>
              <a:ea typeface="隶书" panose="02010509060101010101" pitchFamily="49" charset="-122"/>
            </a:endParaRPr>
          </a:p>
        </p:txBody>
      </p:sp>
      <p:sp>
        <p:nvSpPr>
          <p:cNvPr id="26647" name="Text Box 23"/>
          <p:cNvSpPr txBox="1">
            <a:spLocks noChangeArrowheads="1"/>
          </p:cNvSpPr>
          <p:nvPr/>
        </p:nvSpPr>
        <p:spPr bwMode="auto">
          <a:xfrm>
            <a:off x="1116013" y="4652963"/>
            <a:ext cx="174783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ea typeface="隶书" panose="02010509060101010101" pitchFamily="49" charset="-122"/>
              </a:rPr>
              <a:t>舒伯特</a:t>
            </a:r>
            <a:endParaRPr lang="zh-CN" altLang="en-US" sz="3200" b="1">
              <a:solidFill>
                <a:srgbClr val="FF0000"/>
              </a:solidFill>
              <a:ea typeface="隶书" panose="02010509060101010101" pitchFamily="49" charset="-122"/>
            </a:endParaRPr>
          </a:p>
        </p:txBody>
      </p:sp>
      <p:sp>
        <p:nvSpPr>
          <p:cNvPr id="26648" name="Text Box 24"/>
          <p:cNvSpPr txBox="1">
            <a:spLocks noChangeArrowheads="1"/>
          </p:cNvSpPr>
          <p:nvPr/>
        </p:nvSpPr>
        <p:spPr bwMode="auto">
          <a:xfrm>
            <a:off x="5292725" y="3716338"/>
            <a:ext cx="649288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FF00"/>
                </a:solidFill>
                <a:ea typeface="隶书" panose="02010509060101010101" pitchFamily="49" charset="-122"/>
              </a:rPr>
              <a:t>贝多芬</a:t>
            </a:r>
            <a:endParaRPr lang="zh-CN" altLang="en-US" sz="3200" b="1">
              <a:solidFill>
                <a:srgbClr val="FFFF00"/>
              </a:solidFill>
              <a:ea typeface="隶书" panose="02010509060101010101" pitchFamily="49" charset="-122"/>
            </a:endParaRPr>
          </a:p>
        </p:txBody>
      </p:sp>
      <p:sp>
        <p:nvSpPr>
          <p:cNvPr id="26649" name="Text Box 25"/>
          <p:cNvSpPr txBox="1">
            <a:spLocks noChangeArrowheads="1"/>
          </p:cNvSpPr>
          <p:nvPr/>
        </p:nvSpPr>
        <p:spPr bwMode="auto">
          <a:xfrm>
            <a:off x="323850" y="981075"/>
            <a:ext cx="3384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FF0000"/>
                </a:solidFill>
                <a:ea typeface="隶书" panose="02010509060101010101" pitchFamily="49" charset="-122"/>
              </a:rPr>
              <a:t>铜像大理石像</a:t>
            </a:r>
            <a:endParaRPr lang="zh-CN" altLang="en-US" sz="3600" b="1">
              <a:solidFill>
                <a:srgbClr val="FF0000"/>
              </a:solidFill>
              <a:ea typeface="隶书" panose="02010509060101010101" pitchFamily="49" charset="-122"/>
            </a:endParaRPr>
          </a:p>
        </p:txBody>
      </p:sp>
      <p:sp>
        <p:nvSpPr>
          <p:cNvPr id="29710" name="Rectangle 27"/>
          <p:cNvSpPr>
            <a:spLocks noChangeArrowheads="1"/>
          </p:cNvSpPr>
          <p:nvPr/>
        </p:nvSpPr>
        <p:spPr bwMode="auto">
          <a:xfrm>
            <a:off x="34925" y="833438"/>
            <a:ext cx="9072563" cy="4897437"/>
          </a:xfrm>
          <a:prstGeom prst="rect">
            <a:avLst/>
          </a:prstGeom>
          <a:noFill/>
          <a:ln w="76200" cmpd="tri">
            <a:solidFill>
              <a:srgbClr val="B0AC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6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6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6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6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6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1" grpId="0" autoUpdateAnimBg="0"/>
      <p:bldP spid="26631" grpId="1"/>
      <p:bldP spid="26633" grpId="0" autoUpdateAnimBg="0"/>
      <p:bldP spid="26633" grpId="1"/>
      <p:bldP spid="26646" grpId="0" autoUpdateAnimBg="0"/>
      <p:bldP spid="26646" grpId="1"/>
      <p:bldP spid="26647" grpId="0"/>
      <p:bldP spid="26648" grpId="0" autoUpdateAnimBg="0"/>
      <p:bldP spid="26648" grpId="1"/>
      <p:bldP spid="2664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WordArt 2"/>
          <p:cNvSpPr>
            <a:spLocks noChangeArrowheads="1" noChangeShapeType="1" noTextEdit="1"/>
          </p:cNvSpPr>
          <p:nvPr/>
        </p:nvSpPr>
        <p:spPr bwMode="auto">
          <a:xfrm>
            <a:off x="468313" y="260350"/>
            <a:ext cx="3095625" cy="446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kern="10">
                <a:ln w="19050">
                  <a:solidFill>
                    <a:srgbClr val="000000"/>
                  </a:solidFill>
                  <a:rou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</a:rPr>
              <a:t>读悟第三节</a:t>
            </a:r>
            <a:endParaRPr lang="zh-CN" altLang="en-US" sz="3600" b="1" kern="10">
              <a:ln w="19050">
                <a:solidFill>
                  <a:srgbClr val="000000"/>
                </a:solidFill>
                <a:round/>
              </a:ln>
              <a:solidFill>
                <a:srgbClr val="FFFF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</a:endParaRP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5292725" y="908050"/>
            <a:ext cx="3240088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FF0000"/>
                </a:solidFill>
                <a:ea typeface="隶书" panose="02010509060101010101" pitchFamily="49" charset="-122"/>
              </a:rPr>
              <a:t>音乐家名字命</a:t>
            </a:r>
            <a:endParaRPr lang="zh-CN" altLang="en-US" sz="3600" b="1">
              <a:solidFill>
                <a:srgbClr val="FF0000"/>
              </a:solidFill>
              <a:ea typeface="隶书" panose="02010509060101010101" pitchFamily="49" charset="-122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FF0000"/>
                </a:solidFill>
                <a:ea typeface="隶书" panose="02010509060101010101" pitchFamily="49" charset="-122"/>
              </a:rPr>
              <a:t>   名的地方</a:t>
            </a:r>
            <a:endParaRPr lang="zh-CN" altLang="en-US" sz="3600" b="1">
              <a:solidFill>
                <a:srgbClr val="FF0000"/>
              </a:solidFill>
              <a:ea typeface="隶书" panose="02010509060101010101" pitchFamily="49" charset="-122"/>
            </a:endParaRPr>
          </a:p>
        </p:txBody>
      </p:sp>
      <p:pic>
        <p:nvPicPr>
          <p:cNvPr id="24580" name="Picture 4" descr="13"/>
          <p:cNvPicPr>
            <a:picLocks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95288" y="3429000"/>
            <a:ext cx="3529012" cy="2016125"/>
          </a:xfrm>
          <a:prstGeom prst="rect">
            <a:avLst/>
          </a:prstGeom>
          <a:noFill/>
          <a:ln w="57150" cmpd="tri">
            <a:solidFill>
              <a:srgbClr val="9A9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1" name="Picture 5" descr="66"/>
          <p:cNvPicPr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8888" y="1125538"/>
            <a:ext cx="3598862" cy="2159000"/>
          </a:xfrm>
          <a:prstGeom prst="rect">
            <a:avLst/>
          </a:prstGeom>
          <a:noFill/>
          <a:ln w="57150" cmpd="tri">
            <a:solidFill>
              <a:srgbClr val="9A9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2" name="Picture 6" descr="1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263" y="2133600"/>
            <a:ext cx="3384550" cy="3311525"/>
          </a:xfrm>
          <a:prstGeom prst="rect">
            <a:avLst/>
          </a:prstGeom>
          <a:noFill/>
          <a:ln w="57150" cmpd="tri">
            <a:solidFill>
              <a:srgbClr val="9A9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6300788" y="4941888"/>
            <a:ext cx="18923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FF00"/>
                </a:solidFill>
                <a:ea typeface="隶书" panose="02010509060101010101" pitchFamily="49" charset="-122"/>
              </a:rPr>
              <a:t>海 顿 街</a:t>
            </a:r>
            <a:endParaRPr lang="zh-CN" altLang="en-US" sz="3200" b="1">
              <a:solidFill>
                <a:srgbClr val="FFFF00"/>
              </a:solidFill>
              <a:ea typeface="隶书" panose="02010509060101010101" pitchFamily="49" charset="-122"/>
            </a:endParaRP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4140200" y="3357563"/>
            <a:ext cx="671513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ea typeface="隶书" panose="02010509060101010101" pitchFamily="49" charset="-122"/>
              </a:rPr>
              <a:t>贝多芬 广场</a:t>
            </a:r>
            <a:endParaRPr lang="zh-CN" altLang="en-US" sz="3200" b="1">
              <a:solidFill>
                <a:srgbClr val="FF0000"/>
              </a:solidFill>
              <a:ea typeface="隶书" panose="02010509060101010101" pitchFamily="49" charset="-122"/>
            </a:endParaRP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323850" y="1052513"/>
            <a:ext cx="671513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ea typeface="隶书" panose="02010509060101010101" pitchFamily="49" charset="-122"/>
              </a:rPr>
              <a:t>舒伯特花园</a:t>
            </a:r>
            <a:endParaRPr lang="zh-CN" altLang="en-US" sz="3200" b="1">
              <a:solidFill>
                <a:srgbClr val="FF0000"/>
              </a:solidFill>
              <a:ea typeface="隶书" panose="02010509060101010101" pitchFamily="49" charset="-122"/>
            </a:endParaRPr>
          </a:p>
        </p:txBody>
      </p:sp>
      <p:sp>
        <p:nvSpPr>
          <p:cNvPr id="30730" name="Rectangle 11"/>
          <p:cNvSpPr>
            <a:spLocks noChangeArrowheads="1"/>
          </p:cNvSpPr>
          <p:nvPr/>
        </p:nvSpPr>
        <p:spPr bwMode="auto">
          <a:xfrm>
            <a:off x="34925" y="833438"/>
            <a:ext cx="9072563" cy="4897437"/>
          </a:xfrm>
          <a:prstGeom prst="rect">
            <a:avLst/>
          </a:prstGeom>
          <a:noFill/>
          <a:ln w="76200" cmpd="tri">
            <a:solidFill>
              <a:srgbClr val="B0AC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  <p:bldP spid="24583" grpId="0"/>
      <p:bldP spid="24585" grpId="0"/>
      <p:bldP spid="2458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WordArt 2"/>
          <p:cNvSpPr>
            <a:spLocks noChangeArrowheads="1" noChangeShapeType="1" noTextEdit="1"/>
          </p:cNvSpPr>
          <p:nvPr/>
        </p:nvSpPr>
        <p:spPr bwMode="auto">
          <a:xfrm>
            <a:off x="468313" y="260350"/>
            <a:ext cx="3095625" cy="446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kern="10">
                <a:ln w="19050">
                  <a:solidFill>
                    <a:srgbClr val="000000"/>
                  </a:solidFill>
                  <a:rou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</a:rPr>
              <a:t>读悟第三节</a:t>
            </a:r>
            <a:endParaRPr lang="zh-CN" altLang="en-US" sz="3600" b="1" kern="10">
              <a:ln w="19050">
                <a:solidFill>
                  <a:srgbClr val="000000"/>
                </a:solidFill>
                <a:round/>
              </a:ln>
              <a:solidFill>
                <a:srgbClr val="FFFF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</a:endParaRPr>
          </a:p>
        </p:txBody>
      </p:sp>
      <p:pic>
        <p:nvPicPr>
          <p:cNvPr id="31747" name="Picture 4" descr="草坪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084888" y="1125538"/>
            <a:ext cx="2447925" cy="1385887"/>
          </a:xfrm>
          <a:prstGeom prst="rect">
            <a:avLst/>
          </a:prstGeom>
          <a:noFill/>
          <a:ln w="57150" cmpd="tri">
            <a:solidFill>
              <a:srgbClr val="9A9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48" name="Picture 5" descr="草坪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50" y="1125538"/>
            <a:ext cx="2376488" cy="1370012"/>
          </a:xfrm>
          <a:prstGeom prst="rect">
            <a:avLst/>
          </a:prstGeom>
          <a:noFill/>
          <a:ln w="57150" cmpd="tri">
            <a:solidFill>
              <a:srgbClr val="9A9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49" name="Picture 7" descr="草坪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76600" y="1125538"/>
            <a:ext cx="2376488" cy="1387475"/>
          </a:xfrm>
          <a:prstGeom prst="rect">
            <a:avLst/>
          </a:prstGeom>
          <a:noFill/>
          <a:ln w="57150" cmpd="tri">
            <a:solidFill>
              <a:srgbClr val="9A9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50" name="Picture 10" descr="caoping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2781300"/>
            <a:ext cx="3962400" cy="2663825"/>
          </a:xfrm>
          <a:prstGeom prst="rect">
            <a:avLst/>
          </a:prstGeom>
          <a:noFill/>
          <a:ln w="57150" cmpd="tri">
            <a:solidFill>
              <a:srgbClr val="9A9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51" name="Picture 11" descr="维也纳市景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8313" y="2708275"/>
            <a:ext cx="2374900" cy="2808288"/>
          </a:xfrm>
          <a:prstGeom prst="rect">
            <a:avLst/>
          </a:prstGeom>
          <a:noFill/>
          <a:ln w="57150" cmpd="tri">
            <a:solidFill>
              <a:srgbClr val="9A9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3132138" y="3068638"/>
            <a:ext cx="1152525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FF0000"/>
                </a:solidFill>
                <a:ea typeface="隶书" panose="02010509060101010101" pitchFamily="49" charset="-122"/>
              </a:rPr>
              <a:t>鲜花组成音符</a:t>
            </a:r>
            <a:endParaRPr lang="zh-CN" altLang="en-US" sz="3600" b="1">
              <a:solidFill>
                <a:srgbClr val="FF0000"/>
              </a:solidFill>
              <a:ea typeface="隶书" panose="02010509060101010101" pitchFamily="49" charset="-122"/>
            </a:endParaRPr>
          </a:p>
        </p:txBody>
      </p:sp>
      <p:sp>
        <p:nvSpPr>
          <p:cNvPr id="31753" name="Rectangle 13"/>
          <p:cNvSpPr>
            <a:spLocks noChangeArrowheads="1"/>
          </p:cNvSpPr>
          <p:nvPr/>
        </p:nvSpPr>
        <p:spPr bwMode="auto">
          <a:xfrm>
            <a:off x="34925" y="833438"/>
            <a:ext cx="9072563" cy="4897437"/>
          </a:xfrm>
          <a:prstGeom prst="rect">
            <a:avLst/>
          </a:prstGeom>
          <a:noFill/>
          <a:ln w="76200" cmpd="tri">
            <a:solidFill>
              <a:srgbClr val="B0AC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WordArt 4"/>
          <p:cNvSpPr>
            <a:spLocks noChangeArrowheads="1" noChangeShapeType="1" noTextEdit="1"/>
          </p:cNvSpPr>
          <p:nvPr/>
        </p:nvSpPr>
        <p:spPr bwMode="auto">
          <a:xfrm>
            <a:off x="468313" y="260350"/>
            <a:ext cx="3095625" cy="446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kern="10">
                <a:ln w="19050">
                  <a:solidFill>
                    <a:srgbClr val="000000"/>
                  </a:solidFill>
                  <a:rou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</a:rPr>
              <a:t>读悟第三节</a:t>
            </a:r>
            <a:endParaRPr lang="zh-CN" altLang="en-US" sz="3600" b="1" kern="10">
              <a:ln w="19050">
                <a:solidFill>
                  <a:srgbClr val="000000"/>
                </a:solidFill>
                <a:round/>
              </a:ln>
              <a:solidFill>
                <a:srgbClr val="FFFF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</a:endParaRPr>
          </a:p>
        </p:txBody>
      </p:sp>
      <p:sp>
        <p:nvSpPr>
          <p:cNvPr id="32771" name="Text Box 5"/>
          <p:cNvSpPr txBox="1">
            <a:spLocks noChangeArrowheads="1"/>
          </p:cNvSpPr>
          <p:nvPr/>
        </p:nvSpPr>
        <p:spPr bwMode="auto">
          <a:xfrm>
            <a:off x="4572000" y="1412875"/>
            <a:ext cx="3960813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000000"/>
                </a:solidFill>
                <a:ea typeface="楷体_GB2312" panose="02010609030101010101" pitchFamily="49" charset="-122"/>
              </a:rPr>
              <a:t>　  </a:t>
            </a:r>
            <a:r>
              <a:rPr lang="zh-CN" altLang="en-US" sz="3200" b="1">
                <a:solidFill>
                  <a:srgbClr val="000000"/>
                </a:solidFill>
                <a:ea typeface="楷体_GB2312" panose="02010609030101010101" pitchFamily="49" charset="-122"/>
              </a:rPr>
              <a:t>维也纳是一座用音乐装饰起来的城市。在这儿，我们可以看</a:t>
            </a:r>
            <a:r>
              <a:rPr lang="en-US" altLang="zh-CN" sz="3200" b="1">
                <a:solidFill>
                  <a:srgbClr val="000000"/>
                </a:solidFill>
                <a:ea typeface="楷体_GB2312" panose="02010609030101010101" pitchFamily="49" charset="-122"/>
              </a:rPr>
              <a:t>______________</a:t>
            </a:r>
            <a:endParaRPr lang="en-US" altLang="zh-CN" sz="3200" b="1">
              <a:solidFill>
                <a:srgbClr val="000000"/>
              </a:solidFill>
              <a:ea typeface="楷体_GB2312" panose="02010609030101010101" pitchFamily="49" charset="-122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000000"/>
                </a:solidFill>
                <a:ea typeface="楷体_GB2312" panose="02010609030101010101" pitchFamily="49" charset="-122"/>
              </a:rPr>
              <a:t>_______,</a:t>
            </a:r>
            <a:r>
              <a:rPr lang="zh-CN" altLang="en-US" sz="3200" b="1">
                <a:solidFill>
                  <a:srgbClr val="000000"/>
                </a:solidFill>
                <a:ea typeface="楷体_GB2312" panose="02010609030101010101" pitchFamily="49" charset="-122"/>
              </a:rPr>
              <a:t>可以看到</a:t>
            </a:r>
            <a:r>
              <a:rPr lang="en-US" altLang="zh-CN" sz="3200" b="1">
                <a:solidFill>
                  <a:srgbClr val="000000"/>
                </a:solidFill>
                <a:ea typeface="楷体_GB2312" panose="02010609030101010101" pitchFamily="49" charset="-122"/>
              </a:rPr>
              <a:t>________________</a:t>
            </a:r>
            <a:br>
              <a:rPr lang="en-US" altLang="zh-CN" sz="3200" b="1">
                <a:solidFill>
                  <a:srgbClr val="000000"/>
                </a:solidFill>
                <a:ea typeface="楷体_GB2312" panose="02010609030101010101" pitchFamily="49" charset="-122"/>
              </a:rPr>
            </a:br>
            <a:r>
              <a:rPr lang="en-US" altLang="zh-CN" sz="3200" b="1">
                <a:solidFill>
                  <a:srgbClr val="000000"/>
                </a:solidFill>
                <a:ea typeface="楷体_GB2312" panose="02010609030101010101" pitchFamily="49" charset="-122"/>
              </a:rPr>
              <a:t>______,</a:t>
            </a:r>
            <a:r>
              <a:rPr lang="zh-CN" altLang="zh-CN" sz="3200" b="1">
                <a:solidFill>
                  <a:srgbClr val="000000"/>
                </a:solidFill>
                <a:ea typeface="楷体_GB2312" panose="02010609030101010101" pitchFamily="49" charset="-122"/>
              </a:rPr>
              <a:t>还</a:t>
            </a:r>
            <a:r>
              <a:rPr lang="zh-CN" altLang="en-US" sz="3200" b="1">
                <a:solidFill>
                  <a:srgbClr val="000000"/>
                </a:solidFill>
                <a:ea typeface="楷体_GB2312" panose="02010609030101010101" pitchFamily="49" charset="-122"/>
              </a:rPr>
              <a:t>可以看到</a:t>
            </a:r>
            <a:br>
              <a:rPr lang="zh-CN" altLang="en-US" sz="3200" b="1">
                <a:solidFill>
                  <a:srgbClr val="000000"/>
                </a:solidFill>
                <a:ea typeface="楷体_GB2312" panose="02010609030101010101" pitchFamily="49" charset="-122"/>
              </a:rPr>
            </a:br>
            <a:r>
              <a:rPr lang="en-US" altLang="zh-CN" sz="3200" b="1">
                <a:solidFill>
                  <a:srgbClr val="000000"/>
                </a:solidFill>
                <a:ea typeface="楷体_GB2312" panose="02010609030101010101" pitchFamily="49" charset="-122"/>
              </a:rPr>
              <a:t>________________.</a:t>
            </a:r>
            <a:r>
              <a:rPr lang="zh-CN" altLang="en-US" sz="3600" b="1" u="sng">
                <a:solidFill>
                  <a:srgbClr val="000000"/>
                </a:solidFill>
                <a:ea typeface="楷体_GB2312" panose="02010609030101010101" pitchFamily="49" charset="-122"/>
              </a:rPr>
              <a:t>　　　</a:t>
            </a:r>
            <a:r>
              <a:rPr lang="en-US" sz="3600" b="1" u="sng">
                <a:solidFill>
                  <a:srgbClr val="000000"/>
                </a:solidFill>
                <a:ea typeface="楷体_GB2312" panose="02010609030101010101" pitchFamily="49" charset="-122"/>
              </a:rPr>
              <a:t>     </a:t>
            </a:r>
            <a:endParaRPr lang="zh-CN" altLang="en-US" sz="3600" b="1">
              <a:solidFill>
                <a:srgbClr val="00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32772" name="Text Box 6"/>
          <p:cNvSpPr txBox="1">
            <a:spLocks noChangeArrowheads="1"/>
          </p:cNvSpPr>
          <p:nvPr/>
        </p:nvSpPr>
        <p:spPr bwMode="auto">
          <a:xfrm>
            <a:off x="4427538" y="908050"/>
            <a:ext cx="33131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FF0000"/>
                </a:solidFill>
                <a:ea typeface="楷体_GB2312" panose="02010609030101010101" pitchFamily="49" charset="-122"/>
              </a:rPr>
              <a:t>  </a:t>
            </a:r>
            <a:r>
              <a:rPr lang="en-US" altLang="zh-CN" sz="2400" b="1">
                <a:solidFill>
                  <a:srgbClr val="FF0000"/>
                </a:solidFill>
              </a:rPr>
              <a:t>◇   </a:t>
            </a:r>
            <a:r>
              <a:rPr lang="zh-CN" altLang="en-US" sz="3600" b="1">
                <a:solidFill>
                  <a:srgbClr val="FF0000"/>
                </a:solidFill>
                <a:ea typeface="楷体_GB2312" panose="02010609030101010101" pitchFamily="49" charset="-122"/>
              </a:rPr>
              <a:t>说话练习：</a:t>
            </a:r>
            <a:endParaRPr lang="zh-CN" altLang="en-US" sz="36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pic>
        <p:nvPicPr>
          <p:cNvPr id="32773" name="Picture 8" descr="3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23850" y="1125538"/>
            <a:ext cx="3740150" cy="4176712"/>
          </a:xfrm>
          <a:prstGeom prst="rect">
            <a:avLst/>
          </a:prstGeom>
          <a:noFill/>
          <a:ln w="57150" cmpd="tri">
            <a:solidFill>
              <a:srgbClr val="9A9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4500563" y="2924175"/>
            <a:ext cx="3887787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FF0000"/>
                </a:solidFill>
                <a:ea typeface="楷体_GB2312" panose="02010609030101010101" pitchFamily="49" charset="-122"/>
              </a:rPr>
              <a:t>     </a:t>
            </a:r>
            <a:r>
              <a:rPr lang="zh-CN" altLang="en-US" sz="3200" b="1">
                <a:solidFill>
                  <a:srgbClr val="FF0000"/>
                </a:solidFill>
                <a:ea typeface="楷体_GB2312" panose="02010609030101010101" pitchFamily="49" charset="-122"/>
              </a:rPr>
              <a:t>音乐家的铜像大</a:t>
            </a:r>
            <a:endParaRPr lang="zh-CN" altLang="en-US" sz="3200" b="1">
              <a:solidFill>
                <a:srgbClr val="FF0000"/>
              </a:solidFill>
              <a:ea typeface="楷体_GB2312" panose="02010609030101010101" pitchFamily="49" charset="-122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ea typeface="楷体_GB2312" panose="02010609030101010101" pitchFamily="49" charset="-122"/>
              </a:rPr>
              <a:t>  理石像</a:t>
            </a:r>
            <a:endParaRPr lang="zh-CN" altLang="en-US" sz="32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4572000" y="3860800"/>
            <a:ext cx="3887788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ea typeface="楷体_GB2312" panose="02010609030101010101" pitchFamily="49" charset="-122"/>
              </a:rPr>
              <a:t>音乐家名字命名的</a:t>
            </a:r>
            <a:endParaRPr lang="zh-CN" altLang="en-US" sz="3200" b="1">
              <a:solidFill>
                <a:srgbClr val="FF0000"/>
              </a:solidFill>
              <a:ea typeface="楷体_GB2312" panose="02010609030101010101" pitchFamily="49" charset="-122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ea typeface="楷体_GB2312" panose="02010609030101010101" pitchFamily="49" charset="-122"/>
              </a:rPr>
              <a:t>地方</a:t>
            </a:r>
            <a:endParaRPr lang="zh-CN" altLang="en-US" sz="32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4859338" y="4868863"/>
            <a:ext cx="340518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ea typeface="楷体_GB2312" panose="02010609030101010101" pitchFamily="49" charset="-122"/>
              </a:rPr>
              <a:t>鲜花组成的音符</a:t>
            </a:r>
            <a:endParaRPr lang="zh-CN" altLang="en-US" sz="32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32777" name="Rectangle 12"/>
          <p:cNvSpPr>
            <a:spLocks noChangeArrowheads="1"/>
          </p:cNvSpPr>
          <p:nvPr/>
        </p:nvSpPr>
        <p:spPr bwMode="auto">
          <a:xfrm>
            <a:off x="34925" y="833438"/>
            <a:ext cx="9072563" cy="4897437"/>
          </a:xfrm>
          <a:prstGeom prst="rect">
            <a:avLst/>
          </a:prstGeom>
          <a:noFill/>
          <a:ln w="76200" cmpd="tri">
            <a:solidFill>
              <a:srgbClr val="B0AC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7" grpId="0"/>
      <p:bldP spid="27658" grpId="0"/>
      <p:bldP spid="2765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WordArt 4"/>
          <p:cNvSpPr>
            <a:spLocks noChangeArrowheads="1" noChangeShapeType="1" noTextEdit="1"/>
          </p:cNvSpPr>
          <p:nvPr/>
        </p:nvSpPr>
        <p:spPr bwMode="auto">
          <a:xfrm>
            <a:off x="468313" y="260350"/>
            <a:ext cx="3095625" cy="446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kern="10">
                <a:ln w="19050">
                  <a:solidFill>
                    <a:srgbClr val="000000"/>
                  </a:solidFill>
                  <a:rou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</a:rPr>
              <a:t>读悟第四节</a:t>
            </a:r>
            <a:endParaRPr lang="zh-CN" altLang="en-US" sz="3600" b="1" kern="10">
              <a:ln w="19050">
                <a:solidFill>
                  <a:srgbClr val="000000"/>
                </a:solidFill>
                <a:round/>
              </a:ln>
              <a:solidFill>
                <a:srgbClr val="FFFF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</a:endParaRPr>
          </a:p>
        </p:txBody>
      </p:sp>
      <p:graphicFrame>
        <p:nvGraphicFramePr>
          <p:cNvPr id="28902" name="Group 230"/>
          <p:cNvGraphicFramePr>
            <a:graphicFrameLocks noGrp="1"/>
          </p:cNvGraphicFramePr>
          <p:nvPr/>
        </p:nvGraphicFramePr>
        <p:xfrm>
          <a:off x="755650" y="1700213"/>
          <a:ext cx="7559675" cy="3427414"/>
        </p:xfrm>
        <a:graphic>
          <a:graphicData uri="http://schemas.openxmlformats.org/drawingml/2006/table">
            <a:tbl>
              <a:tblPr/>
              <a:tblGrid>
                <a:gridCol w="2232025"/>
                <a:gridCol w="2519363"/>
                <a:gridCol w="2808287"/>
              </a:tblGrid>
              <a:tr h="719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anose="02010609030101010101" pitchFamily="49" charset="-122"/>
                        </a:rPr>
                        <a:t>  </a:t>
                      </a: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anose="02010609030101010101" pitchFamily="49" charset="-122"/>
                        </a:rPr>
                        <a:t>时候情况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anose="02010609030101010101" pitchFamily="49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anose="02010609030101010101" pitchFamily="49" charset="-122"/>
                        </a:rPr>
                        <a:t>  </a:t>
                      </a: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anose="02010609030101010101" pitchFamily="49" charset="-122"/>
                        </a:rPr>
                        <a:t>听到什么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anose="02010609030101010101" pitchFamily="49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anose="02010609030101010101" pitchFamily="49" charset="-122"/>
                        </a:rPr>
                        <a:t>   </a:t>
                      </a: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anose="02010609030101010101" pitchFamily="49" charset="-122"/>
                        </a:rPr>
                        <a:t>感觉如何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anose="02010609030101010101" pitchFamily="49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</a:tr>
              <a:tr h="676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</a:tr>
              <a:tr h="676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8C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33821" name="Text Box 73"/>
          <p:cNvSpPr txBox="1">
            <a:spLocks noChangeArrowheads="1"/>
          </p:cNvSpPr>
          <p:nvPr/>
        </p:nvSpPr>
        <p:spPr bwMode="auto">
          <a:xfrm>
            <a:off x="468313" y="981075"/>
            <a:ext cx="6140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>
                <a:solidFill>
                  <a:srgbClr val="000000"/>
                </a:solidFill>
              </a:rPr>
              <a:t>◇ </a:t>
            </a:r>
            <a:r>
              <a:rPr lang="zh-CN" altLang="en-US" sz="3600" b="1">
                <a:solidFill>
                  <a:srgbClr val="000000"/>
                </a:solidFill>
                <a:ea typeface="楷体_GB2312" panose="02010609030101010101" pitchFamily="49" charset="-122"/>
              </a:rPr>
              <a:t>默读第四节，完成下表：</a:t>
            </a:r>
            <a:endParaRPr lang="zh-CN" altLang="en-US" sz="3600" b="1">
              <a:solidFill>
                <a:srgbClr val="00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28886" name="Text Box 214"/>
          <p:cNvSpPr txBox="1">
            <a:spLocks noChangeArrowheads="1"/>
          </p:cNvSpPr>
          <p:nvPr/>
        </p:nvSpPr>
        <p:spPr bwMode="auto">
          <a:xfrm>
            <a:off x="1116013" y="2565400"/>
            <a:ext cx="14605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ea typeface="楷体_GB2312" panose="02010609030101010101" pitchFamily="49" charset="-122"/>
              </a:rPr>
              <a:t>漫步时</a:t>
            </a:r>
            <a:endParaRPr lang="zh-CN" altLang="en-US" sz="32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28887" name="Text Box 215"/>
          <p:cNvSpPr txBox="1">
            <a:spLocks noChangeArrowheads="1"/>
          </p:cNvSpPr>
          <p:nvPr/>
        </p:nvSpPr>
        <p:spPr bwMode="auto">
          <a:xfrm>
            <a:off x="827088" y="3213100"/>
            <a:ext cx="225266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ea typeface="楷体_GB2312" panose="02010609030101010101" pitchFamily="49" charset="-122"/>
              </a:rPr>
              <a:t>夏天的夜晚</a:t>
            </a:r>
            <a:endParaRPr lang="zh-CN" altLang="en-US" sz="32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28888" name="Text Box 216"/>
          <p:cNvSpPr txBox="1">
            <a:spLocks noChangeArrowheads="1"/>
          </p:cNvSpPr>
          <p:nvPr/>
        </p:nvSpPr>
        <p:spPr bwMode="auto">
          <a:xfrm>
            <a:off x="827088" y="3933825"/>
            <a:ext cx="23241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ea typeface="楷体_GB2312" panose="02010609030101010101" pitchFamily="49" charset="-122"/>
              </a:rPr>
              <a:t>合家欢乐时</a:t>
            </a:r>
            <a:endParaRPr lang="zh-CN" altLang="en-US" sz="32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28889" name="Text Box 217"/>
          <p:cNvSpPr txBox="1">
            <a:spLocks noChangeArrowheads="1"/>
          </p:cNvSpPr>
          <p:nvPr/>
        </p:nvSpPr>
        <p:spPr bwMode="auto">
          <a:xfrm>
            <a:off x="827088" y="4508500"/>
            <a:ext cx="22320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ea typeface="楷体_GB2312" panose="02010609030101010101" pitchFamily="49" charset="-122"/>
              </a:rPr>
              <a:t>集会庆典时</a:t>
            </a:r>
            <a:endParaRPr lang="zh-CN" altLang="en-US" sz="32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28890" name="Text Box 218"/>
          <p:cNvSpPr txBox="1">
            <a:spLocks noChangeArrowheads="1"/>
          </p:cNvSpPr>
          <p:nvPr/>
        </p:nvSpPr>
        <p:spPr bwMode="auto">
          <a:xfrm>
            <a:off x="2987675" y="2492375"/>
            <a:ext cx="26844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ea typeface="楷体_GB2312" panose="02010609030101010101" pitchFamily="49" charset="-122"/>
              </a:rPr>
              <a:t>华尔兹圆舞曲</a:t>
            </a:r>
            <a:endParaRPr lang="zh-CN" altLang="en-US" sz="32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28893" name="Text Box 221"/>
          <p:cNvSpPr txBox="1">
            <a:spLocks noChangeArrowheads="1"/>
          </p:cNvSpPr>
          <p:nvPr/>
        </p:nvSpPr>
        <p:spPr bwMode="auto">
          <a:xfrm>
            <a:off x="5940425" y="2492375"/>
            <a:ext cx="18923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ea typeface="楷体_GB2312" panose="02010609030101010101" pitchFamily="49" charset="-122"/>
              </a:rPr>
              <a:t>优雅轻快</a:t>
            </a:r>
            <a:endParaRPr lang="zh-CN" altLang="en-US" sz="32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28894" name="Text Box 222"/>
          <p:cNvSpPr txBox="1">
            <a:spLocks noChangeArrowheads="1"/>
          </p:cNvSpPr>
          <p:nvPr/>
        </p:nvSpPr>
        <p:spPr bwMode="auto">
          <a:xfrm>
            <a:off x="3203575" y="3213100"/>
            <a:ext cx="23256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ea typeface="楷体_GB2312" panose="02010609030101010101" pitchFamily="49" charset="-122"/>
              </a:rPr>
              <a:t>悠扬的乐声</a:t>
            </a:r>
            <a:endParaRPr lang="zh-CN" altLang="en-US" sz="32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28895" name="Text Box 223"/>
          <p:cNvSpPr txBox="1">
            <a:spLocks noChangeArrowheads="1"/>
          </p:cNvSpPr>
          <p:nvPr/>
        </p:nvSpPr>
        <p:spPr bwMode="auto">
          <a:xfrm>
            <a:off x="5651500" y="3213100"/>
            <a:ext cx="28289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ea typeface="楷体_GB2312" panose="02010609030101010101" pitchFamily="49" charset="-122"/>
              </a:rPr>
              <a:t>悠扬飘溢回荡</a:t>
            </a:r>
            <a:endParaRPr lang="zh-CN" altLang="en-US" sz="32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28896" name="Text Box 224"/>
          <p:cNvSpPr txBox="1">
            <a:spLocks noChangeArrowheads="1"/>
          </p:cNvSpPr>
          <p:nvPr/>
        </p:nvSpPr>
        <p:spPr bwMode="auto">
          <a:xfrm>
            <a:off x="3203575" y="3860800"/>
            <a:ext cx="22526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ea typeface="楷体_GB2312" panose="02010609030101010101" pitchFamily="49" charset="-122"/>
              </a:rPr>
              <a:t>优美的旋律</a:t>
            </a:r>
            <a:endParaRPr lang="zh-CN" altLang="en-US" sz="32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28897" name="Text Box 225"/>
          <p:cNvSpPr txBox="1">
            <a:spLocks noChangeArrowheads="1"/>
          </p:cNvSpPr>
          <p:nvPr/>
        </p:nvSpPr>
        <p:spPr bwMode="auto">
          <a:xfrm>
            <a:off x="5795963" y="3860800"/>
            <a:ext cx="22891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ea typeface="楷体_GB2312" panose="02010609030101010101" pitchFamily="49" charset="-122"/>
              </a:rPr>
              <a:t>优美传遍</a:t>
            </a:r>
            <a:endParaRPr lang="zh-CN" altLang="en-US" sz="32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28898" name="Text Box 226"/>
          <p:cNvSpPr txBox="1">
            <a:spLocks noChangeArrowheads="1"/>
          </p:cNvSpPr>
          <p:nvPr/>
        </p:nvSpPr>
        <p:spPr bwMode="auto">
          <a:xfrm>
            <a:off x="3203575" y="4508500"/>
            <a:ext cx="18923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ea typeface="楷体_GB2312" panose="02010609030101010101" pitchFamily="49" charset="-122"/>
              </a:rPr>
              <a:t>古典音乐</a:t>
            </a:r>
            <a:endParaRPr lang="zh-CN" altLang="en-US" sz="32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28899" name="Text Box 227"/>
          <p:cNvSpPr txBox="1">
            <a:spLocks noChangeArrowheads="1"/>
          </p:cNvSpPr>
          <p:nvPr/>
        </p:nvSpPr>
        <p:spPr bwMode="auto">
          <a:xfrm>
            <a:off x="6156325" y="4581525"/>
            <a:ext cx="1244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ea typeface="楷体_GB2312" panose="02010609030101010101" pitchFamily="49" charset="-122"/>
              </a:rPr>
              <a:t>习惯</a:t>
            </a:r>
            <a:endParaRPr lang="zh-CN" altLang="en-US" sz="32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33834" name="Rectangle 231"/>
          <p:cNvSpPr>
            <a:spLocks noChangeArrowheads="1"/>
          </p:cNvSpPr>
          <p:nvPr/>
        </p:nvSpPr>
        <p:spPr bwMode="auto">
          <a:xfrm>
            <a:off x="34925" y="833438"/>
            <a:ext cx="9072563" cy="4897437"/>
          </a:xfrm>
          <a:prstGeom prst="rect">
            <a:avLst/>
          </a:prstGeom>
          <a:noFill/>
          <a:ln w="76200" cmpd="tri">
            <a:solidFill>
              <a:srgbClr val="B0AC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8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8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8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88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88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8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8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86" grpId="0"/>
      <p:bldP spid="28887" grpId="0"/>
      <p:bldP spid="28889" grpId="0"/>
      <p:bldP spid="28890" grpId="0"/>
      <p:bldP spid="28893" grpId="0"/>
      <p:bldP spid="28894" grpId="0"/>
      <p:bldP spid="28895" grpId="0"/>
      <p:bldP spid="28896" grpId="0"/>
      <p:bldP spid="28898" grpId="0"/>
      <p:bldP spid="2889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pic>
        <p:nvPicPr>
          <p:cNvPr id="79876" name="Picture 4" descr="200410251053110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-30163"/>
            <a:ext cx="9144000" cy="688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77" name="Picture 5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78" name="Picture 6" descr="yydsd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79" name="Picture 7" descr="wb04083000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80" name="Picture 8" descr="A1B0D7EED2D5CAF5_112900496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3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81" name="Picture 9" descr="B6E0E8A7BAD3B5C4_112900613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372600" cy="702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82" name="Picture 10" descr="BAA3C9F1C8AAB1B3_112900568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9372600" cy="708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83" name="Picture 11" descr="CCECBFD5_112900572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-76200"/>
            <a:ext cx="9372600" cy="708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5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98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98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98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98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98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98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5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98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0"/>
                            </p:stCondLst>
                            <p:childTnLst>
                              <p:par>
                                <p:cTn id="30" presetID="17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98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98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98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98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37" presetID="16" presetClass="entr" presetSubtype="21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798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000"/>
                            </p:stCondLst>
                            <p:childTnLst>
                              <p:par>
                                <p:cTn id="41" presetID="19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798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0" fill="hold"/>
                                        <p:tgtEl>
                                          <p:spTgt spid="798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yydct2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09600" y="700088"/>
            <a:ext cx="7924800" cy="455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2743200" y="5546725"/>
            <a:ext cx="39481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>
                <a:solidFill>
                  <a:srgbClr val="FFFFFF"/>
                </a:solidFill>
                <a:ea typeface="楷体_GB2312" panose="02010609030101010101" pitchFamily="49" charset="-122"/>
              </a:rPr>
              <a:t>家 庭 室 内 演 奏</a:t>
            </a:r>
            <a:endParaRPr lang="zh-CN" altLang="en-US" sz="4000" b="1">
              <a:solidFill>
                <a:srgbClr val="FFFFFF"/>
              </a:solidFill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lt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04800" y="304800"/>
            <a:ext cx="8610600" cy="541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2667000" y="5867400"/>
            <a:ext cx="37512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>
                <a:solidFill>
                  <a:srgbClr val="FFFFFF"/>
                </a:solidFill>
                <a:ea typeface="楷体_GB2312" panose="02010609030101010101" pitchFamily="49" charset="-122"/>
              </a:rPr>
              <a:t>露天音乐演奏会</a:t>
            </a:r>
            <a:endParaRPr lang="zh-CN" altLang="en-US" sz="4000" b="1">
              <a:solidFill>
                <a:srgbClr val="FFFFFF"/>
              </a:solidFill>
              <a:ea typeface="楷体_GB2312" panose="02010609030101010101" pitchFamily="49" charset="-122"/>
            </a:endParaRPr>
          </a:p>
        </p:txBody>
      </p:sp>
      <p:sp>
        <p:nvSpPr>
          <p:cNvPr id="3584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497638"/>
            <a:ext cx="457200" cy="346075"/>
          </a:xfrm>
          <a:prstGeom prst="actionButtonBackPrevious">
            <a:avLst/>
          </a:prstGeom>
          <a:noFill/>
          <a:ln w="317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WordArt 4"/>
          <p:cNvSpPr>
            <a:spLocks noChangeArrowheads="1" noChangeShapeType="1" noTextEdit="1"/>
          </p:cNvSpPr>
          <p:nvPr/>
        </p:nvSpPr>
        <p:spPr bwMode="auto">
          <a:xfrm>
            <a:off x="468313" y="260350"/>
            <a:ext cx="3095625" cy="446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kern="10">
                <a:ln w="19050">
                  <a:solidFill>
                    <a:srgbClr val="000000"/>
                  </a:solidFill>
                  <a:rou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</a:rPr>
              <a:t>读悟第四节</a:t>
            </a:r>
            <a:endParaRPr lang="zh-CN" altLang="en-US" sz="3600" b="1" kern="10">
              <a:ln w="19050">
                <a:solidFill>
                  <a:srgbClr val="000000"/>
                </a:solidFill>
                <a:round/>
              </a:ln>
              <a:solidFill>
                <a:srgbClr val="FFFF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</a:endParaRPr>
          </a:p>
        </p:txBody>
      </p:sp>
      <p:sp>
        <p:nvSpPr>
          <p:cNvPr id="36867" name="Rectangle 5"/>
          <p:cNvSpPr>
            <a:spLocks noChangeArrowheads="1"/>
          </p:cNvSpPr>
          <p:nvPr/>
        </p:nvSpPr>
        <p:spPr bwMode="auto">
          <a:xfrm>
            <a:off x="684213" y="1557338"/>
            <a:ext cx="8459787" cy="415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0000"/>
              <a:buFont typeface="Wingdings" panose="05000000000000000000" pitchFamily="2" charset="2"/>
              <a:buNone/>
            </a:pPr>
            <a:r>
              <a:rPr kumimoji="1" lang="en-US" altLang="zh-CN" sz="32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</a:t>
            </a:r>
            <a:r>
              <a:rPr kumimoji="1" lang="zh-CN" altLang="en-US" sz="36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维也纳几乎一天也离不开音乐。人们在漫步时</a:t>
            </a:r>
            <a:r>
              <a:rPr kumimoji="1" lang="en-US" altLang="zh-CN" sz="3600" b="1" u="sng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                </a:t>
            </a:r>
            <a:r>
              <a:rPr kumimoji="1" lang="zh-CN" altLang="en-US" sz="36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，夏天的夜晚，公园里还举行</a:t>
            </a:r>
            <a:r>
              <a:rPr kumimoji="1" lang="zh-CN" altLang="en-US" sz="3600" b="1" u="sng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           ，</a:t>
            </a:r>
            <a:endParaRPr kumimoji="1" lang="zh-CN" altLang="en-US" sz="3600" b="1" u="sng">
              <a:solidFill>
                <a:srgbClr val="0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0000"/>
              <a:buFont typeface="Wingdings" panose="05000000000000000000" pitchFamily="2" charset="2"/>
              <a:buNone/>
            </a:pPr>
            <a:r>
              <a:rPr kumimoji="1" lang="zh-CN" altLang="en-US" sz="3600" b="1" u="sng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                              </a:t>
            </a:r>
            <a:r>
              <a:rPr kumimoji="1" lang="zh-CN" altLang="en-US" sz="36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。维也纳的许多家庭有着</a:t>
            </a:r>
            <a:r>
              <a:rPr kumimoji="1" lang="zh-CN" altLang="en-US" sz="3600" b="1" u="sng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       </a:t>
            </a:r>
            <a:r>
              <a:rPr kumimoji="1" lang="zh-CN" altLang="en-US" sz="36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的传统，尤其是在合家欢乐的时候，总要</a:t>
            </a:r>
            <a:r>
              <a:rPr kumimoji="1" lang="zh-CN" altLang="en-US" sz="3600" b="1" u="sng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        </a:t>
            </a:r>
            <a:r>
              <a:rPr kumimoji="1" lang="zh-CN" altLang="en-US" sz="36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。在举行集会、庆典甚至政府会议时，</a:t>
            </a:r>
            <a:r>
              <a:rPr kumimoji="1" lang="zh-CN" altLang="en-US" sz="3600" b="1" u="sng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             </a:t>
            </a:r>
            <a:r>
              <a:rPr kumimoji="1" lang="zh-CN" altLang="en-US" sz="36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。</a:t>
            </a:r>
            <a:endParaRPr kumimoji="1" lang="en-US" altLang="zh-CN" sz="3600" b="1">
              <a:solidFill>
                <a:srgbClr val="0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36868" name="Text Box 6"/>
          <p:cNvSpPr txBox="1">
            <a:spLocks noChangeArrowheads="1"/>
          </p:cNvSpPr>
          <p:nvPr/>
        </p:nvSpPr>
        <p:spPr bwMode="auto">
          <a:xfrm>
            <a:off x="700088" y="915988"/>
            <a:ext cx="57800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800">
                <a:solidFill>
                  <a:srgbClr val="FF0000"/>
                </a:solidFill>
                <a:ea typeface="楷体_GB2312" panose="02010609030101010101" pitchFamily="49" charset="-122"/>
              </a:rPr>
              <a:t>◇   </a:t>
            </a:r>
            <a:r>
              <a:rPr lang="zh-CN" altLang="en-US" sz="3600" b="1">
                <a:solidFill>
                  <a:srgbClr val="FF0000"/>
                </a:solidFill>
                <a:ea typeface="楷体_GB2312" panose="02010609030101010101" pitchFamily="49" charset="-122"/>
              </a:rPr>
              <a:t>填空，注意语言要简洁。</a:t>
            </a:r>
            <a:endParaRPr lang="zh-CN" altLang="en-US" sz="36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2987675" y="2060575"/>
            <a:ext cx="48450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800" b="1">
                <a:solidFill>
                  <a:srgbClr val="FF0000"/>
                </a:solidFill>
                <a:ea typeface="楷体_GB2312" panose="02010609030101010101" pitchFamily="49" charset="-122"/>
              </a:rPr>
              <a:t>随时可以听到华尔兹圆舞曲。</a:t>
            </a:r>
            <a:endParaRPr kumimoji="1" lang="zh-CN" altLang="en-US" sz="28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5478145" y="2580005"/>
            <a:ext cx="38179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800" b="1">
                <a:solidFill>
                  <a:srgbClr val="FF0000"/>
                </a:solidFill>
                <a:ea typeface="楷体_GB2312" panose="02010609030101010101" pitchFamily="49" charset="-122"/>
              </a:rPr>
              <a:t>露天音乐演奏会</a:t>
            </a:r>
            <a:endParaRPr lang="zh-CN" altLang="en-US" sz="28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5724525" y="3716338"/>
            <a:ext cx="16764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ea typeface="楷体_GB2312" panose="02010609030101010101" pitchFamily="49" charset="-122"/>
              </a:rPr>
              <a:t>室内演奏</a:t>
            </a:r>
            <a:endParaRPr lang="zh-CN" altLang="en-US" sz="28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1619250" y="4724400"/>
            <a:ext cx="17478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ea typeface="楷体_GB2312" panose="02010609030101010101" pitchFamily="49" charset="-122"/>
              </a:rPr>
              <a:t>演奏一番</a:t>
            </a:r>
            <a:endParaRPr lang="zh-CN" altLang="en-US" sz="28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32779" name="Text Box 11"/>
          <p:cNvSpPr txBox="1">
            <a:spLocks noChangeArrowheads="1"/>
          </p:cNvSpPr>
          <p:nvPr/>
        </p:nvSpPr>
        <p:spPr bwMode="auto">
          <a:xfrm>
            <a:off x="3419475" y="5157788"/>
            <a:ext cx="34559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800" b="1">
                <a:solidFill>
                  <a:srgbClr val="FF0000"/>
                </a:solidFill>
                <a:ea typeface="楷体_GB2312" panose="02010609030101010101" pitchFamily="49" charset="-122"/>
              </a:rPr>
              <a:t>也要奏一曲古典音乐</a:t>
            </a:r>
            <a:endParaRPr kumimoji="1" lang="zh-CN" altLang="en-US" sz="28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36874" name="Rectangle 13"/>
          <p:cNvSpPr>
            <a:spLocks noChangeArrowheads="1"/>
          </p:cNvSpPr>
          <p:nvPr/>
        </p:nvSpPr>
        <p:spPr bwMode="auto">
          <a:xfrm>
            <a:off x="34925" y="833438"/>
            <a:ext cx="9072563" cy="4897437"/>
          </a:xfrm>
          <a:prstGeom prst="rect">
            <a:avLst/>
          </a:prstGeom>
          <a:noFill/>
          <a:ln w="76200" cmpd="tri">
            <a:solidFill>
              <a:srgbClr val="B0AC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539750" y="3213100"/>
            <a:ext cx="87566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ea typeface="楷体_GB2312" panose="02010609030101010101" pitchFamily="49" charset="-122"/>
              </a:rPr>
              <a:t>悠扬的乐声掺和着花草的芬芳，在晚风中飘溢、回荡。</a:t>
            </a:r>
            <a:endParaRPr lang="zh-CN" altLang="en-US" sz="28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5" grpId="0"/>
      <p:bldP spid="32776" grpId="0"/>
      <p:bldP spid="32777" grpId="0"/>
      <p:bldP spid="32778" grpId="0"/>
      <p:bldP spid="32779" grpId="0"/>
      <p:bldP spid="215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4859338" y="2492375"/>
            <a:ext cx="3816350" cy="2881313"/>
          </a:xfrm>
        </p:spPr>
        <p:txBody>
          <a:bodyPr/>
          <a:lstStyle/>
          <a:p>
            <a:r>
              <a:rPr lang="zh-CN" altLang="en-US" sz="3600" b="1" smtClean="0">
                <a:solidFill>
                  <a:srgbClr val="FF0000"/>
                </a:solidFill>
                <a:ea typeface="楷体_GB2312" panose="02010609030101010101" pitchFamily="49" charset="-122"/>
              </a:rPr>
              <a:t>乐声、花香掺杂混合在一起，让人的听觉嗅觉都有美好的感受</a:t>
            </a:r>
            <a:endParaRPr lang="zh-CN" altLang="en-US" sz="3600" b="1" smtClean="0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62469" name="Rectangle 5"/>
          <p:cNvSpPr>
            <a:spLocks noChangeArrowheads="1"/>
          </p:cNvSpPr>
          <p:nvPr>
            <p:ph type="body" idx="1"/>
          </p:nvPr>
        </p:nvSpPr>
        <p:spPr>
          <a:xfrm>
            <a:off x="395288" y="1628775"/>
            <a:ext cx="8229600" cy="4525963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4000" b="1" smtClean="0">
                <a:ea typeface="黑体" panose="02010609060101010101" pitchFamily="2" charset="-122"/>
              </a:rPr>
              <a:t>          悠扬的乐声掺和着花草的芬芳，在晚风中飘溢、回荡。</a:t>
            </a:r>
            <a:endParaRPr lang="zh-CN" altLang="en-US" sz="4000" b="1" smtClean="0">
              <a:ea typeface="黑体" panose="02010609060101010101" pitchFamily="2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4000" b="1" smtClean="0">
                <a:ea typeface="黑体" panose="02010609060101010101" pitchFamily="2" charset="-122"/>
              </a:rPr>
              <a:t>   在这里，“掺和”指</a:t>
            </a:r>
            <a:r>
              <a:rPr lang="zh-CN" altLang="en-US" sz="4000" b="1" u="sng" smtClean="0">
                <a:ea typeface="黑体" panose="02010609060101010101" pitchFamily="2" charset="-122"/>
              </a:rPr>
              <a:t>                       </a:t>
            </a:r>
            <a:r>
              <a:rPr lang="zh-CN" altLang="en-US" sz="4000" b="1" smtClean="0">
                <a:ea typeface="黑体" panose="02010609060101010101" pitchFamily="2" charset="-122"/>
              </a:rPr>
              <a:t>。</a:t>
            </a:r>
            <a:endParaRPr lang="zh-CN" altLang="en-US" sz="4000" b="1" smtClean="0"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  <p:bldP spid="6246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WordArt 2"/>
          <p:cNvSpPr>
            <a:spLocks noChangeArrowheads="1" noChangeShapeType="1" noTextEdit="1"/>
          </p:cNvSpPr>
          <p:nvPr/>
        </p:nvSpPr>
        <p:spPr bwMode="auto">
          <a:xfrm>
            <a:off x="468313" y="260350"/>
            <a:ext cx="3095625" cy="446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kern="10">
                <a:ln w="19050">
                  <a:solidFill>
                    <a:srgbClr val="000000"/>
                  </a:solidFill>
                  <a:rou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</a:rPr>
              <a:t>读悟第五节</a:t>
            </a:r>
            <a:endParaRPr lang="zh-CN" altLang="en-US" sz="3600" b="1" kern="10">
              <a:ln w="19050">
                <a:solidFill>
                  <a:srgbClr val="000000"/>
                </a:solidFill>
                <a:round/>
              </a:ln>
              <a:solidFill>
                <a:srgbClr val="FFFF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</a:endParaRP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7164388" y="1484313"/>
            <a:ext cx="595312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FF0000"/>
                </a:solidFill>
                <a:ea typeface="隶书" panose="02010509060101010101" pitchFamily="49" charset="-122"/>
              </a:rPr>
              <a:t>国家歌剧院</a:t>
            </a:r>
            <a:endParaRPr lang="zh-CN" altLang="en-US" sz="3600" b="1">
              <a:solidFill>
                <a:srgbClr val="FF0000"/>
              </a:solidFill>
              <a:ea typeface="隶书" panose="02010509060101010101" pitchFamily="49" charset="-122"/>
            </a:endParaRPr>
          </a:p>
        </p:txBody>
      </p:sp>
      <p:sp>
        <p:nvSpPr>
          <p:cNvPr id="37896" name="Text Box 8"/>
          <p:cNvSpPr txBox="1">
            <a:spLocks noChangeArrowheads="1"/>
          </p:cNvSpPr>
          <p:nvPr/>
        </p:nvSpPr>
        <p:spPr bwMode="auto">
          <a:xfrm>
            <a:off x="7885113" y="1341438"/>
            <a:ext cx="739775" cy="338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006A68"/>
                </a:solidFill>
                <a:ea typeface="隶书" panose="02010509060101010101" pitchFamily="49" charset="-122"/>
              </a:rPr>
              <a:t>世界歌剧中心</a:t>
            </a:r>
            <a:endParaRPr lang="zh-CN" altLang="en-US" sz="3600" b="1">
              <a:solidFill>
                <a:srgbClr val="006A68"/>
              </a:solidFill>
              <a:ea typeface="隶书" panose="02010509060101010101" pitchFamily="49" charset="-122"/>
            </a:endParaRPr>
          </a:p>
        </p:txBody>
      </p:sp>
      <p:pic>
        <p:nvPicPr>
          <p:cNvPr id="38917" name="Picture 10" descr="无标题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39750" y="1052513"/>
            <a:ext cx="6408738" cy="4362450"/>
          </a:xfrm>
          <a:prstGeom prst="rect">
            <a:avLst/>
          </a:prstGeom>
          <a:noFill/>
          <a:ln w="57150" cmpd="tri">
            <a:solidFill>
              <a:srgbClr val="9A9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918" name="Rectangle 12"/>
          <p:cNvSpPr>
            <a:spLocks noChangeArrowheads="1"/>
          </p:cNvSpPr>
          <p:nvPr/>
        </p:nvSpPr>
        <p:spPr bwMode="auto">
          <a:xfrm>
            <a:off x="34925" y="833438"/>
            <a:ext cx="9072563" cy="4897437"/>
          </a:xfrm>
          <a:prstGeom prst="rect">
            <a:avLst/>
          </a:prstGeom>
          <a:noFill/>
          <a:ln w="76200" cmpd="tri">
            <a:solidFill>
              <a:srgbClr val="B0AC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/>
      <p:bldP spid="3789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WordArt 4"/>
          <p:cNvSpPr>
            <a:spLocks noChangeArrowheads="1" noChangeShapeType="1" noTextEdit="1"/>
          </p:cNvSpPr>
          <p:nvPr/>
        </p:nvSpPr>
        <p:spPr bwMode="auto">
          <a:xfrm>
            <a:off x="468313" y="260350"/>
            <a:ext cx="3095625" cy="446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kern="10">
                <a:ln w="19050">
                  <a:solidFill>
                    <a:srgbClr val="000000"/>
                  </a:solidFill>
                  <a:rou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</a:rPr>
              <a:t>读悟第五节</a:t>
            </a:r>
            <a:endParaRPr lang="zh-CN" altLang="en-US" sz="3600" b="1" kern="10">
              <a:ln w="19050">
                <a:solidFill>
                  <a:srgbClr val="000000"/>
                </a:solidFill>
                <a:round/>
              </a:ln>
              <a:solidFill>
                <a:srgbClr val="FFFF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</a:endParaRPr>
          </a:p>
        </p:txBody>
      </p:sp>
      <p:pic>
        <p:nvPicPr>
          <p:cNvPr id="39939" name="Picture 5" descr="歌剧院夜景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787900" y="3141663"/>
            <a:ext cx="3959225" cy="2159000"/>
          </a:xfrm>
          <a:prstGeom prst="rect">
            <a:avLst/>
          </a:prstGeom>
          <a:noFill/>
          <a:ln w="57150" cmpd="tri">
            <a:solidFill>
              <a:srgbClr val="9A9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0" name="Picture 6" descr="国家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1196975"/>
            <a:ext cx="3671887" cy="3097213"/>
          </a:xfrm>
          <a:prstGeom prst="rect">
            <a:avLst/>
          </a:prstGeom>
          <a:noFill/>
          <a:ln w="57150" cmpd="tri">
            <a:solidFill>
              <a:srgbClr val="9A9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067" name="Text Box 11"/>
          <p:cNvSpPr txBox="1">
            <a:spLocks noChangeArrowheads="1"/>
          </p:cNvSpPr>
          <p:nvPr/>
        </p:nvSpPr>
        <p:spPr bwMode="auto">
          <a:xfrm>
            <a:off x="827088" y="4581525"/>
            <a:ext cx="32400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始建于</a:t>
            </a:r>
            <a:r>
              <a:rPr lang="en-US" altLang="zh-CN" sz="40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_____</a:t>
            </a:r>
            <a:endParaRPr lang="en-US" altLang="zh-CN" sz="4000" b="1">
              <a:solidFill>
                <a:srgbClr val="0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45068" name="Text Box 12"/>
          <p:cNvSpPr txBox="1">
            <a:spLocks noChangeArrowheads="1"/>
          </p:cNvSpPr>
          <p:nvPr/>
        </p:nvSpPr>
        <p:spPr bwMode="auto">
          <a:xfrm>
            <a:off x="2555875" y="4581525"/>
            <a:ext cx="1200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>
                <a:solidFill>
                  <a:srgbClr val="FF0000"/>
                </a:solidFill>
              </a:rPr>
              <a:t>1869</a:t>
            </a:r>
            <a:endParaRPr lang="en-US" altLang="zh-CN" sz="3600" b="1">
              <a:solidFill>
                <a:srgbClr val="FF0000"/>
              </a:solidFill>
            </a:endParaRPr>
          </a:p>
        </p:txBody>
      </p:sp>
      <p:sp>
        <p:nvSpPr>
          <p:cNvPr id="39943" name="Text Box 13"/>
          <p:cNvSpPr txBox="1">
            <a:spLocks noChangeArrowheads="1"/>
          </p:cNvSpPr>
          <p:nvPr/>
        </p:nvSpPr>
        <p:spPr bwMode="auto">
          <a:xfrm>
            <a:off x="4643438" y="1196975"/>
            <a:ext cx="3960812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40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_________</a:t>
            </a:r>
            <a:endParaRPr lang="en-US" altLang="zh-CN" sz="4000" b="1">
              <a:solidFill>
                <a:srgbClr val="0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40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_________</a:t>
            </a:r>
            <a:endParaRPr lang="en-US" altLang="zh-CN" sz="4000" b="1">
              <a:solidFill>
                <a:srgbClr val="0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40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_________</a:t>
            </a:r>
            <a:endParaRPr lang="en-US" altLang="zh-CN" sz="4000" b="1">
              <a:solidFill>
                <a:srgbClr val="0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45070" name="Text Box 14"/>
          <p:cNvSpPr txBox="1">
            <a:spLocks noChangeArrowheads="1"/>
          </p:cNvSpPr>
          <p:nvPr/>
        </p:nvSpPr>
        <p:spPr bwMode="auto">
          <a:xfrm>
            <a:off x="4716463" y="1412875"/>
            <a:ext cx="576262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000000"/>
                </a:solidFill>
                <a:ea typeface="楷体_GB2312" panose="02010609030101010101" pitchFamily="49" charset="-122"/>
              </a:rPr>
              <a:t>整体</a:t>
            </a:r>
            <a:endParaRPr lang="zh-CN" altLang="en-US" sz="3600" b="1">
              <a:solidFill>
                <a:srgbClr val="00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45071" name="Text Box 15"/>
          <p:cNvSpPr txBox="1">
            <a:spLocks noChangeArrowheads="1"/>
          </p:cNvSpPr>
          <p:nvPr/>
        </p:nvSpPr>
        <p:spPr bwMode="auto">
          <a:xfrm>
            <a:off x="5795963" y="1125538"/>
            <a:ext cx="18161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ea typeface="楷体_GB2312" panose="02010609030101010101" pitchFamily="49" charset="-122"/>
              </a:rPr>
              <a:t>美观大方</a:t>
            </a:r>
            <a:endParaRPr lang="zh-CN" altLang="en-US" sz="32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45072" name="Text Box 16"/>
          <p:cNvSpPr txBox="1">
            <a:spLocks noChangeArrowheads="1"/>
          </p:cNvSpPr>
          <p:nvPr/>
        </p:nvSpPr>
        <p:spPr bwMode="auto">
          <a:xfrm>
            <a:off x="5867400" y="1773238"/>
            <a:ext cx="18161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ea typeface="楷体_GB2312" panose="02010609030101010101" pitchFamily="49" charset="-122"/>
              </a:rPr>
              <a:t>色彩和谐</a:t>
            </a:r>
            <a:endParaRPr lang="zh-CN" altLang="en-US" sz="32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45073" name="Text Box 17"/>
          <p:cNvSpPr txBox="1">
            <a:spLocks noChangeArrowheads="1"/>
          </p:cNvSpPr>
          <p:nvPr/>
        </p:nvSpPr>
        <p:spPr bwMode="auto">
          <a:xfrm>
            <a:off x="5651500" y="2349500"/>
            <a:ext cx="26320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ea typeface="楷体_GB2312" panose="02010609030101010101" pitchFamily="49" charset="-122"/>
              </a:rPr>
              <a:t>完美的艺术品</a:t>
            </a:r>
            <a:endParaRPr lang="zh-CN" altLang="en-US" sz="32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39948" name="Rectangle 18"/>
          <p:cNvSpPr>
            <a:spLocks noChangeArrowheads="1"/>
          </p:cNvSpPr>
          <p:nvPr/>
        </p:nvSpPr>
        <p:spPr bwMode="auto">
          <a:xfrm>
            <a:off x="34925" y="833438"/>
            <a:ext cx="9072563" cy="4897437"/>
          </a:xfrm>
          <a:prstGeom prst="rect">
            <a:avLst/>
          </a:prstGeom>
          <a:noFill/>
          <a:ln w="76200" cmpd="tri">
            <a:solidFill>
              <a:srgbClr val="B0AC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5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7" grpId="0"/>
      <p:bldP spid="45068" grpId="0"/>
      <p:bldP spid="45070" grpId="0"/>
      <p:bldP spid="45071" grpId="0"/>
      <p:bldP spid="45072" grpId="0"/>
      <p:bldP spid="4507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4" descr="830908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563938" y="1268413"/>
            <a:ext cx="5256212" cy="4032250"/>
          </a:xfrm>
          <a:prstGeom prst="rect">
            <a:avLst/>
          </a:prstGeom>
          <a:noFill/>
          <a:ln w="57150" cmpd="tri">
            <a:solidFill>
              <a:srgbClr val="9A9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63" name="WordArt 5"/>
          <p:cNvSpPr>
            <a:spLocks noChangeArrowheads="1" noChangeShapeType="1" noTextEdit="1"/>
          </p:cNvSpPr>
          <p:nvPr/>
        </p:nvSpPr>
        <p:spPr bwMode="auto">
          <a:xfrm>
            <a:off x="468313" y="260350"/>
            <a:ext cx="3095625" cy="446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kern="10">
                <a:ln w="19050">
                  <a:solidFill>
                    <a:srgbClr val="000000"/>
                  </a:solidFill>
                  <a:rou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</a:rPr>
              <a:t>读悟第五节</a:t>
            </a:r>
            <a:endParaRPr lang="zh-CN" altLang="en-US" sz="3600" b="1" kern="10">
              <a:ln w="19050">
                <a:solidFill>
                  <a:srgbClr val="000000"/>
                </a:solidFill>
                <a:round/>
              </a:ln>
              <a:solidFill>
                <a:srgbClr val="FFFF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</a:endParaRPr>
          </a:p>
        </p:txBody>
      </p: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611188" y="1196975"/>
            <a:ext cx="2447925" cy="374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40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</a:t>
            </a:r>
            <a:r>
              <a:rPr lang="zh-CN" altLang="en-US" sz="40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观众席位于剧场中央，共</a:t>
            </a:r>
            <a:r>
              <a:rPr lang="en-US" altLang="zh-CN" sz="40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________</a:t>
            </a:r>
            <a:r>
              <a:rPr lang="zh-CN" altLang="en-US" sz="40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层，可容纳</a:t>
            </a:r>
            <a:r>
              <a:rPr lang="en-US" altLang="zh-CN" sz="40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____</a:t>
            </a:r>
            <a:r>
              <a:rPr lang="zh-CN" altLang="en-US" sz="40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人。</a:t>
            </a:r>
            <a:endParaRPr lang="zh-CN" altLang="en-US" sz="4000" b="1">
              <a:solidFill>
                <a:srgbClr val="0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49159" name="Text Box 7"/>
          <p:cNvSpPr txBox="1">
            <a:spLocks noChangeArrowheads="1"/>
          </p:cNvSpPr>
          <p:nvPr/>
        </p:nvSpPr>
        <p:spPr bwMode="auto">
          <a:xfrm>
            <a:off x="1547813" y="2924175"/>
            <a:ext cx="438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>
                <a:solidFill>
                  <a:srgbClr val="FF0000"/>
                </a:solidFill>
                <a:ea typeface="楷体_GB2312" panose="02010609030101010101" pitchFamily="49" charset="-122"/>
              </a:rPr>
              <a:t>6</a:t>
            </a:r>
            <a:endParaRPr lang="en-US" altLang="zh-CN" sz="36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49160" name="Text Box 8"/>
          <p:cNvSpPr txBox="1">
            <a:spLocks noChangeArrowheads="1"/>
          </p:cNvSpPr>
          <p:nvPr/>
        </p:nvSpPr>
        <p:spPr bwMode="auto">
          <a:xfrm>
            <a:off x="1331913" y="4149725"/>
            <a:ext cx="10033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2200</a:t>
            </a:r>
            <a:endParaRPr lang="en-US" altLang="zh-CN" sz="3200" b="1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40967" name="Rectangle 9"/>
          <p:cNvSpPr>
            <a:spLocks noChangeArrowheads="1"/>
          </p:cNvSpPr>
          <p:nvPr/>
        </p:nvSpPr>
        <p:spPr bwMode="auto">
          <a:xfrm>
            <a:off x="34925" y="833438"/>
            <a:ext cx="9072563" cy="4897437"/>
          </a:xfrm>
          <a:prstGeom prst="rect">
            <a:avLst/>
          </a:prstGeom>
          <a:noFill/>
          <a:ln w="76200" cmpd="tri">
            <a:solidFill>
              <a:srgbClr val="B0AC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8" grpId="0"/>
      <p:bldP spid="49159" grpId="0"/>
      <p:bldP spid="4916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WordArt 4"/>
          <p:cNvSpPr>
            <a:spLocks noChangeArrowheads="1" noChangeShapeType="1" noTextEdit="1"/>
          </p:cNvSpPr>
          <p:nvPr/>
        </p:nvSpPr>
        <p:spPr bwMode="auto">
          <a:xfrm>
            <a:off x="468313" y="260350"/>
            <a:ext cx="3095625" cy="446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kern="10">
                <a:ln w="19050">
                  <a:solidFill>
                    <a:srgbClr val="000000"/>
                  </a:solidFill>
                  <a:rou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</a:rPr>
              <a:t>读悟第五节</a:t>
            </a:r>
            <a:endParaRPr lang="zh-CN" altLang="en-US" sz="3600" b="1" kern="10">
              <a:ln w="19050">
                <a:solidFill>
                  <a:srgbClr val="000000"/>
                </a:solidFill>
                <a:round/>
              </a:ln>
              <a:solidFill>
                <a:srgbClr val="FFFF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</a:endParaRPr>
          </a:p>
        </p:txBody>
      </p:sp>
      <p:sp>
        <p:nvSpPr>
          <p:cNvPr id="41987" name="Text Box 5"/>
          <p:cNvSpPr txBox="1">
            <a:spLocks noChangeArrowheads="1"/>
          </p:cNvSpPr>
          <p:nvPr/>
        </p:nvSpPr>
        <p:spPr bwMode="auto">
          <a:xfrm>
            <a:off x="1671638" y="293052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41988" name="Text Box 6"/>
          <p:cNvSpPr txBox="1">
            <a:spLocks noChangeArrowheads="1"/>
          </p:cNvSpPr>
          <p:nvPr/>
        </p:nvSpPr>
        <p:spPr bwMode="auto">
          <a:xfrm>
            <a:off x="684213" y="1628775"/>
            <a:ext cx="7920037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第五节主要介绍了</a:t>
            </a:r>
            <a:r>
              <a:rPr lang="en-US" altLang="zh-CN" sz="36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___________</a:t>
            </a:r>
            <a:r>
              <a:rPr lang="zh-CN" altLang="en-US" sz="36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。先整体写了</a:t>
            </a:r>
            <a:r>
              <a:rPr lang="en-US" altLang="zh-CN" sz="36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_______________________</a:t>
            </a:r>
            <a:r>
              <a:rPr lang="zh-CN" altLang="en-US" sz="36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，后又分别从</a:t>
            </a:r>
            <a:r>
              <a:rPr lang="en-US" altLang="zh-CN" sz="36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_________</a:t>
            </a:r>
            <a:r>
              <a:rPr lang="zh-CN" altLang="en-US" sz="36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、</a:t>
            </a:r>
            <a:r>
              <a:rPr lang="en-US" altLang="zh-CN" sz="36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______</a:t>
            </a:r>
            <a:r>
              <a:rPr lang="zh-CN" altLang="en-US" sz="36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和</a:t>
            </a:r>
            <a:r>
              <a:rPr lang="en-US" altLang="zh-CN" sz="36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______</a:t>
            </a:r>
            <a:endParaRPr lang="en-US" altLang="zh-CN" sz="3600" b="1">
              <a:solidFill>
                <a:srgbClr val="00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41989" name="Text Box 7"/>
          <p:cNvSpPr txBox="1">
            <a:spLocks noChangeArrowheads="1"/>
          </p:cNvSpPr>
          <p:nvPr/>
        </p:nvSpPr>
        <p:spPr bwMode="auto">
          <a:xfrm>
            <a:off x="611188" y="981075"/>
            <a:ext cx="16573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>
                <a:solidFill>
                  <a:srgbClr val="FF0000"/>
                </a:solidFill>
                <a:ea typeface="隶书" panose="02010509060101010101" pitchFamily="49" charset="-122"/>
              </a:rPr>
              <a:t>回 顾：</a:t>
            </a:r>
            <a:endParaRPr lang="zh-CN" altLang="en-US" sz="4000" b="1">
              <a:solidFill>
                <a:srgbClr val="FF0000"/>
              </a:solidFill>
              <a:ea typeface="隶书" panose="02010509060101010101" pitchFamily="49" charset="-122"/>
            </a:endParaRPr>
          </a:p>
        </p:txBody>
      </p:sp>
      <p:sp>
        <p:nvSpPr>
          <p:cNvPr id="41990" name="Text Box 8"/>
          <p:cNvSpPr txBox="1">
            <a:spLocks noChangeArrowheads="1"/>
          </p:cNvSpPr>
          <p:nvPr/>
        </p:nvSpPr>
        <p:spPr bwMode="auto">
          <a:xfrm>
            <a:off x="755650" y="3357563"/>
            <a:ext cx="4319588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000000"/>
                </a:solidFill>
                <a:ea typeface="楷体_GB2312" panose="02010609030101010101" pitchFamily="49" charset="-122"/>
              </a:rPr>
              <a:t>来具体介绍。这种写作方法叫</a:t>
            </a:r>
            <a:r>
              <a:rPr lang="zh-CN" altLang="en-US" sz="36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由</a:t>
            </a:r>
            <a:r>
              <a:rPr lang="en-US" altLang="zh-CN" sz="36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______</a:t>
            </a:r>
            <a:r>
              <a:rPr lang="zh-CN" altLang="en-US" sz="36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到</a:t>
            </a:r>
            <a:r>
              <a:rPr lang="en-US" altLang="zh-CN" sz="36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_______</a:t>
            </a:r>
            <a:r>
              <a:rPr lang="zh-CN" altLang="en-US" sz="36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。</a:t>
            </a:r>
            <a:endParaRPr lang="zh-CN" altLang="en-US" sz="3600" b="1">
              <a:solidFill>
                <a:srgbClr val="0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41991" name="Picture 9" descr="国家7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292725" y="3500438"/>
            <a:ext cx="3024188" cy="2016125"/>
          </a:xfrm>
          <a:prstGeom prst="rect">
            <a:avLst/>
          </a:prstGeom>
          <a:noFill/>
          <a:ln w="57150" cmpd="tri">
            <a:solidFill>
              <a:srgbClr val="9A9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258" name="Text Box 10"/>
          <p:cNvSpPr txBox="1">
            <a:spLocks noChangeArrowheads="1"/>
          </p:cNvSpPr>
          <p:nvPr/>
        </p:nvSpPr>
        <p:spPr bwMode="auto">
          <a:xfrm>
            <a:off x="1979613" y="2133600"/>
            <a:ext cx="606901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ea typeface="楷体_GB2312" panose="02010609030101010101" pitchFamily="49" charset="-122"/>
              </a:rPr>
              <a:t>美观大方，色彩和谐，是艺术品</a:t>
            </a:r>
            <a:endParaRPr lang="zh-CN" altLang="en-US" sz="32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53259" name="Text Box 11"/>
          <p:cNvSpPr txBox="1">
            <a:spLocks noChangeArrowheads="1"/>
          </p:cNvSpPr>
          <p:nvPr/>
        </p:nvSpPr>
        <p:spPr bwMode="auto">
          <a:xfrm>
            <a:off x="4572000" y="1484313"/>
            <a:ext cx="239553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ea typeface="楷体_GB2312" panose="02010609030101010101" pitchFamily="49" charset="-122"/>
              </a:rPr>
              <a:t>国家歌剧院</a:t>
            </a:r>
            <a:endParaRPr lang="zh-CN" altLang="en-US" sz="32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53261" name="Text Box 13"/>
          <p:cNvSpPr txBox="1">
            <a:spLocks noChangeArrowheads="1"/>
          </p:cNvSpPr>
          <p:nvPr/>
        </p:nvSpPr>
        <p:spPr bwMode="auto">
          <a:xfrm>
            <a:off x="2771775" y="2636838"/>
            <a:ext cx="18161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ea typeface="楷体_GB2312" panose="02010609030101010101" pitchFamily="49" charset="-122"/>
              </a:rPr>
              <a:t>移动舞台</a:t>
            </a:r>
            <a:endParaRPr lang="zh-CN" altLang="en-US" sz="32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53262" name="Text Box 14"/>
          <p:cNvSpPr txBox="1">
            <a:spLocks noChangeArrowheads="1"/>
          </p:cNvSpPr>
          <p:nvPr/>
        </p:nvSpPr>
        <p:spPr bwMode="auto">
          <a:xfrm>
            <a:off x="5219700" y="2708275"/>
            <a:ext cx="10001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ea typeface="楷体_GB2312" panose="02010609030101010101" pitchFamily="49" charset="-122"/>
              </a:rPr>
              <a:t>乐池</a:t>
            </a:r>
            <a:endParaRPr lang="zh-CN" altLang="en-US" sz="32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53263" name="Text Box 15"/>
          <p:cNvSpPr txBox="1">
            <a:spLocks noChangeArrowheads="1"/>
          </p:cNvSpPr>
          <p:nvPr/>
        </p:nvSpPr>
        <p:spPr bwMode="auto">
          <a:xfrm>
            <a:off x="7019925" y="2708275"/>
            <a:ext cx="14081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ea typeface="楷体_GB2312" panose="02010609030101010101" pitchFamily="49" charset="-122"/>
              </a:rPr>
              <a:t>观众席</a:t>
            </a:r>
            <a:endParaRPr lang="zh-CN" altLang="en-US" sz="32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53264" name="Text Box 16"/>
          <p:cNvSpPr txBox="1">
            <a:spLocks noChangeArrowheads="1"/>
          </p:cNvSpPr>
          <p:nvPr/>
        </p:nvSpPr>
        <p:spPr bwMode="auto">
          <a:xfrm>
            <a:off x="3419475" y="3860800"/>
            <a:ext cx="10001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ea typeface="楷体_GB2312" panose="02010609030101010101" pitchFamily="49" charset="-122"/>
              </a:rPr>
              <a:t>整体</a:t>
            </a:r>
            <a:endParaRPr lang="zh-CN" altLang="en-US" sz="32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53265" name="Text Box 17"/>
          <p:cNvSpPr txBox="1">
            <a:spLocks noChangeArrowheads="1"/>
          </p:cNvSpPr>
          <p:nvPr/>
        </p:nvSpPr>
        <p:spPr bwMode="auto">
          <a:xfrm>
            <a:off x="1187450" y="4365625"/>
            <a:ext cx="12430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ea typeface="楷体_GB2312" panose="02010609030101010101" pitchFamily="49" charset="-122"/>
              </a:rPr>
              <a:t>局部</a:t>
            </a:r>
            <a:endParaRPr lang="zh-CN" altLang="en-US" sz="32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41999" name="Rectangle 18"/>
          <p:cNvSpPr>
            <a:spLocks noChangeArrowheads="1"/>
          </p:cNvSpPr>
          <p:nvPr/>
        </p:nvSpPr>
        <p:spPr bwMode="auto">
          <a:xfrm>
            <a:off x="34925" y="833438"/>
            <a:ext cx="9072563" cy="4897437"/>
          </a:xfrm>
          <a:prstGeom prst="rect">
            <a:avLst/>
          </a:prstGeom>
          <a:noFill/>
          <a:ln w="76200" cmpd="tri">
            <a:solidFill>
              <a:srgbClr val="B0AC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3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3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3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3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3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8" grpId="0"/>
      <p:bldP spid="53259" grpId="0"/>
      <p:bldP spid="53261" grpId="0"/>
      <p:bldP spid="53262" grpId="0"/>
      <p:bldP spid="53263" grpId="0"/>
      <p:bldP spid="53264" grpId="0"/>
      <p:bldP spid="5326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WordArt 4"/>
          <p:cNvSpPr>
            <a:spLocks noChangeArrowheads="1" noChangeShapeType="1" noTextEdit="1"/>
          </p:cNvSpPr>
          <p:nvPr/>
        </p:nvSpPr>
        <p:spPr bwMode="auto">
          <a:xfrm>
            <a:off x="684213" y="260350"/>
            <a:ext cx="3095625" cy="446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kern="10">
                <a:ln w="12700">
                  <a:solidFill>
                    <a:srgbClr val="000000"/>
                  </a:solidFill>
                  <a:rou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</a:rPr>
              <a:t>读悟第五节</a:t>
            </a:r>
            <a:endParaRPr lang="zh-CN" altLang="en-US" sz="3600" b="1" kern="10">
              <a:ln w="12700">
                <a:solidFill>
                  <a:srgbClr val="000000"/>
                </a:solidFill>
                <a:rou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</a:endParaRPr>
          </a:p>
        </p:txBody>
      </p:sp>
      <p:sp>
        <p:nvSpPr>
          <p:cNvPr id="54284" name="WordArt 12"/>
          <p:cNvSpPr>
            <a:spLocks noChangeArrowheads="1" noChangeShapeType="1" noTextEdit="1"/>
          </p:cNvSpPr>
          <p:nvPr/>
        </p:nvSpPr>
        <p:spPr bwMode="auto">
          <a:xfrm>
            <a:off x="4787900" y="260350"/>
            <a:ext cx="2592388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kern="10">
                <a:ln w="12700">
                  <a:solidFill>
                    <a:srgbClr val="000000"/>
                  </a:solidFill>
                  <a:rou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</a:rPr>
              <a:t>金色大厅</a:t>
            </a:r>
            <a:endParaRPr lang="zh-CN" altLang="en-US" sz="3600" b="1" kern="10">
              <a:ln w="12700">
                <a:solidFill>
                  <a:srgbClr val="000000"/>
                </a:solidFill>
                <a:rou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</a:endParaRPr>
          </a:p>
        </p:txBody>
      </p:sp>
      <p:pic>
        <p:nvPicPr>
          <p:cNvPr id="54288" name="Picture 16" descr="金色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116013" y="1123950"/>
            <a:ext cx="6911975" cy="4321175"/>
          </a:xfrm>
          <a:prstGeom prst="rect">
            <a:avLst/>
          </a:prstGeom>
          <a:noFill/>
          <a:ln w="57150" cmpd="tri">
            <a:solidFill>
              <a:srgbClr val="9A9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013" name="Rectangle 23"/>
          <p:cNvSpPr>
            <a:spLocks noChangeArrowheads="1"/>
          </p:cNvSpPr>
          <p:nvPr/>
        </p:nvSpPr>
        <p:spPr bwMode="auto">
          <a:xfrm>
            <a:off x="34925" y="833438"/>
            <a:ext cx="9072563" cy="4897437"/>
          </a:xfrm>
          <a:prstGeom prst="rect">
            <a:avLst/>
          </a:prstGeom>
          <a:noFill/>
          <a:ln w="76200" cmpd="tri">
            <a:solidFill>
              <a:srgbClr val="B0AC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4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4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8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09600" y="381000"/>
            <a:ext cx="7696200" cy="529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29600" y="6511925"/>
            <a:ext cx="457200" cy="346075"/>
          </a:xfrm>
          <a:prstGeom prst="actionButtonBackPrevious">
            <a:avLst/>
          </a:prstGeom>
          <a:noFill/>
          <a:ln w="317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3276600" y="5867400"/>
            <a:ext cx="26463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>
                <a:solidFill>
                  <a:srgbClr val="333399"/>
                </a:solidFill>
                <a:ea typeface="楷体_GB2312" panose="02010609030101010101" pitchFamily="49" charset="-122"/>
              </a:rPr>
              <a:t>金 碧 辉 煌</a:t>
            </a:r>
            <a:endParaRPr lang="zh-CN" altLang="en-US" sz="4000" b="1">
              <a:solidFill>
                <a:srgbClr val="333399"/>
              </a:solidFill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mtClean="0"/>
              <a:t>读准确</a:t>
            </a:r>
            <a:endParaRPr lang="zh-CN" alt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82763"/>
            <a:ext cx="8229600" cy="4525962"/>
          </a:xfrm>
        </p:spPr>
        <p:txBody>
          <a:bodyPr/>
          <a:lstStyle/>
          <a:p>
            <a:r>
              <a:rPr lang="zh-CN" altLang="en-US" sz="4000" smtClean="0">
                <a:ea typeface="黑体" panose="02010609060101010101" pitchFamily="2" charset="-122"/>
              </a:rPr>
              <a:t>欧洲  阿尔卑斯山  北麓  多瑙河  </a:t>
            </a:r>
            <a:endParaRPr lang="zh-CN" altLang="en-US" sz="4000" smtClean="0">
              <a:ea typeface="黑体" panose="02010609060101010101" pitchFamily="2" charset="-122"/>
            </a:endParaRPr>
          </a:p>
          <a:p>
            <a:r>
              <a:rPr lang="zh-CN" altLang="en-US" sz="4000" smtClean="0">
                <a:ea typeface="黑体" panose="02010609060101010101" pitchFamily="2" charset="-122"/>
              </a:rPr>
              <a:t>波光粼粼  草坪  装饰  街头巷尾</a:t>
            </a:r>
            <a:endParaRPr lang="zh-CN" altLang="en-US" sz="4000" smtClean="0">
              <a:ea typeface="黑体" panose="02010609060101010101" pitchFamily="2" charset="-122"/>
            </a:endParaRPr>
          </a:p>
          <a:p>
            <a:r>
              <a:rPr lang="zh-CN" altLang="en-US" sz="4000" smtClean="0">
                <a:ea typeface="黑体" panose="02010609060101010101" pitchFamily="2" charset="-122"/>
              </a:rPr>
              <a:t>金碧辉煌  镂花梁柱  惯例  生涯</a:t>
            </a:r>
            <a:endParaRPr lang="zh-CN" altLang="en-US" sz="4000" smtClean="0">
              <a:ea typeface="黑体" panose="02010609060101010101" pitchFamily="2" charset="-122"/>
            </a:endParaRPr>
          </a:p>
          <a:p>
            <a:r>
              <a:rPr lang="zh-CN" altLang="en-US" sz="4000" smtClean="0">
                <a:ea typeface="黑体" panose="02010609060101010101" pitchFamily="2" charset="-122"/>
              </a:rPr>
              <a:t>华尔兹  掺和  两翼  飘溢  纵深</a:t>
            </a:r>
            <a:endParaRPr lang="zh-CN" altLang="en-US" sz="4000" smtClean="0"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WordArt 2"/>
          <p:cNvSpPr>
            <a:spLocks noChangeArrowheads="1" noChangeShapeType="1" noTextEdit="1"/>
          </p:cNvSpPr>
          <p:nvPr/>
        </p:nvSpPr>
        <p:spPr bwMode="auto">
          <a:xfrm>
            <a:off x="468313" y="260350"/>
            <a:ext cx="3095625" cy="446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kern="10">
                <a:ln w="12700">
                  <a:solidFill>
                    <a:srgbClr val="000000"/>
                  </a:solidFill>
                  <a:rou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</a:rPr>
              <a:t>读悟第五节</a:t>
            </a:r>
            <a:endParaRPr lang="zh-CN" altLang="en-US" sz="3600" b="1" kern="10">
              <a:ln w="12700">
                <a:solidFill>
                  <a:srgbClr val="000000"/>
                </a:solidFill>
                <a:rou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</a:endParaRPr>
          </a:p>
        </p:txBody>
      </p:sp>
      <p:pic>
        <p:nvPicPr>
          <p:cNvPr id="55299" name="Picture 3" descr="女神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843213" y="1196975"/>
            <a:ext cx="5951537" cy="4248150"/>
          </a:xfrm>
          <a:prstGeom prst="rect">
            <a:avLst/>
          </a:prstGeom>
          <a:noFill/>
          <a:ln w="57150" cmpd="tri">
            <a:solidFill>
              <a:srgbClr val="9A9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468313" y="1268413"/>
            <a:ext cx="2016125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000000"/>
                </a:solidFill>
                <a:ea typeface="楷体_GB2312" panose="02010609030101010101" pitchFamily="49" charset="-122"/>
              </a:rPr>
              <a:t>地点：</a:t>
            </a:r>
            <a:endParaRPr lang="zh-CN" altLang="en-US" sz="3200" b="1">
              <a:solidFill>
                <a:srgbClr val="000000"/>
              </a:solidFill>
              <a:ea typeface="楷体_GB2312" panose="02010609030101010101" pitchFamily="49" charset="-122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000000"/>
                </a:solidFill>
                <a:ea typeface="楷体_GB2312" panose="02010609030101010101" pitchFamily="49" charset="-122"/>
              </a:rPr>
              <a:t>_______</a:t>
            </a:r>
            <a:endParaRPr lang="en-US" altLang="zh-CN" sz="3200" b="1">
              <a:solidFill>
                <a:srgbClr val="000000"/>
              </a:solidFill>
              <a:ea typeface="楷体_GB2312" panose="02010609030101010101" pitchFamily="49" charset="-122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000000"/>
                </a:solidFill>
                <a:ea typeface="楷体_GB2312" panose="02010609030101010101" pitchFamily="49" charset="-122"/>
              </a:rPr>
              <a:t>_______</a:t>
            </a:r>
            <a:endParaRPr lang="en-US" altLang="zh-CN" sz="3200" b="1">
              <a:solidFill>
                <a:srgbClr val="00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468313" y="2852738"/>
            <a:ext cx="2016125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000000"/>
                </a:solidFill>
                <a:ea typeface="楷体_GB2312" panose="02010609030101010101" pitchFamily="49" charset="-122"/>
              </a:rPr>
              <a:t>事物：</a:t>
            </a:r>
            <a:endParaRPr lang="zh-CN" altLang="en-US" sz="3200" b="1">
              <a:solidFill>
                <a:srgbClr val="000000"/>
              </a:solidFill>
              <a:ea typeface="楷体_GB2312" panose="02010609030101010101" pitchFamily="49" charset="-122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000000"/>
                </a:solidFill>
                <a:ea typeface="楷体_GB2312" panose="02010609030101010101" pitchFamily="49" charset="-122"/>
              </a:rPr>
              <a:t>_______</a:t>
            </a:r>
            <a:endParaRPr lang="en-US" altLang="zh-CN" sz="3200" b="1">
              <a:solidFill>
                <a:srgbClr val="000000"/>
              </a:solidFill>
              <a:ea typeface="楷体_GB2312" panose="02010609030101010101" pitchFamily="49" charset="-122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000000"/>
                </a:solidFill>
                <a:ea typeface="楷体_GB2312" panose="02010609030101010101" pitchFamily="49" charset="-122"/>
              </a:rPr>
              <a:t>_______</a:t>
            </a:r>
            <a:endParaRPr lang="en-US" altLang="zh-CN" sz="3200" b="1">
              <a:solidFill>
                <a:srgbClr val="00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55302" name="Text Box 6"/>
          <p:cNvSpPr txBox="1">
            <a:spLocks noChangeArrowheads="1"/>
          </p:cNvSpPr>
          <p:nvPr/>
        </p:nvSpPr>
        <p:spPr bwMode="auto">
          <a:xfrm>
            <a:off x="323850" y="4437063"/>
            <a:ext cx="2087563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000000"/>
                </a:solidFill>
                <a:ea typeface="楷体_GB2312" panose="02010609030101010101" pitchFamily="49" charset="-122"/>
              </a:rPr>
              <a:t>颜色：</a:t>
            </a:r>
            <a:endParaRPr lang="zh-CN" altLang="en-US" sz="3200" b="1">
              <a:solidFill>
                <a:srgbClr val="000000"/>
              </a:solidFill>
              <a:ea typeface="楷体_GB2312" panose="02010609030101010101" pitchFamily="49" charset="-122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000000"/>
                </a:solidFill>
                <a:ea typeface="楷体_GB2312" panose="02010609030101010101" pitchFamily="49" charset="-122"/>
              </a:rPr>
              <a:t>_______</a:t>
            </a:r>
            <a:endParaRPr lang="en-US" altLang="zh-CN" sz="3200" b="1">
              <a:solidFill>
                <a:srgbClr val="00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55303" name="Text Box 7"/>
          <p:cNvSpPr txBox="1">
            <a:spLocks noChangeArrowheads="1"/>
          </p:cNvSpPr>
          <p:nvPr/>
        </p:nvSpPr>
        <p:spPr bwMode="auto">
          <a:xfrm>
            <a:off x="684213" y="1773238"/>
            <a:ext cx="16129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ea typeface="楷体_GB2312" panose="02010609030101010101" pitchFamily="49" charset="-122"/>
              </a:rPr>
              <a:t>正厅两边</a:t>
            </a:r>
            <a:endParaRPr lang="zh-CN" altLang="en-US" sz="2800" b="1">
              <a:solidFill>
                <a:srgbClr val="FF0000"/>
              </a:solidFill>
              <a:ea typeface="楷体_GB2312" panose="02010609030101010101" pitchFamily="49" charset="-122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ea typeface="楷体_GB2312" panose="02010609030101010101" pitchFamily="49" charset="-122"/>
              </a:rPr>
              <a:t>的墙壁上</a:t>
            </a:r>
            <a:endParaRPr lang="zh-CN" altLang="en-US" sz="28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684213" y="3357563"/>
            <a:ext cx="1614487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16</a:t>
            </a:r>
            <a:r>
              <a:rPr lang="zh-CN" altLang="en-US" sz="2800" b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尊音乐</a:t>
            </a:r>
            <a:endParaRPr lang="zh-CN" altLang="en-US" sz="2800" b="1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女神像</a:t>
            </a:r>
            <a:endParaRPr lang="zh-CN" altLang="en-US" sz="2800" b="1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55305" name="Text Box 9"/>
          <p:cNvSpPr txBox="1">
            <a:spLocks noChangeArrowheads="1"/>
          </p:cNvSpPr>
          <p:nvPr/>
        </p:nvSpPr>
        <p:spPr bwMode="auto">
          <a:xfrm>
            <a:off x="755650" y="4941888"/>
            <a:ext cx="9969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ea typeface="楷体_GB2312" panose="02010609030101010101" pitchFamily="49" charset="-122"/>
              </a:rPr>
              <a:t>金 色</a:t>
            </a:r>
            <a:endParaRPr lang="zh-CN" altLang="en-US" sz="28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45066" name="WordArt 10"/>
          <p:cNvSpPr>
            <a:spLocks noChangeArrowheads="1" noChangeShapeType="1" noTextEdit="1"/>
          </p:cNvSpPr>
          <p:nvPr/>
        </p:nvSpPr>
        <p:spPr bwMode="auto">
          <a:xfrm>
            <a:off x="4356100" y="260350"/>
            <a:ext cx="2592388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kern="10">
                <a:ln w="12700">
                  <a:solidFill>
                    <a:srgbClr val="000000"/>
                  </a:solidFill>
                  <a:rou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</a:rPr>
              <a:t>金色大厅</a:t>
            </a:r>
            <a:endParaRPr lang="zh-CN" altLang="en-US" sz="3600" b="1" kern="10">
              <a:ln w="12700">
                <a:solidFill>
                  <a:srgbClr val="000000"/>
                </a:solidFill>
                <a:rou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</a:endParaRPr>
          </a:p>
        </p:txBody>
      </p:sp>
      <p:sp>
        <p:nvSpPr>
          <p:cNvPr id="45067" name="Rectangle 11"/>
          <p:cNvSpPr>
            <a:spLocks noChangeArrowheads="1"/>
          </p:cNvSpPr>
          <p:nvPr/>
        </p:nvSpPr>
        <p:spPr bwMode="auto">
          <a:xfrm>
            <a:off x="34925" y="833438"/>
            <a:ext cx="9072563" cy="4897437"/>
          </a:xfrm>
          <a:prstGeom prst="rect">
            <a:avLst/>
          </a:prstGeom>
          <a:noFill/>
          <a:ln w="76200" cmpd="tri">
            <a:solidFill>
              <a:srgbClr val="B0AC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5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5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5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0" grpId="0"/>
      <p:bldP spid="55301" grpId="0"/>
      <p:bldP spid="55302" grpId="0"/>
      <p:bldP spid="55303" grpId="0"/>
      <p:bldP spid="55304" grpId="0"/>
      <p:bldP spid="5530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WordArt 4"/>
          <p:cNvSpPr>
            <a:spLocks noChangeArrowheads="1" noChangeShapeType="1" noTextEdit="1"/>
          </p:cNvSpPr>
          <p:nvPr/>
        </p:nvSpPr>
        <p:spPr bwMode="auto">
          <a:xfrm>
            <a:off x="539750" y="260350"/>
            <a:ext cx="3095625" cy="446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kern="10">
                <a:ln w="12700">
                  <a:solidFill>
                    <a:srgbClr val="000000"/>
                  </a:solidFill>
                  <a:rou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</a:rPr>
              <a:t>读悟第五节</a:t>
            </a:r>
            <a:endParaRPr lang="zh-CN" altLang="en-US" sz="3600" b="1" kern="10">
              <a:ln w="12700">
                <a:solidFill>
                  <a:srgbClr val="000000"/>
                </a:solidFill>
                <a:rou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</a:endParaRPr>
          </a:p>
        </p:txBody>
      </p:sp>
      <p:sp>
        <p:nvSpPr>
          <p:cNvPr id="46083" name="WordArt 5"/>
          <p:cNvSpPr>
            <a:spLocks noChangeArrowheads="1" noChangeShapeType="1" noTextEdit="1"/>
          </p:cNvSpPr>
          <p:nvPr/>
        </p:nvSpPr>
        <p:spPr bwMode="auto">
          <a:xfrm>
            <a:off x="4932363" y="260350"/>
            <a:ext cx="2592387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kern="10">
                <a:ln w="12700">
                  <a:solidFill>
                    <a:srgbClr val="000000"/>
                  </a:solidFill>
                  <a:rou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</a:rPr>
              <a:t>金色大厅</a:t>
            </a:r>
            <a:endParaRPr lang="zh-CN" altLang="en-US" sz="3600" b="1" kern="10">
              <a:ln w="12700">
                <a:solidFill>
                  <a:srgbClr val="000000"/>
                </a:solidFill>
                <a:rou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</a:endParaRPr>
          </a:p>
        </p:txBody>
      </p:sp>
      <p:pic>
        <p:nvPicPr>
          <p:cNvPr id="59401" name="Picture 9" descr="金色大厅2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68313" y="1341438"/>
            <a:ext cx="5611812" cy="4032250"/>
          </a:xfrm>
          <a:prstGeom prst="rect">
            <a:avLst/>
          </a:prstGeom>
          <a:noFill/>
          <a:ln w="57150" cmpd="tri">
            <a:solidFill>
              <a:srgbClr val="9A9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402" name="Text Box 10"/>
          <p:cNvSpPr txBox="1">
            <a:spLocks noChangeArrowheads="1"/>
          </p:cNvSpPr>
          <p:nvPr/>
        </p:nvSpPr>
        <p:spPr bwMode="auto">
          <a:xfrm>
            <a:off x="6659563" y="1268413"/>
            <a:ext cx="2016125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000000"/>
                </a:solidFill>
                <a:ea typeface="楷体_GB2312" panose="02010609030101010101" pitchFamily="49" charset="-122"/>
              </a:rPr>
              <a:t>地点：</a:t>
            </a:r>
            <a:endParaRPr lang="zh-CN" altLang="en-US" sz="3200" b="1">
              <a:solidFill>
                <a:srgbClr val="000000"/>
              </a:solidFill>
              <a:ea typeface="楷体_GB2312" panose="02010609030101010101" pitchFamily="49" charset="-122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000000"/>
                </a:solidFill>
                <a:ea typeface="楷体_GB2312" panose="02010609030101010101" pitchFamily="49" charset="-122"/>
              </a:rPr>
              <a:t>_______</a:t>
            </a:r>
            <a:endParaRPr lang="en-US" altLang="zh-CN" sz="3200" b="1">
              <a:solidFill>
                <a:srgbClr val="000000"/>
              </a:solidFill>
              <a:ea typeface="楷体_GB2312" panose="02010609030101010101" pitchFamily="49" charset="-122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000000"/>
                </a:solidFill>
                <a:ea typeface="楷体_GB2312" panose="02010609030101010101" pitchFamily="49" charset="-122"/>
              </a:rPr>
              <a:t>_______</a:t>
            </a:r>
            <a:endParaRPr lang="en-US" altLang="zh-CN" sz="3200" b="1">
              <a:solidFill>
                <a:srgbClr val="00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59403" name="Text Box 11"/>
          <p:cNvSpPr txBox="1">
            <a:spLocks noChangeArrowheads="1"/>
          </p:cNvSpPr>
          <p:nvPr/>
        </p:nvSpPr>
        <p:spPr bwMode="auto">
          <a:xfrm>
            <a:off x="6659563" y="2924175"/>
            <a:ext cx="2016125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000000"/>
                </a:solidFill>
                <a:ea typeface="楷体_GB2312" panose="02010609030101010101" pitchFamily="49" charset="-122"/>
              </a:rPr>
              <a:t>事物：</a:t>
            </a:r>
            <a:endParaRPr lang="zh-CN" altLang="en-US" sz="3200" b="1">
              <a:solidFill>
                <a:srgbClr val="000000"/>
              </a:solidFill>
              <a:ea typeface="楷体_GB2312" panose="02010609030101010101" pitchFamily="49" charset="-122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000000"/>
                </a:solidFill>
                <a:ea typeface="楷体_GB2312" panose="02010609030101010101" pitchFamily="49" charset="-122"/>
              </a:rPr>
              <a:t>_______</a:t>
            </a:r>
            <a:endParaRPr lang="en-US" altLang="zh-CN" sz="3200" b="1">
              <a:solidFill>
                <a:srgbClr val="000000"/>
              </a:solidFill>
              <a:ea typeface="楷体_GB2312" panose="02010609030101010101" pitchFamily="49" charset="-122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000000"/>
                </a:solidFill>
                <a:ea typeface="楷体_GB2312" panose="02010609030101010101" pitchFamily="49" charset="-122"/>
              </a:rPr>
              <a:t>_______</a:t>
            </a:r>
            <a:endParaRPr lang="en-US" altLang="zh-CN" sz="3200" b="1">
              <a:solidFill>
                <a:srgbClr val="00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59404" name="Text Box 12"/>
          <p:cNvSpPr txBox="1">
            <a:spLocks noChangeArrowheads="1"/>
          </p:cNvSpPr>
          <p:nvPr/>
        </p:nvSpPr>
        <p:spPr bwMode="auto">
          <a:xfrm>
            <a:off x="6659563" y="4508500"/>
            <a:ext cx="2087562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000000"/>
                </a:solidFill>
                <a:ea typeface="楷体_GB2312" panose="02010609030101010101" pitchFamily="49" charset="-122"/>
              </a:rPr>
              <a:t>颜色：</a:t>
            </a:r>
            <a:endParaRPr lang="zh-CN" altLang="en-US" sz="3200" b="1">
              <a:solidFill>
                <a:srgbClr val="000000"/>
              </a:solidFill>
              <a:ea typeface="楷体_GB2312" panose="02010609030101010101" pitchFamily="49" charset="-122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000000"/>
                </a:solidFill>
                <a:ea typeface="楷体_GB2312" panose="02010609030101010101" pitchFamily="49" charset="-122"/>
              </a:rPr>
              <a:t>_______</a:t>
            </a:r>
            <a:endParaRPr lang="en-US" altLang="zh-CN" sz="3200" b="1">
              <a:solidFill>
                <a:srgbClr val="00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59405" name="Text Box 13"/>
          <p:cNvSpPr txBox="1">
            <a:spLocks noChangeArrowheads="1"/>
          </p:cNvSpPr>
          <p:nvPr/>
        </p:nvSpPr>
        <p:spPr bwMode="auto">
          <a:xfrm>
            <a:off x="6732588" y="1844675"/>
            <a:ext cx="1674812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ea typeface="楷体_GB2312" panose="02010609030101010101" pitchFamily="49" charset="-122"/>
              </a:rPr>
              <a:t>楼上包厢后大门口</a:t>
            </a:r>
            <a:endParaRPr lang="zh-CN" altLang="en-US" sz="28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59406" name="Text Box 14"/>
          <p:cNvSpPr txBox="1">
            <a:spLocks noChangeArrowheads="1"/>
          </p:cNvSpPr>
          <p:nvPr/>
        </p:nvSpPr>
        <p:spPr bwMode="auto">
          <a:xfrm>
            <a:off x="6659563" y="3500438"/>
            <a:ext cx="1674812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ea typeface="楷体_GB2312" panose="02010609030101010101" pitchFamily="49" charset="-122"/>
              </a:rPr>
              <a:t>历代音乐大师胸像</a:t>
            </a:r>
            <a:endParaRPr lang="zh-CN" altLang="en-US" sz="28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59407" name="Text Box 15"/>
          <p:cNvSpPr txBox="1">
            <a:spLocks noChangeArrowheads="1"/>
          </p:cNvSpPr>
          <p:nvPr/>
        </p:nvSpPr>
        <p:spPr bwMode="auto">
          <a:xfrm>
            <a:off x="6877050" y="4941888"/>
            <a:ext cx="10953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ea typeface="楷体_GB2312" panose="02010609030101010101" pitchFamily="49" charset="-122"/>
              </a:rPr>
              <a:t>金  色</a:t>
            </a:r>
            <a:endParaRPr lang="zh-CN" altLang="en-US" sz="28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46091" name="Rectangle 16"/>
          <p:cNvSpPr>
            <a:spLocks noChangeArrowheads="1"/>
          </p:cNvSpPr>
          <p:nvPr/>
        </p:nvSpPr>
        <p:spPr bwMode="auto">
          <a:xfrm>
            <a:off x="34925" y="833438"/>
            <a:ext cx="9072563" cy="4897437"/>
          </a:xfrm>
          <a:prstGeom prst="rect">
            <a:avLst/>
          </a:prstGeom>
          <a:noFill/>
          <a:ln w="76200" cmpd="tri">
            <a:solidFill>
              <a:srgbClr val="B0AC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9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9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9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9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9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9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02" grpId="0"/>
      <p:bldP spid="59403" grpId="0"/>
      <p:bldP spid="59404" grpId="0"/>
      <p:bldP spid="59405" grpId="0"/>
      <p:bldP spid="59406" grpId="0"/>
      <p:bldP spid="5940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0" name="Picture 4" descr="金色大厅1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95288" y="1125538"/>
            <a:ext cx="5616575" cy="4175125"/>
          </a:xfrm>
          <a:prstGeom prst="rect">
            <a:avLst/>
          </a:prstGeom>
          <a:noFill/>
          <a:ln w="57150" cmpd="tri">
            <a:solidFill>
              <a:srgbClr val="9A9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107" name="WordArt 5"/>
          <p:cNvSpPr>
            <a:spLocks noChangeArrowheads="1" noChangeShapeType="1" noTextEdit="1"/>
          </p:cNvSpPr>
          <p:nvPr/>
        </p:nvSpPr>
        <p:spPr bwMode="auto">
          <a:xfrm>
            <a:off x="611188" y="333375"/>
            <a:ext cx="3095625" cy="446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kern="10">
                <a:ln w="12700">
                  <a:solidFill>
                    <a:srgbClr val="000000"/>
                  </a:solidFill>
                  <a:rou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</a:rPr>
              <a:t>读悟第五节</a:t>
            </a:r>
            <a:endParaRPr lang="zh-CN" altLang="en-US" sz="3600" b="1" kern="10">
              <a:ln w="12700">
                <a:solidFill>
                  <a:srgbClr val="000000"/>
                </a:solidFill>
                <a:rou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</a:endParaRPr>
          </a:p>
        </p:txBody>
      </p:sp>
      <p:sp>
        <p:nvSpPr>
          <p:cNvPr id="47108" name="WordArt 7"/>
          <p:cNvSpPr>
            <a:spLocks noChangeArrowheads="1" noChangeShapeType="1" noTextEdit="1"/>
          </p:cNvSpPr>
          <p:nvPr/>
        </p:nvSpPr>
        <p:spPr bwMode="auto">
          <a:xfrm>
            <a:off x="5148263" y="260350"/>
            <a:ext cx="2592387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kern="10">
                <a:ln w="12700">
                  <a:solidFill>
                    <a:srgbClr val="000000"/>
                  </a:solidFill>
                  <a:rou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</a:rPr>
              <a:t>金色大厅</a:t>
            </a:r>
            <a:endParaRPr lang="zh-CN" altLang="en-US" sz="3600" b="1" kern="10">
              <a:ln w="12700">
                <a:solidFill>
                  <a:srgbClr val="000000"/>
                </a:solidFill>
                <a:rou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</a:endParaRPr>
          </a:p>
        </p:txBody>
      </p:sp>
      <p:sp>
        <p:nvSpPr>
          <p:cNvPr id="60424" name="Text Box 8"/>
          <p:cNvSpPr txBox="1">
            <a:spLocks noChangeArrowheads="1"/>
          </p:cNvSpPr>
          <p:nvPr/>
        </p:nvSpPr>
        <p:spPr bwMode="auto">
          <a:xfrm>
            <a:off x="6372225" y="1125538"/>
            <a:ext cx="2303463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000000"/>
                </a:solidFill>
                <a:ea typeface="楷体_GB2312" panose="02010609030101010101" pitchFamily="49" charset="-122"/>
              </a:rPr>
              <a:t>地点：</a:t>
            </a:r>
            <a:endParaRPr lang="zh-CN" altLang="en-US" sz="3200" b="1">
              <a:solidFill>
                <a:srgbClr val="000000"/>
              </a:solidFill>
              <a:ea typeface="楷体_GB2312" panose="02010609030101010101" pitchFamily="49" charset="-122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000000"/>
                </a:solidFill>
                <a:ea typeface="楷体_GB2312" panose="02010609030101010101" pitchFamily="49" charset="-122"/>
              </a:rPr>
              <a:t>_________</a:t>
            </a:r>
            <a:endParaRPr lang="en-US" altLang="zh-CN" sz="3200" b="1">
              <a:solidFill>
                <a:srgbClr val="000000"/>
              </a:solidFill>
              <a:ea typeface="楷体_GB2312" panose="02010609030101010101" pitchFamily="49" charset="-122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zh-CN" sz="3200" b="1">
              <a:solidFill>
                <a:srgbClr val="00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60425" name="Text Box 9"/>
          <p:cNvSpPr txBox="1">
            <a:spLocks noChangeArrowheads="1"/>
          </p:cNvSpPr>
          <p:nvPr/>
        </p:nvSpPr>
        <p:spPr bwMode="auto">
          <a:xfrm>
            <a:off x="6372225" y="2276475"/>
            <a:ext cx="2305050" cy="204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000000"/>
                </a:solidFill>
                <a:ea typeface="楷体_GB2312" panose="02010609030101010101" pitchFamily="49" charset="-122"/>
              </a:rPr>
              <a:t>事物：</a:t>
            </a:r>
            <a:endParaRPr lang="zh-CN" altLang="en-US" sz="3200" b="1">
              <a:solidFill>
                <a:srgbClr val="000000"/>
              </a:solidFill>
              <a:ea typeface="楷体_GB2312" panose="02010609030101010101" pitchFamily="49" charset="-122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000000"/>
                </a:solidFill>
                <a:ea typeface="楷体_GB2312" panose="02010609030101010101" pitchFamily="49" charset="-122"/>
              </a:rPr>
              <a:t>_________</a:t>
            </a:r>
            <a:endParaRPr lang="en-US" altLang="zh-CN" sz="3200" b="1">
              <a:solidFill>
                <a:srgbClr val="000000"/>
              </a:solidFill>
              <a:ea typeface="楷体_GB2312" panose="02010609030101010101" pitchFamily="49" charset="-122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000000"/>
                </a:solidFill>
                <a:ea typeface="楷体_GB2312" panose="02010609030101010101" pitchFamily="49" charset="-122"/>
              </a:rPr>
              <a:t>_________</a:t>
            </a:r>
            <a:endParaRPr lang="en-US" altLang="zh-CN" sz="3200" b="1">
              <a:solidFill>
                <a:srgbClr val="000000"/>
              </a:solidFill>
              <a:ea typeface="楷体_GB2312" panose="02010609030101010101" pitchFamily="49" charset="-122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000000"/>
                </a:solidFill>
                <a:ea typeface="楷体_GB2312" panose="02010609030101010101" pitchFamily="49" charset="-122"/>
              </a:rPr>
              <a:t>_________</a:t>
            </a:r>
            <a:endParaRPr lang="en-US" altLang="zh-CN" sz="3200" b="1">
              <a:solidFill>
                <a:srgbClr val="00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60426" name="Text Box 10"/>
          <p:cNvSpPr txBox="1">
            <a:spLocks noChangeArrowheads="1"/>
          </p:cNvSpPr>
          <p:nvPr/>
        </p:nvSpPr>
        <p:spPr bwMode="auto">
          <a:xfrm>
            <a:off x="6516688" y="4365625"/>
            <a:ext cx="2376487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000000"/>
                </a:solidFill>
                <a:ea typeface="楷体_GB2312" panose="02010609030101010101" pitchFamily="49" charset="-122"/>
              </a:rPr>
              <a:t>颜色：</a:t>
            </a:r>
            <a:endParaRPr lang="zh-CN" altLang="en-US" sz="3200" b="1">
              <a:solidFill>
                <a:srgbClr val="000000"/>
              </a:solidFill>
              <a:ea typeface="楷体_GB2312" panose="02010609030101010101" pitchFamily="49" charset="-122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000000"/>
                </a:solidFill>
                <a:ea typeface="楷体_GB2312" panose="02010609030101010101" pitchFamily="49" charset="-122"/>
              </a:rPr>
              <a:t>_________</a:t>
            </a:r>
            <a:endParaRPr lang="en-US" altLang="zh-CN" sz="3200" b="1">
              <a:solidFill>
                <a:srgbClr val="00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60427" name="Text Box 11"/>
          <p:cNvSpPr txBox="1">
            <a:spLocks noChangeArrowheads="1"/>
          </p:cNvSpPr>
          <p:nvPr/>
        </p:nvSpPr>
        <p:spPr bwMode="auto">
          <a:xfrm>
            <a:off x="6659563" y="1628775"/>
            <a:ext cx="16129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ea typeface="楷体_GB2312" panose="02010609030101010101" pitchFamily="49" charset="-122"/>
              </a:rPr>
              <a:t>大厅顶上</a:t>
            </a:r>
            <a:endParaRPr lang="zh-CN" altLang="en-US" sz="28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60428" name="Text Box 12"/>
          <p:cNvSpPr txBox="1">
            <a:spLocks noChangeArrowheads="1"/>
          </p:cNvSpPr>
          <p:nvPr/>
        </p:nvSpPr>
        <p:spPr bwMode="auto">
          <a:xfrm>
            <a:off x="6443663" y="2781300"/>
            <a:ext cx="2160587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ea typeface="楷体_GB2312" panose="02010609030101010101" pitchFamily="49" charset="-122"/>
              </a:rPr>
              <a:t>金色镂花梁柱、音乐女神彩像</a:t>
            </a:r>
            <a:endParaRPr lang="zh-CN" altLang="en-US" sz="28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60429" name="Text Box 13"/>
          <p:cNvSpPr txBox="1">
            <a:spLocks noChangeArrowheads="1"/>
          </p:cNvSpPr>
          <p:nvPr/>
        </p:nvSpPr>
        <p:spPr bwMode="auto">
          <a:xfrm>
            <a:off x="6804025" y="4797425"/>
            <a:ext cx="10953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ea typeface="楷体_GB2312" panose="02010609030101010101" pitchFamily="49" charset="-122"/>
              </a:rPr>
              <a:t>金  色</a:t>
            </a:r>
            <a:endParaRPr lang="zh-CN" altLang="en-US" sz="28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47115" name="Rectangle 15"/>
          <p:cNvSpPr>
            <a:spLocks noChangeArrowheads="1"/>
          </p:cNvSpPr>
          <p:nvPr/>
        </p:nvSpPr>
        <p:spPr bwMode="auto">
          <a:xfrm>
            <a:off x="34925" y="833438"/>
            <a:ext cx="9072563" cy="4897437"/>
          </a:xfrm>
          <a:prstGeom prst="rect">
            <a:avLst/>
          </a:prstGeom>
          <a:noFill/>
          <a:ln w="76200" cmpd="tri">
            <a:solidFill>
              <a:srgbClr val="B0AC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0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0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0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0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0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0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0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4" grpId="0"/>
      <p:bldP spid="60425" grpId="0"/>
      <p:bldP spid="60426" grpId="0"/>
      <p:bldP spid="60427" grpId="0"/>
      <p:bldP spid="60428" grpId="0"/>
      <p:bldP spid="6042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WordArt 4"/>
          <p:cNvSpPr>
            <a:spLocks noChangeArrowheads="1" noChangeShapeType="1" noTextEdit="1"/>
          </p:cNvSpPr>
          <p:nvPr/>
        </p:nvSpPr>
        <p:spPr bwMode="auto">
          <a:xfrm>
            <a:off x="611188" y="333375"/>
            <a:ext cx="3095625" cy="446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kern="10">
                <a:ln w="12700">
                  <a:solidFill>
                    <a:srgbClr val="000000"/>
                  </a:solidFill>
                  <a:rou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</a:rPr>
              <a:t>读悟第五节</a:t>
            </a:r>
            <a:endParaRPr lang="zh-CN" altLang="en-US" sz="3600" b="1" kern="10">
              <a:ln w="12700">
                <a:solidFill>
                  <a:srgbClr val="000000"/>
                </a:solidFill>
                <a:rou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</a:endParaRPr>
          </a:p>
        </p:txBody>
      </p:sp>
      <p:sp>
        <p:nvSpPr>
          <p:cNvPr id="48131" name="WordArt 5"/>
          <p:cNvSpPr>
            <a:spLocks noChangeArrowheads="1" noChangeShapeType="1" noTextEdit="1"/>
          </p:cNvSpPr>
          <p:nvPr/>
        </p:nvSpPr>
        <p:spPr bwMode="auto">
          <a:xfrm>
            <a:off x="4932363" y="333375"/>
            <a:ext cx="2592387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kern="10">
                <a:ln w="12700">
                  <a:solidFill>
                    <a:srgbClr val="000000"/>
                  </a:solidFill>
                  <a:rou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</a:rPr>
              <a:t>金色大厅</a:t>
            </a:r>
            <a:endParaRPr lang="zh-CN" altLang="en-US" sz="3600" b="1" kern="10">
              <a:ln w="12700">
                <a:solidFill>
                  <a:srgbClr val="000000"/>
                </a:solidFill>
                <a:rou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</a:endParaRPr>
          </a:p>
        </p:txBody>
      </p:sp>
      <p:sp>
        <p:nvSpPr>
          <p:cNvPr id="48132" name="Text Box 6"/>
          <p:cNvSpPr txBox="1">
            <a:spLocks noChangeArrowheads="1"/>
          </p:cNvSpPr>
          <p:nvPr/>
        </p:nvSpPr>
        <p:spPr bwMode="auto">
          <a:xfrm>
            <a:off x="755650" y="981075"/>
            <a:ext cx="7920038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第</a:t>
            </a:r>
            <a:r>
              <a:rPr lang="en-US" altLang="zh-CN" sz="32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5</a:t>
            </a:r>
            <a:r>
              <a:rPr lang="zh-CN" altLang="en-US" sz="32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节主要介绍了</a:t>
            </a:r>
            <a:r>
              <a:rPr lang="en-US" altLang="zh-CN" sz="32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___________</a:t>
            </a:r>
            <a:r>
              <a:rPr lang="zh-CN" altLang="en-US" sz="32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。先整体写了</a:t>
            </a:r>
            <a:r>
              <a:rPr lang="en-US" altLang="zh-CN" sz="32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______________________</a:t>
            </a:r>
            <a:r>
              <a:rPr lang="zh-CN" altLang="en-US" sz="32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，后又分别从</a:t>
            </a:r>
            <a:r>
              <a:rPr lang="en-US" altLang="zh-CN" sz="32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______</a:t>
            </a:r>
            <a:r>
              <a:rPr lang="zh-CN" altLang="en-US" sz="32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、</a:t>
            </a:r>
            <a:r>
              <a:rPr lang="en-US" altLang="zh-CN" sz="32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______</a:t>
            </a:r>
            <a:r>
              <a:rPr lang="zh-CN" altLang="en-US" sz="32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和</a:t>
            </a:r>
            <a:r>
              <a:rPr lang="en-US" altLang="zh-CN" sz="32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________</a:t>
            </a:r>
            <a:endParaRPr lang="en-US" altLang="zh-CN" sz="3200" b="1">
              <a:solidFill>
                <a:srgbClr val="00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48133" name="Text Box 7"/>
          <p:cNvSpPr txBox="1">
            <a:spLocks noChangeArrowheads="1"/>
          </p:cNvSpPr>
          <p:nvPr/>
        </p:nvSpPr>
        <p:spPr bwMode="auto">
          <a:xfrm>
            <a:off x="755650" y="2492375"/>
            <a:ext cx="3455988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对</a:t>
            </a:r>
            <a:r>
              <a:rPr lang="en-US" altLang="zh-CN" sz="32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___________</a:t>
            </a:r>
            <a:endParaRPr lang="en-US" altLang="zh-CN" sz="3200" b="1">
              <a:solidFill>
                <a:srgbClr val="0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_____________</a:t>
            </a:r>
            <a:endParaRPr lang="en-US" altLang="zh-CN" sz="3200" b="1">
              <a:solidFill>
                <a:srgbClr val="0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和</a:t>
            </a:r>
            <a:r>
              <a:rPr lang="en-US" altLang="zh-CN" sz="32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___________</a:t>
            </a:r>
            <a:r>
              <a:rPr lang="zh-CN" altLang="en-US" sz="32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、</a:t>
            </a:r>
            <a:r>
              <a:rPr lang="en-US" altLang="zh-CN" sz="32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________</a:t>
            </a:r>
            <a:r>
              <a:rPr lang="zh-CN" altLang="en-US" sz="3200" b="1">
                <a:solidFill>
                  <a:srgbClr val="000000"/>
                </a:solidFill>
                <a:ea typeface="楷体_GB2312" panose="02010609030101010101" pitchFamily="49" charset="-122"/>
              </a:rPr>
              <a:t>具体介绍。这种写法叫</a:t>
            </a:r>
            <a:r>
              <a:rPr lang="zh-CN" altLang="en-US" sz="32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由</a:t>
            </a:r>
            <a:r>
              <a:rPr lang="en-US" altLang="zh-CN" sz="32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____</a:t>
            </a:r>
            <a:r>
              <a:rPr lang="zh-CN" altLang="en-US" sz="32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到</a:t>
            </a:r>
            <a:r>
              <a:rPr lang="en-US" altLang="zh-CN" sz="32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____</a:t>
            </a:r>
            <a:endParaRPr lang="en-US" altLang="zh-CN" sz="3200" b="1">
              <a:solidFill>
                <a:srgbClr val="0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48134" name="Picture 11" descr="无标题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00563" y="2781300"/>
            <a:ext cx="4103687" cy="2520950"/>
          </a:xfrm>
          <a:prstGeom prst="rect">
            <a:avLst/>
          </a:prstGeom>
          <a:noFill/>
          <a:ln w="57150" cmpd="tri">
            <a:solidFill>
              <a:srgbClr val="9A9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500" name="Text Box 12"/>
          <p:cNvSpPr txBox="1">
            <a:spLocks noChangeArrowheads="1"/>
          </p:cNvSpPr>
          <p:nvPr/>
        </p:nvSpPr>
        <p:spPr bwMode="auto">
          <a:xfrm>
            <a:off x="4067175" y="908050"/>
            <a:ext cx="17287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ea typeface="楷体_GB2312" panose="02010609030101010101" pitchFamily="49" charset="-122"/>
              </a:rPr>
              <a:t>金色大厅</a:t>
            </a:r>
            <a:endParaRPr lang="zh-CN" altLang="en-US" sz="28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63501" name="Text Box 13"/>
          <p:cNvSpPr txBox="1">
            <a:spLocks noChangeArrowheads="1"/>
          </p:cNvSpPr>
          <p:nvPr/>
        </p:nvSpPr>
        <p:spPr bwMode="auto">
          <a:xfrm>
            <a:off x="1835150" y="1412875"/>
            <a:ext cx="39592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ea typeface="楷体_GB2312" panose="02010609030101010101" pitchFamily="49" charset="-122"/>
              </a:rPr>
              <a:t>装饰精美、金碧辉煌</a:t>
            </a:r>
            <a:endParaRPr lang="zh-CN" altLang="en-US" sz="28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63502" name="Text Box 14"/>
          <p:cNvSpPr txBox="1">
            <a:spLocks noChangeArrowheads="1"/>
          </p:cNvSpPr>
          <p:nvPr/>
        </p:nvSpPr>
        <p:spPr bwMode="auto">
          <a:xfrm>
            <a:off x="755650" y="1916113"/>
            <a:ext cx="16129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ea typeface="楷体_GB2312" panose="02010609030101010101" pitchFamily="49" charset="-122"/>
              </a:rPr>
              <a:t>正厅两边</a:t>
            </a:r>
            <a:endParaRPr lang="zh-CN" altLang="en-US" sz="28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63503" name="Text Box 15"/>
          <p:cNvSpPr txBox="1">
            <a:spLocks noChangeArrowheads="1"/>
          </p:cNvSpPr>
          <p:nvPr/>
        </p:nvSpPr>
        <p:spPr bwMode="auto">
          <a:xfrm>
            <a:off x="2627313" y="1916113"/>
            <a:ext cx="8985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ea typeface="楷体_GB2312" panose="02010609030101010101" pitchFamily="49" charset="-122"/>
              </a:rPr>
              <a:t>楼上</a:t>
            </a:r>
            <a:endParaRPr lang="zh-CN" altLang="en-US" sz="28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63504" name="Text Box 16"/>
          <p:cNvSpPr txBox="1">
            <a:spLocks noChangeArrowheads="1"/>
          </p:cNvSpPr>
          <p:nvPr/>
        </p:nvSpPr>
        <p:spPr bwMode="auto">
          <a:xfrm>
            <a:off x="4356100" y="1916113"/>
            <a:ext cx="16129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ea typeface="楷体_GB2312" panose="02010609030101010101" pitchFamily="49" charset="-122"/>
              </a:rPr>
              <a:t>大厅顶上</a:t>
            </a:r>
            <a:endParaRPr lang="zh-CN" altLang="en-US" sz="28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63505" name="Text Box 17"/>
          <p:cNvSpPr txBox="1">
            <a:spLocks noChangeArrowheads="1"/>
          </p:cNvSpPr>
          <p:nvPr/>
        </p:nvSpPr>
        <p:spPr bwMode="auto">
          <a:xfrm>
            <a:off x="1331913" y="2420938"/>
            <a:ext cx="23272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ea typeface="楷体_GB2312" panose="02010609030101010101" pitchFamily="49" charset="-122"/>
              </a:rPr>
              <a:t>音乐女神雕像</a:t>
            </a:r>
            <a:endParaRPr lang="zh-CN" altLang="en-US" sz="28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63507" name="Text Box 19"/>
          <p:cNvSpPr txBox="1">
            <a:spLocks noChangeArrowheads="1"/>
          </p:cNvSpPr>
          <p:nvPr/>
        </p:nvSpPr>
        <p:spPr bwMode="auto">
          <a:xfrm>
            <a:off x="755650" y="2924175"/>
            <a:ext cx="30416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ea typeface="楷体_GB2312" panose="02010609030101010101" pitchFamily="49" charset="-122"/>
              </a:rPr>
              <a:t>音乐大师金色胸像</a:t>
            </a:r>
            <a:endParaRPr lang="zh-CN" altLang="en-US" sz="28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63508" name="Text Box 20"/>
          <p:cNvSpPr txBox="1">
            <a:spLocks noChangeArrowheads="1"/>
          </p:cNvSpPr>
          <p:nvPr/>
        </p:nvSpPr>
        <p:spPr bwMode="auto">
          <a:xfrm>
            <a:off x="1258888" y="3357563"/>
            <a:ext cx="23272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ea typeface="楷体_GB2312" panose="02010609030101010101" pitchFamily="49" charset="-122"/>
              </a:rPr>
              <a:t>音乐女神彩像</a:t>
            </a:r>
            <a:endParaRPr lang="zh-CN" altLang="en-US" sz="28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63509" name="Text Box 21"/>
          <p:cNvSpPr txBox="1">
            <a:spLocks noChangeArrowheads="1"/>
          </p:cNvSpPr>
          <p:nvPr/>
        </p:nvSpPr>
        <p:spPr bwMode="auto">
          <a:xfrm>
            <a:off x="755650" y="3933825"/>
            <a:ext cx="19700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ea typeface="楷体_GB2312" panose="02010609030101010101" pitchFamily="49" charset="-122"/>
              </a:rPr>
              <a:t>巨大的吊灯</a:t>
            </a:r>
            <a:endParaRPr lang="zh-CN" altLang="en-US" sz="28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63510" name="Text Box 22"/>
          <p:cNvSpPr txBox="1">
            <a:spLocks noChangeArrowheads="1"/>
          </p:cNvSpPr>
          <p:nvPr/>
        </p:nvSpPr>
        <p:spPr bwMode="auto">
          <a:xfrm>
            <a:off x="835025" y="4797425"/>
            <a:ext cx="10001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ea typeface="楷体_GB2312" panose="02010609030101010101" pitchFamily="49" charset="-122"/>
              </a:rPr>
              <a:t>整体</a:t>
            </a:r>
            <a:endParaRPr lang="zh-CN" altLang="en-US" sz="32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63511" name="Text Box 23"/>
          <p:cNvSpPr txBox="1">
            <a:spLocks noChangeArrowheads="1"/>
          </p:cNvSpPr>
          <p:nvPr/>
        </p:nvSpPr>
        <p:spPr bwMode="auto">
          <a:xfrm>
            <a:off x="1973898" y="4797425"/>
            <a:ext cx="124301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ea typeface="楷体_GB2312" panose="02010609030101010101" pitchFamily="49" charset="-122"/>
              </a:rPr>
              <a:t>局部</a:t>
            </a:r>
            <a:endParaRPr lang="zh-CN" altLang="en-US" sz="32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48146" name="Rectangle 24"/>
          <p:cNvSpPr>
            <a:spLocks noChangeArrowheads="1"/>
          </p:cNvSpPr>
          <p:nvPr/>
        </p:nvSpPr>
        <p:spPr bwMode="auto">
          <a:xfrm>
            <a:off x="34925" y="833438"/>
            <a:ext cx="9072563" cy="4897437"/>
          </a:xfrm>
          <a:prstGeom prst="rect">
            <a:avLst/>
          </a:prstGeom>
          <a:noFill/>
          <a:ln w="76200" cmpd="tri">
            <a:solidFill>
              <a:srgbClr val="B0AC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3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3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3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3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35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35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3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63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3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3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3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3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3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3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3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3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3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3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500" grpId="0"/>
      <p:bldP spid="63501" grpId="0"/>
      <p:bldP spid="63502" grpId="0"/>
      <p:bldP spid="63503" grpId="0"/>
      <p:bldP spid="63504" grpId="0"/>
      <p:bldP spid="63505" grpId="0"/>
      <p:bldP spid="63507" grpId="0"/>
      <p:bldP spid="63508" grpId="0"/>
      <p:bldP spid="63510" grpId="0"/>
      <p:bldP spid="63511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9"/>
          <p:cNvSpPr>
            <a:spLocks noChangeArrowheads="1"/>
          </p:cNvSpPr>
          <p:nvPr/>
        </p:nvSpPr>
        <p:spPr bwMode="auto">
          <a:xfrm>
            <a:off x="34925" y="833438"/>
            <a:ext cx="9072563" cy="4897437"/>
          </a:xfrm>
          <a:prstGeom prst="rect">
            <a:avLst/>
          </a:prstGeom>
          <a:noFill/>
          <a:ln w="76200" cmpd="tri">
            <a:solidFill>
              <a:srgbClr val="B0AC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49155" name="Text Box 6"/>
          <p:cNvSpPr txBox="1">
            <a:spLocks noChangeArrowheads="1"/>
          </p:cNvSpPr>
          <p:nvPr/>
        </p:nvSpPr>
        <p:spPr bwMode="auto">
          <a:xfrm>
            <a:off x="755650" y="981075"/>
            <a:ext cx="7920038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你还知道哪些世界名城有着特别的美称？ </a:t>
            </a:r>
            <a:endParaRPr lang="en-US" altLang="zh-CN" sz="4400" b="1">
              <a:solidFill>
                <a:srgbClr val="000000"/>
              </a:solidFill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005263"/>
            <a:ext cx="8229600" cy="1574800"/>
          </a:xfrm>
        </p:spPr>
        <p:txBody>
          <a:bodyPr/>
          <a:lstStyle/>
          <a:p>
            <a:r>
              <a:rPr lang="zh-CN" altLang="en-US" sz="8000" smtClean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饰 巷 卑</a:t>
            </a:r>
            <a:endParaRPr lang="zh-CN" altLang="en-US" sz="8000" smtClean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981325"/>
          </a:xfrm>
        </p:spPr>
        <p:txBody>
          <a:bodyPr/>
          <a:lstStyle/>
          <a:p>
            <a:r>
              <a:rPr lang="zh-CN" altLang="en-US" sz="4000" smtClean="0">
                <a:latin typeface="黑体" panose="02010609060101010101" pitchFamily="2" charset="-122"/>
                <a:ea typeface="黑体" panose="02010609060101010101" pitchFamily="2" charset="-122"/>
              </a:rPr>
              <a:t>欧洲  生涯  博物馆  高雅   </a:t>
            </a:r>
            <a:endParaRPr lang="zh-CN" altLang="en-US" sz="4000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4000" smtClean="0">
                <a:latin typeface="黑体" panose="02010609060101010101" pitchFamily="2" charset="-122"/>
                <a:ea typeface="黑体" panose="02010609060101010101" pitchFamily="2" charset="-122"/>
              </a:rPr>
              <a:t>海鸥  悬崖  管理    鸦雀</a:t>
            </a:r>
            <a:endParaRPr lang="zh-CN" altLang="en-US" sz="4000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4000" smtClean="0">
                <a:latin typeface="黑体" panose="02010609060101010101" pitchFamily="2" charset="-122"/>
                <a:ea typeface="黑体" panose="02010609060101010101" pitchFamily="2" charset="-122"/>
              </a:rPr>
              <a:t>殴打  天涯  宾馆    野鸭</a:t>
            </a:r>
            <a:endParaRPr lang="zh-CN" altLang="en-US" sz="4000" smtClean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4400">
                <a:solidFill>
                  <a:srgbClr val="000000"/>
                </a:solidFill>
              </a:rPr>
              <a:t>辨清楚</a:t>
            </a:r>
            <a:endParaRPr lang="zh-CN" altLang="en-US" sz="44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zh-CN" altLang="en-US" smtClean="0"/>
              <a:t>课文内容</a:t>
            </a:r>
            <a:endParaRPr lang="zh-CN" alt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150"/>
            <a:ext cx="9396413" cy="5289550"/>
          </a:xfrm>
        </p:spPr>
        <p:txBody>
          <a:bodyPr/>
          <a:lstStyle/>
          <a:p>
            <a:r>
              <a:rPr lang="zh-CN" altLang="en-US" sz="3600" smtClean="0">
                <a:ea typeface="黑体" panose="02010609060101010101" pitchFamily="2" charset="-122"/>
              </a:rPr>
              <a:t>维也纳的地理位置。</a:t>
            </a:r>
            <a:endParaRPr lang="zh-CN" altLang="en-US" sz="3600" smtClean="0">
              <a:ea typeface="黑体" panose="02010609060101010101" pitchFamily="2" charset="-122"/>
            </a:endParaRPr>
          </a:p>
          <a:p>
            <a:r>
              <a:rPr lang="zh-CN" altLang="en-US" sz="3600" smtClean="0">
                <a:ea typeface="黑体" panose="02010609060101010101" pitchFamily="2" charset="-122"/>
              </a:rPr>
              <a:t>维也纳是欧洲古典音乐的摇篮。</a:t>
            </a:r>
            <a:endParaRPr lang="zh-CN" altLang="en-US" sz="3600" smtClean="0">
              <a:ea typeface="黑体" panose="02010609060101010101" pitchFamily="2" charset="-122"/>
            </a:endParaRPr>
          </a:p>
          <a:p>
            <a:r>
              <a:rPr lang="zh-CN" altLang="en-US" sz="3600" smtClean="0">
                <a:ea typeface="黑体" panose="02010609060101010101" pitchFamily="2" charset="-122"/>
              </a:rPr>
              <a:t>维也纳是一座用音乐装饰起来的城市。</a:t>
            </a:r>
            <a:endParaRPr lang="zh-CN" altLang="en-US" sz="3600" smtClean="0">
              <a:ea typeface="黑体" panose="02010609060101010101" pitchFamily="2" charset="-122"/>
            </a:endParaRPr>
          </a:p>
          <a:p>
            <a:r>
              <a:rPr lang="zh-CN" altLang="en-US" sz="3600" smtClean="0">
                <a:ea typeface="黑体" panose="02010609060101010101" pitchFamily="2" charset="-122"/>
              </a:rPr>
              <a:t>维也纳几乎一天也离不开音乐。</a:t>
            </a:r>
            <a:endParaRPr lang="zh-CN" altLang="en-US" sz="3600" smtClean="0">
              <a:ea typeface="黑体" panose="02010609060101010101" pitchFamily="2" charset="-122"/>
            </a:endParaRPr>
          </a:p>
          <a:p>
            <a:r>
              <a:rPr lang="zh-CN" altLang="en-US" sz="3600" smtClean="0">
                <a:ea typeface="黑体" panose="02010609060101010101" pitchFamily="2" charset="-122"/>
              </a:rPr>
              <a:t>维也纳国家歌剧院被称为“世界歌剧中心”。</a:t>
            </a:r>
            <a:endParaRPr lang="zh-CN" altLang="en-US" sz="3600" smtClean="0">
              <a:ea typeface="黑体" panose="02010609060101010101" pitchFamily="2" charset="-122"/>
            </a:endParaRPr>
          </a:p>
          <a:p>
            <a:r>
              <a:rPr lang="zh-CN" altLang="en-US" sz="3600" smtClean="0">
                <a:ea typeface="黑体" panose="02010609060101010101" pitchFamily="2" charset="-122"/>
              </a:rPr>
              <a:t>“金色大厅”装饰精美，金碧辉煌。</a:t>
            </a:r>
            <a:endParaRPr lang="zh-CN" altLang="en-US" sz="3600" smtClean="0">
              <a:ea typeface="黑体" panose="02010609060101010101" pitchFamily="2" charset="-122"/>
            </a:endParaRPr>
          </a:p>
          <a:p>
            <a:r>
              <a:rPr lang="zh-CN" altLang="en-US" sz="3600" smtClean="0">
                <a:ea typeface="黑体" panose="02010609060101010101" pitchFamily="2" charset="-122"/>
              </a:rPr>
              <a:t>“金色大厅”的新年音乐会吸引着成千上万的观众。</a:t>
            </a:r>
            <a:endParaRPr lang="zh-CN" altLang="en-US" sz="3600" smtClean="0"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4"/>
          <p:cNvSpPr>
            <a:spLocks noChangeArrowheads="1" noChangeShapeType="1" noTextEdit="1"/>
          </p:cNvSpPr>
          <p:nvPr/>
        </p:nvSpPr>
        <p:spPr bwMode="auto">
          <a:xfrm>
            <a:off x="468313" y="260350"/>
            <a:ext cx="3095625" cy="446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kern="10">
                <a:ln w="12700">
                  <a:solidFill>
                    <a:srgbClr val="000000"/>
                  </a:solidFill>
                  <a:rou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</a:rPr>
              <a:t>读悟第一节</a:t>
            </a:r>
            <a:endParaRPr lang="zh-CN" altLang="en-US" sz="3600" b="1" kern="10">
              <a:ln w="12700">
                <a:solidFill>
                  <a:srgbClr val="000000"/>
                </a:solidFill>
                <a:rou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</a:endParaRPr>
          </a:p>
        </p:txBody>
      </p:sp>
      <p:sp>
        <p:nvSpPr>
          <p:cNvPr id="20483" name="Rectangle 5"/>
          <p:cNvSpPr>
            <a:spLocks noChangeArrowheads="1"/>
          </p:cNvSpPr>
          <p:nvPr/>
        </p:nvSpPr>
        <p:spPr bwMode="auto">
          <a:xfrm>
            <a:off x="4284663" y="1125538"/>
            <a:ext cx="4537075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000000"/>
                </a:solidFill>
                <a:ea typeface="楷体_GB2312" panose="02010609030101010101" pitchFamily="49" charset="-122"/>
              </a:rPr>
              <a:t>       </a:t>
            </a:r>
            <a:r>
              <a:rPr lang="zh-CN" altLang="en-US" sz="3200" b="1">
                <a:solidFill>
                  <a:srgbClr val="000000"/>
                </a:solidFill>
                <a:ea typeface="楷体_GB2312" panose="02010609030101010101" pitchFamily="49" charset="-122"/>
              </a:rPr>
              <a:t>奥地利首都维也纳是世界著名的音乐之都。它坐落在阿尔卑斯山北麓一个山清水秀、风景如画的小盆地里，波光粼粼的多瑙河穿城而过。 </a:t>
            </a:r>
            <a:endParaRPr lang="zh-CN" altLang="en-US" sz="3200" b="1">
              <a:solidFill>
                <a:srgbClr val="000000"/>
              </a:solidFill>
              <a:ea typeface="楷体_GB2312" panose="02010609030101010101" pitchFamily="49" charset="-122"/>
            </a:endParaRPr>
          </a:p>
        </p:txBody>
      </p:sp>
      <p:pic>
        <p:nvPicPr>
          <p:cNvPr id="20484" name="Picture 6" descr="2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68313" y="981075"/>
            <a:ext cx="3529012" cy="4465638"/>
          </a:xfrm>
          <a:prstGeom prst="rect">
            <a:avLst/>
          </a:prstGeom>
          <a:noFill/>
          <a:ln w="57150" cmpd="tri">
            <a:solidFill>
              <a:srgbClr val="8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4284663" y="4221163"/>
            <a:ext cx="4392612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</a:rPr>
              <a:t>   ◇   </a:t>
            </a:r>
            <a:r>
              <a:rPr lang="zh-CN" altLang="en-US" sz="3200" b="1">
                <a:solidFill>
                  <a:srgbClr val="FF0000"/>
                </a:solidFill>
                <a:ea typeface="楷体_GB2312" panose="02010609030101010101" pitchFamily="49" charset="-122"/>
              </a:rPr>
              <a:t>读句子，圈出你认为重要的词句，朗读感悟。</a:t>
            </a:r>
            <a:endParaRPr lang="zh-CN" altLang="en-US" sz="32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20486" name="Rectangle 16"/>
          <p:cNvSpPr>
            <a:spLocks noChangeArrowheads="1"/>
          </p:cNvSpPr>
          <p:nvPr/>
        </p:nvSpPr>
        <p:spPr bwMode="auto">
          <a:xfrm>
            <a:off x="34925" y="833438"/>
            <a:ext cx="9072563" cy="4897437"/>
          </a:xfrm>
          <a:prstGeom prst="rect">
            <a:avLst/>
          </a:prstGeom>
          <a:noFill/>
          <a:ln w="76200" cmpd="tri">
            <a:solidFill>
              <a:srgbClr val="B0AC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20091121053888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356100" y="1125538"/>
            <a:ext cx="4040188" cy="4319587"/>
          </a:xfrm>
          <a:prstGeom prst="rect">
            <a:avLst/>
          </a:prstGeom>
          <a:noFill/>
          <a:ln w="57150" cmpd="tri">
            <a:solidFill>
              <a:srgbClr val="9A9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7" name="WordArt 10"/>
          <p:cNvSpPr>
            <a:spLocks noChangeArrowheads="1" noChangeShapeType="1" noTextEdit="1"/>
          </p:cNvSpPr>
          <p:nvPr/>
        </p:nvSpPr>
        <p:spPr bwMode="auto">
          <a:xfrm>
            <a:off x="468313" y="260350"/>
            <a:ext cx="3095625" cy="446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kern="10">
                <a:ln w="19050">
                  <a:solidFill>
                    <a:srgbClr val="000000"/>
                  </a:solidFill>
                  <a:rou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</a:rPr>
              <a:t>读悟第一节</a:t>
            </a:r>
            <a:endParaRPr lang="zh-CN" altLang="en-US" sz="3600" b="1" kern="10">
              <a:ln w="19050">
                <a:solidFill>
                  <a:srgbClr val="000000"/>
                </a:solidFill>
                <a:round/>
              </a:ln>
              <a:solidFill>
                <a:srgbClr val="FFFF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</a:endParaRPr>
          </a:p>
        </p:txBody>
      </p:sp>
      <p:sp>
        <p:nvSpPr>
          <p:cNvPr id="21508" name="Text Box 11"/>
          <p:cNvSpPr txBox="1">
            <a:spLocks noChangeArrowheads="1"/>
          </p:cNvSpPr>
          <p:nvPr/>
        </p:nvSpPr>
        <p:spPr bwMode="auto">
          <a:xfrm>
            <a:off x="468313" y="1341438"/>
            <a:ext cx="3600450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FF0000"/>
                </a:solidFill>
                <a:ea typeface="楷体_GB2312" panose="02010609030101010101" pitchFamily="49" charset="-122"/>
              </a:rPr>
              <a:t>       </a:t>
            </a:r>
            <a:r>
              <a:rPr lang="zh-CN" altLang="en-US" sz="3200" b="1">
                <a:solidFill>
                  <a:srgbClr val="FF0000"/>
                </a:solidFill>
                <a:ea typeface="楷体_GB2312" panose="02010609030101010101" pitchFamily="49" charset="-122"/>
              </a:rPr>
              <a:t>奥地利首都维也纳是世界著名的音乐之都。</a:t>
            </a:r>
            <a:endParaRPr lang="zh-CN" altLang="en-US" sz="32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21509" name="Text Box 12"/>
          <p:cNvSpPr txBox="1">
            <a:spLocks noChangeArrowheads="1"/>
          </p:cNvSpPr>
          <p:nvPr/>
        </p:nvSpPr>
        <p:spPr bwMode="auto">
          <a:xfrm>
            <a:off x="539750" y="3068638"/>
            <a:ext cx="3529013" cy="252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</a:t>
            </a:r>
            <a:r>
              <a:rPr lang="zh-CN" altLang="en-US" sz="32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这一句是全文的</a:t>
            </a:r>
            <a:r>
              <a:rPr lang="en-US" altLang="zh-CN" sz="32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___________,</a:t>
            </a:r>
            <a:r>
              <a:rPr lang="zh-CN" altLang="en-US" sz="32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起</a:t>
            </a:r>
            <a:r>
              <a:rPr lang="en-US" altLang="zh-CN" sz="32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____________</a:t>
            </a:r>
            <a:r>
              <a:rPr lang="zh-CN" altLang="en-US" sz="32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的作用。</a:t>
            </a:r>
            <a:endParaRPr lang="zh-CN" altLang="en-US" sz="3200" b="1">
              <a:solidFill>
                <a:srgbClr val="0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zh-CN" sz="3200" b="1">
              <a:solidFill>
                <a:srgbClr val="0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1547813" y="3429000"/>
            <a:ext cx="16033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ea typeface="楷体_GB2312" panose="02010609030101010101" pitchFamily="49" charset="-122"/>
              </a:rPr>
              <a:t>中心句</a:t>
            </a:r>
            <a:endParaRPr lang="zh-CN" altLang="en-US" sz="32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1258888" y="3933825"/>
            <a:ext cx="2108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ea typeface="楷体_GB2312" panose="02010609030101010101" pitchFamily="49" charset="-122"/>
              </a:rPr>
              <a:t>总领全文</a:t>
            </a:r>
            <a:endParaRPr lang="zh-CN" altLang="en-US" sz="32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21512" name="Rectangle 15"/>
          <p:cNvSpPr>
            <a:spLocks noChangeArrowheads="1"/>
          </p:cNvSpPr>
          <p:nvPr/>
        </p:nvSpPr>
        <p:spPr bwMode="auto">
          <a:xfrm>
            <a:off x="34925" y="833438"/>
            <a:ext cx="9072563" cy="4897437"/>
          </a:xfrm>
          <a:prstGeom prst="rect">
            <a:avLst/>
          </a:prstGeom>
          <a:noFill/>
          <a:ln w="76200" cmpd="tri">
            <a:solidFill>
              <a:srgbClr val="B0AC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7" grpId="0"/>
      <p:bldP spid="1127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WordArt 4"/>
          <p:cNvSpPr>
            <a:spLocks noChangeArrowheads="1" noChangeShapeType="1" noTextEdit="1"/>
          </p:cNvSpPr>
          <p:nvPr/>
        </p:nvSpPr>
        <p:spPr bwMode="auto">
          <a:xfrm>
            <a:off x="468313" y="260350"/>
            <a:ext cx="3095625" cy="446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kern="10">
                <a:ln w="19050">
                  <a:solidFill>
                    <a:srgbClr val="000000"/>
                  </a:solidFill>
                  <a:rou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</a:rPr>
              <a:t>读悟第一节</a:t>
            </a:r>
            <a:endParaRPr lang="zh-CN" altLang="en-US" sz="3600" b="1" kern="10">
              <a:ln w="19050">
                <a:solidFill>
                  <a:srgbClr val="000000"/>
                </a:solidFill>
                <a:round/>
              </a:ln>
              <a:solidFill>
                <a:srgbClr val="FFFF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</a:endParaRPr>
          </a:p>
        </p:txBody>
      </p:sp>
      <p:pic>
        <p:nvPicPr>
          <p:cNvPr id="14341" name="Picture 5" descr="20078644935566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284663" y="1989138"/>
            <a:ext cx="4248150" cy="3384550"/>
          </a:xfrm>
          <a:prstGeom prst="rect">
            <a:avLst/>
          </a:prstGeom>
          <a:noFill/>
          <a:ln w="57150" cmpd="tri">
            <a:solidFill>
              <a:srgbClr val="8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无标题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1268413"/>
            <a:ext cx="3529012" cy="2520950"/>
          </a:xfrm>
          <a:prstGeom prst="rect">
            <a:avLst/>
          </a:prstGeom>
          <a:noFill/>
          <a:ln w="57150" cmpd="tri">
            <a:solidFill>
              <a:srgbClr val="8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4356100" y="1196975"/>
            <a:ext cx="40322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264D9A"/>
                </a:solidFill>
                <a:ea typeface="楷体_GB2312" panose="02010609030101010101" pitchFamily="49" charset="-122"/>
              </a:rPr>
              <a:t>穿城而过的多瑙河</a:t>
            </a:r>
            <a:endParaRPr lang="zh-CN" altLang="en-US" sz="3600" b="1">
              <a:solidFill>
                <a:srgbClr val="264D9A"/>
              </a:solidFill>
              <a:ea typeface="楷体_GB2312" panose="02010609030101010101" pitchFamily="49" charset="-122"/>
            </a:endParaRP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4716463" y="4508500"/>
            <a:ext cx="23764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FFFFFF"/>
                </a:solidFill>
                <a:ea typeface="楷体_GB2312" panose="02010609030101010101" pitchFamily="49" charset="-122"/>
              </a:rPr>
              <a:t>波光粼粼</a:t>
            </a:r>
            <a:endParaRPr lang="zh-CN" altLang="en-US" sz="3600" b="1">
              <a:solidFill>
                <a:srgbClr val="FFFFFF"/>
              </a:solidFill>
              <a:ea typeface="楷体_GB2312" panose="02010609030101010101" pitchFamily="49" charset="-122"/>
            </a:endParaRP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539750" y="4221163"/>
            <a:ext cx="3744913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</a:rPr>
              <a:t>◇  </a:t>
            </a:r>
            <a:r>
              <a:rPr lang="zh-CN" altLang="en-US" sz="3600" b="1">
                <a:solidFill>
                  <a:srgbClr val="000000"/>
                </a:solidFill>
                <a:ea typeface="楷体_GB2312" panose="02010609030101010101" pitchFamily="49" charset="-122"/>
              </a:rPr>
              <a:t>你能读好这一节吗？</a:t>
            </a:r>
            <a:endParaRPr lang="zh-CN" altLang="en-US" sz="3600" b="1">
              <a:solidFill>
                <a:srgbClr val="00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22536" name="Rectangle 10"/>
          <p:cNvSpPr>
            <a:spLocks noChangeArrowheads="1"/>
          </p:cNvSpPr>
          <p:nvPr/>
        </p:nvSpPr>
        <p:spPr bwMode="auto">
          <a:xfrm>
            <a:off x="34925" y="833438"/>
            <a:ext cx="9072563" cy="4897437"/>
          </a:xfrm>
          <a:prstGeom prst="rect">
            <a:avLst/>
          </a:prstGeom>
          <a:noFill/>
          <a:ln w="76200" cmpd="tri">
            <a:solidFill>
              <a:srgbClr val="B0AC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/>
      <p:bldP spid="14344" grpId="0"/>
      <p:bldP spid="143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0825" y="1052513"/>
            <a:ext cx="8569325" cy="4683125"/>
          </a:xfrm>
        </p:spPr>
        <p:txBody>
          <a:bodyPr/>
          <a:lstStyle/>
          <a:p>
            <a:pPr algn="l" eaLnBrk="1" hangingPunct="1"/>
            <a:r>
              <a:rPr lang="en-US" altLang="zh-CN" sz="2400" b="1" smtClean="0"/>
              <a:t>        </a:t>
            </a:r>
            <a:r>
              <a:rPr lang="zh-CN" altLang="en-US" sz="4000" b="1" smtClean="0">
                <a:solidFill>
                  <a:schemeClr val="accent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维也纳是欧洲古典音乐的摇篮。</a:t>
            </a:r>
            <a:r>
              <a:rPr lang="en-US" altLang="zh-CN" sz="4000" b="1" smtClean="0">
                <a:solidFill>
                  <a:schemeClr val="accent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18</a:t>
            </a:r>
            <a:r>
              <a:rPr lang="zh-CN" altLang="en-US" sz="4000" b="1" smtClean="0">
                <a:solidFill>
                  <a:schemeClr val="accent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世纪以来，世界上许多著名的音乐家，如贝多芬、莫扎特、舒伯特、海顿、施特劳斯等，都在只里度过大部分音乐生涯，谱写了许多优美的乐章。维也纳的博物馆里，至今还陈列着他们的乐谱和手迹。</a:t>
            </a:r>
            <a:r>
              <a:rPr lang="zh-CN" altLang="en-US" sz="1800" smtClean="0"/>
              <a:t> </a:t>
            </a:r>
            <a:endParaRPr lang="zh-CN" altLang="en-US" sz="1800" smtClean="0"/>
          </a:p>
        </p:txBody>
      </p:sp>
      <p:sp>
        <p:nvSpPr>
          <p:cNvPr id="23555" name="WordArt 4"/>
          <p:cNvSpPr>
            <a:spLocks noChangeArrowheads="1" noChangeShapeType="1" noTextEdit="1"/>
          </p:cNvSpPr>
          <p:nvPr/>
        </p:nvSpPr>
        <p:spPr bwMode="auto">
          <a:xfrm>
            <a:off x="468313" y="260350"/>
            <a:ext cx="3095625" cy="446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kern="10">
                <a:ln w="19050">
                  <a:solidFill>
                    <a:srgbClr val="000000"/>
                  </a:solidFill>
                  <a:rou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</a:rPr>
              <a:t>读悟第二节</a:t>
            </a:r>
            <a:endParaRPr lang="zh-CN" altLang="en-US" sz="3600" b="1" kern="10">
              <a:ln w="19050">
                <a:solidFill>
                  <a:srgbClr val="000000"/>
                </a:solidFill>
                <a:round/>
              </a:ln>
              <a:solidFill>
                <a:srgbClr val="FFFF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1_默认设计模板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800000"/>
      </a:folHlink>
    </a:clrScheme>
    <a:fontScheme name="1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993366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2463</Words>
  <Application>WPS 演示</Application>
  <PresentationFormat>全屏显示(4:3)</PresentationFormat>
  <Paragraphs>368</Paragraphs>
  <Slides>34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34</vt:i4>
      </vt:variant>
    </vt:vector>
  </HeadingPairs>
  <TitlesOfParts>
    <vt:vector size="45" baseType="lpstr">
      <vt:lpstr>Arial</vt:lpstr>
      <vt:lpstr>宋体</vt:lpstr>
      <vt:lpstr>Wingdings</vt:lpstr>
      <vt:lpstr>黑体</vt:lpstr>
      <vt:lpstr>楷体_GB2312</vt:lpstr>
      <vt:lpstr>隶书</vt:lpstr>
      <vt:lpstr>微软雅黑</vt:lpstr>
      <vt:lpstr>Calibri</vt:lpstr>
      <vt:lpstr>新宋体</vt:lpstr>
      <vt:lpstr>默认设计模板</vt:lpstr>
      <vt:lpstr>1_默认设计模板</vt:lpstr>
      <vt:lpstr>PowerPoint 演示文稿</vt:lpstr>
      <vt:lpstr>PowerPoint 演示文稿</vt:lpstr>
      <vt:lpstr>读准确</vt:lpstr>
      <vt:lpstr>饰 巷 卑</vt:lpstr>
      <vt:lpstr>课文内容</vt:lpstr>
      <vt:lpstr>PowerPoint 演示文稿</vt:lpstr>
      <vt:lpstr>PowerPoint 演示文稿</vt:lpstr>
      <vt:lpstr>PowerPoint 演示文稿</vt:lpstr>
      <vt:lpstr>        维也纳是欧洲古典音乐的摇篮。18世纪以来，世界上许多著名的音乐家，如贝多芬、莫扎特、舒伯特、海顿、施特劳斯等，都在只里度过大部分音乐生涯，谱写了许多优美的乐章。维也纳的博物馆里，至今还陈列着他们的乐谱和手迹。 </vt:lpstr>
      <vt:lpstr>PowerPoint 演示文稿</vt:lpstr>
      <vt:lpstr>PowerPoint 演示文稿</vt:lpstr>
      <vt:lpstr>PowerPoint 演示文稿</vt:lpstr>
      <vt:lpstr>发源地、诞生地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乐声、花香掺杂混合在一起，让人的听觉嗅觉都有美好的感受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
</dc:description>
  <dc:subject>第一PPT模板网-WWW.1PPT.COM</dc:subject>
  <cp:category>第一PPT模板网-WWW.1PPT.COM</cp:category>
  <cp:lastModifiedBy>Administrator</cp:lastModifiedBy>
  <cp:revision>4</cp:revision>
  <dcterms:created xsi:type="dcterms:W3CDTF">2015-04-09T01:55:00Z</dcterms:created>
  <dcterms:modified xsi:type="dcterms:W3CDTF">2017-04-12T02:41:15Z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2052-10.1.0.6207</vt:lpwstr>
  </property>
</Properties>
</file>