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84" r:id="rId2"/>
    <p:sldId id="256" r:id="rId3"/>
    <p:sldId id="257" r:id="rId4"/>
    <p:sldId id="285" r:id="rId5"/>
    <p:sldId id="286" r:id="rId6"/>
    <p:sldId id="287" r:id="rId7"/>
    <p:sldId id="288" r:id="rId8"/>
    <p:sldId id="289" r:id="rId9"/>
    <p:sldId id="305" r:id="rId10"/>
    <p:sldId id="306" r:id="rId11"/>
    <p:sldId id="301" r:id="rId12"/>
    <p:sldId id="302" r:id="rId13"/>
    <p:sldId id="303" r:id="rId14"/>
    <p:sldId id="304" r:id="rId15"/>
    <p:sldId id="307" r:id="rId16"/>
    <p:sldId id="308" r:id="rId17"/>
    <p:sldId id="294" r:id="rId18"/>
    <p:sldId id="295" r:id="rId19"/>
    <p:sldId id="296" r:id="rId20"/>
    <p:sldId id="297" r:id="rId21"/>
    <p:sldId id="300" r:id="rId22"/>
    <p:sldId id="299" r:id="rId23"/>
    <p:sldId id="263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C17C"/>
    <a:srgbClr val="DA000F"/>
    <a:srgbClr val="000000"/>
    <a:srgbClr val="D22327"/>
    <a:srgbClr val="750000"/>
    <a:srgbClr val="DF3637"/>
    <a:srgbClr val="E3D19D"/>
    <a:srgbClr val="F8EFD8"/>
    <a:srgbClr val="F3EBD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636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22F269-CCC6-428F-9537-19CACCB82391}" type="datetimeFigureOut">
              <a:rPr lang="zh-CN" altLang="en-US" smtClean="0"/>
              <a:pPr/>
              <a:t>2017/11/21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C0229C-85BC-45EE-ACB8-F8CCC46397C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0229C-85BC-45EE-ACB8-F8CCC46397C3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95557E-64DA-474E-BE3F-6A357A57A863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398806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95557E-64DA-474E-BE3F-6A357A57A863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118091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95557E-64DA-474E-BE3F-6A357A57A863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40283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 advTm="2000">
        <p14:prism/>
      </p:transition>
    </mc:Choice>
    <mc:Fallback>
      <p:transition spd="slow" advClick="0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7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3.png"/><Relationship Id="rId4" Type="http://schemas.openxmlformats.org/officeDocument/2006/relationships/image" Target="../media/image8.png"/><Relationship Id="rId9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28.png"/><Relationship Id="rId4" Type="http://schemas.openxmlformats.org/officeDocument/2006/relationships/image" Target="../media/image8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4.png"/><Relationship Id="rId7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image" Target="../media/image18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5.wdp"/><Relationship Id="rId5" Type="http://schemas.microsoft.com/office/2007/relationships/hdphoto" Target="../media/hdphoto8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jpeg"/><Relationship Id="rId4" Type="http://schemas.microsoft.com/office/2007/relationships/hdphoto" Target="../media/hdphoto6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TextBox 1"/>
          <p:cNvSpPr txBox="1">
            <a:spLocks noChangeArrowheads="1"/>
          </p:cNvSpPr>
          <p:nvPr/>
        </p:nvSpPr>
        <p:spPr bwMode="auto">
          <a:xfrm>
            <a:off x="-12699" y="3497263"/>
            <a:ext cx="315383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chemeClr val="bg2"/>
                </a:solidFill>
                <a:latin typeface="方正姚体" pitchFamily="2" charset="-122"/>
                <a:ea typeface="方正姚体" pitchFamily="2" charset="-122"/>
              </a:rPr>
              <a:t>春秋</a:t>
            </a:r>
            <a:r>
              <a:rPr lang="zh-CN" altLang="en-US" sz="240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战国 西施</a:t>
            </a:r>
          </a:p>
        </p:txBody>
      </p:sp>
      <p:sp>
        <p:nvSpPr>
          <p:cNvPr id="121859" name="TextBox 5"/>
          <p:cNvSpPr txBox="1">
            <a:spLocks noChangeArrowheads="1"/>
          </p:cNvSpPr>
          <p:nvPr/>
        </p:nvSpPr>
        <p:spPr bwMode="auto">
          <a:xfrm>
            <a:off x="9582152" y="3511551"/>
            <a:ext cx="2305049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唐代杨贵妃</a:t>
            </a:r>
          </a:p>
        </p:txBody>
      </p:sp>
      <p:pic>
        <p:nvPicPr>
          <p:cNvPr id="14340" name="Picture 9" descr="http://hiphotos.baidu.com/%D3%EF%CE%C4%BB%E1%BF%CD%CC%FC/pic/item/56d09b44a6e08841500ffe6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7718" y="-19050"/>
            <a:ext cx="2978149" cy="347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1861" name="TextBox 2"/>
          <p:cNvSpPr txBox="1">
            <a:spLocks noChangeArrowheads="1"/>
          </p:cNvSpPr>
          <p:nvPr/>
        </p:nvSpPr>
        <p:spPr bwMode="auto">
          <a:xfrm>
            <a:off x="2967567" y="3502026"/>
            <a:ext cx="2944284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西汉王昭君</a:t>
            </a:r>
          </a:p>
        </p:txBody>
      </p:sp>
      <p:sp>
        <p:nvSpPr>
          <p:cNvPr id="121862" name="TextBox 10"/>
          <p:cNvSpPr txBox="1">
            <a:spLocks noChangeArrowheads="1"/>
          </p:cNvSpPr>
          <p:nvPr/>
        </p:nvSpPr>
        <p:spPr bwMode="auto">
          <a:xfrm>
            <a:off x="5867401" y="3506788"/>
            <a:ext cx="2944284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 三国貂蝉</a:t>
            </a:r>
          </a:p>
        </p:txBody>
      </p:sp>
      <p:sp>
        <p:nvSpPr>
          <p:cNvPr id="121867" name="TextBox 17"/>
          <p:cNvSpPr txBox="1">
            <a:spLocks noChangeArrowheads="1"/>
          </p:cNvSpPr>
          <p:nvPr/>
        </p:nvSpPr>
        <p:spPr bwMode="auto">
          <a:xfrm>
            <a:off x="2017185" y="4405313"/>
            <a:ext cx="211243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chemeClr val="bg2"/>
                </a:solidFill>
                <a:latin typeface="华文琥珀" pitchFamily="2" charset="-122"/>
                <a:ea typeface="华文琥珀" pitchFamily="2" charset="-122"/>
              </a:rPr>
              <a:t>巩俐？</a:t>
            </a:r>
          </a:p>
        </p:txBody>
      </p:sp>
      <p:pic>
        <p:nvPicPr>
          <p:cNvPr id="14348" name="Picture 13" descr="http://pic2.xinchao.com/bbs/attachments/day_100511/10051119203e4802f8e728e5d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817" y="-31750"/>
            <a:ext cx="2982384" cy="346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9" name="Picture 15" descr="http://imgsrc.baidu.com/forum/pic/item/2061d100d0334140738b65c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78501" y="0"/>
            <a:ext cx="327236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0" name="Picture 17" descr="http://img.tv.cctv.com/image/20081230/IMAG12306200223054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61451" y="0"/>
            <a:ext cx="3130549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1871" name="TextBox 6"/>
          <p:cNvSpPr txBox="1">
            <a:spLocks noChangeArrowheads="1"/>
          </p:cNvSpPr>
          <p:nvPr/>
        </p:nvSpPr>
        <p:spPr bwMode="auto">
          <a:xfrm>
            <a:off x="431800" y="3971926"/>
            <a:ext cx="2169584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   沉鱼</a:t>
            </a:r>
          </a:p>
        </p:txBody>
      </p:sp>
      <p:sp>
        <p:nvSpPr>
          <p:cNvPr id="121872" name="TextBox 22"/>
          <p:cNvSpPr txBox="1">
            <a:spLocks noChangeArrowheads="1"/>
          </p:cNvSpPr>
          <p:nvPr/>
        </p:nvSpPr>
        <p:spPr bwMode="auto">
          <a:xfrm>
            <a:off x="3141134" y="3992564"/>
            <a:ext cx="2171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   落雁</a:t>
            </a:r>
          </a:p>
        </p:txBody>
      </p:sp>
      <p:sp>
        <p:nvSpPr>
          <p:cNvPr id="121873" name="TextBox 23"/>
          <p:cNvSpPr txBox="1">
            <a:spLocks noChangeArrowheads="1"/>
          </p:cNvSpPr>
          <p:nvPr/>
        </p:nvSpPr>
        <p:spPr bwMode="auto">
          <a:xfrm>
            <a:off x="6252634" y="3959225"/>
            <a:ext cx="21717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   闭月</a:t>
            </a:r>
          </a:p>
        </p:txBody>
      </p:sp>
      <p:sp>
        <p:nvSpPr>
          <p:cNvPr id="121874" name="TextBox 24"/>
          <p:cNvSpPr txBox="1">
            <a:spLocks noChangeArrowheads="1"/>
          </p:cNvSpPr>
          <p:nvPr/>
        </p:nvSpPr>
        <p:spPr bwMode="auto">
          <a:xfrm>
            <a:off x="9715501" y="3971926"/>
            <a:ext cx="2171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  羞花</a:t>
            </a:r>
          </a:p>
        </p:txBody>
      </p:sp>
      <p:sp>
        <p:nvSpPr>
          <p:cNvPr id="121875" name="TextBox 14"/>
          <p:cNvSpPr txBox="1">
            <a:spLocks noChangeArrowheads="1"/>
          </p:cNvSpPr>
          <p:nvPr/>
        </p:nvSpPr>
        <p:spPr bwMode="auto">
          <a:xfrm>
            <a:off x="6528048" y="4797152"/>
            <a:ext cx="30734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00B050"/>
                </a:solidFill>
                <a:latin typeface="华文琥珀" pitchFamily="2" charset="-122"/>
                <a:ea typeface="华文琥珀" pitchFamily="2" charset="-122"/>
              </a:rPr>
              <a:t>——</a:t>
            </a:r>
            <a:r>
              <a:rPr lang="zh-CN" altLang="en-US" sz="3200" dirty="0">
                <a:solidFill>
                  <a:srgbClr val="00B050"/>
                </a:solidFill>
                <a:latin typeface="华文琥珀" pitchFamily="2" charset="-122"/>
                <a:ea typeface="华文琥珀" pitchFamily="2" charset="-122"/>
              </a:rPr>
              <a:t>容貌美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1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1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21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21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21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1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121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121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" dur="2000"/>
                                        <p:tgtEl>
                                          <p:spTgt spid="121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6" dur="2000"/>
                                        <p:tgtEl>
                                          <p:spTgt spid="121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8" grpId="0"/>
      <p:bldP spid="121859" grpId="0"/>
      <p:bldP spid="121861" grpId="0"/>
      <p:bldP spid="121862" grpId="0"/>
      <p:bldP spid="121867" grpId="0"/>
      <p:bldP spid="121871" grpId="0"/>
      <p:bldP spid="121872" grpId="0"/>
      <p:bldP spid="121873" grpId="0"/>
      <p:bldP spid="121874" grpId="0"/>
      <p:bldP spid="121875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620713"/>
            <a:ext cx="10972800" cy="55054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400"/>
              <a:t>罪犯为了把藏信的地点说清楚，不用东西南北、几步几米的一般定位法，而是</a:t>
            </a:r>
            <a:r>
              <a:rPr lang="zh-CN" altLang="en-US" sz="2400" b="1" u="sng">
                <a:solidFill>
                  <a:srgbClr val="FF0000"/>
                </a:solidFill>
              </a:rPr>
              <a:t>用动词来一路指引</a:t>
            </a:r>
            <a:r>
              <a:rPr lang="zh-CN" altLang="en-US" sz="2400"/>
              <a:t>，这在修辞上显然是极聪明的选择。四个指引词</a:t>
            </a:r>
            <a:r>
              <a:rPr lang="zh-CN" altLang="en-US" sz="2400" u="sng">
                <a:solidFill>
                  <a:srgbClr val="FF0000"/>
                </a:solidFill>
              </a:rPr>
              <a:t>，“过、顺、向、见”，准确而不重复，简直难于删改</a:t>
            </a:r>
            <a:r>
              <a:rPr lang="zh-CN" altLang="en-US" sz="2400"/>
              <a:t>。特别是那个“见”字，用在此处，连一般精通文字的写作人也不容易办到。多数会写成“有”，但</a:t>
            </a:r>
            <a:r>
              <a:rPr lang="zh-CN" altLang="en-US" sz="2400" u="sng">
                <a:solidFill>
                  <a:srgbClr val="FF0000"/>
                </a:solidFill>
              </a:rPr>
              <a:t>只有用“见”，才能保持住被指引者的主观视角</a:t>
            </a:r>
            <a:r>
              <a:rPr lang="zh-CN" altLang="en-US" sz="2400"/>
              <a:t>。更有趣的是，这个句子读起来既</a:t>
            </a:r>
            <a:r>
              <a:rPr lang="zh-CN" altLang="en-US" sz="2400" u="sng">
                <a:solidFill>
                  <a:srgbClr val="FF0000"/>
                </a:solidFill>
              </a:rPr>
              <a:t>有节奏又有音韵</a:t>
            </a:r>
            <a:r>
              <a:rPr lang="zh-CN" altLang="en-US" sz="2400"/>
              <a:t>，在两个</a:t>
            </a:r>
            <a:r>
              <a:rPr lang="zh-CN" altLang="en-US" sz="2400">
                <a:solidFill>
                  <a:srgbClr val="FF0000"/>
                </a:solidFill>
              </a:rPr>
              <a:t>“二三”结构</a:t>
            </a:r>
            <a:r>
              <a:rPr lang="zh-CN" altLang="en-US" sz="2400"/>
              <a:t>的重复后接一个</a:t>
            </a:r>
            <a:r>
              <a:rPr lang="zh-CN" altLang="en-US" sz="2400">
                <a:solidFill>
                  <a:srgbClr val="FF0000"/>
                </a:solidFill>
              </a:rPr>
              <a:t>“五四”结构</a:t>
            </a:r>
            <a:r>
              <a:rPr lang="zh-CN" altLang="en-US" sz="2400"/>
              <a:t>，每个结构末尾都押韵，十分顺口。罪犯当然不会在这里故意卖弄文采，只能是长期读古文、写旧体诗的习惯的自然流露。如果他自己发觉了这种流露，一定会掩盖的，但他没有发觉，可见实在成了一种表述本能。时至今日，能有这般表述本能的人已经不多，因此侦查的范围可缩得很小。那地方有一所大学。很快破案，罪犯是一个</a:t>
            </a:r>
            <a:r>
              <a:rPr lang="zh-CN" altLang="en-US" sz="2400" u="sng">
                <a:solidFill>
                  <a:srgbClr val="FF0000"/>
                </a:solidFill>
              </a:rPr>
              <a:t>大学教师</a:t>
            </a:r>
            <a:r>
              <a:rPr lang="zh-CN" altLang="en-US" sz="2400"/>
              <a:t>。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zh-CN" altLang="en-US"/>
              <a:t>猜猜到底有几枝？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057400"/>
            <a:ext cx="10363200" cy="4114800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zh-CN" altLang="en-US" b="1"/>
              <a:t>早　梅　　　</a:t>
            </a:r>
            <a:r>
              <a:rPr lang="zh-CN" altLang="en-US" sz="2400" b="1"/>
              <a:t>齐己</a:t>
            </a:r>
          </a:p>
          <a:p>
            <a:pPr algn="ctr"/>
            <a:r>
              <a:rPr lang="zh-CN" altLang="en-US" b="1"/>
              <a:t>万木冻欲折，孤根暖独回。</a:t>
            </a:r>
          </a:p>
          <a:p>
            <a:pPr algn="ctr"/>
            <a:r>
              <a:rPr lang="zh-CN" altLang="en-US" b="1"/>
              <a:t>前村深雪里，昨夜？枝开。</a:t>
            </a:r>
          </a:p>
          <a:p>
            <a:pPr algn="ctr"/>
            <a:r>
              <a:rPr lang="zh-CN" altLang="en-US" b="1"/>
              <a:t>风递幽香去，禽窥素艳来。</a:t>
            </a:r>
          </a:p>
          <a:p>
            <a:pPr algn="ctr"/>
            <a:r>
              <a:rPr lang="zh-CN" altLang="en-US" b="1"/>
              <a:t>明年如应律，先发映春台</a:t>
            </a:r>
            <a:r>
              <a:rPr lang="zh-CN" altLang="en-US"/>
              <a:t>。</a:t>
            </a:r>
          </a:p>
          <a:p>
            <a:endParaRPr lang="en-US" altLang="zh-CN"/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1828800" y="5257801"/>
            <a:ext cx="7721600" cy="1311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4000">
                <a:solidFill>
                  <a:schemeClr val="tx2"/>
                </a:solidFill>
              </a:rPr>
              <a:t>　　</a:t>
            </a:r>
            <a:r>
              <a:rPr lang="zh-CN" altLang="en-US" sz="4000" b="1">
                <a:solidFill>
                  <a:srgbClr val="FF0000"/>
                </a:solidFill>
              </a:rPr>
              <a:t>千 万 三 数 几 一？</a:t>
            </a:r>
          </a:p>
          <a:p>
            <a:endParaRPr lang="en-US" altLang="zh-CN" sz="40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/>
              <a:t/>
            </a:r>
            <a:br>
              <a:rPr lang="en-US" altLang="zh-CN"/>
            </a:br>
            <a:endParaRPr lang="en-US" altLang="zh-CN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3200" y="1143000"/>
            <a:ext cx="11684000" cy="4953000"/>
          </a:xfrm>
          <a:solidFill>
            <a:schemeClr val="bg1"/>
          </a:solidFill>
        </p:spPr>
        <p:txBody>
          <a:bodyPr/>
          <a:lstStyle/>
          <a:p>
            <a:pPr>
              <a:buFontTx/>
              <a:buNone/>
            </a:pPr>
            <a:endParaRPr lang="en-US" altLang="zh-CN"/>
          </a:p>
          <a:p>
            <a:r>
              <a:rPr lang="zh-CN" altLang="en-US" sz="4000" b="1"/>
              <a:t>郑谷曰：“数枝，非早也，未若一枝。”“</a:t>
            </a:r>
            <a:r>
              <a:rPr lang="zh-CN" altLang="en-US" sz="4000" b="1" u="sng">
                <a:solidFill>
                  <a:srgbClr val="FF0000"/>
                </a:solidFill>
              </a:rPr>
              <a:t>梅开数枝，就不算早了</a:t>
            </a:r>
            <a:r>
              <a:rPr lang="zh-CN" altLang="en-US" sz="4000" b="1"/>
              <a:t>。”郑谷将其中的“数”字改为“一”字</a:t>
            </a:r>
            <a:r>
              <a:rPr lang="en-US" altLang="zh-CN" sz="4000" b="1"/>
              <a:t>,</a:t>
            </a:r>
            <a:r>
              <a:rPr lang="zh-CN" altLang="en-US" sz="4000" b="1"/>
              <a:t>一字之异</a:t>
            </a:r>
            <a:r>
              <a:rPr lang="en-US" altLang="zh-CN" sz="4000" b="1"/>
              <a:t>,</a:t>
            </a:r>
            <a:r>
              <a:rPr lang="zh-CN" altLang="en-US" sz="4000" b="1"/>
              <a:t>寓意顿拓</a:t>
            </a:r>
            <a:r>
              <a:rPr lang="en-US" altLang="zh-CN" sz="4000" b="1"/>
              <a:t>,</a:t>
            </a:r>
            <a:r>
              <a:rPr lang="zh-CN" altLang="en-US" sz="4000" b="1"/>
              <a:t>更渲染了“深雪”的意境</a:t>
            </a:r>
            <a:r>
              <a:rPr lang="en-US" altLang="zh-CN" sz="4000" b="1"/>
              <a:t>,</a:t>
            </a:r>
            <a:r>
              <a:rPr lang="zh-CN" altLang="en-US" sz="4000" b="1"/>
              <a:t>烘托了“早梅”的品格</a:t>
            </a:r>
            <a:r>
              <a:rPr lang="en-US" altLang="zh-CN" sz="4000" b="1"/>
              <a:t>,</a:t>
            </a:r>
            <a:r>
              <a:rPr lang="zh-CN" altLang="en-US" sz="4000" b="1"/>
              <a:t>这一字之师做得当之无愧。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60351"/>
            <a:ext cx="12192000" cy="41052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400"/>
              <a:t>北宋文学家苏东坡与他的妹妹苏小妹及诗友黄山谷一起论诗。小妹说出：“</a:t>
            </a:r>
            <a:r>
              <a:rPr lang="zh-CN" altLang="en-US" sz="2400" u="sng">
                <a:solidFill>
                  <a:srgbClr val="FF0000"/>
                </a:solidFill>
              </a:rPr>
              <a:t>轻风细柳”和“淡月梅花</a:t>
            </a:r>
            <a:r>
              <a:rPr lang="zh-CN" altLang="en-US" sz="2400"/>
              <a:t>”后，要哥哥</a:t>
            </a:r>
            <a:r>
              <a:rPr lang="zh-CN" altLang="en-US" sz="2400" u="sng">
                <a:solidFill>
                  <a:srgbClr val="FF0000"/>
                </a:solidFill>
              </a:rPr>
              <a:t>从中各加一字</a:t>
            </a:r>
            <a:r>
              <a:rPr lang="zh-CN" altLang="en-US" sz="2400"/>
              <a:t>。苏东坡加了两次，均不如意。一旁的黄山谷忍不住了，问道：“依小妹的高见呢？”苏小妹便念了起来。苏黄二人不禁抚掌称妙。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400"/>
              <a:t>         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400">
                <a:solidFill>
                  <a:srgbClr val="FF0000"/>
                </a:solidFill>
              </a:rPr>
              <a:t>           你认为苏小妹会加什么字？（选一项）说说理由。</a:t>
            </a:r>
          </a:p>
          <a:p>
            <a:pPr>
              <a:lnSpc>
                <a:spcPct val="90000"/>
              </a:lnSpc>
              <a:buFontTx/>
              <a:buNone/>
            </a:pPr>
            <a:endParaRPr lang="zh-CN" altLang="en-US" sz="2400"/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400"/>
              <a:t>                         轻风 </a:t>
            </a:r>
            <a:r>
              <a:rPr lang="zh-CN" altLang="en-US" sz="2400" u="sng"/>
              <a:t>     </a:t>
            </a:r>
            <a:r>
              <a:rPr lang="zh-CN" altLang="en-US" sz="2400"/>
              <a:t>细柳 ，淡月</a:t>
            </a:r>
            <a:r>
              <a:rPr lang="zh-CN" altLang="en-US" sz="2400" u="sng"/>
              <a:t>    </a:t>
            </a:r>
            <a:r>
              <a:rPr lang="zh-CN" altLang="en-US" sz="2400"/>
              <a:t>梅花。 </a:t>
            </a:r>
          </a:p>
          <a:p>
            <a:pPr>
              <a:lnSpc>
                <a:spcPct val="90000"/>
              </a:lnSpc>
            </a:pPr>
            <a:endParaRPr lang="zh-CN" altLang="en-US" sz="2400"/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400"/>
              <a:t>          </a:t>
            </a:r>
            <a:r>
              <a:rPr lang="en-US" altLang="zh-CN" sz="2400"/>
              <a:t>A</a:t>
            </a:r>
            <a:r>
              <a:rPr lang="zh-CN" altLang="en-US" sz="2400"/>
              <a:t>、（摇，映）；</a:t>
            </a:r>
            <a:r>
              <a:rPr lang="en-US" altLang="zh-CN" sz="2400"/>
              <a:t>B</a:t>
            </a:r>
            <a:r>
              <a:rPr lang="zh-CN" altLang="en-US" sz="2400"/>
              <a:t>、（舞，隐）；</a:t>
            </a:r>
            <a:r>
              <a:rPr lang="en-US" altLang="zh-CN" sz="2400"/>
              <a:t>C</a:t>
            </a:r>
            <a:r>
              <a:rPr lang="zh-CN" altLang="en-US" sz="2400"/>
              <a:t>、（扶，失）</a:t>
            </a: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313268" y="4902201"/>
            <a:ext cx="11521017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tabLst>
                <a:tab pos="600075" algn="l"/>
              </a:tabLst>
            </a:pPr>
            <a:r>
              <a:rPr lang="zh-CN" altLang="en-US" sz="2800">
                <a:solidFill>
                  <a:srgbClr val="FF0000"/>
                </a:solidFill>
                <a:ea typeface="仿宋_GB2312" pitchFamily="49" charset="-122"/>
              </a:rPr>
              <a:t>试想，如果是“八月秋高风怒号”，细柳梅花则不堪一击，只能是败柳残花，而“扶”和“失”字，不仅</a:t>
            </a:r>
            <a:r>
              <a:rPr lang="zh-CN" altLang="en-US" sz="2800" b="1" u="sng">
                <a:solidFill>
                  <a:srgbClr val="FF0000"/>
                </a:solidFill>
                <a:ea typeface="仿宋_GB2312" pitchFamily="49" charset="-122"/>
              </a:rPr>
              <a:t>抓住了景物特征，把轻风写得温柔多情，把月色写得轻淡如纱。从根本上说，它创造了一种和谐朦胧的优美意境</a:t>
            </a:r>
            <a:r>
              <a:rPr lang="zh-CN" altLang="en-US" u="sng">
                <a:ea typeface="仿宋_GB2312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/>
      <p:bldP spid="2765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827618" y="1752601"/>
            <a:ext cx="10957983" cy="10652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绿杨烟外晓寒轻，红杏枝头春意</a:t>
            </a:r>
            <a:r>
              <a:rPr lang="zh-CN" altLang="en-US" sz="3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闹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。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                       </a:t>
            </a: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——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宋祁</a:t>
            </a: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玉楼春</a:t>
            </a: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》</a:t>
            </a: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0" y="3200401"/>
            <a:ext cx="12192000" cy="2989263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2400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一“闹”字表现出两个</a:t>
            </a:r>
            <a:r>
              <a:rPr lang="en-US" altLang="zh-CN" sz="2400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sheng</a:t>
            </a:r>
            <a:r>
              <a:rPr lang="zh-CN" altLang="en-US" sz="2400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字：（</a:t>
            </a:r>
            <a:r>
              <a:rPr lang="en-US" altLang="zh-CN" sz="2400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1</a:t>
            </a:r>
            <a:r>
              <a:rPr lang="zh-CN" altLang="en-US" sz="2400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）“声”，闹字使我们联想到杏花盛开的枝头，蜂飞蝶舞的生动景象。（</a:t>
            </a:r>
            <a:r>
              <a:rPr lang="en-US" altLang="zh-CN" sz="2400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</a:t>
            </a:r>
            <a:r>
              <a:rPr lang="zh-CN" altLang="en-US" sz="2400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）“生”，“闹”字不仅形容出红杏的众多和纷繁，而且把生机勃勃的大好春光全都点染出来了。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2400">
                <a:latin typeface="Times New Roman" pitchFamily="18" charset="0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闹</a:t>
            </a:r>
            <a:r>
              <a:rPr lang="zh-CN" altLang="en-US" sz="4000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”</a:t>
            </a:r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字描绘春意之浓，既写出了真景物，也写出了真感情。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王国维说：</a:t>
            </a:r>
            <a:r>
              <a:rPr lang="zh-CN" altLang="en-US" sz="4000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着一</a:t>
            </a:r>
            <a:r>
              <a:rPr lang="zh-CN" altLang="en-US" sz="4000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‘</a:t>
            </a:r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闹</a:t>
            </a:r>
            <a:r>
              <a:rPr lang="zh-CN" altLang="en-US" sz="4000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’</a:t>
            </a:r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字而境界全出</a:t>
            </a:r>
            <a:r>
              <a:rPr lang="zh-CN" altLang="en-US" sz="4000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”</a:t>
            </a:r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812801" y="609601"/>
            <a:ext cx="7829387" cy="646331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绿杨烟外晓寒轻，红杏枝头春意</a:t>
            </a:r>
            <a:r>
              <a:rPr lang="zh-CN" altLang="en-US" sz="3600" b="1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浓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34433" y="115888"/>
            <a:ext cx="11567584" cy="4437062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3800" b="1">
                <a:solidFill>
                  <a:srgbClr val="3226CE"/>
                </a:solidFill>
                <a:latin typeface="华文行楷" pitchFamily="2" charset="-122"/>
                <a:ea typeface="华文行楷" pitchFamily="2" charset="-122"/>
                <a:sym typeface="Wingdings 2" pitchFamily="18" charset="2"/>
              </a:rPr>
              <a:t>     </a:t>
            </a:r>
            <a:r>
              <a:rPr lang="zh-CN" altLang="en-US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无论你所要讲的是什么</a:t>
            </a:r>
            <a:r>
              <a:rPr lang="en-US" altLang="zh-CN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真正能够表现它的句子只有一个</a:t>
            </a:r>
            <a:r>
              <a:rPr lang="en-US" altLang="zh-CN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真正适用的动词和形容词也只有一个</a:t>
            </a:r>
            <a:r>
              <a:rPr lang="en-US" altLang="zh-CN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就是那最准确的一句、最准确的一个动词和形容词。其他类似的却很多。而你必须把这唯一的句子、 唯一的动词、唯一的形容词找出来。 </a:t>
            </a:r>
          </a:p>
          <a:p>
            <a:pPr>
              <a:buFontTx/>
              <a:buNone/>
            </a:pPr>
            <a:r>
              <a:rPr lang="zh-CN" altLang="en-US" b="1">
                <a:solidFill>
                  <a:srgbClr val="19B50D"/>
                </a:solidFill>
                <a:latin typeface="黑体" pitchFamily="49" charset="-122"/>
                <a:ea typeface="黑体" pitchFamily="49" charset="-122"/>
              </a:rPr>
              <a:t>        </a:t>
            </a:r>
            <a:r>
              <a:rPr lang="en-US" altLang="zh-CN" b="1">
                <a:solidFill>
                  <a:srgbClr val="F72B47"/>
                </a:solidFill>
                <a:latin typeface="Arial"/>
                <a:ea typeface="黑体" pitchFamily="49" charset="-122"/>
              </a:rPr>
              <a:t>——</a:t>
            </a:r>
            <a:r>
              <a:rPr lang="zh-CN" altLang="en-US" b="1">
                <a:solidFill>
                  <a:srgbClr val="F72B47"/>
                </a:solidFill>
                <a:latin typeface="黑体" pitchFamily="49" charset="-122"/>
                <a:ea typeface="黑体" pitchFamily="49" charset="-122"/>
              </a:rPr>
              <a:t>福楼拜对莫泊桑如是说</a:t>
            </a:r>
          </a:p>
        </p:txBody>
      </p:sp>
      <p:sp>
        <p:nvSpPr>
          <p:cNvPr id="82947" name="AutoShape 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647767" y="5876926"/>
            <a:ext cx="865717" cy="7207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334434" y="4508501"/>
            <a:ext cx="11664951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Wingdings 2" pitchFamily="18" charset="2"/>
              </a:rPr>
              <a:t></a:t>
            </a:r>
            <a:r>
              <a:rPr lang="zh-CN" altLang="en-US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曹雪芹呕心沥血撰红楼，曾 </a:t>
            </a:r>
            <a:r>
              <a:rPr lang="zh-CN" altLang="en-US" sz="4000" b="1">
                <a:solidFill>
                  <a:srgbClr val="0000FF"/>
                </a:solidFill>
                <a:latin typeface="Arial"/>
                <a:ea typeface="黑体" pitchFamily="49" charset="-122"/>
              </a:rPr>
              <a:t>“</a:t>
            </a:r>
            <a:r>
              <a:rPr lang="zh-CN" altLang="en-US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披阅十载，增删五次</a:t>
            </a:r>
            <a:r>
              <a:rPr lang="zh-CN" altLang="en-US" sz="4000" b="1">
                <a:solidFill>
                  <a:srgbClr val="0000FF"/>
                </a:solidFill>
                <a:latin typeface="Arial"/>
                <a:ea typeface="黑体" pitchFamily="49" charset="-122"/>
              </a:rPr>
              <a:t>”</a:t>
            </a:r>
            <a:r>
              <a:rPr lang="zh-CN" altLang="en-US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，古人对文字的斟酌还有这样一些名句：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82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82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29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 build="p" bldLvl="3" autoUpdateAnimBg="0"/>
      <p:bldP spid="82948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43933" y="188913"/>
            <a:ext cx="11567584" cy="1223962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b="1">
                <a:solidFill>
                  <a:srgbClr val="0000CC"/>
                </a:solidFill>
                <a:latin typeface="黑体" pitchFamily="49" charset="-122"/>
                <a:ea typeface="黑体" pitchFamily="49" charset="-122"/>
                <a:sym typeface="Wingdings 2" pitchFamily="18" charset="2"/>
              </a:rPr>
              <a:t></a:t>
            </a:r>
            <a:r>
              <a:rPr lang="zh-CN" altLang="en-US" sz="4000" b="1">
                <a:latin typeface="黑体" pitchFamily="49" charset="-122"/>
                <a:ea typeface="黑体" pitchFamily="49" charset="-122"/>
              </a:rPr>
              <a:t>两句三年得</a:t>
            </a:r>
            <a:r>
              <a:rPr lang="en-US" altLang="zh-CN" sz="4000" b="1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4000" b="1">
                <a:latin typeface="黑体" pitchFamily="49" charset="-122"/>
                <a:ea typeface="黑体" pitchFamily="49" charset="-122"/>
              </a:rPr>
              <a:t>一吟双泪流。</a:t>
            </a:r>
            <a:r>
              <a:rPr lang="zh-CN" altLang="en-US" b="1">
                <a:solidFill>
                  <a:srgbClr val="FF3399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b="1">
                <a:solidFill>
                  <a:srgbClr val="FF3399"/>
                </a:solidFill>
                <a:latin typeface="黑体" pitchFamily="49" charset="-122"/>
                <a:ea typeface="黑体" pitchFamily="49" charset="-122"/>
              </a:rPr>
              <a:t>          </a:t>
            </a:r>
            <a:r>
              <a:rPr lang="en-US" altLang="zh-CN" b="1">
                <a:solidFill>
                  <a:srgbClr val="FF3399"/>
                </a:solidFill>
                <a:latin typeface="Arial"/>
                <a:ea typeface="黑体" pitchFamily="49" charset="-122"/>
              </a:rPr>
              <a:t>——</a:t>
            </a:r>
            <a:r>
              <a:rPr lang="zh-CN" altLang="en-US" b="1">
                <a:solidFill>
                  <a:srgbClr val="6600FF"/>
                </a:solidFill>
                <a:latin typeface="黑体" pitchFamily="49" charset="-122"/>
                <a:ea typeface="黑体" pitchFamily="49" charset="-122"/>
              </a:rPr>
              <a:t>唐 </a:t>
            </a:r>
            <a:r>
              <a:rPr lang="en-US" altLang="zh-CN" b="1">
                <a:solidFill>
                  <a:srgbClr val="6600FF"/>
                </a:solidFill>
                <a:latin typeface="Arial"/>
                <a:ea typeface="黑体" pitchFamily="49" charset="-122"/>
              </a:rPr>
              <a:t>·</a:t>
            </a:r>
            <a:r>
              <a:rPr lang="en-US" altLang="zh-CN" b="1">
                <a:solidFill>
                  <a:srgbClr val="6600FF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b="1">
                <a:solidFill>
                  <a:srgbClr val="6600FF"/>
                </a:solidFill>
                <a:latin typeface="黑体" pitchFamily="49" charset="-122"/>
                <a:ea typeface="黑体" pitchFamily="49" charset="-122"/>
              </a:rPr>
              <a:t>贾岛</a:t>
            </a:r>
          </a:p>
        </p:txBody>
      </p:sp>
      <p:sp>
        <p:nvSpPr>
          <p:cNvPr id="81923" name="Text Box 3"/>
          <p:cNvSpPr txBox="1">
            <a:spLocks noChangeArrowheads="1"/>
          </p:cNvSpPr>
          <p:nvPr/>
        </p:nvSpPr>
        <p:spPr bwMode="auto">
          <a:xfrm>
            <a:off x="239185" y="1628776"/>
            <a:ext cx="11567583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  <a:sym typeface="Wingdings 2" pitchFamily="18" charset="2"/>
              </a:rPr>
              <a:t></a:t>
            </a:r>
            <a:r>
              <a:rPr lang="zh-CN" altLang="en-US" sz="4000" b="1">
                <a:latin typeface="黑体" pitchFamily="49" charset="-122"/>
                <a:ea typeface="黑体" pitchFamily="49" charset="-122"/>
              </a:rPr>
              <a:t>吟安一个字,拈断数茎须。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99"/>
                </a:solidFill>
                <a:latin typeface="黑体" pitchFamily="49" charset="-122"/>
                <a:ea typeface="黑体" pitchFamily="49" charset="-122"/>
              </a:rPr>
              <a:t>             </a:t>
            </a:r>
            <a:r>
              <a:rPr lang="zh-CN" altLang="en-US" sz="3200" b="1">
                <a:solidFill>
                  <a:srgbClr val="6600FF"/>
                </a:solidFill>
                <a:latin typeface="Times New Roman"/>
                <a:ea typeface="黑体" pitchFamily="49" charset="-122"/>
              </a:rPr>
              <a:t>——</a:t>
            </a:r>
            <a:r>
              <a:rPr lang="zh-CN" altLang="en-US" sz="3200" b="1">
                <a:solidFill>
                  <a:srgbClr val="6600FF"/>
                </a:solidFill>
                <a:latin typeface="黑体" pitchFamily="49" charset="-122"/>
                <a:ea typeface="黑体" pitchFamily="49" charset="-122"/>
              </a:rPr>
              <a:t>唐</a:t>
            </a:r>
            <a:r>
              <a:rPr lang="zh-CN" altLang="en-US" sz="3200" b="1">
                <a:solidFill>
                  <a:srgbClr val="6600FF"/>
                </a:solidFill>
                <a:latin typeface="Times New Roman"/>
                <a:ea typeface="黑体" pitchFamily="49" charset="-122"/>
              </a:rPr>
              <a:t>·</a:t>
            </a:r>
            <a:r>
              <a:rPr lang="zh-CN" altLang="en-US" sz="3200" b="1">
                <a:solidFill>
                  <a:srgbClr val="6600FF"/>
                </a:solidFill>
                <a:latin typeface="黑体" pitchFamily="49" charset="-122"/>
                <a:ea typeface="黑体" pitchFamily="49" charset="-122"/>
              </a:rPr>
              <a:t>卢延让</a:t>
            </a:r>
          </a:p>
        </p:txBody>
      </p:sp>
      <p:sp>
        <p:nvSpPr>
          <p:cNvPr id="81924" name="Text Box 4"/>
          <p:cNvSpPr txBox="1">
            <a:spLocks noChangeArrowheads="1"/>
          </p:cNvSpPr>
          <p:nvPr/>
        </p:nvSpPr>
        <p:spPr bwMode="auto">
          <a:xfrm>
            <a:off x="383117" y="3068638"/>
            <a:ext cx="11808883" cy="143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  <a:sym typeface="Wingdings 2" pitchFamily="18" charset="2"/>
              </a:rPr>
              <a:t></a:t>
            </a:r>
            <a:r>
              <a:rPr lang="zh-CN" altLang="en-US" sz="4000" b="1">
                <a:latin typeface="黑体" pitchFamily="49" charset="-122"/>
                <a:ea typeface="黑体" pitchFamily="49" charset="-122"/>
              </a:rPr>
              <a:t>为人性僻耽佳句，语不惊人死不休。</a:t>
            </a: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黑体" pitchFamily="49" charset="-122"/>
                <a:ea typeface="黑体" pitchFamily="49" charset="-122"/>
              </a:rPr>
              <a:t>                   </a:t>
            </a:r>
            <a:r>
              <a:rPr lang="zh-CN" altLang="en-US" sz="3200">
                <a:solidFill>
                  <a:srgbClr val="6600FF"/>
                </a:solidFill>
                <a:latin typeface="Arial"/>
                <a:ea typeface="黑体" pitchFamily="49" charset="-122"/>
              </a:rPr>
              <a:t>——</a:t>
            </a:r>
            <a:r>
              <a:rPr lang="zh-CN" altLang="en-US" sz="3200">
                <a:solidFill>
                  <a:srgbClr val="6600FF"/>
                </a:solidFill>
                <a:latin typeface="黑体" pitchFamily="49" charset="-122"/>
                <a:ea typeface="黑体" pitchFamily="49" charset="-122"/>
              </a:rPr>
              <a:t>唐</a:t>
            </a:r>
            <a:r>
              <a:rPr lang="zh-CN" altLang="en-US" sz="3200">
                <a:solidFill>
                  <a:srgbClr val="6600FF"/>
                </a:solidFill>
                <a:latin typeface="Times New Roman"/>
                <a:ea typeface="黑体" pitchFamily="49" charset="-122"/>
              </a:rPr>
              <a:t>·</a:t>
            </a:r>
            <a:r>
              <a:rPr lang="zh-CN" altLang="en-US" sz="3200">
                <a:solidFill>
                  <a:srgbClr val="6600FF"/>
                </a:solidFill>
                <a:latin typeface="黑体" pitchFamily="49" charset="-122"/>
                <a:ea typeface="黑体" pitchFamily="49" charset="-122"/>
              </a:rPr>
              <a:t> 杜甫</a:t>
            </a:r>
          </a:p>
        </p:txBody>
      </p:sp>
      <p:sp>
        <p:nvSpPr>
          <p:cNvPr id="81926" name="Text Box 6"/>
          <p:cNvSpPr txBox="1">
            <a:spLocks noChangeArrowheads="1"/>
          </p:cNvSpPr>
          <p:nvPr/>
        </p:nvSpPr>
        <p:spPr bwMode="auto">
          <a:xfrm>
            <a:off x="383117" y="4581525"/>
            <a:ext cx="11808883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  <a:sym typeface="Wingdings 2" pitchFamily="18" charset="2"/>
              </a:rPr>
              <a:t></a:t>
            </a:r>
            <a:r>
              <a:rPr lang="zh-CN" altLang="en-US" sz="4000" b="1">
                <a:latin typeface="黑体" pitchFamily="49" charset="-122"/>
                <a:ea typeface="黑体" pitchFamily="49" charset="-122"/>
              </a:rPr>
              <a:t>古人不废炼字法,然以</a:t>
            </a:r>
            <a:r>
              <a:rPr lang="zh-CN" altLang="en-US" sz="4000" b="1">
                <a:solidFill>
                  <a:srgbClr val="F72B47"/>
                </a:solidFill>
                <a:latin typeface="黑体" pitchFamily="49" charset="-122"/>
                <a:ea typeface="黑体" pitchFamily="49" charset="-122"/>
              </a:rPr>
              <a:t>意胜,</a:t>
            </a:r>
            <a:r>
              <a:rPr lang="zh-CN" altLang="en-US" sz="4000" b="1">
                <a:latin typeface="黑体" pitchFamily="49" charset="-122"/>
                <a:ea typeface="黑体" pitchFamily="49" charset="-122"/>
              </a:rPr>
              <a:t>而不以字胜,故能</a:t>
            </a:r>
            <a:r>
              <a:rPr lang="zh-CN" altLang="en-US" sz="4000" b="1">
                <a:solidFill>
                  <a:srgbClr val="F72B47"/>
                </a:solidFill>
                <a:latin typeface="黑体" pitchFamily="49" charset="-122"/>
                <a:ea typeface="黑体" pitchFamily="49" charset="-122"/>
              </a:rPr>
              <a:t>平</a:t>
            </a:r>
            <a:r>
              <a:rPr lang="zh-CN" altLang="en-US" sz="4000" b="1">
                <a:latin typeface="黑体" pitchFamily="49" charset="-122"/>
                <a:ea typeface="黑体" pitchFamily="49" charset="-122"/>
              </a:rPr>
              <a:t>字见</a:t>
            </a:r>
            <a:r>
              <a:rPr lang="zh-CN" altLang="en-US" sz="4000" b="1">
                <a:solidFill>
                  <a:srgbClr val="F72B47"/>
                </a:solidFill>
                <a:latin typeface="黑体" pitchFamily="49" charset="-122"/>
                <a:ea typeface="黑体" pitchFamily="49" charset="-122"/>
              </a:rPr>
              <a:t>奇,常</a:t>
            </a:r>
            <a:r>
              <a:rPr lang="zh-CN" altLang="en-US" sz="4000" b="1">
                <a:latin typeface="黑体" pitchFamily="49" charset="-122"/>
                <a:ea typeface="黑体" pitchFamily="49" charset="-122"/>
              </a:rPr>
              <a:t>字见</a:t>
            </a:r>
            <a:r>
              <a:rPr lang="zh-CN" altLang="en-US" sz="4000" b="1">
                <a:solidFill>
                  <a:srgbClr val="F72B47"/>
                </a:solidFill>
                <a:latin typeface="黑体" pitchFamily="49" charset="-122"/>
                <a:ea typeface="黑体" pitchFamily="49" charset="-122"/>
              </a:rPr>
              <a:t>险,陈</a:t>
            </a:r>
            <a:r>
              <a:rPr lang="zh-CN" altLang="en-US" sz="4000" b="1">
                <a:latin typeface="黑体" pitchFamily="49" charset="-122"/>
                <a:ea typeface="黑体" pitchFamily="49" charset="-122"/>
              </a:rPr>
              <a:t>字见</a:t>
            </a:r>
            <a:r>
              <a:rPr lang="zh-CN" altLang="en-US" sz="4000" b="1">
                <a:solidFill>
                  <a:srgbClr val="F72B47"/>
                </a:solidFill>
                <a:latin typeface="黑体" pitchFamily="49" charset="-122"/>
                <a:ea typeface="黑体" pitchFamily="49" charset="-122"/>
              </a:rPr>
              <a:t>新,朴</a:t>
            </a:r>
            <a:r>
              <a:rPr lang="zh-CN" altLang="en-US" sz="4000" b="1">
                <a:latin typeface="黑体" pitchFamily="49" charset="-122"/>
                <a:ea typeface="黑体" pitchFamily="49" charset="-122"/>
              </a:rPr>
              <a:t>字见</a:t>
            </a:r>
            <a:r>
              <a:rPr lang="zh-CN" altLang="en-US" sz="4000" b="1">
                <a:solidFill>
                  <a:srgbClr val="F72B47"/>
                </a:solidFill>
                <a:latin typeface="黑体" pitchFamily="49" charset="-122"/>
                <a:ea typeface="黑体" pitchFamily="49" charset="-122"/>
              </a:rPr>
              <a:t>色</a:t>
            </a:r>
            <a:r>
              <a:rPr lang="zh-CN" altLang="en-US" sz="4400" b="1">
                <a:solidFill>
                  <a:srgbClr val="FC2AED"/>
                </a:solidFill>
                <a:latin typeface="华文行楷" pitchFamily="2" charset="-122"/>
                <a:ea typeface="华文行楷" pitchFamily="2" charset="-122"/>
              </a:rPr>
              <a:t>        </a:t>
            </a:r>
            <a:r>
              <a:rPr lang="zh-CN" altLang="en-US" sz="3600" b="1">
                <a:solidFill>
                  <a:srgbClr val="6600FF"/>
                </a:solidFill>
                <a:latin typeface="Times New Roman"/>
                <a:ea typeface="华文行楷" pitchFamily="2" charset="-122"/>
              </a:rPr>
              <a:t>—</a:t>
            </a:r>
            <a:r>
              <a:rPr lang="zh-CN" altLang="en-US" sz="3600" b="1">
                <a:solidFill>
                  <a:srgbClr val="6600FF"/>
                </a:solidFill>
                <a:latin typeface="华文行楷" pitchFamily="2" charset="-122"/>
                <a:ea typeface="华文行楷" pitchFamily="2" charset="-122"/>
              </a:rPr>
              <a:t>清</a:t>
            </a:r>
            <a:r>
              <a:rPr lang="zh-CN" altLang="en-US" sz="3600" b="1">
                <a:solidFill>
                  <a:srgbClr val="6600FF"/>
                </a:solidFill>
                <a:latin typeface="Times New Roman"/>
                <a:ea typeface="华文行楷" pitchFamily="2" charset="-122"/>
              </a:rPr>
              <a:t>·</a:t>
            </a:r>
            <a:r>
              <a:rPr lang="zh-CN" altLang="en-US" sz="3600" b="1">
                <a:solidFill>
                  <a:srgbClr val="6600FF"/>
                </a:solidFill>
                <a:latin typeface="华文行楷" pitchFamily="2" charset="-122"/>
                <a:ea typeface="华文行楷" pitchFamily="2" charset="-122"/>
              </a:rPr>
              <a:t>沈德潜</a:t>
            </a:r>
            <a:r>
              <a:rPr lang="zh-CN" altLang="en-US" sz="4400" b="1">
                <a:solidFill>
                  <a:srgbClr val="6600FF"/>
                </a:solidFill>
                <a:latin typeface="华文行楷" pitchFamily="2" charset="-122"/>
                <a:ea typeface="华文行楷" pitchFamily="2" charset="-122"/>
              </a:rPr>
              <a:t> 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19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19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1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19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19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19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19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" grpId="0" build="p" autoUpdateAnimBg="0"/>
      <p:bldP spid="81923" grpId="0" autoUpdateAnimBg="0"/>
      <p:bldP spid="81924" grpId="0" build="p" autoUpdateAnimBg="0"/>
      <p:bldP spid="81926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dirty="0" smtClean="0"/>
          </a:p>
        </p:txBody>
      </p:sp>
      <p:sp>
        <p:nvSpPr>
          <p:cNvPr id="23557" name="WordArt 5"/>
          <p:cNvSpPr>
            <a:spLocks noChangeArrowheads="1" noChangeShapeType="1"/>
          </p:cNvSpPr>
          <p:nvPr/>
        </p:nvSpPr>
        <p:spPr bwMode="auto">
          <a:xfrm>
            <a:off x="2844800" y="3200401"/>
            <a:ext cx="5486400" cy="50482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40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我们也来咬文嚼字</a:t>
            </a:r>
          </a:p>
        </p:txBody>
      </p:sp>
      <p:sp>
        <p:nvSpPr>
          <p:cNvPr id="23558" name="WordArt 6"/>
          <p:cNvSpPr>
            <a:spLocks noChangeArrowheads="1" noChangeShapeType="1"/>
          </p:cNvSpPr>
          <p:nvPr/>
        </p:nvSpPr>
        <p:spPr bwMode="auto">
          <a:xfrm>
            <a:off x="3962400" y="1295400"/>
            <a:ext cx="2286000" cy="12636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4400" b="1" i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怎么做？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2235200" y="3962401"/>
            <a:ext cx="7010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Char char="•"/>
            </a:pPr>
            <a:r>
              <a:rPr lang="zh-CN" sz="2800" b="1" dirty="0">
                <a:ea typeface="黑体" pitchFamily="49" charset="-122"/>
              </a:rPr>
              <a:t>学习“炼字”的方法。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3352" y="548680"/>
            <a:ext cx="1192770" cy="81572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0" y="548680"/>
            <a:ext cx="6502400" cy="565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zh-CN" sz="2400" b="1" dirty="0">
                <a:ea typeface="黑体" pitchFamily="49" charset="-122"/>
              </a:rPr>
              <a:t>                </a:t>
            </a:r>
            <a:r>
              <a:rPr lang="zh-CN" altLang="en-US" sz="3600" b="1" dirty="0">
                <a:latin typeface="宋体" pitchFamily="2" charset="-122"/>
              </a:rPr>
              <a:t>泊船瓜洲</a:t>
            </a:r>
            <a:endParaRPr lang="zh-CN" sz="3600" b="1" dirty="0">
              <a:latin typeface="宋体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sz="3600" b="1" dirty="0">
                <a:latin typeface="宋体" pitchFamily="2" charset="-122"/>
              </a:rPr>
              <a:t>              </a:t>
            </a:r>
            <a:r>
              <a:rPr lang="zh-CN" altLang="en-US" sz="3600" b="1" dirty="0">
                <a:latin typeface="宋体" pitchFamily="2" charset="-122"/>
              </a:rPr>
              <a:t>王安石</a:t>
            </a:r>
            <a:endParaRPr lang="zh-CN" sz="3600" b="1" dirty="0">
              <a:latin typeface="宋体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sz="3600" b="1" dirty="0">
                <a:latin typeface="宋体" pitchFamily="2" charset="-122"/>
              </a:rPr>
              <a:t>  </a:t>
            </a:r>
            <a:r>
              <a:rPr lang="zh-CN" altLang="en-US" sz="4000" b="1" dirty="0">
                <a:latin typeface="宋体" pitchFamily="2" charset="-122"/>
              </a:rPr>
              <a:t>京口瓜洲一水间，</a:t>
            </a:r>
            <a:endParaRPr lang="en-US" altLang="zh-CN" sz="4000" b="1" dirty="0">
              <a:latin typeface="宋体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4000" b="1" dirty="0">
                <a:latin typeface="宋体" pitchFamily="2" charset="-122"/>
              </a:rPr>
              <a:t>  钟山只隔数重山。</a:t>
            </a:r>
            <a:endParaRPr lang="en-US" altLang="zh-CN" sz="4000" b="1" dirty="0">
              <a:latin typeface="宋体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4000" b="1" dirty="0">
                <a:latin typeface="宋体" pitchFamily="2" charset="-122"/>
              </a:rPr>
              <a:t>  春风又</a:t>
            </a:r>
            <a:r>
              <a:rPr lang="zh-CN" altLang="en-US" sz="4000" b="1" dirty="0">
                <a:solidFill>
                  <a:srgbClr val="FF0000"/>
                </a:solidFill>
                <a:latin typeface="宋体" pitchFamily="2" charset="-122"/>
              </a:rPr>
              <a:t>绿</a:t>
            </a:r>
            <a:r>
              <a:rPr lang="zh-CN" altLang="en-US" sz="4000" b="1" dirty="0">
                <a:latin typeface="宋体" pitchFamily="2" charset="-122"/>
              </a:rPr>
              <a:t>江南岸，</a:t>
            </a:r>
            <a:endParaRPr lang="en-US" altLang="zh-CN" sz="4000" b="1" dirty="0">
              <a:latin typeface="宋体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4000" b="1" dirty="0">
                <a:latin typeface="宋体" pitchFamily="2" charset="-122"/>
              </a:rPr>
              <a:t>  明月何时照我还。</a:t>
            </a:r>
            <a:endParaRPr lang="zh-CN" sz="4000" b="1" dirty="0">
              <a:latin typeface="宋体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sz="4000" b="1" dirty="0">
                <a:latin typeface="宋体" pitchFamily="2" charset="-122"/>
              </a:rPr>
              <a:t>        </a:t>
            </a:r>
          </a:p>
          <a:p>
            <a:pPr marL="342900" indent="-342900">
              <a:spcBef>
                <a:spcPct val="50000"/>
              </a:spcBef>
              <a:buFontTx/>
              <a:buChar char="•"/>
            </a:pPr>
            <a:endParaRPr lang="zh-CN" altLang="zh-CN" sz="2800" dirty="0">
              <a:latin typeface="宋体" pitchFamily="2" charset="-122"/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04800" y="4953001"/>
            <a:ext cx="7213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zh-CN" sz="2800" b="1">
                <a:solidFill>
                  <a:srgbClr val="FF0000"/>
                </a:solidFill>
                <a:latin typeface="宋体" pitchFamily="2" charset="-122"/>
              </a:rPr>
              <a:t>赏析“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绿</a:t>
            </a:r>
            <a:r>
              <a:rPr lang="zh-CN" sz="2800" b="1">
                <a:solidFill>
                  <a:srgbClr val="FF0000"/>
                </a:solidFill>
                <a:latin typeface="宋体" pitchFamily="2" charset="-122"/>
              </a:rPr>
              <a:t>”字的妙处。</a:t>
            </a: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304800" y="0"/>
            <a:ext cx="6197600" cy="6400800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黑体" pitchFamily="49" charset="-122"/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6705600" y="1447800"/>
            <a:ext cx="5486400" cy="5181600"/>
          </a:xfrm>
          <a:prstGeom prst="rect">
            <a:avLst/>
          </a:prstGeom>
          <a:solidFill>
            <a:schemeClr val="tx1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342900" indent="-342900" algn="ctr">
              <a:spcBef>
                <a:spcPct val="50000"/>
              </a:spcBef>
            </a:pPr>
            <a:endParaRPr lang="zh-CN" altLang="zh-CN">
              <a:ea typeface="黑体" pitchFamily="49" charset="-122"/>
            </a:endParaRP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6604000" y="1828801"/>
            <a:ext cx="5588000" cy="404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defRPr/>
            </a:pPr>
            <a:r>
              <a:rPr lang="zh-CN" altLang="zh-CN" sz="2800" b="1" dirty="0">
                <a:solidFill>
                  <a:schemeClr val="bg1"/>
                </a:solidFill>
                <a:latin typeface="Arial" charset="0"/>
                <a:ea typeface="+mn-ea"/>
              </a:rPr>
              <a:t>  </a:t>
            </a:r>
            <a:r>
              <a:rPr lang="zh-CN" altLang="en-US" sz="2800" b="1" dirty="0">
                <a:solidFill>
                  <a:schemeClr val="bg1"/>
                </a:solidFill>
                <a:latin typeface="Arial" charset="0"/>
                <a:ea typeface="+mn-ea"/>
              </a:rPr>
              <a:t>绿</a:t>
            </a:r>
            <a:r>
              <a:rPr lang="zh-CN" sz="2800" b="1" dirty="0">
                <a:solidFill>
                  <a:schemeClr val="bg1"/>
                </a:solidFill>
                <a:latin typeface="Arial" charset="0"/>
                <a:ea typeface="+mn-ea"/>
              </a:rPr>
              <a:t>在句中指“</a:t>
            </a:r>
            <a:r>
              <a:rPr lang="zh-CN" altLang="en-US" sz="2800" b="1" dirty="0">
                <a:solidFill>
                  <a:schemeClr val="bg1"/>
                </a:solidFill>
                <a:latin typeface="Arial" charset="0"/>
                <a:ea typeface="+mn-ea"/>
              </a:rPr>
              <a:t>春天的颜色</a:t>
            </a:r>
            <a:r>
              <a:rPr lang="zh-CN" sz="2800" b="1" dirty="0">
                <a:solidFill>
                  <a:schemeClr val="bg1"/>
                </a:solidFill>
                <a:latin typeface="Arial" charset="0"/>
                <a:ea typeface="+mn-ea"/>
              </a:rPr>
              <a:t>”。</a:t>
            </a:r>
            <a:endParaRPr lang="en-US" altLang="zh-CN" sz="2800" b="1" dirty="0">
              <a:solidFill>
                <a:schemeClr val="bg1"/>
              </a:solidFill>
              <a:latin typeface="Arial" charset="0"/>
              <a:ea typeface="+mn-ea"/>
            </a:endParaRPr>
          </a:p>
          <a:p>
            <a:pPr marL="342900" indent="-342900">
              <a:spcBef>
                <a:spcPct val="50000"/>
              </a:spcBef>
              <a:defRPr/>
            </a:pPr>
            <a:endParaRPr kumimoji="1" lang="en-US" altLang="zh-CN" b="1" dirty="0">
              <a:solidFill>
                <a:schemeClr val="bg1"/>
              </a:solidFill>
              <a:latin typeface="Times New Roman" pitchFamily="18" charset="0"/>
              <a:ea typeface="楷体_GB2312" pitchFamily="49" charset="-122"/>
            </a:endParaRPr>
          </a:p>
          <a:p>
            <a:pPr marL="342900" indent="-342900">
              <a:spcBef>
                <a:spcPct val="50000"/>
              </a:spcBef>
              <a:defRPr/>
            </a:pPr>
            <a:endParaRPr kumimoji="1" lang="en-US" altLang="zh-CN" b="1" dirty="0">
              <a:solidFill>
                <a:schemeClr val="bg1"/>
              </a:solidFill>
              <a:latin typeface="Times New Roman" pitchFamily="18" charset="0"/>
              <a:ea typeface="楷体_GB2312" pitchFamily="49" charset="-122"/>
            </a:endParaRPr>
          </a:p>
          <a:p>
            <a:pPr marL="342900" indent="-342900">
              <a:spcBef>
                <a:spcPct val="50000"/>
              </a:spcBef>
              <a:defRPr/>
            </a:pPr>
            <a:r>
              <a:rPr kumimoji="1" lang="zh-CN" altLang="en-US" sz="3200" b="1" dirty="0">
                <a:solidFill>
                  <a:schemeClr val="bg1"/>
                </a:solidFill>
                <a:latin typeface="Times New Roman" pitchFamily="18" charset="0"/>
                <a:ea typeface="楷体_GB2312" pitchFamily="49" charset="-122"/>
              </a:rPr>
              <a:t>写活了春风吹拂下江南的勃勃生机，</a:t>
            </a:r>
            <a:r>
              <a:rPr kumimoji="1" lang="zh-CN" altLang="en-US" sz="3200" b="1" dirty="0">
                <a:latin typeface="Times New Roman" pitchFamily="18" charset="0"/>
                <a:ea typeface="楷体_GB2312" pitchFamily="49" charset="-122"/>
              </a:rPr>
              <a:t>，</a:t>
            </a:r>
            <a:endParaRPr lang="zh-CN" altLang="zh-CN" sz="3200" b="1" dirty="0">
              <a:solidFill>
                <a:schemeClr val="bg1"/>
              </a:solidFill>
              <a:latin typeface="Arial" charset="0"/>
              <a:ea typeface="+mn-ea"/>
            </a:endParaRPr>
          </a:p>
          <a:p>
            <a:pPr>
              <a:defRPr/>
            </a:pPr>
            <a:r>
              <a:rPr kumimoji="1" lang="zh-CN" altLang="en-US" b="1" dirty="0">
                <a:latin typeface="Times New Roman" pitchFamily="18" charset="0"/>
                <a:ea typeface="楷体_GB2312" pitchFamily="49" charset="-122"/>
              </a:rPr>
              <a:t>又</a:t>
            </a:r>
            <a:endParaRPr kumimoji="1" lang="en-US" altLang="zh-CN" b="1" dirty="0">
              <a:latin typeface="Times New Roman" pitchFamily="18" charset="0"/>
              <a:ea typeface="楷体_GB2312" pitchFamily="49" charset="-122"/>
            </a:endParaRPr>
          </a:p>
          <a:p>
            <a:pPr>
              <a:defRPr/>
            </a:pPr>
            <a:endParaRPr kumimoji="1" lang="en-US" altLang="zh-CN" b="1" dirty="0">
              <a:solidFill>
                <a:schemeClr val="bg1"/>
              </a:solidFill>
              <a:latin typeface="Times New Roman" pitchFamily="18" charset="0"/>
              <a:ea typeface="楷体_GB2312" pitchFamily="49" charset="-122"/>
            </a:endParaRPr>
          </a:p>
          <a:p>
            <a:pPr>
              <a:defRPr/>
            </a:pPr>
            <a:r>
              <a:rPr kumimoji="1" lang="zh-CN" altLang="en-US" sz="3200" b="1" dirty="0">
                <a:solidFill>
                  <a:schemeClr val="bg1"/>
                </a:solidFill>
                <a:latin typeface="Times New Roman" pitchFamily="18" charset="0"/>
                <a:ea typeface="楷体_GB2312" pitchFamily="49" charset="-122"/>
              </a:rPr>
              <a:t>流露出喜悦兴奋的心情。</a:t>
            </a:r>
          </a:p>
          <a:p>
            <a:pPr marL="342900" indent="-342900">
              <a:spcBef>
                <a:spcPct val="50000"/>
              </a:spcBef>
              <a:defRPr/>
            </a:pPr>
            <a:endParaRPr lang="zh-CN" altLang="zh-CN" dirty="0">
              <a:latin typeface="Arial" charset="0"/>
              <a:ea typeface="+mn-ea"/>
            </a:endParaRPr>
          </a:p>
        </p:txBody>
      </p:sp>
      <p:sp>
        <p:nvSpPr>
          <p:cNvPr id="21511" name="Line 7"/>
          <p:cNvSpPr>
            <a:spLocks noChangeShapeType="1"/>
          </p:cNvSpPr>
          <p:nvPr/>
        </p:nvSpPr>
        <p:spPr bwMode="auto">
          <a:xfrm flipV="1">
            <a:off x="7010400" y="2362200"/>
            <a:ext cx="51816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2" name="Line 8"/>
          <p:cNvSpPr>
            <a:spLocks noChangeShapeType="1"/>
          </p:cNvSpPr>
          <p:nvPr/>
        </p:nvSpPr>
        <p:spPr bwMode="auto">
          <a:xfrm flipV="1">
            <a:off x="7112000" y="2895600"/>
            <a:ext cx="4470400" cy="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3" name="Line 9"/>
          <p:cNvSpPr>
            <a:spLocks noChangeShapeType="1"/>
          </p:cNvSpPr>
          <p:nvPr/>
        </p:nvSpPr>
        <p:spPr bwMode="auto">
          <a:xfrm flipV="1">
            <a:off x="7112000" y="3352800"/>
            <a:ext cx="4470400" cy="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4" name="Line 10"/>
          <p:cNvSpPr>
            <a:spLocks noChangeShapeType="1"/>
          </p:cNvSpPr>
          <p:nvPr/>
        </p:nvSpPr>
        <p:spPr bwMode="auto">
          <a:xfrm>
            <a:off x="7213600" y="3886200"/>
            <a:ext cx="4064000" cy="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5" name="Line 11"/>
          <p:cNvSpPr>
            <a:spLocks noChangeShapeType="1"/>
          </p:cNvSpPr>
          <p:nvPr/>
        </p:nvSpPr>
        <p:spPr bwMode="auto">
          <a:xfrm flipV="1">
            <a:off x="7010400" y="4572000"/>
            <a:ext cx="4775200" cy="0"/>
          </a:xfrm>
          <a:prstGeom prst="line">
            <a:avLst/>
          </a:prstGeom>
          <a:noFill/>
          <a:ln w="2857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6" name="Line 12"/>
          <p:cNvSpPr>
            <a:spLocks noChangeShapeType="1"/>
          </p:cNvSpPr>
          <p:nvPr/>
        </p:nvSpPr>
        <p:spPr bwMode="auto">
          <a:xfrm>
            <a:off x="7112000" y="5181600"/>
            <a:ext cx="4368800" cy="0"/>
          </a:xfrm>
          <a:prstGeom prst="line">
            <a:avLst/>
          </a:prstGeom>
          <a:noFill/>
          <a:ln w="2857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7" name="AutoShape 13"/>
          <p:cNvSpPr>
            <a:spLocks noChangeArrowheads="1"/>
          </p:cNvSpPr>
          <p:nvPr/>
        </p:nvSpPr>
        <p:spPr bwMode="auto">
          <a:xfrm>
            <a:off x="6908800" y="838200"/>
            <a:ext cx="3759200" cy="762000"/>
          </a:xfrm>
          <a:prstGeom prst="cloudCallout">
            <a:avLst>
              <a:gd name="adj1" fmla="val -10417"/>
              <a:gd name="adj2" fmla="val 106667"/>
            </a:avLst>
          </a:prstGeom>
          <a:solidFill>
            <a:srgbClr val="FFFFCC"/>
          </a:solidFill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zh-CN" sz="2800" b="1">
                <a:ea typeface="黑体" pitchFamily="49" charset="-122"/>
              </a:rPr>
              <a:t>释字义</a:t>
            </a:r>
          </a:p>
        </p:txBody>
      </p:sp>
      <p:sp>
        <p:nvSpPr>
          <p:cNvPr id="21518" name="AutoShape 14"/>
          <p:cNvSpPr>
            <a:spLocks noChangeArrowheads="1"/>
          </p:cNvSpPr>
          <p:nvPr/>
        </p:nvSpPr>
        <p:spPr bwMode="auto">
          <a:xfrm>
            <a:off x="5283200" y="1295400"/>
            <a:ext cx="1828800" cy="2133600"/>
          </a:xfrm>
          <a:prstGeom prst="cloudCallout">
            <a:avLst>
              <a:gd name="adj1" fmla="val 145139"/>
              <a:gd name="adj2" fmla="val 84301"/>
            </a:avLst>
          </a:prstGeom>
          <a:solidFill>
            <a:srgbClr val="FFFFCC"/>
          </a:solidFill>
          <a:ln w="2857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pPr marL="342900" indent="-342900">
              <a:spcBef>
                <a:spcPct val="50000"/>
              </a:spcBef>
            </a:pPr>
            <a:r>
              <a:rPr lang="zh-CN" altLang="zh-CN" sz="2800" b="1">
                <a:ea typeface="黑体" pitchFamily="49" charset="-122"/>
              </a:rPr>
              <a:t>   </a:t>
            </a:r>
            <a:r>
              <a:rPr lang="zh-CN" sz="2800" b="1">
                <a:ea typeface="黑体" pitchFamily="49" charset="-122"/>
              </a:rPr>
              <a:t>绘景象</a:t>
            </a:r>
          </a:p>
          <a:p>
            <a:pPr marL="342900" indent="-342900" algn="ctr">
              <a:spcBef>
                <a:spcPct val="20000"/>
              </a:spcBef>
              <a:buFontTx/>
              <a:buChar char="•"/>
            </a:pPr>
            <a:endParaRPr lang="zh-CN" altLang="zh-CN">
              <a:ea typeface="黑体" pitchFamily="49" charset="-122"/>
            </a:endParaRPr>
          </a:p>
        </p:txBody>
      </p:sp>
      <p:sp>
        <p:nvSpPr>
          <p:cNvPr id="21519" name="AutoShape 15"/>
          <p:cNvSpPr>
            <a:spLocks noChangeArrowheads="1"/>
          </p:cNvSpPr>
          <p:nvPr/>
        </p:nvSpPr>
        <p:spPr bwMode="auto">
          <a:xfrm>
            <a:off x="4368800" y="5257800"/>
            <a:ext cx="3454400" cy="1371600"/>
          </a:xfrm>
          <a:prstGeom prst="cloudCallout">
            <a:avLst>
              <a:gd name="adj1" fmla="val 49449"/>
              <a:gd name="adj2" fmla="val -87731"/>
            </a:avLst>
          </a:prstGeom>
          <a:solidFill>
            <a:srgbClr val="FFFFCC"/>
          </a:solidFill>
          <a:ln w="2857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pPr marL="342900" indent="-342900">
              <a:spcBef>
                <a:spcPct val="50000"/>
              </a:spcBef>
            </a:pPr>
            <a:r>
              <a:rPr lang="zh-CN" sz="2800" b="1">
                <a:ea typeface="黑体" pitchFamily="49" charset="-122"/>
              </a:rPr>
              <a:t>点作用</a:t>
            </a:r>
          </a:p>
          <a:p>
            <a:pPr marL="342900" indent="-342900" algn="ctr">
              <a:spcBef>
                <a:spcPct val="20000"/>
              </a:spcBef>
              <a:buFontTx/>
              <a:buChar char="•"/>
            </a:pPr>
            <a:endParaRPr lang="zh-CN" altLang="zh-CN"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utoUpdateAnimBg="0"/>
      <p:bldP spid="21507" grpId="0" autoUpdateAnimBg="0"/>
      <p:bldP spid="21509" grpId="0" animBg="1" autoUpdateAnimBg="0"/>
      <p:bldP spid="21510" grpId="0" autoUpdateAnimBg="0"/>
      <p:bldP spid="21511" grpId="0" animBg="1"/>
      <p:bldP spid="21512" grpId="0" animBg="1"/>
      <p:bldP spid="21513" grpId="0" animBg="1"/>
      <p:bldP spid="21514" grpId="0" animBg="1"/>
      <p:bldP spid="21515" grpId="0" animBg="1"/>
      <p:bldP spid="21516" grpId="0" animBg="1"/>
      <p:bldP spid="21517" grpId="0" animBg="1" autoUpdateAnimBg="0"/>
      <p:bldP spid="21518" grpId="0" animBg="1" autoUpdateAnimBg="0"/>
      <p:bldP spid="21519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406400" y="1219200"/>
            <a:ext cx="7823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Char char="•"/>
            </a:pPr>
            <a:r>
              <a:rPr lang="zh-CN" sz="3200" b="1">
                <a:solidFill>
                  <a:srgbClr val="0070C0"/>
                </a:solidFill>
                <a:ea typeface="黑体" pitchFamily="49" charset="-122"/>
              </a:rPr>
              <a:t>语文“炼字”三步曲</a:t>
            </a:r>
            <a:r>
              <a:rPr lang="zh-CN" altLang="zh-CN" sz="3200" b="1">
                <a:solidFill>
                  <a:srgbClr val="0070C0"/>
                </a:solidFill>
                <a:ea typeface="黑体" pitchFamily="49" charset="-122"/>
              </a:rPr>
              <a:t>: </a:t>
            </a: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812800" y="1828800"/>
            <a:ext cx="95504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CN" sz="2800" b="1">
                <a:ea typeface="黑体" pitchFamily="49" charset="-122"/>
              </a:rPr>
              <a:t>第一步，解释该字在句中的含义，或指出这个字特殊的语法现象或修辞手法。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CN" altLang="zh-CN" sz="2800" b="1">
                <a:solidFill>
                  <a:srgbClr val="FF0000"/>
                </a:solidFill>
                <a:ea typeface="黑体" pitchFamily="49" charset="-122"/>
              </a:rPr>
              <a:t>                                             —— </a:t>
            </a:r>
            <a:r>
              <a:rPr lang="zh-CN" sz="2800" b="1">
                <a:solidFill>
                  <a:srgbClr val="FF0000"/>
                </a:solidFill>
                <a:ea typeface="黑体" pitchFamily="49" charset="-122"/>
              </a:rPr>
              <a:t>释字意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CN" sz="2800" b="1">
                <a:ea typeface="黑体" pitchFamily="49" charset="-122"/>
              </a:rPr>
              <a:t>第二步，展开联想，把该字放入原句中描述景象；                              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CN" altLang="zh-CN" sz="2800" b="1">
                <a:solidFill>
                  <a:srgbClr val="FF0000"/>
                </a:solidFill>
                <a:ea typeface="黑体" pitchFamily="49" charset="-122"/>
              </a:rPr>
              <a:t>                                              ——</a:t>
            </a:r>
            <a:r>
              <a:rPr lang="zh-CN" sz="2800" b="1">
                <a:solidFill>
                  <a:srgbClr val="FF0000"/>
                </a:solidFill>
                <a:ea typeface="黑体" pitchFamily="49" charset="-122"/>
              </a:rPr>
              <a:t>绘景象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CN" sz="2800" b="1">
                <a:ea typeface="黑体" pitchFamily="49" charset="-122"/>
              </a:rPr>
              <a:t>第三步，点出该字烘托了怎样的意境，表达了怎样的感情，或有什么艺术效果。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CN" altLang="zh-CN" sz="2800" b="1">
                <a:ea typeface="黑体" pitchFamily="49" charset="-122"/>
              </a:rPr>
              <a:t>                                             </a:t>
            </a:r>
            <a:r>
              <a:rPr lang="zh-CN" altLang="zh-CN" sz="2800" b="1">
                <a:solidFill>
                  <a:srgbClr val="FF0000"/>
                </a:solidFill>
                <a:ea typeface="黑体" pitchFamily="49" charset="-122"/>
              </a:rPr>
              <a:t>——</a:t>
            </a:r>
            <a:r>
              <a:rPr lang="zh-CN" sz="2800" b="1">
                <a:solidFill>
                  <a:srgbClr val="FF0000"/>
                </a:solidFill>
                <a:ea typeface="黑体" pitchFamily="49" charset="-122"/>
              </a:rPr>
              <a:t>点作用</a:t>
            </a:r>
          </a:p>
        </p:txBody>
      </p:sp>
      <p:sp>
        <p:nvSpPr>
          <p:cNvPr id="25604" name="WordArt 4"/>
          <p:cNvSpPr>
            <a:spLocks noChangeArrowheads="1" noChangeShapeType="1"/>
          </p:cNvSpPr>
          <p:nvPr/>
        </p:nvSpPr>
        <p:spPr bwMode="auto">
          <a:xfrm>
            <a:off x="3251200" y="457200"/>
            <a:ext cx="3302000" cy="6096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endParaRPr lang="zh-CN" altLang="en-US" sz="4800" b="1" i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宋体"/>
              <a:ea typeface="宋体"/>
            </a:endParaRPr>
          </a:p>
        </p:txBody>
      </p:sp>
      <p:sp>
        <p:nvSpPr>
          <p:cNvPr id="25605" name="WordArt 6"/>
          <p:cNvSpPr>
            <a:spLocks noChangeArrowheads="1" noChangeShapeType="1"/>
          </p:cNvSpPr>
          <p:nvPr/>
        </p:nvSpPr>
        <p:spPr bwMode="auto">
          <a:xfrm>
            <a:off x="4775200" y="0"/>
            <a:ext cx="2286000" cy="12636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4400" b="1" i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怎么做？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14109" y="3711114"/>
            <a:ext cx="3724992" cy="25640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1424" y="-243408"/>
            <a:ext cx="10756255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532932"/>
            <a:ext cx="2527430" cy="334979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81882" y="0"/>
            <a:ext cx="3310118" cy="185134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295800" y="692696"/>
            <a:ext cx="150629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latin typeface="汉仪程行简" panose="00020600040101010101" pitchFamily="18" charset="-122"/>
                <a:ea typeface="汉仪程行简" panose="00020600040101010101" pitchFamily="18" charset="-122"/>
              </a:rPr>
              <a:t>咬</a:t>
            </a:r>
            <a:endParaRPr lang="en-US" altLang="zh-CN" sz="8800" dirty="0" smtClean="0">
              <a:latin typeface="汉仪程行简" panose="00020600040101010101" pitchFamily="18" charset="-122"/>
              <a:ea typeface="汉仪程行简" panose="00020600040101010101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67808" y="2132856"/>
            <a:ext cx="120469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latin typeface="汉仪程行简" panose="00020600040101010101" pitchFamily="18" charset="-122"/>
                <a:ea typeface="汉仪程行简" panose="00020600040101010101" pitchFamily="18" charset="-122"/>
              </a:rPr>
              <a:t>文</a:t>
            </a:r>
            <a:endParaRPr lang="en-US" altLang="zh-CN" sz="8800" dirty="0" smtClean="0">
              <a:latin typeface="汉仪程行简" panose="00020600040101010101" pitchFamily="18" charset="-122"/>
              <a:ea typeface="汉仪程行简" panose="00020600040101010101" pitchFamily="18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67808" y="3501008"/>
            <a:ext cx="135667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latin typeface="汉仪程行简" panose="00020600040101010101" pitchFamily="18" charset="-122"/>
                <a:ea typeface="汉仪程行简" panose="00020600040101010101" pitchFamily="18" charset="-122"/>
              </a:rPr>
              <a:t>嚼</a:t>
            </a:r>
            <a:endParaRPr lang="en-US" altLang="zh-CN" sz="8800" dirty="0" smtClean="0">
              <a:latin typeface="汉仪程行简" panose="00020600040101010101" pitchFamily="18" charset="-122"/>
              <a:ea typeface="汉仪程行简" panose="00020600040101010101" pitchFamily="18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83906" y="4406467"/>
            <a:ext cx="3722320" cy="200279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01380" y="1417582"/>
            <a:ext cx="3378794" cy="4318926"/>
          </a:xfrm>
          <a:prstGeom prst="rect">
            <a:avLst/>
          </a:prstGeom>
        </p:spPr>
      </p:pic>
      <p:sp>
        <p:nvSpPr>
          <p:cNvPr id="22" name="椭圆 21"/>
          <p:cNvSpPr/>
          <p:nvPr/>
        </p:nvSpPr>
        <p:spPr>
          <a:xfrm>
            <a:off x="7507003" y="2888124"/>
            <a:ext cx="478208" cy="478208"/>
          </a:xfrm>
          <a:prstGeom prst="ellipse">
            <a:avLst/>
          </a:prstGeom>
          <a:solidFill>
            <a:srgbClr val="DAC1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464152" y="2852936"/>
            <a:ext cx="4136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书体坊郭沫若字体" panose="03000509000000000000" pitchFamily="65" charset="-122"/>
                <a:ea typeface="书体坊郭沫若字体" panose="03000509000000000000" pitchFamily="65" charset="-122"/>
                <a:cs typeface="书体坊郭沫若字体" panose="03000509000000000000" pitchFamily="65" charset="-122"/>
              </a:rPr>
              <a:t>朱</a:t>
            </a:r>
            <a:endParaRPr lang="zh-CN" altLang="en-US" sz="3200" b="1" dirty="0">
              <a:latin typeface="书体坊郭沫若字体" panose="03000509000000000000" pitchFamily="65" charset="-122"/>
              <a:ea typeface="书体坊郭沫若字体" panose="03000509000000000000" pitchFamily="65" charset="-122"/>
              <a:cs typeface="书体坊郭沫若字体" panose="03000509000000000000" pitchFamily="65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507003" y="3516962"/>
            <a:ext cx="478208" cy="478208"/>
          </a:xfrm>
          <a:prstGeom prst="ellipse">
            <a:avLst/>
          </a:prstGeom>
          <a:solidFill>
            <a:srgbClr val="DAC1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464152" y="3501008"/>
            <a:ext cx="4136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书体坊郭沫若字体" panose="03000509000000000000" pitchFamily="65" charset="-122"/>
                <a:ea typeface="书体坊郭沫若字体" panose="03000509000000000000" pitchFamily="65" charset="-122"/>
                <a:cs typeface="书体坊郭沫若字体" panose="03000509000000000000" pitchFamily="65" charset="-122"/>
              </a:rPr>
              <a:t>光</a:t>
            </a:r>
            <a:endParaRPr lang="zh-CN" altLang="en-US" sz="3200" b="1" dirty="0">
              <a:latin typeface="书体坊郭沫若字体" panose="03000509000000000000" pitchFamily="65" charset="-122"/>
              <a:ea typeface="书体坊郭沫若字体" panose="03000509000000000000" pitchFamily="65" charset="-122"/>
              <a:cs typeface="书体坊郭沫若字体" panose="03000509000000000000" pitchFamily="65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7507003" y="4168301"/>
            <a:ext cx="478208" cy="478208"/>
          </a:xfrm>
          <a:prstGeom prst="ellipse">
            <a:avLst/>
          </a:prstGeom>
          <a:solidFill>
            <a:srgbClr val="DAC1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464152" y="4149080"/>
            <a:ext cx="4136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书体坊郭沫若字体" panose="03000509000000000000" pitchFamily="65" charset="-122"/>
                <a:ea typeface="书体坊郭沫若字体" panose="03000509000000000000" pitchFamily="65" charset="-122"/>
                <a:cs typeface="书体坊郭沫若字体" panose="03000509000000000000" pitchFamily="65" charset="-122"/>
              </a:rPr>
              <a:t>潜</a:t>
            </a:r>
            <a:endParaRPr lang="zh-CN" altLang="en-US" sz="3200" b="1" dirty="0">
              <a:latin typeface="书体坊郭沫若字体" panose="03000509000000000000" pitchFamily="65" charset="-122"/>
              <a:ea typeface="书体坊郭沫若字体" panose="03000509000000000000" pitchFamily="65" charset="-122"/>
              <a:cs typeface="书体坊郭沫若字体" panose="03000509000000000000" pitchFamily="65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01305" y="24730"/>
            <a:ext cx="1483203" cy="6858000"/>
          </a:xfrm>
          <a:prstGeom prst="rect">
            <a:avLst/>
          </a:prstGeom>
        </p:spPr>
      </p:pic>
      <p:sp>
        <p:nvSpPr>
          <p:cNvPr id="24" name="文本框 4"/>
          <p:cNvSpPr txBox="1"/>
          <p:nvPr/>
        </p:nvSpPr>
        <p:spPr>
          <a:xfrm>
            <a:off x="4367808" y="4941168"/>
            <a:ext cx="150629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latin typeface="汉仪程行简" panose="00020600040101010101" pitchFamily="18" charset="-122"/>
                <a:ea typeface="汉仪程行简" panose="00020600040101010101" pitchFamily="18" charset="-122"/>
              </a:rPr>
              <a:t>字</a:t>
            </a:r>
            <a:endParaRPr lang="en-US" altLang="zh-CN" sz="8800" dirty="0" smtClean="0">
              <a:latin typeface="汉仪程行简" panose="00020600040101010101" pitchFamily="18" charset="-122"/>
              <a:ea typeface="汉仪程行简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486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0" y="1"/>
            <a:ext cx="6502400" cy="602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zh-CN" b="1">
                <a:ea typeface="黑体" pitchFamily="49" charset="-122"/>
              </a:rPr>
              <a:t>                </a:t>
            </a:r>
            <a:r>
              <a:rPr lang="zh-CN" sz="3600" b="1">
                <a:latin typeface="宋体" pitchFamily="2" charset="-122"/>
              </a:rPr>
              <a:t>更漏子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zh-CN" sz="3600" b="1">
                <a:latin typeface="宋体" pitchFamily="2" charset="-122"/>
              </a:rPr>
              <a:t>              </a:t>
            </a:r>
            <a:r>
              <a:rPr lang="zh-CN" sz="3600" b="1">
                <a:latin typeface="宋体" pitchFamily="2" charset="-122"/>
              </a:rPr>
              <a:t>温庭筠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zh-CN" sz="3600" b="1">
                <a:latin typeface="宋体" pitchFamily="2" charset="-122"/>
              </a:rPr>
              <a:t>    </a:t>
            </a:r>
            <a:r>
              <a:rPr lang="en-US" altLang="zh-CN" sz="3600" b="1">
                <a:latin typeface="宋体" pitchFamily="2" charset="-122"/>
              </a:rPr>
              <a:t>  </a:t>
            </a:r>
            <a:r>
              <a:rPr lang="zh-CN" sz="3600" b="1">
                <a:latin typeface="宋体" pitchFamily="2" charset="-122"/>
              </a:rPr>
              <a:t>玉香炉，红蜡泪，偏照画堂秋思。眉翠薄，鬓云残，夜长衾枕寒。</a:t>
            </a:r>
            <a:endParaRPr lang="en-US" altLang="zh-CN" sz="3600" b="1">
              <a:latin typeface="宋体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3600" b="1">
                <a:latin typeface="宋体" pitchFamily="2" charset="-122"/>
              </a:rPr>
              <a:t>      </a:t>
            </a:r>
            <a:r>
              <a:rPr lang="zh-CN" sz="3600" b="1">
                <a:latin typeface="宋体" pitchFamily="2" charset="-122"/>
              </a:rPr>
              <a:t>梧桐树，三更雨，不道离情正苦。一</a:t>
            </a:r>
            <a:r>
              <a:rPr lang="zh-CN" altLang="en-US" sz="3600" b="1">
                <a:latin typeface="宋体" pitchFamily="2" charset="-122"/>
              </a:rPr>
              <a:t>叶叶</a:t>
            </a:r>
            <a:r>
              <a:rPr lang="zh-CN" sz="3600" b="1">
                <a:latin typeface="宋体" pitchFamily="2" charset="-122"/>
              </a:rPr>
              <a:t>，一声声，</a:t>
            </a:r>
            <a:r>
              <a:rPr lang="zh-CN" sz="3600" b="1" i="1">
                <a:solidFill>
                  <a:srgbClr val="FF0000"/>
                </a:solidFill>
                <a:latin typeface="宋体" pitchFamily="2" charset="-122"/>
              </a:rPr>
              <a:t>空</a:t>
            </a:r>
            <a:r>
              <a:rPr lang="zh-CN" sz="3600" b="1">
                <a:latin typeface="宋体" pitchFamily="2" charset="-122"/>
              </a:rPr>
              <a:t>阶滴到明。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zh-CN" sz="2800" b="1">
              <a:latin typeface="宋体" pitchFamily="2" charset="-122"/>
            </a:endParaRPr>
          </a:p>
          <a:p>
            <a:pPr marL="342900" indent="-342900">
              <a:spcBef>
                <a:spcPct val="50000"/>
              </a:spcBef>
              <a:buFontTx/>
              <a:buChar char="•"/>
            </a:pPr>
            <a:endParaRPr lang="zh-CN" altLang="zh-CN" sz="2800">
              <a:latin typeface="宋体" pitchFamily="2" charset="-122"/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203200" y="5943601"/>
            <a:ext cx="7213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zh-CN" sz="2800" b="1">
                <a:solidFill>
                  <a:srgbClr val="FF0000"/>
                </a:solidFill>
                <a:latin typeface="宋体" pitchFamily="2" charset="-122"/>
              </a:rPr>
              <a:t>赏析“空”字的妙处。</a:t>
            </a: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304800" y="0"/>
            <a:ext cx="6197600" cy="6629400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黑体" pitchFamily="49" charset="-122"/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6705600" y="0"/>
            <a:ext cx="5486400" cy="6629400"/>
          </a:xfrm>
          <a:prstGeom prst="rect">
            <a:avLst/>
          </a:prstGeom>
          <a:solidFill>
            <a:schemeClr val="tx1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342900" indent="-342900" algn="ctr">
              <a:spcBef>
                <a:spcPct val="50000"/>
              </a:spcBef>
            </a:pPr>
            <a:endParaRPr lang="zh-CN" altLang="zh-CN">
              <a:ea typeface="黑体" pitchFamily="49" charset="-122"/>
            </a:endParaRP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6604000" y="1828800"/>
            <a:ext cx="5588000" cy="387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zh-CN" altLang="zh-CN" sz="3200" b="1">
                <a:solidFill>
                  <a:schemeClr val="bg1"/>
                </a:solidFill>
                <a:ea typeface="黑体" pitchFamily="49" charset="-122"/>
              </a:rPr>
              <a:t>  </a:t>
            </a:r>
            <a:r>
              <a:rPr lang="zh-CN" sz="3200" b="1">
                <a:solidFill>
                  <a:schemeClr val="bg1"/>
                </a:solidFill>
                <a:ea typeface="黑体" pitchFamily="49" charset="-122"/>
              </a:rPr>
              <a:t>空在句中指“没有”。</a:t>
            </a:r>
            <a:endParaRPr lang="en-US" altLang="zh-CN" sz="3200" b="1">
              <a:solidFill>
                <a:schemeClr val="bg1"/>
              </a:solidFill>
              <a:ea typeface="黑体" pitchFamily="49" charset="-122"/>
            </a:endParaRPr>
          </a:p>
          <a:p>
            <a:pPr marL="342900" indent="-342900">
              <a:spcBef>
                <a:spcPct val="50000"/>
              </a:spcBef>
            </a:pPr>
            <a:endParaRPr lang="en-US" altLang="zh-CN" b="1">
              <a:solidFill>
                <a:schemeClr val="bg1"/>
              </a:solidFill>
              <a:ea typeface="黑体" pitchFamily="49" charset="-122"/>
            </a:endParaRPr>
          </a:p>
          <a:p>
            <a:pPr marL="342900" indent="-342900">
              <a:spcBef>
                <a:spcPct val="50000"/>
              </a:spcBef>
            </a:pPr>
            <a:r>
              <a:rPr lang="zh-CN" sz="3200" b="1">
                <a:solidFill>
                  <a:schemeClr val="bg1"/>
                </a:solidFill>
                <a:ea typeface="黑体" pitchFamily="49" charset="-122"/>
              </a:rPr>
              <a:t>写出了雨滴滴落在无人的石阶上，直到天明的情景。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zh-CN" sz="3200" b="1">
                <a:solidFill>
                  <a:schemeClr val="bg1"/>
                </a:solidFill>
                <a:ea typeface="黑体" pitchFamily="49" charset="-122"/>
              </a:rPr>
              <a:t> </a:t>
            </a:r>
            <a:r>
              <a:rPr lang="zh-CN" sz="3200" b="1">
                <a:solidFill>
                  <a:schemeClr val="bg1"/>
                </a:solidFill>
                <a:ea typeface="黑体" pitchFamily="49" charset="-122"/>
              </a:rPr>
              <a:t>表达了主人公的孤独、寂寞之情。</a:t>
            </a:r>
          </a:p>
          <a:p>
            <a:pPr marL="342900" indent="-342900">
              <a:spcBef>
                <a:spcPct val="50000"/>
              </a:spcBef>
            </a:pPr>
            <a:endParaRPr lang="zh-CN" altLang="zh-CN">
              <a:ea typeface="黑体" pitchFamily="49" charset="-122"/>
            </a:endParaRPr>
          </a:p>
        </p:txBody>
      </p:sp>
      <p:sp>
        <p:nvSpPr>
          <p:cNvPr id="21511" name="Line 7"/>
          <p:cNvSpPr>
            <a:spLocks noChangeShapeType="1"/>
          </p:cNvSpPr>
          <p:nvPr/>
        </p:nvSpPr>
        <p:spPr bwMode="auto">
          <a:xfrm flipV="1">
            <a:off x="7010400" y="2362200"/>
            <a:ext cx="51816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2" name="Line 8"/>
          <p:cNvSpPr>
            <a:spLocks noChangeShapeType="1"/>
          </p:cNvSpPr>
          <p:nvPr/>
        </p:nvSpPr>
        <p:spPr bwMode="auto">
          <a:xfrm flipV="1">
            <a:off x="7112000" y="2895600"/>
            <a:ext cx="4470400" cy="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3" name="Line 9"/>
          <p:cNvSpPr>
            <a:spLocks noChangeShapeType="1"/>
          </p:cNvSpPr>
          <p:nvPr/>
        </p:nvSpPr>
        <p:spPr bwMode="auto">
          <a:xfrm flipV="1">
            <a:off x="7112000" y="3352800"/>
            <a:ext cx="4470400" cy="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4" name="Line 10"/>
          <p:cNvSpPr>
            <a:spLocks noChangeShapeType="1"/>
          </p:cNvSpPr>
          <p:nvPr/>
        </p:nvSpPr>
        <p:spPr bwMode="auto">
          <a:xfrm>
            <a:off x="7213600" y="3886200"/>
            <a:ext cx="4064000" cy="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5" name="Line 11"/>
          <p:cNvSpPr>
            <a:spLocks noChangeShapeType="1"/>
          </p:cNvSpPr>
          <p:nvPr/>
        </p:nvSpPr>
        <p:spPr bwMode="auto">
          <a:xfrm flipV="1">
            <a:off x="7010400" y="4572000"/>
            <a:ext cx="4775200" cy="0"/>
          </a:xfrm>
          <a:prstGeom prst="line">
            <a:avLst/>
          </a:prstGeom>
          <a:noFill/>
          <a:ln w="2857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6" name="Line 12"/>
          <p:cNvSpPr>
            <a:spLocks noChangeShapeType="1"/>
          </p:cNvSpPr>
          <p:nvPr/>
        </p:nvSpPr>
        <p:spPr bwMode="auto">
          <a:xfrm>
            <a:off x="7112000" y="5181600"/>
            <a:ext cx="4368800" cy="0"/>
          </a:xfrm>
          <a:prstGeom prst="line">
            <a:avLst/>
          </a:prstGeom>
          <a:noFill/>
          <a:ln w="2857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7" name="AutoShape 13"/>
          <p:cNvSpPr>
            <a:spLocks noChangeArrowheads="1"/>
          </p:cNvSpPr>
          <p:nvPr/>
        </p:nvSpPr>
        <p:spPr bwMode="auto">
          <a:xfrm>
            <a:off x="6908800" y="838200"/>
            <a:ext cx="3759200" cy="762000"/>
          </a:xfrm>
          <a:prstGeom prst="cloudCallout">
            <a:avLst>
              <a:gd name="adj1" fmla="val -10417"/>
              <a:gd name="adj2" fmla="val 106667"/>
            </a:avLst>
          </a:prstGeom>
          <a:solidFill>
            <a:srgbClr val="FFFFCC"/>
          </a:solidFill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zh-CN" sz="3600" b="1">
                <a:ea typeface="黑体" pitchFamily="49" charset="-122"/>
              </a:rPr>
              <a:t>释字义</a:t>
            </a:r>
          </a:p>
        </p:txBody>
      </p:sp>
      <p:sp>
        <p:nvSpPr>
          <p:cNvPr id="21518" name="AutoShape 14"/>
          <p:cNvSpPr>
            <a:spLocks noChangeArrowheads="1"/>
          </p:cNvSpPr>
          <p:nvPr/>
        </p:nvSpPr>
        <p:spPr bwMode="auto">
          <a:xfrm>
            <a:off x="5283200" y="1295400"/>
            <a:ext cx="1828800" cy="2133600"/>
          </a:xfrm>
          <a:prstGeom prst="cloudCallout">
            <a:avLst>
              <a:gd name="adj1" fmla="val 145139"/>
              <a:gd name="adj2" fmla="val 84301"/>
            </a:avLst>
          </a:prstGeom>
          <a:solidFill>
            <a:srgbClr val="FFFFCC"/>
          </a:solidFill>
          <a:ln w="2857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pPr marL="342900" indent="-342900">
              <a:spcBef>
                <a:spcPct val="50000"/>
              </a:spcBef>
            </a:pPr>
            <a:r>
              <a:rPr lang="zh-CN" altLang="zh-CN" b="1">
                <a:ea typeface="黑体" pitchFamily="49" charset="-122"/>
              </a:rPr>
              <a:t>   </a:t>
            </a:r>
            <a:r>
              <a:rPr lang="zh-CN" sz="2800" b="1">
                <a:ea typeface="黑体" pitchFamily="49" charset="-122"/>
              </a:rPr>
              <a:t>绘景象</a:t>
            </a:r>
          </a:p>
          <a:p>
            <a:pPr marL="342900" indent="-342900" algn="ctr">
              <a:spcBef>
                <a:spcPct val="20000"/>
              </a:spcBef>
              <a:buFontTx/>
              <a:buChar char="•"/>
            </a:pPr>
            <a:endParaRPr lang="zh-CN" altLang="zh-CN" sz="2800">
              <a:ea typeface="黑体" pitchFamily="49" charset="-122"/>
            </a:endParaRPr>
          </a:p>
        </p:txBody>
      </p:sp>
      <p:sp>
        <p:nvSpPr>
          <p:cNvPr id="21519" name="AutoShape 15"/>
          <p:cNvSpPr>
            <a:spLocks noChangeArrowheads="1"/>
          </p:cNvSpPr>
          <p:nvPr/>
        </p:nvSpPr>
        <p:spPr bwMode="auto">
          <a:xfrm>
            <a:off x="6096000" y="5486400"/>
            <a:ext cx="3454400" cy="1371600"/>
          </a:xfrm>
          <a:prstGeom prst="cloudCallout">
            <a:avLst>
              <a:gd name="adj1" fmla="val 49449"/>
              <a:gd name="adj2" fmla="val -87731"/>
            </a:avLst>
          </a:prstGeom>
          <a:solidFill>
            <a:srgbClr val="FFFFCC"/>
          </a:solidFill>
          <a:ln w="2857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pPr marL="342900" indent="-342900">
              <a:spcBef>
                <a:spcPct val="50000"/>
              </a:spcBef>
            </a:pPr>
            <a:r>
              <a:rPr lang="zh-CN" sz="3600" b="1">
                <a:ea typeface="黑体" pitchFamily="49" charset="-122"/>
              </a:rPr>
              <a:t>点作用</a:t>
            </a:r>
          </a:p>
          <a:p>
            <a:pPr marL="342900" indent="-342900" algn="ctr">
              <a:spcBef>
                <a:spcPct val="20000"/>
              </a:spcBef>
              <a:buFontTx/>
              <a:buChar char="•"/>
            </a:pPr>
            <a:endParaRPr lang="zh-CN" altLang="zh-CN"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utoUpdateAnimBg="0"/>
      <p:bldP spid="21507" grpId="0" autoUpdateAnimBg="0"/>
      <p:bldP spid="21509" grpId="0" animBg="1" autoUpdateAnimBg="0"/>
      <p:bldP spid="21510" grpId="0" autoUpdateAnimBg="0"/>
      <p:bldP spid="21511" grpId="0" animBg="1"/>
      <p:bldP spid="21512" grpId="0" animBg="1"/>
      <p:bldP spid="21513" grpId="0" animBg="1"/>
      <p:bldP spid="21514" grpId="0" animBg="1"/>
      <p:bldP spid="21515" grpId="0" animBg="1"/>
      <p:bldP spid="21516" grpId="0" animBg="1"/>
      <p:bldP spid="21517" grpId="0" animBg="1" autoUpdateAnimBg="0"/>
      <p:bldP spid="21518" grpId="0" animBg="1" autoUpdateAnimBg="0"/>
      <p:bldP spid="21519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79576" y="3068960"/>
            <a:ext cx="8280920" cy="341788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r>
              <a:rPr lang="zh-CN" altLang="zh-CN" b="1" dirty="0" smtClean="0">
                <a:latin typeface="宋体" pitchFamily="2" charset="-122"/>
              </a:rPr>
              <a:t>请同学们下去之后找一些“咬文嚼字”的例子进行练习，体会“炼字”的妙处，掌握“炼字”的方法。</a:t>
            </a:r>
          </a:p>
          <a:p>
            <a:pPr>
              <a:buFont typeface="Arial" charset="0"/>
              <a:buNone/>
            </a:pPr>
            <a:endParaRPr lang="zh-CN" altLang="en-US" dirty="0" smtClean="0"/>
          </a:p>
        </p:txBody>
      </p:sp>
      <p:grpSp>
        <p:nvGrpSpPr>
          <p:cNvPr id="2" name="组合 3">
            <a:extLst>
              <a:ext uri="{FF2B5EF4-FFF2-40B4-BE49-F238E27FC236}">
                <a16:creationId xmlns="" xmlns:a16="http://schemas.microsoft.com/office/drawing/2014/main" id="{EE536733-3BD9-4D5B-84E0-CF2D08A4D598}"/>
              </a:ext>
            </a:extLst>
          </p:cNvPr>
          <p:cNvGrpSpPr/>
          <p:nvPr/>
        </p:nvGrpSpPr>
        <p:grpSpPr>
          <a:xfrm>
            <a:off x="4080683" y="1170388"/>
            <a:ext cx="2797791" cy="1536608"/>
            <a:chOff x="7765578" y="1416047"/>
            <a:chExt cx="2797791" cy="1536608"/>
          </a:xfrm>
        </p:grpSpPr>
        <p:sp>
          <p:nvSpPr>
            <p:cNvPr id="5" name="文本框 5">
              <a:extLst>
                <a:ext uri="{FF2B5EF4-FFF2-40B4-BE49-F238E27FC236}">
                  <a16:creationId xmlns="" xmlns:a16="http://schemas.microsoft.com/office/drawing/2014/main" id="{3B7A0279-575B-4E1A-8CAC-8FB259480AD8}"/>
                </a:ext>
              </a:extLst>
            </p:cNvPr>
            <p:cNvSpPr txBox="1"/>
            <p:nvPr/>
          </p:nvSpPr>
          <p:spPr>
            <a:xfrm>
              <a:off x="7882564" y="1416047"/>
              <a:ext cx="2492990" cy="101566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6000" dirty="0" smtClean="0">
                  <a:ln w="25400">
                    <a:solidFill>
                      <a:srgbClr val="6F6F6F">
                        <a:alpha val="3000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12700" dist="25400" dir="2700000" algn="tl">
                      <a:srgbClr val="000000">
                        <a:alpha val="30000"/>
                      </a:srgbClr>
                    </a:outerShdw>
                  </a:effectLst>
                  <a:latin typeface="叶根友特色简体升级版" panose="02010601030101010101" pitchFamily="2" charset="-122"/>
                  <a:ea typeface="叶根友特色简体升级版" panose="02010601030101010101" pitchFamily="2" charset="-122"/>
                </a:rPr>
                <a:t>作  业</a:t>
              </a:r>
              <a:endParaRPr lang="zh-CN" altLang="en-US" sz="6000" dirty="0">
                <a:ln w="25400">
                  <a:solidFill>
                    <a:srgbClr val="6F6F6F">
                      <a:alpha val="3000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25400" dir="2700000" algn="tl">
                    <a:srgbClr val="000000">
                      <a:alpha val="30000"/>
                    </a:srgbClr>
                  </a:outerShdw>
                </a:effectLst>
                <a:latin typeface="叶根友特色简体升级版" panose="02010601030101010101" pitchFamily="2" charset="-122"/>
                <a:ea typeface="叶根友特色简体升级版" panose="02010601030101010101" pitchFamily="2" charset="-122"/>
              </a:endParaRP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157B901D-EC91-4EF5-806F-01027ECC0434}"/>
                </a:ext>
              </a:extLst>
            </p:cNvPr>
            <p:cNvCxnSpPr>
              <a:cxnSpLocks/>
            </p:cNvCxnSpPr>
            <p:nvPr/>
          </p:nvCxnSpPr>
          <p:spPr>
            <a:xfrm>
              <a:off x="7765578" y="2529778"/>
              <a:ext cx="2797791" cy="0"/>
            </a:xfrm>
            <a:prstGeom prst="line">
              <a:avLst/>
            </a:prstGeom>
            <a:ln w="63500" cap="rnd">
              <a:solidFill>
                <a:srgbClr val="D86350">
                  <a:alpha val="90000"/>
                </a:srgb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11">
              <a:extLst>
                <a:ext uri="{FF2B5EF4-FFF2-40B4-BE49-F238E27FC236}">
                  <a16:creationId xmlns="" xmlns:a16="http://schemas.microsoft.com/office/drawing/2014/main" id="{E1421491-5B0E-4D28-9691-3133B9D76825}"/>
                </a:ext>
              </a:extLst>
            </p:cNvPr>
            <p:cNvSpPr txBox="1"/>
            <p:nvPr/>
          </p:nvSpPr>
          <p:spPr>
            <a:xfrm>
              <a:off x="7976904" y="2675656"/>
              <a:ext cx="2584362" cy="27699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1200" spc="1400" dirty="0" smtClean="0">
                  <a:solidFill>
                    <a:srgbClr val="6F6F6F"/>
                  </a:solidFill>
                  <a:latin typeface="汉仪劲楷简" panose="00020600040101010101" pitchFamily="18" charset="-122"/>
                  <a:ea typeface="汉仪劲楷简" panose="00020600040101010101" pitchFamily="18" charset="-122"/>
                </a:rPr>
                <a:t>HOMSWORK</a:t>
              </a:r>
              <a:endParaRPr lang="zh-CN" altLang="en-US" sz="1200" spc="1400" dirty="0">
                <a:solidFill>
                  <a:srgbClr val="6F6F6F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endParaRP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ACF17840-D606-4113-AB95-5350F385D3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232012"/>
            <a:ext cx="2665644" cy="47357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WordArt 3" descr="纸袋"/>
          <p:cNvSpPr>
            <a:spLocks noChangeArrowheads="1" noChangeShapeType="1"/>
          </p:cNvSpPr>
          <p:nvPr/>
        </p:nvSpPr>
        <p:spPr bwMode="auto">
          <a:xfrm>
            <a:off x="4470400" y="0"/>
            <a:ext cx="3251200" cy="1276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9600" b="1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+mn-ea"/>
                <a:ea typeface="+mn-ea"/>
                <a:cs typeface="+mn-ea"/>
              </a:rPr>
              <a:t>总结</a:t>
            </a: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2641600" y="1905000"/>
            <a:ext cx="7416800" cy="289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CN" sz="4000" b="1">
                <a:ea typeface="黑体" pitchFamily="49" charset="-122"/>
              </a:rPr>
              <a:t>学习生活细品味，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CN" sz="4000" b="1">
                <a:ea typeface="黑体" pitchFamily="49" charset="-122"/>
              </a:rPr>
              <a:t>谨严态度记于心。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CN" sz="4000" b="1">
                <a:ea typeface="黑体" pitchFamily="49" charset="-122"/>
              </a:rPr>
              <a:t>释义绘景点作用，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CN" sz="4000" b="1">
                <a:ea typeface="黑体" pitchFamily="49" charset="-122"/>
              </a:rPr>
              <a:t>莘莘学子风采出。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9F5D20E3-50D3-4914-AE6C-ADF74FF9B2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68140" y="404664"/>
            <a:ext cx="1923860" cy="358936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9692FAFB-13AB-4FFD-B063-C26664545F3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5809"/>
          <a:stretch/>
        </p:blipFill>
        <p:spPr>
          <a:xfrm>
            <a:off x="479376" y="4869160"/>
            <a:ext cx="1923860" cy="158616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14109" y="3711114"/>
            <a:ext cx="3724992" cy="25640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3047" y="-243408"/>
            <a:ext cx="10756255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532932"/>
            <a:ext cx="2527430" cy="334979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81882" y="0"/>
            <a:ext cx="3310118" cy="185134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04675" y="738681"/>
            <a:ext cx="15062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prstClr val="black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感</a:t>
            </a:r>
            <a:endParaRPr lang="en-US" altLang="zh-CN" sz="9600" dirty="0" smtClean="0">
              <a:solidFill>
                <a:prstClr val="black"/>
              </a:solidFill>
              <a:latin typeface="汉仪程行简" panose="00020600040101010101" pitchFamily="18" charset="-122"/>
              <a:ea typeface="汉仪程行简" panose="00020600040101010101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01808" y="2112607"/>
            <a:ext cx="12046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prstClr val="black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谢</a:t>
            </a:r>
            <a:endParaRPr lang="en-US" altLang="zh-CN" sz="8000" dirty="0" smtClean="0">
              <a:solidFill>
                <a:prstClr val="black"/>
              </a:solidFill>
              <a:latin typeface="汉仪程行简" panose="00020600040101010101" pitchFamily="18" charset="-122"/>
              <a:ea typeface="汉仪程行简" panose="00020600040101010101" pitchFamily="18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913153" y="3240312"/>
            <a:ext cx="135667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prstClr val="black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观</a:t>
            </a:r>
            <a:endParaRPr lang="en-US" altLang="zh-CN" sz="8800" dirty="0" smtClean="0">
              <a:solidFill>
                <a:prstClr val="black"/>
              </a:solidFill>
              <a:latin typeface="汉仪程行简" panose="00020600040101010101" pitchFamily="18" charset="-122"/>
              <a:ea typeface="汉仪程行简" panose="00020600040101010101" pitchFamily="18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89563" y="2057733"/>
            <a:ext cx="492443" cy="21068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000" dirty="0" smtClean="0">
                <a:solidFill>
                  <a:prstClr val="black"/>
                </a:solidFill>
              </a:rPr>
              <a:t>THE CHINESE STYLE</a:t>
            </a:r>
            <a:endParaRPr lang="zh-CN" altLang="en-US" sz="2000" dirty="0">
              <a:solidFill>
                <a:prstClr val="black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828149" y="3468153"/>
            <a:ext cx="615553" cy="2304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通用展示模板</a:t>
            </a:r>
            <a:endParaRPr lang="zh-CN" altLang="en-US" sz="2800" dirty="0">
              <a:solidFill>
                <a:prstClr val="black"/>
              </a:solidFill>
              <a:latin typeface="汉仪程行简" panose="00020600040101010101" pitchFamily="18" charset="-122"/>
              <a:ea typeface="汉仪程行简" panose="00020600040101010101" pitchFamily="18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83906" y="4406467"/>
            <a:ext cx="3722320" cy="200279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01380" y="1417582"/>
            <a:ext cx="3378794" cy="4318926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6313653" y="3468153"/>
            <a:ext cx="677108" cy="25650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更多作品请在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WPS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搜索：</a:t>
            </a:r>
            <a:r>
              <a:rPr lang="en-US" altLang="zh-CN" sz="1600" dirty="0" err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Asoledad</a:t>
            </a:r>
            <a:endParaRPr lang="zh-CN" altLang="en-US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PA_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82033" y="4168184"/>
            <a:ext cx="307502" cy="616338"/>
          </a:xfrm>
          <a:prstGeom prst="rect">
            <a:avLst/>
          </a:prstGeom>
        </p:spPr>
      </p:pic>
      <p:sp>
        <p:nvSpPr>
          <p:cNvPr id="22" name="椭圆 21"/>
          <p:cNvSpPr/>
          <p:nvPr/>
        </p:nvSpPr>
        <p:spPr>
          <a:xfrm>
            <a:off x="7435899" y="3456019"/>
            <a:ext cx="478208" cy="478208"/>
          </a:xfrm>
          <a:prstGeom prst="ellipse">
            <a:avLst/>
          </a:prstGeom>
          <a:solidFill>
            <a:srgbClr val="DAC1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437872" y="3478925"/>
            <a:ext cx="4136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white"/>
                </a:solidFill>
                <a:latin typeface="书体坊郭沫若字体" panose="03000509000000000000" pitchFamily="65" charset="-122"/>
                <a:ea typeface="书体坊郭沫若字体" panose="03000509000000000000" pitchFamily="65" charset="-122"/>
                <a:cs typeface="书体坊郭沫若字体" panose="03000509000000000000" pitchFamily="65" charset="-122"/>
              </a:rPr>
              <a:t>古</a:t>
            </a:r>
            <a:endParaRPr lang="zh-CN" altLang="en-US" sz="2400" dirty="0">
              <a:solidFill>
                <a:prstClr val="white"/>
              </a:solidFill>
              <a:latin typeface="书体坊郭沫若字体" panose="03000509000000000000" pitchFamily="65" charset="-122"/>
              <a:ea typeface="书体坊郭沫若字体" panose="03000509000000000000" pitchFamily="65" charset="-122"/>
              <a:cs typeface="书体坊郭沫若字体" panose="03000509000000000000" pitchFamily="65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435899" y="4084857"/>
            <a:ext cx="478208" cy="478208"/>
          </a:xfrm>
          <a:prstGeom prst="ellipse">
            <a:avLst/>
          </a:prstGeom>
          <a:solidFill>
            <a:srgbClr val="DAC1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437872" y="4130264"/>
            <a:ext cx="4136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white"/>
                </a:solidFill>
                <a:latin typeface="书体坊郭沫若字体" panose="03000509000000000000" pitchFamily="65" charset="-122"/>
                <a:ea typeface="书体坊郭沫若字体" panose="03000509000000000000" pitchFamily="65" charset="-122"/>
                <a:cs typeface="书体坊郭沫若字体" panose="03000509000000000000" pitchFamily="65" charset="-122"/>
              </a:rPr>
              <a:t>风</a:t>
            </a:r>
            <a:endParaRPr lang="zh-CN" altLang="en-US" sz="2400" dirty="0">
              <a:solidFill>
                <a:prstClr val="white"/>
              </a:solidFill>
              <a:latin typeface="书体坊郭沫若字体" panose="03000509000000000000" pitchFamily="65" charset="-122"/>
              <a:ea typeface="书体坊郭沫若字体" panose="03000509000000000000" pitchFamily="65" charset="-122"/>
              <a:cs typeface="书体坊郭沫若字体" panose="03000509000000000000" pitchFamily="65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7435899" y="4736196"/>
            <a:ext cx="478208" cy="478208"/>
          </a:xfrm>
          <a:prstGeom prst="ellipse">
            <a:avLst/>
          </a:prstGeom>
          <a:solidFill>
            <a:srgbClr val="DAC1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437872" y="4758466"/>
            <a:ext cx="4136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white"/>
                </a:solidFill>
                <a:latin typeface="书体坊郭沫若字体" panose="03000509000000000000" pitchFamily="65" charset="-122"/>
                <a:ea typeface="书体坊郭沫若字体" panose="03000509000000000000" pitchFamily="65" charset="-122"/>
                <a:cs typeface="书体坊郭沫若字体" panose="03000509000000000000" pitchFamily="65" charset="-122"/>
              </a:rPr>
              <a:t>韵</a:t>
            </a:r>
            <a:endParaRPr lang="zh-CN" altLang="en-US" sz="2400" dirty="0">
              <a:solidFill>
                <a:prstClr val="white"/>
              </a:solidFill>
              <a:latin typeface="书体坊郭沫若字体" panose="03000509000000000000" pitchFamily="65" charset="-122"/>
              <a:ea typeface="书体坊郭沫若字体" panose="03000509000000000000" pitchFamily="65" charset="-122"/>
              <a:cs typeface="书体坊郭沫若字体" panose="03000509000000000000" pitchFamily="65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421903" y="4491129"/>
            <a:ext cx="135667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prstClr val="black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赏</a:t>
            </a:r>
            <a:endParaRPr lang="en-US" altLang="zh-CN" sz="8800" dirty="0" smtClean="0">
              <a:solidFill>
                <a:prstClr val="black"/>
              </a:solidFill>
              <a:latin typeface="汉仪程行简" panose="00020600040101010101" pitchFamily="18" charset="-122"/>
              <a:ea typeface="汉仪程行简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875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863" t="1622" b="3084"/>
          <a:stretch>
            <a:fillRect/>
          </a:stretch>
        </p:blipFill>
        <p:spPr>
          <a:xfrm>
            <a:off x="7195378" y="737416"/>
            <a:ext cx="4962639" cy="6535296"/>
          </a:xfrm>
          <a:custGeom>
            <a:avLst/>
            <a:gdLst>
              <a:gd name="connsiteX0" fmla="*/ 0 w 4962639"/>
              <a:gd name="connsiteY0" fmla="*/ 0 h 6535296"/>
              <a:gd name="connsiteX1" fmla="*/ 4962639 w 4962639"/>
              <a:gd name="connsiteY1" fmla="*/ 0 h 6535296"/>
              <a:gd name="connsiteX2" fmla="*/ 4962639 w 4962639"/>
              <a:gd name="connsiteY2" fmla="*/ 6535296 h 6535296"/>
              <a:gd name="connsiteX3" fmla="*/ 0 w 4962639"/>
              <a:gd name="connsiteY3" fmla="*/ 6535296 h 6535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2639" h="6535296">
                <a:moveTo>
                  <a:pt x="0" y="0"/>
                </a:moveTo>
                <a:lnTo>
                  <a:pt x="4962639" y="0"/>
                </a:lnTo>
                <a:lnTo>
                  <a:pt x="4962639" y="6535296"/>
                </a:lnTo>
                <a:lnTo>
                  <a:pt x="0" y="6535296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221732">
            <a:off x="6726192" y="576142"/>
            <a:ext cx="1279176" cy="11720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69573" y="2924944"/>
            <a:ext cx="3398878" cy="34941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47260" y="4005064"/>
            <a:ext cx="3944740" cy="16760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53749" y="3267162"/>
            <a:ext cx="1022732" cy="52342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454935" y="1269738"/>
            <a:ext cx="9792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prstClr val="black"/>
                </a:solidFill>
                <a:latin typeface="李旭科毛笔行书" panose="02010600030101010101" pitchFamily="2" charset="-122"/>
                <a:ea typeface="李旭科毛笔行书" panose="02010600030101010101" pitchFamily="2" charset="-122"/>
              </a:rPr>
              <a:t>标</a:t>
            </a:r>
            <a:endParaRPr lang="zh-CN" altLang="en-US" sz="7200" dirty="0">
              <a:solidFill>
                <a:prstClr val="black"/>
              </a:solidFill>
              <a:latin typeface="李旭科毛笔行书" panose="02010600030101010101" pitchFamily="2" charset="-122"/>
              <a:ea typeface="李旭科毛笔行书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05297" y="519492"/>
            <a:ext cx="9792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prstClr val="black"/>
                </a:solidFill>
                <a:latin typeface="李旭科毛笔行书" panose="02010600030101010101" pitchFamily="2" charset="-122"/>
                <a:ea typeface="李旭科毛笔行书" panose="02010600030101010101" pitchFamily="2" charset="-122"/>
              </a:rPr>
              <a:t>目</a:t>
            </a:r>
            <a:endParaRPr lang="zh-CN" altLang="en-US" sz="6600" dirty="0">
              <a:solidFill>
                <a:prstClr val="black"/>
              </a:solidFill>
              <a:latin typeface="李旭科毛笔行书" panose="02010600030101010101" pitchFamily="2" charset="-122"/>
              <a:ea typeface="李旭科毛笔行书" panose="02010600030101010101" pitchFamily="2" charset="-122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1837721" y="3826347"/>
            <a:ext cx="34911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endParaRPr lang="en-US" sz="3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81882" y="0"/>
            <a:ext cx="3310118" cy="185134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55840" y="0"/>
            <a:ext cx="1483203" cy="6858000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1775520" y="1844824"/>
            <a:ext cx="33025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．弄懂“咬文嚼字”的含义。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839416" y="2708920"/>
            <a:ext cx="46085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探究斟酌文字与精微准确地传情达意之间的重要关系，培养“一字不肯放松”的正确谨严的语文学习习惯。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2583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文字&#10;&#10;已生成高可信度的说明">
            <a:extLst>
              <a:ext uri="{FF2B5EF4-FFF2-40B4-BE49-F238E27FC236}">
                <a16:creationId xmlns="" xmlns:a16="http://schemas.microsoft.com/office/drawing/2014/main" id="{C059E6E5-0B87-46E4-B99A-65BCBAF871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59668" y1="51584" x2="59668" y2="51584"/>
                        <a14:foregroundMark x1="60449" y1="50317" x2="60449" y2="50317"/>
                        <a14:foregroundMark x1="62793" y1="50697" x2="62793" y2="50697"/>
                        <a14:foregroundMark x1="64063" y1="50951" x2="64063" y2="50951"/>
                        <a14:foregroundMark x1="65039" y1="50951" x2="65039" y2="50951"/>
                        <a14:foregroundMark x1="63867" y1="50317" x2="63867" y2="50317"/>
                        <a14:foregroundMark x1="64355" y1="50317" x2="65723" y2="51965"/>
                        <a14:foregroundMark x1="57129" y1="49937" x2="61816" y2="52978"/>
                        <a14:foregroundMark x1="57227" y1="50063" x2="63379" y2="51965"/>
                        <a14:foregroundMark x1="63379" y1="51965" x2="74902" y2="51711"/>
                        <a14:foregroundMark x1="74902" y1="51711" x2="80273" y2="51711"/>
                        <a14:foregroundMark x1="80273" y1="51711" x2="77637" y2="56654"/>
                        <a14:foregroundMark x1="57227" y1="50570" x2="58008" y2="54753"/>
                        <a14:foregroundMark x1="55566" y1="51838" x2="59863" y2="56907"/>
                        <a14:foregroundMark x1="59863" y1="56907" x2="66504" y2="55006"/>
                        <a14:foregroundMark x1="66504" y1="55006" x2="78223" y2="55767"/>
                        <a14:foregroundMark x1="78223" y1="55767" x2="81934" y2="55513"/>
                        <a14:foregroundMark x1="64941" y1="51331" x2="77441" y2="50317"/>
                        <a14:foregroundMark x1="77441" y1="50317" x2="76270" y2="56401"/>
                        <a14:backgroundMark x1="56152" y1="63498" x2="70020" y2="63752"/>
                      </a14:backgroundRemoval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50312" y="-2879612"/>
            <a:ext cx="8900624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2DB51DEF-55BC-4D56-8631-83174210E083}"/>
              </a:ext>
            </a:extLst>
          </p:cNvPr>
          <p:cNvSpPr txBox="1"/>
          <p:nvPr/>
        </p:nvSpPr>
        <p:spPr>
          <a:xfrm>
            <a:off x="1395167" y="393569"/>
            <a:ext cx="2705493" cy="769441"/>
          </a:xfrm>
          <a:prstGeom prst="rect">
            <a:avLst/>
          </a:prstGeom>
          <a:solidFill>
            <a:srgbClr val="FF0000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zh-CN" altLang="en-US" sz="4400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预习检查</a:t>
            </a:r>
            <a:endParaRPr lang="zh-CN" altLang="en-US" sz="4400" dirty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92603" y="2272553"/>
            <a:ext cx="800219" cy="36710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dirty="0" smtClean="0">
                <a:latin typeface="华文行楷" pitchFamily="2" charset="-122"/>
                <a:ea typeface="华文行楷" pitchFamily="2" charset="-122"/>
              </a:rPr>
              <a:t>咬文嚼字的含义</a:t>
            </a:r>
            <a:endParaRPr lang="zh-CN" altLang="en-US" sz="4000" dirty="0">
              <a:latin typeface="华文行楷" pitchFamily="2" charset="-122"/>
              <a:ea typeface="华文行楷" pitchFamily="2" charset="-122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270DF41C-7180-493B-B785-2599F27AF24F}"/>
              </a:ext>
            </a:extLst>
          </p:cNvPr>
          <p:cNvCxnSpPr/>
          <p:nvPr/>
        </p:nvCxnSpPr>
        <p:spPr>
          <a:xfrm>
            <a:off x="3049280" y="1547968"/>
            <a:ext cx="0" cy="364817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270DF41C-7180-493B-B785-2599F27AF24F}"/>
              </a:ext>
            </a:extLst>
          </p:cNvPr>
          <p:cNvCxnSpPr/>
          <p:nvPr/>
        </p:nvCxnSpPr>
        <p:spPr>
          <a:xfrm>
            <a:off x="2215562" y="2381685"/>
            <a:ext cx="0" cy="364817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6"/>
          <p:cNvGrpSpPr/>
          <p:nvPr/>
        </p:nvGrpSpPr>
        <p:grpSpPr>
          <a:xfrm>
            <a:off x="4603078" y="1784875"/>
            <a:ext cx="6984409" cy="4234938"/>
            <a:chOff x="4589631" y="1556275"/>
            <a:chExt cx="6984409" cy="4234938"/>
          </a:xfrm>
        </p:grpSpPr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B83C5912-E08E-4CC5-980E-DA7B30E59B5B}"/>
                </a:ext>
              </a:extLst>
            </p:cNvPr>
            <p:cNvSpPr/>
            <p:nvPr/>
          </p:nvSpPr>
          <p:spPr>
            <a:xfrm>
              <a:off x="4772511" y="1556275"/>
              <a:ext cx="6339840" cy="3512573"/>
            </a:xfrm>
            <a:prstGeom prst="rect">
              <a:avLst/>
            </a:prstGeom>
            <a:noFill/>
            <a:ln w="317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265839C0-62F1-4467-9F67-9EEA098000F6}"/>
                </a:ext>
              </a:extLst>
            </p:cNvPr>
            <p:cNvSpPr/>
            <p:nvPr/>
          </p:nvSpPr>
          <p:spPr>
            <a:xfrm>
              <a:off x="4589631" y="1695728"/>
              <a:ext cx="6360160" cy="3561574"/>
            </a:xfrm>
            <a:prstGeom prst="rect">
              <a:avLst/>
            </a:prstGeom>
            <a:noFill/>
            <a:ln w="317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id="{FFFD8442-9068-4E92-BEE5-43574218326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=""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9891550" y="4108724"/>
              <a:ext cx="1794351" cy="1570628"/>
            </a:xfrm>
            <a:prstGeom prst="rect">
              <a:avLst/>
            </a:prstGeom>
          </p:spPr>
        </p:pic>
      </p:grpSp>
      <p:cxnSp>
        <p:nvCxnSpPr>
          <p:cNvPr id="19" name="直接连接符 18"/>
          <p:cNvCxnSpPr/>
          <p:nvPr/>
        </p:nvCxnSpPr>
        <p:spPr>
          <a:xfrm>
            <a:off x="5351929" y="3294529"/>
            <a:ext cx="4464424" cy="537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463988" y="4320988"/>
            <a:ext cx="4464424" cy="537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hlinkClick r:id="rId8" action="ppaction://hlinksldjump"/>
          </p:cNvPr>
          <p:cNvSpPr txBox="1"/>
          <p:nvPr/>
        </p:nvSpPr>
        <p:spPr>
          <a:xfrm>
            <a:off x="6091518" y="2353234"/>
            <a:ext cx="26759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华文行楷" pitchFamily="2" charset="-122"/>
                <a:ea typeface="华文行楷" pitchFamily="2" charset="-122"/>
              </a:rPr>
              <a:t>词典</a:t>
            </a:r>
            <a:endParaRPr lang="zh-CN" altLang="en-US" sz="54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104965" y="3455894"/>
            <a:ext cx="19632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华文行楷" pitchFamily="2" charset="-122"/>
                <a:ea typeface="华文行楷" pitchFamily="2" charset="-122"/>
              </a:rPr>
              <a:t>文本</a:t>
            </a:r>
          </a:p>
        </p:txBody>
      </p:sp>
    </p:spTree>
    <p:extLst>
      <p:ext uri="{BB962C8B-B14F-4D97-AF65-F5344CB8AC3E}">
        <p14:creationId xmlns="" xmlns:p14="http://schemas.microsoft.com/office/powerpoint/2010/main" val="35077819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 advTm="2000">
        <p14:prism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圆角矩形 9"/>
          <p:cNvSpPr/>
          <p:nvPr/>
        </p:nvSpPr>
        <p:spPr>
          <a:xfrm>
            <a:off x="3213462" y="1972491"/>
            <a:ext cx="7563395" cy="4611189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9ED85284-075C-4DA1-8A6C-CC4F70D2AA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8511" b="93617" l="8696" r="98068">
                        <a14:foregroundMark x1="17391" y1="70213" x2="17391" y2="70213"/>
                        <a14:foregroundMark x1="8696" y1="73404" x2="8696" y2="73404"/>
                        <a14:foregroundMark x1="86957" y1="81915" x2="86957" y2="81915"/>
                        <a14:foregroundMark x1="91304" y1="58511" x2="91304" y2="55319"/>
                        <a14:foregroundMark x1="90338" y1="39362" x2="90338" y2="39362"/>
                        <a14:foregroundMark x1="98068" y1="64894" x2="98068" y2="64894"/>
                        <a14:foregroundMark x1="78261" y1="93617" x2="78261" y2="93617"/>
                      </a14:backgroundRemoval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604100" y="247481"/>
            <a:ext cx="3241357" cy="14719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="" xmlns:a16="http://schemas.microsoft.com/office/drawing/2014/main" id="{F547804A-DEAB-4D14-9529-F90671D483BA}"/>
              </a:ext>
            </a:extLst>
          </p:cNvPr>
          <p:cNvSpPr/>
          <p:nvPr/>
        </p:nvSpPr>
        <p:spPr>
          <a:xfrm>
            <a:off x="5333014" y="677747"/>
            <a:ext cx="2590210" cy="91592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字典</a:t>
            </a:r>
            <a:endParaRPr lang="zh-CN" altLang="en-US" sz="6000" b="1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1026" name="Picture 2" descr="C:\Users\Administrator\Desktop\tim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9336" y="3140968"/>
            <a:ext cx="2521131" cy="3151414"/>
          </a:xfrm>
          <a:prstGeom prst="rect">
            <a:avLst/>
          </a:prstGeom>
        </p:spPr>
      </p:pic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278778" y="2427514"/>
            <a:ext cx="8229600" cy="4185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endParaRPr lang="en-US" altLang="zh-CN" sz="4000" b="1" dirty="0">
              <a:latin typeface="宋体" pitchFamily="2" charset="-122"/>
            </a:endParaRPr>
          </a:p>
          <a:p>
            <a:pPr marL="342900" indent="-342900">
              <a:spcBef>
                <a:spcPct val="50000"/>
              </a:spcBef>
            </a:pPr>
            <a:r>
              <a:rPr lang="en-US" altLang="zh-CN" sz="4000" b="1" dirty="0" smtClean="0">
                <a:latin typeface="华文行楷" pitchFamily="2" charset="-122"/>
                <a:ea typeface="华文行楷" pitchFamily="2" charset="-122"/>
              </a:rPr>
              <a:t> </a:t>
            </a:r>
            <a:r>
              <a:rPr lang="zh-CN" altLang="zh-CN" sz="4000" b="1" dirty="0" smtClean="0">
                <a:latin typeface="华文行楷" pitchFamily="2" charset="-122"/>
                <a:ea typeface="华文行楷" pitchFamily="2" charset="-122"/>
              </a:rPr>
              <a:t>A</a:t>
            </a:r>
            <a:r>
              <a:rPr lang="zh-CN" altLang="zh-CN" sz="4000" b="1" dirty="0">
                <a:latin typeface="华文行楷" pitchFamily="2" charset="-122"/>
                <a:ea typeface="华文行楷" pitchFamily="2" charset="-122"/>
              </a:rPr>
              <a:t>.</a:t>
            </a:r>
            <a:r>
              <a:rPr lang="zh-CN" sz="4000" b="1" dirty="0">
                <a:latin typeface="华文行楷" pitchFamily="2" charset="-122"/>
                <a:ea typeface="华文行楷" pitchFamily="2" charset="-122"/>
              </a:rPr>
              <a:t>过分地斟酌字句</a:t>
            </a:r>
            <a:r>
              <a:rPr lang="zh-CN" altLang="zh-CN" sz="4000" b="1" dirty="0">
                <a:latin typeface="华文行楷" pitchFamily="2" charset="-122"/>
                <a:ea typeface="华文行楷" pitchFamily="2" charset="-122"/>
              </a:rPr>
              <a:t>(</a:t>
            </a:r>
            <a:r>
              <a:rPr lang="zh-CN" sz="4000" b="1" dirty="0">
                <a:latin typeface="华文行楷" pitchFamily="2" charset="-122"/>
                <a:ea typeface="华文行楷" pitchFamily="2" charset="-122"/>
              </a:rPr>
              <a:t>多指死抠</a:t>
            </a:r>
            <a:r>
              <a:rPr lang="en-US" altLang="zh-CN" sz="4000" b="1" dirty="0">
                <a:latin typeface="华文行楷" pitchFamily="2" charset="-122"/>
                <a:ea typeface="华文行楷" pitchFamily="2" charset="-122"/>
              </a:rPr>
              <a:t>                         </a:t>
            </a:r>
            <a:r>
              <a:rPr lang="zh-CN" sz="4000" b="1" dirty="0">
                <a:latin typeface="华文行楷" pitchFamily="2" charset="-122"/>
                <a:ea typeface="华文行楷" pitchFamily="2" charset="-122"/>
              </a:rPr>
              <a:t>字眼而不领会精神实质</a:t>
            </a:r>
            <a:r>
              <a:rPr lang="zh-CN" altLang="zh-CN" sz="4000" b="1" dirty="0">
                <a:latin typeface="华文行楷" pitchFamily="2" charset="-122"/>
                <a:ea typeface="华文行楷" pitchFamily="2" charset="-122"/>
              </a:rPr>
              <a:t>) </a:t>
            </a:r>
            <a:r>
              <a:rPr lang="zh-CN" sz="4000" b="1" dirty="0" smtClean="0">
                <a:latin typeface="华文行楷" pitchFamily="2" charset="-122"/>
                <a:ea typeface="华文行楷" pitchFamily="2" charset="-122"/>
              </a:rPr>
              <a:t>。</a:t>
            </a:r>
            <a:endParaRPr lang="en-US" altLang="zh-CN" sz="4000" b="1" dirty="0" smtClean="0">
              <a:latin typeface="华文行楷" pitchFamily="2" charset="-122"/>
              <a:ea typeface="华文行楷" pitchFamily="2" charset="-122"/>
            </a:endParaRPr>
          </a:p>
          <a:p>
            <a:pPr marL="342900" indent="-342900">
              <a:spcBef>
                <a:spcPct val="50000"/>
              </a:spcBef>
            </a:pPr>
            <a:r>
              <a:rPr lang="zh-CN" altLang="zh-CN" sz="4000" b="1" dirty="0" smtClean="0">
                <a:latin typeface="华文行楷" pitchFamily="2" charset="-122"/>
                <a:ea typeface="华文行楷" pitchFamily="2" charset="-122"/>
              </a:rPr>
              <a:t> B.形容卖弄才学</a:t>
            </a:r>
            <a:r>
              <a:rPr lang="zh-CN" altLang="zh-CN" sz="4400" b="1" dirty="0" smtClean="0">
                <a:latin typeface="华文行楷" pitchFamily="2" charset="-122"/>
                <a:ea typeface="华文行楷" pitchFamily="2" charset="-122"/>
              </a:rPr>
              <a:t>。</a:t>
            </a:r>
            <a:endParaRPr lang="en-US" altLang="zh-CN" sz="4000" b="1" dirty="0" smtClean="0">
              <a:latin typeface="华文行楷" pitchFamily="2" charset="-122"/>
              <a:ea typeface="华文行楷" pitchFamily="2" charset="-122"/>
            </a:endParaRPr>
          </a:p>
          <a:p>
            <a:pPr marL="342900" indent="-342900">
              <a:spcBef>
                <a:spcPct val="50000"/>
              </a:spcBef>
            </a:pPr>
            <a:endParaRPr lang="zh-CN" sz="4000" b="1" dirty="0">
              <a:latin typeface="宋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62287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 advTm="2000">
        <p14:prism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711200" y="2971800"/>
            <a:ext cx="5994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ea typeface="黑体" pitchFamily="49" charset="-122"/>
              </a:rPr>
              <a:t>题目</a:t>
            </a:r>
            <a:r>
              <a:rPr lang="zh-CN" altLang="zh-CN" sz="3200" b="1" dirty="0">
                <a:solidFill>
                  <a:srgbClr val="000000"/>
                </a:solidFill>
                <a:ea typeface="黑体" pitchFamily="49" charset="-122"/>
              </a:rPr>
              <a:t>《</a:t>
            </a:r>
            <a:r>
              <a:rPr lang="zh-CN" altLang="en-US" sz="3200" b="1" dirty="0">
                <a:solidFill>
                  <a:srgbClr val="000000"/>
                </a:solidFill>
                <a:ea typeface="黑体" pitchFamily="49" charset="-122"/>
              </a:rPr>
              <a:t>咬文嚼字</a:t>
            </a:r>
            <a:r>
              <a:rPr lang="zh-CN" altLang="zh-CN" sz="3200" b="1" dirty="0">
                <a:solidFill>
                  <a:srgbClr val="000000"/>
                </a:solidFill>
                <a:ea typeface="黑体" pitchFamily="49" charset="-122"/>
              </a:rPr>
              <a:t>》</a:t>
            </a:r>
            <a:r>
              <a:rPr lang="zh-CN" altLang="en-US" sz="3200" b="1" dirty="0">
                <a:solidFill>
                  <a:srgbClr val="000000"/>
                </a:solidFill>
                <a:ea typeface="黑体" pitchFamily="49" charset="-122"/>
              </a:rPr>
              <a:t>：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304800" y="228600"/>
            <a:ext cx="1097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zh-CN" sz="3600" b="1" dirty="0">
                <a:solidFill>
                  <a:srgbClr val="000000"/>
                </a:solidFill>
                <a:ea typeface="黑体" pitchFamily="49" charset="-122"/>
              </a:rPr>
              <a:t>2.</a:t>
            </a:r>
            <a:r>
              <a:rPr lang="zh-CN" altLang="en-US" sz="3600" b="1" dirty="0">
                <a:solidFill>
                  <a:srgbClr val="000000"/>
                </a:solidFill>
                <a:ea typeface="黑体" pitchFamily="49" charset="-122"/>
              </a:rPr>
              <a:t>在文中作者赋予了“咬文嚼字”什么样的新意呢？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304800" y="1600200"/>
            <a:ext cx="10972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3200" b="1">
                <a:solidFill>
                  <a:srgbClr val="000000"/>
                </a:solidFill>
                <a:ea typeface="黑体" pitchFamily="49" charset="-122"/>
              </a:rPr>
              <a:t>请同学们阅读第三段，找出题目“咬文嚼字”在文中指的是什么？（用原文回答）</a:t>
            </a: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5791200" y="2971800"/>
            <a:ext cx="5283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zh-CN" sz="3200" b="1" i="1">
                <a:solidFill>
                  <a:srgbClr val="FF00FF"/>
                </a:solidFill>
                <a:ea typeface="黑体" pitchFamily="49" charset="-122"/>
              </a:rPr>
              <a:t>——</a:t>
            </a:r>
            <a:r>
              <a:rPr lang="zh-CN" altLang="en-US" sz="3200" b="1" i="1">
                <a:solidFill>
                  <a:srgbClr val="FF00FF"/>
                </a:solidFill>
                <a:ea typeface="黑体" pitchFamily="49" charset="-122"/>
              </a:rPr>
              <a:t>贬词褒用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304800" y="3810000"/>
            <a:ext cx="10566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zh-CN" altLang="zh-CN" sz="3200" b="1" dirty="0">
                <a:solidFill>
                  <a:srgbClr val="000000"/>
                </a:solidFill>
                <a:ea typeface="黑体" pitchFamily="49" charset="-122"/>
              </a:rPr>
              <a:t>   </a:t>
            </a:r>
            <a:r>
              <a:rPr lang="zh-CN" altLang="en-US" sz="3200" b="1" dirty="0">
                <a:solidFill>
                  <a:srgbClr val="000000"/>
                </a:solidFill>
                <a:ea typeface="黑体" pitchFamily="49" charset="-122"/>
              </a:rPr>
              <a:t>在文学，无论阅读或写作，我们必须有一字不肯放松的谨严。（</a:t>
            </a:r>
            <a:r>
              <a:rPr lang="zh-CN" altLang="zh-CN" sz="3200" b="1" dirty="0">
                <a:solidFill>
                  <a:srgbClr val="000000"/>
                </a:solidFill>
                <a:ea typeface="黑体" pitchFamily="49" charset="-122"/>
              </a:rPr>
              <a:t>p41</a:t>
            </a:r>
            <a:r>
              <a:rPr lang="zh-CN" altLang="en-US" sz="3200" b="1" dirty="0">
                <a:solidFill>
                  <a:srgbClr val="000000"/>
                </a:solidFill>
                <a:ea typeface="黑体" pitchFamily="49" charset="-122"/>
              </a:rPr>
              <a:t>第三段）</a:t>
            </a: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2946400" y="5500689"/>
            <a:ext cx="9493251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zh-CN" altLang="zh-CN" sz="3200">
              <a:solidFill>
                <a:srgbClr val="000000"/>
              </a:solidFill>
              <a:ea typeface="黑体" pitchFamily="49" charset="-122"/>
            </a:endParaRP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6400800" y="5257800"/>
            <a:ext cx="5791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endParaRPr lang="zh-CN" altLang="zh-CN" sz="3200" b="1" i="1">
              <a:solidFill>
                <a:srgbClr val="FF00FF"/>
              </a:solidFill>
              <a:ea typeface="黑体" pitchFamily="49" charset="-122"/>
            </a:endParaRPr>
          </a:p>
        </p:txBody>
      </p:sp>
      <p:sp>
        <p:nvSpPr>
          <p:cNvPr id="14" name="WordArt 2"/>
          <p:cNvSpPr>
            <a:spLocks noChangeArrowheads="1" noChangeShapeType="1"/>
          </p:cNvSpPr>
          <p:nvPr/>
        </p:nvSpPr>
        <p:spPr bwMode="auto">
          <a:xfrm>
            <a:off x="4368800" y="5181600"/>
            <a:ext cx="3048000" cy="12636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4400" b="1" i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是什么？</a:t>
            </a:r>
          </a:p>
        </p:txBody>
      </p:sp>
      <p:pic>
        <p:nvPicPr>
          <p:cNvPr id="10" name="图片 9" descr="图片包含 文字&#10;&#10;已生成极高可信度的说明">
            <a:extLst>
              <a:ext uri="{FF2B5EF4-FFF2-40B4-BE49-F238E27FC236}">
                <a16:creationId xmlns="" xmlns:a16="http://schemas.microsoft.com/office/drawing/2014/main" id="{7FBFB428-CFBD-47E7-B3D2-7F81403A51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37792" y1="57715" x2="37792" y2="57715"/>
                        <a14:foregroundMark x1="42208" y1="57910" x2="42208" y2="57910"/>
                        <a14:foregroundMark x1="53377" y1="57422" x2="53377" y2="57422"/>
                        <a14:foregroundMark x1="55584" y1="58008" x2="55584" y2="58008"/>
                        <a14:foregroundMark x1="56494" y1="59277" x2="56494" y2="59277"/>
                        <a14:foregroundMark x1="49740" y1="62793" x2="49740" y2="62793"/>
                        <a14:foregroundMark x1="48961" y1="64648" x2="48961" y2="64648"/>
                        <a14:foregroundMark x1="57403" y1="65527" x2="57403" y2="65527"/>
                        <a14:foregroundMark x1="56883" y1="63379" x2="56883" y2="63379"/>
                        <a14:foregroundMark x1="57013" y1="62793" x2="57013" y2="62793"/>
                        <a14:foregroundMark x1="57532" y1="62500" x2="57532" y2="62500"/>
                        <a14:foregroundMark x1="58052" y1="55078" x2="58052" y2="55078"/>
                        <a14:foregroundMark x1="52208" y1="50684" x2="52208" y2="50684"/>
                        <a14:foregroundMark x1="40130" y1="50195" x2="40130" y2="50195"/>
                        <a14:foregroundMark x1="39610" y1="60449" x2="39481" y2="61035"/>
                        <a14:foregroundMark x1="42338" y1="64063" x2="42338" y2="64063"/>
                        <a14:foregroundMark x1="45065" y1="64648" x2="45065" y2="64648"/>
                        <a14:foregroundMark x1="46364" y1="63770" x2="46364" y2="63770"/>
                        <a14:foregroundMark x1="40130" y1="63477" x2="40130" y2="63477"/>
                        <a14:foregroundMark x1="39481" y1="60938" x2="39481" y2="60938"/>
                        <a14:foregroundMark x1="40000" y1="60938" x2="42597" y2="66016"/>
                        <a14:foregroundMark x1="37662" y1="52246" x2="42078" y2="51855"/>
                        <a14:foregroundMark x1="38182" y1="50293" x2="43117" y2="54980"/>
                        <a14:foregroundMark x1="51169" y1="53613" x2="44935" y2="56934"/>
                        <a14:foregroundMark x1="44026" y1="57227" x2="37662" y2="62207"/>
                        <a14:foregroundMark x1="37662" y1="62207" x2="37662" y2="62402"/>
                      </a14:backgroundRemoval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272" y="-3627784"/>
            <a:ext cx="6195198" cy="8238808"/>
          </a:xfrm>
          <a:prstGeom prst="rect">
            <a:avLst/>
          </a:prstGeom>
        </p:spPr>
      </p:pic>
      <p:pic>
        <p:nvPicPr>
          <p:cNvPr id="11" name="图片 10" descr="图片包含 文字&#10;&#10;已生成极高可信度的说明">
            <a:extLst>
              <a:ext uri="{FF2B5EF4-FFF2-40B4-BE49-F238E27FC236}">
                <a16:creationId xmlns="" xmlns:a16="http://schemas.microsoft.com/office/drawing/2014/main" id="{110888FD-052C-41DD-AEED-01FF8E9B6A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37792" y1="57715" x2="37792" y2="57715"/>
                        <a14:foregroundMark x1="42208" y1="57910" x2="42208" y2="57910"/>
                        <a14:foregroundMark x1="53377" y1="57422" x2="53377" y2="57422"/>
                        <a14:foregroundMark x1="55584" y1="58008" x2="55584" y2="58008"/>
                        <a14:foregroundMark x1="56494" y1="59277" x2="56494" y2="59277"/>
                        <a14:foregroundMark x1="49740" y1="62793" x2="49740" y2="62793"/>
                        <a14:foregroundMark x1="48961" y1="64648" x2="48961" y2="64648"/>
                        <a14:foregroundMark x1="57403" y1="65527" x2="57403" y2="65527"/>
                        <a14:foregroundMark x1="56883" y1="63379" x2="56883" y2="63379"/>
                        <a14:foregroundMark x1="57013" y1="62793" x2="57013" y2="62793"/>
                        <a14:foregroundMark x1="57532" y1="62500" x2="57532" y2="62500"/>
                        <a14:foregroundMark x1="58052" y1="55078" x2="58052" y2="55078"/>
                        <a14:foregroundMark x1="52208" y1="50684" x2="52208" y2="50684"/>
                        <a14:foregroundMark x1="40130" y1="50195" x2="40130" y2="50195"/>
                        <a14:foregroundMark x1="39610" y1="60449" x2="39481" y2="61035"/>
                        <a14:foregroundMark x1="42338" y1="64063" x2="42338" y2="64063"/>
                        <a14:foregroundMark x1="45065" y1="64648" x2="45065" y2="64648"/>
                        <a14:foregroundMark x1="46364" y1="63770" x2="46364" y2="63770"/>
                        <a14:foregroundMark x1="40130" y1="63477" x2="40130" y2="63477"/>
                        <a14:foregroundMark x1="39481" y1="60938" x2="39481" y2="60938"/>
                        <a14:foregroundMark x1="40000" y1="60938" x2="42597" y2="66016"/>
                        <a14:foregroundMark x1="37662" y1="52246" x2="42078" y2="51855"/>
                        <a14:foregroundMark x1="38182" y1="50293" x2="43117" y2="54980"/>
                        <a14:foregroundMark x1="51169" y1="53613" x2="44935" y2="56934"/>
                        <a14:foregroundMark x1="44026" y1="57227" x2="37662" y2="62207"/>
                        <a14:foregroundMark x1="37662" y1="62207" x2="37662" y2="62402"/>
                      </a14:backgroundRemoval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472952" y="2276872"/>
            <a:ext cx="6195198" cy="823880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utoUpdateAnimBg="0"/>
      <p:bldP spid="7171" grpId="0" autoUpdateAnimBg="0"/>
      <p:bldP spid="7172" grpId="0" autoUpdateAnimBg="0"/>
      <p:bldP spid="7173" grpId="0" autoUpdateAnimBg="0"/>
      <p:bldP spid="7174" grpId="0" autoUpdateAnimBg="0"/>
      <p:bldP spid="7175" grpId="0" autoUpdateAnimBg="0"/>
      <p:bldP spid="7176" grpId="0" autoUpdateAnimBg="0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文字&#10;&#10;已生成高可信度的说明">
            <a:extLst>
              <a:ext uri="{FF2B5EF4-FFF2-40B4-BE49-F238E27FC236}">
                <a16:creationId xmlns="" xmlns:a16="http://schemas.microsoft.com/office/drawing/2014/main" id="{C059E6E5-0B87-46E4-B99A-65BCBAF871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59668" y1="51584" x2="59668" y2="51584"/>
                        <a14:foregroundMark x1="60449" y1="50317" x2="60449" y2="50317"/>
                        <a14:foregroundMark x1="62793" y1="50697" x2="62793" y2="50697"/>
                        <a14:foregroundMark x1="64063" y1="50951" x2="64063" y2="50951"/>
                        <a14:foregroundMark x1="65039" y1="50951" x2="65039" y2="50951"/>
                        <a14:foregroundMark x1="63867" y1="50317" x2="63867" y2="50317"/>
                        <a14:foregroundMark x1="64355" y1="50317" x2="65723" y2="51965"/>
                        <a14:foregroundMark x1="57129" y1="49937" x2="61816" y2="52978"/>
                        <a14:foregroundMark x1="57227" y1="50063" x2="63379" y2="51965"/>
                        <a14:foregroundMark x1="63379" y1="51965" x2="74902" y2="51711"/>
                        <a14:foregroundMark x1="74902" y1="51711" x2="80273" y2="51711"/>
                        <a14:foregroundMark x1="80273" y1="51711" x2="77637" y2="56654"/>
                        <a14:foregroundMark x1="57227" y1="50570" x2="58008" y2="54753"/>
                        <a14:foregroundMark x1="55566" y1="51838" x2="59863" y2="56907"/>
                        <a14:foregroundMark x1="59863" y1="56907" x2="66504" y2="55006"/>
                        <a14:foregroundMark x1="66504" y1="55006" x2="78223" y2="55767"/>
                        <a14:foregroundMark x1="78223" y1="55767" x2="81934" y2="55513"/>
                        <a14:foregroundMark x1="64941" y1="51331" x2="77441" y2="50317"/>
                        <a14:foregroundMark x1="77441" y1="50317" x2="76270" y2="56401"/>
                        <a14:backgroundMark x1="56152" y1="63498" x2="70020" y2="63752"/>
                      </a14:backgroundRemoval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24371" y="-2960294"/>
            <a:ext cx="102191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2DB51DEF-55BC-4D56-8631-83174210E083}"/>
              </a:ext>
            </a:extLst>
          </p:cNvPr>
          <p:cNvSpPr txBox="1"/>
          <p:nvPr/>
        </p:nvSpPr>
        <p:spPr>
          <a:xfrm>
            <a:off x="1166565" y="568379"/>
            <a:ext cx="3163387" cy="769441"/>
          </a:xfrm>
          <a:prstGeom prst="rect">
            <a:avLst/>
          </a:prstGeom>
          <a:solidFill>
            <a:srgbClr val="FF0000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zh-CN" altLang="en-US" sz="4400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小组合作</a:t>
            </a:r>
            <a:endParaRPr lang="zh-CN" altLang="en-US" sz="4400" dirty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377371" y="1972492"/>
            <a:ext cx="9277617" cy="1668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CN" sz="3200" b="1" dirty="0">
                <a:latin typeface="宋体" pitchFamily="2" charset="-122"/>
              </a:rPr>
              <a:t>学生自读课文第</a:t>
            </a:r>
            <a:r>
              <a:rPr lang="zh-CN" altLang="zh-CN" sz="3200" b="1" dirty="0">
                <a:latin typeface="宋体" pitchFamily="2" charset="-122"/>
              </a:rPr>
              <a:t>1——5</a:t>
            </a:r>
            <a:r>
              <a:rPr lang="zh-CN" sz="3200" b="1" dirty="0">
                <a:latin typeface="宋体" pitchFamily="2" charset="-122"/>
              </a:rPr>
              <a:t>段</a:t>
            </a:r>
            <a:r>
              <a:rPr lang="zh-CN" altLang="zh-CN" sz="3200" b="1" dirty="0">
                <a:latin typeface="宋体" pitchFamily="2" charset="-122"/>
              </a:rPr>
              <a:t>: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zh-CN" sz="3200" b="1" dirty="0">
                <a:latin typeface="宋体" pitchFamily="2" charset="-122"/>
              </a:rPr>
              <a:t> </a:t>
            </a:r>
            <a:r>
              <a:rPr lang="zh-CN" sz="3200" b="1" dirty="0">
                <a:latin typeface="宋体" pitchFamily="2" charset="-122"/>
              </a:rPr>
              <a:t>找出文章</a:t>
            </a:r>
            <a:r>
              <a:rPr lang="zh-CN" altLang="en-US" sz="3200" b="1" dirty="0">
                <a:latin typeface="幼圆" pitchFamily="49" charset="-122"/>
                <a:ea typeface="幼圆" pitchFamily="49" charset="-122"/>
              </a:rPr>
              <a:t>为了说明为什么要咬文嚼字这个问题</a:t>
            </a:r>
            <a:r>
              <a:rPr lang="en-US" altLang="zh-CN" sz="3200" b="1" dirty="0">
                <a:latin typeface="幼圆" pitchFamily="49" charset="-122"/>
                <a:ea typeface="幼圆" pitchFamily="49" charset="-122"/>
              </a:rPr>
              <a:t>,</a:t>
            </a:r>
            <a:r>
              <a:rPr lang="zh-CN" altLang="en-US" sz="3200" b="1" dirty="0">
                <a:latin typeface="幼圆" pitchFamily="49" charset="-122"/>
                <a:ea typeface="幼圆" pitchFamily="49" charset="-122"/>
              </a:rPr>
              <a:t>文章列举了哪些事例</a:t>
            </a:r>
            <a:r>
              <a:rPr lang="en-US" altLang="zh-CN" sz="3200" b="1" dirty="0">
                <a:latin typeface="幼圆" pitchFamily="49" charset="-122"/>
                <a:ea typeface="幼圆" pitchFamily="49" charset="-122"/>
              </a:rPr>
              <a:t>?</a:t>
            </a:r>
            <a:r>
              <a:rPr lang="zh-CN" altLang="en-US" sz="3200" b="1" dirty="0">
                <a:latin typeface="幼圆" pitchFamily="49" charset="-122"/>
                <a:ea typeface="幼圆" pitchFamily="49" charset="-122"/>
              </a:rPr>
              <a:t>分别说明了一个什么道理？</a:t>
            </a:r>
            <a:endParaRPr lang="zh-CN" sz="3200" b="1" dirty="0">
              <a:latin typeface="宋体" pitchFamily="2" charset="-122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203200" y="3657600"/>
            <a:ext cx="304800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zh-CN" altLang="en-US" sz="3600" b="1" dirty="0">
                <a:ea typeface="黑体" pitchFamily="49" charset="-122"/>
              </a:rPr>
              <a:t>明确任务</a:t>
            </a:r>
            <a:r>
              <a:rPr lang="en-US" altLang="zh-CN" sz="3600" b="1" dirty="0">
                <a:ea typeface="黑体" pitchFamily="49" charset="-122"/>
              </a:rPr>
              <a:t>:</a:t>
            </a: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363071" y="4294097"/>
            <a:ext cx="12192000" cy="2308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zh-CN" altLang="en-US" sz="3600" b="1" dirty="0">
                <a:latin typeface="宋体" pitchFamily="2" charset="-122"/>
                <a:ea typeface="黑体" pitchFamily="49" charset="-122"/>
              </a:rPr>
              <a:t>探究（</a:t>
            </a:r>
            <a:r>
              <a:rPr lang="en-US" altLang="zh-CN" sz="3600" b="1" dirty="0">
                <a:latin typeface="宋体" pitchFamily="2" charset="-122"/>
                <a:ea typeface="黑体" pitchFamily="49" charset="-122"/>
              </a:rPr>
              <a:t>1-3</a:t>
            </a:r>
            <a:r>
              <a:rPr lang="zh-CN" altLang="en-US" sz="3600" b="1" dirty="0">
                <a:latin typeface="宋体" pitchFamily="2" charset="-122"/>
                <a:ea typeface="黑体" pitchFamily="49" charset="-122"/>
              </a:rPr>
              <a:t>）</a:t>
            </a:r>
            <a:r>
              <a:rPr lang="en-US" altLang="zh-CN" sz="3600" b="1" dirty="0">
                <a:latin typeface="宋体" pitchFamily="2" charset="-122"/>
                <a:ea typeface="黑体" pitchFamily="49" charset="-122"/>
              </a:rPr>
              <a:t>——1-3</a:t>
            </a:r>
            <a:r>
              <a:rPr lang="zh-CN" altLang="en-US" sz="3600" b="1" dirty="0">
                <a:latin typeface="宋体" pitchFamily="2" charset="-122"/>
                <a:ea typeface="黑体" pitchFamily="49" charset="-122"/>
              </a:rPr>
              <a:t>组       </a:t>
            </a:r>
          </a:p>
          <a:p>
            <a:pPr marL="342900" indent="-342900"/>
            <a:r>
              <a:rPr lang="zh-CN" altLang="en-US" sz="3600" b="1" dirty="0">
                <a:latin typeface="宋体" pitchFamily="2" charset="-122"/>
                <a:ea typeface="黑体" pitchFamily="49" charset="-122"/>
              </a:rPr>
              <a:t>要求：</a:t>
            </a:r>
            <a:r>
              <a:rPr lang="en-US" altLang="zh-CN" sz="3600" b="1" dirty="0">
                <a:latin typeface="宋体" pitchFamily="2" charset="-122"/>
                <a:ea typeface="黑体" pitchFamily="49" charset="-122"/>
              </a:rPr>
              <a:t>1</a:t>
            </a:r>
            <a:r>
              <a:rPr lang="zh-CN" altLang="en-US" sz="3600" b="1" dirty="0">
                <a:latin typeface="宋体" pitchFamily="2" charset="-122"/>
                <a:ea typeface="黑体" pitchFamily="49" charset="-122"/>
              </a:rPr>
              <a:t>．惜时高效，筛选准确，</a:t>
            </a:r>
            <a:r>
              <a:rPr lang="zh-CN" altLang="en-US" sz="3600" b="1" dirty="0">
                <a:ea typeface="黑体" pitchFamily="49" charset="-122"/>
              </a:rPr>
              <a:t>语言简洁</a:t>
            </a:r>
            <a:r>
              <a:rPr lang="zh-CN" altLang="en-US" sz="3600" b="1" dirty="0">
                <a:latin typeface="宋体" pitchFamily="2" charset="-122"/>
                <a:ea typeface="黑体" pitchFamily="49" charset="-122"/>
              </a:rPr>
              <a:t>。</a:t>
            </a:r>
          </a:p>
          <a:p>
            <a:pPr marL="342900" indent="-342900"/>
            <a:r>
              <a:rPr lang="zh-CN" altLang="en-US" sz="3600" b="1" dirty="0">
                <a:latin typeface="宋体" pitchFamily="2" charset="-122"/>
                <a:ea typeface="黑体" pitchFamily="49" charset="-122"/>
              </a:rPr>
              <a:t>      </a:t>
            </a:r>
            <a:r>
              <a:rPr lang="en-US" altLang="zh-CN" sz="3600" b="1" dirty="0">
                <a:latin typeface="宋体" pitchFamily="2" charset="-122"/>
                <a:ea typeface="黑体" pitchFamily="49" charset="-122"/>
              </a:rPr>
              <a:t>2</a:t>
            </a:r>
            <a:r>
              <a:rPr lang="zh-CN" altLang="en-US" sz="3600" b="1" dirty="0">
                <a:latin typeface="宋体" pitchFamily="2" charset="-122"/>
                <a:ea typeface="黑体" pitchFamily="49" charset="-122"/>
              </a:rPr>
              <a:t>．字迹清晰，板书工整，</a:t>
            </a:r>
            <a:r>
              <a:rPr lang="zh-CN" altLang="en-US" sz="3600" b="1" dirty="0">
                <a:ea typeface="黑体" pitchFamily="49" charset="-122"/>
              </a:rPr>
              <a:t>条理清楚。</a:t>
            </a:r>
            <a:endParaRPr lang="zh-CN" altLang="en-US" sz="3600" b="1" dirty="0">
              <a:latin typeface="宋体" pitchFamily="2" charset="-122"/>
              <a:ea typeface="黑体" pitchFamily="49" charset="-122"/>
            </a:endParaRPr>
          </a:p>
          <a:p>
            <a:pPr marL="342900" indent="-342900"/>
            <a:r>
              <a:rPr lang="zh-CN" altLang="en-US" sz="3600" b="1" dirty="0">
                <a:latin typeface="宋体" pitchFamily="2" charset="-122"/>
                <a:ea typeface="黑体" pitchFamily="49" charset="-122"/>
              </a:rPr>
              <a:t>      </a:t>
            </a:r>
            <a:r>
              <a:rPr lang="en-US" altLang="zh-CN" sz="3600" b="1" dirty="0">
                <a:latin typeface="宋体" pitchFamily="2" charset="-122"/>
                <a:ea typeface="黑体" pitchFamily="49" charset="-122"/>
              </a:rPr>
              <a:t>3</a:t>
            </a:r>
            <a:r>
              <a:rPr lang="zh-CN" altLang="en-US" sz="3600" b="1" dirty="0">
                <a:latin typeface="宋体" pitchFamily="2" charset="-122"/>
                <a:ea typeface="黑体" pitchFamily="49" charset="-122"/>
              </a:rPr>
              <a:t>．合作展示，声音洪亮，自然大方。</a:t>
            </a:r>
          </a:p>
        </p:txBody>
      </p:sp>
    </p:spTree>
    <p:extLst>
      <p:ext uri="{BB962C8B-B14F-4D97-AF65-F5344CB8AC3E}">
        <p14:creationId xmlns="" xmlns:p14="http://schemas.microsoft.com/office/powerpoint/2010/main" val="286428339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9" grpId="1"/>
      <p:bldP spid="11" grpId="0"/>
      <p:bldP spid="12" grpId="0"/>
      <p:bldP spid="1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0" y="309282"/>
            <a:ext cx="9789459" cy="4625789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218142" y="4208930"/>
            <a:ext cx="326601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sz="2800" b="1" dirty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hlinkClick r:id="rId2" action="ppaction://hlinksldjump"/>
              </a:rPr>
              <a:t>贾岛</a:t>
            </a:r>
            <a:r>
              <a:rPr lang="zh-CN" sz="2800" b="1" dirty="0">
                <a:latin typeface="Times New Roman" pitchFamily="18" charset="0"/>
                <a:ea typeface="黑体" pitchFamily="49" charset="-122"/>
              </a:rPr>
              <a:t>“推敲”</a:t>
            </a: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143934" y="1897063"/>
            <a:ext cx="23487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sz="2800" b="1">
                <a:solidFill>
                  <a:srgbClr val="660066"/>
                </a:solidFill>
                <a:latin typeface="Times New Roman" pitchFamily="18" charset="0"/>
                <a:ea typeface="黑体" pitchFamily="49" charset="-122"/>
              </a:rPr>
              <a:t>郭沫若</a:t>
            </a:r>
            <a:r>
              <a:rPr lang="zh-CN" sz="2800" b="1">
                <a:latin typeface="Times New Roman" pitchFamily="18" charset="0"/>
                <a:ea typeface="黑体" pitchFamily="49" charset="-122"/>
              </a:rPr>
              <a:t>改台词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543735" y="316379"/>
            <a:ext cx="3168649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600" b="1" dirty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材料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5305612" y="551330"/>
            <a:ext cx="3312584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600" b="1" dirty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说明的道理</a:t>
            </a: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4812553" y="1752600"/>
            <a:ext cx="660400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000" b="1" dirty="0">
                <a:latin typeface="Times New Roman" pitchFamily="18" charset="0"/>
                <a:ea typeface="黑体" pitchFamily="49" charset="-122"/>
              </a:rPr>
              <a:t>句式不同，情感不同。</a:t>
            </a:r>
          </a:p>
          <a:p>
            <a:pPr>
              <a:spcBef>
                <a:spcPct val="50000"/>
              </a:spcBef>
            </a:pPr>
            <a:endParaRPr lang="zh-CN" altLang="zh-CN" b="1" dirty="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3364753" y="5916707"/>
            <a:ext cx="11328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600" b="1" dirty="0">
                <a:solidFill>
                  <a:srgbClr val="33CC33"/>
                </a:solidFill>
                <a:latin typeface="Times New Roman" pitchFamily="18" charset="0"/>
                <a:ea typeface="黑体" pitchFamily="49" charset="-122"/>
              </a:rPr>
              <a:t>文字和思想</a:t>
            </a:r>
            <a:r>
              <a:rPr lang="zh-CN" altLang="en-US" sz="3600" b="1" dirty="0">
                <a:solidFill>
                  <a:srgbClr val="33CC33"/>
                </a:solidFill>
                <a:latin typeface="Times New Roman" pitchFamily="18" charset="0"/>
                <a:ea typeface="黑体" pitchFamily="49" charset="-122"/>
              </a:rPr>
              <a:t>有着</a:t>
            </a:r>
            <a:r>
              <a:rPr lang="zh-CN" sz="3600" b="1" dirty="0">
                <a:solidFill>
                  <a:srgbClr val="33CC33"/>
                </a:solidFill>
                <a:latin typeface="Times New Roman" pitchFamily="18" charset="0"/>
                <a:ea typeface="黑体" pitchFamily="49" charset="-122"/>
              </a:rPr>
              <a:t>密切</a:t>
            </a:r>
            <a:r>
              <a:rPr lang="zh-CN" altLang="en-US" sz="3600" b="1" dirty="0">
                <a:solidFill>
                  <a:srgbClr val="33CC33"/>
                </a:solidFill>
                <a:latin typeface="Times New Roman" pitchFamily="18" charset="0"/>
                <a:ea typeface="黑体" pitchFamily="49" charset="-122"/>
              </a:rPr>
              <a:t>的</a:t>
            </a:r>
            <a:r>
              <a:rPr lang="zh-CN" sz="3600" b="1" dirty="0">
                <a:solidFill>
                  <a:srgbClr val="33CC33"/>
                </a:solidFill>
                <a:latin typeface="Times New Roman" pitchFamily="18" charset="0"/>
                <a:ea typeface="黑体" pitchFamily="49" charset="-122"/>
              </a:rPr>
              <a:t>关系。</a:t>
            </a:r>
          </a:p>
        </p:txBody>
      </p:sp>
      <p:sp>
        <p:nvSpPr>
          <p:cNvPr id="19465" name="Line 9"/>
          <p:cNvSpPr>
            <a:spLocks noChangeShapeType="1"/>
          </p:cNvSpPr>
          <p:nvPr/>
        </p:nvSpPr>
        <p:spPr bwMode="auto">
          <a:xfrm flipH="1">
            <a:off x="3025588" y="336176"/>
            <a:ext cx="13447" cy="4625789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6" name="Line 10"/>
          <p:cNvSpPr>
            <a:spLocks noChangeShapeType="1"/>
          </p:cNvSpPr>
          <p:nvPr/>
        </p:nvSpPr>
        <p:spPr bwMode="auto">
          <a:xfrm>
            <a:off x="0" y="1371599"/>
            <a:ext cx="9776012" cy="13448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7" name="Line 11"/>
          <p:cNvSpPr>
            <a:spLocks noChangeShapeType="1"/>
          </p:cNvSpPr>
          <p:nvPr/>
        </p:nvSpPr>
        <p:spPr bwMode="auto">
          <a:xfrm>
            <a:off x="0" y="2738718"/>
            <a:ext cx="9789460" cy="5827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8" name="Line 12"/>
          <p:cNvSpPr>
            <a:spLocks noChangeShapeType="1"/>
          </p:cNvSpPr>
          <p:nvPr/>
        </p:nvSpPr>
        <p:spPr bwMode="auto">
          <a:xfrm>
            <a:off x="0" y="3872752"/>
            <a:ext cx="9816353" cy="13447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9" name="Rectangle 13"/>
          <p:cNvSpPr>
            <a:spLocks noChangeArrowheads="1"/>
          </p:cNvSpPr>
          <p:nvPr/>
        </p:nvSpPr>
        <p:spPr bwMode="auto">
          <a:xfrm>
            <a:off x="4132730" y="4110319"/>
            <a:ext cx="54361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zh-CN" b="1" dirty="0">
                <a:ea typeface="黑体" pitchFamily="49" charset="-122"/>
              </a:rPr>
              <a:t>  </a:t>
            </a:r>
            <a:r>
              <a:rPr lang="zh-CN" sz="4000" b="1" dirty="0">
                <a:ea typeface="黑体" pitchFamily="49" charset="-122"/>
              </a:rPr>
              <a:t>字眼不同，意境不同。</a:t>
            </a:r>
          </a:p>
        </p:txBody>
      </p:sp>
      <p:sp>
        <p:nvSpPr>
          <p:cNvPr id="14350" name="Rectangle 14"/>
          <p:cNvSpPr>
            <a:spLocks noChangeArrowheads="1"/>
          </p:cNvSpPr>
          <p:nvPr/>
        </p:nvSpPr>
        <p:spPr bwMode="auto">
          <a:xfrm>
            <a:off x="4540625" y="2946308"/>
            <a:ext cx="54361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zh-CN" b="1" dirty="0">
                <a:ea typeface="黑体" pitchFamily="49" charset="-122"/>
              </a:rPr>
              <a:t>  </a:t>
            </a:r>
            <a:r>
              <a:rPr lang="zh-CN" sz="4000" b="1" dirty="0">
                <a:ea typeface="黑体" pitchFamily="49" charset="-122"/>
              </a:rPr>
              <a:t>繁简不同，意味不同。</a:t>
            </a:r>
          </a:p>
        </p:txBody>
      </p:sp>
      <p:sp>
        <p:nvSpPr>
          <p:cNvPr id="15" name="矩形 14"/>
          <p:cNvSpPr/>
          <p:nvPr/>
        </p:nvSpPr>
        <p:spPr>
          <a:xfrm rot="20827178">
            <a:off x="588430" y="5615538"/>
            <a:ext cx="295465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</a:rPr>
              <a:t>为什么？</a:t>
            </a:r>
            <a:endParaRPr lang="zh-CN" altLang="en-US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  <a:ea typeface="+mn-ea"/>
            </a:endParaRPr>
          </a:p>
        </p:txBody>
      </p:sp>
      <p:sp>
        <p:nvSpPr>
          <p:cNvPr id="17" name="Line 12"/>
          <p:cNvSpPr>
            <a:spLocks noChangeShapeType="1"/>
          </p:cNvSpPr>
          <p:nvPr/>
        </p:nvSpPr>
        <p:spPr bwMode="auto">
          <a:xfrm flipV="1">
            <a:off x="645459" y="4921624"/>
            <a:ext cx="8606117" cy="26894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 flipH="1">
            <a:off x="0" y="739588"/>
            <a:ext cx="0" cy="352313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766482" y="3321424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hlinkClick r:id="rId2" action="ppaction://hlinksldjump"/>
              </a:rPr>
              <a:t>王若虚</a:t>
            </a:r>
            <a:r>
              <a:rPr lang="zh-CN" altLang="zh-CN" b="1" dirty="0" smtClean="0">
                <a:latin typeface="Times New Roman" pitchFamily="18" charset="0"/>
                <a:ea typeface="黑体" pitchFamily="49" charset="-122"/>
              </a:rPr>
              <a:t>改《史记》</a:t>
            </a:r>
            <a:endParaRPr lang="zh-CN" altLang="zh-CN" b="1" dirty="0">
              <a:latin typeface="Times New Roman" pitchFamily="18" charset="0"/>
              <a:ea typeface="黑体" pitchFamily="49" charset="-122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BD123942-82F5-42BF-9FA5-3EFC5F4EBD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4255" y="4518212"/>
            <a:ext cx="4046979" cy="415074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4" grpId="0" autoUpdateAnimBg="0"/>
      <p:bldP spid="14349" grpId="0" autoUpdateAnimBg="0"/>
      <p:bldP spid="14350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431801" y="188913"/>
            <a:ext cx="11444817" cy="39087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kumimoji="1" lang="en-US" altLang="zh-CN" sz="2400">
              <a:latin typeface="Times New Roman" pitchFamily="18" charset="0"/>
            </a:endParaRPr>
          </a:p>
          <a:p>
            <a:r>
              <a:rPr kumimoji="1" lang="zh-CN" altLang="en-US" sz="2400" b="1">
                <a:latin typeface="Times New Roman" pitchFamily="18" charset="0"/>
              </a:rPr>
              <a:t>认真推敲文字，我们不仅会发现写作者的思想情感，还可以</a:t>
            </a:r>
            <a:r>
              <a:rPr kumimoji="1" lang="zh-CN" altLang="en-US" sz="2400" b="1" u="sng">
                <a:solidFill>
                  <a:srgbClr val="FF0000"/>
                </a:solidFill>
                <a:latin typeface="Times New Roman" pitchFamily="18" charset="0"/>
              </a:rPr>
              <a:t>发现写作者的心理及身份等问题</a:t>
            </a:r>
            <a:r>
              <a:rPr kumimoji="1" lang="zh-CN" altLang="en-US" sz="2400" b="1">
                <a:latin typeface="Times New Roman" pitchFamily="18" charset="0"/>
              </a:rPr>
              <a:t>，最后我们来看一个用“咬文嚼字”的方法成功抓获罪犯的案例：</a:t>
            </a:r>
          </a:p>
          <a:p>
            <a:r>
              <a:rPr kumimoji="1" lang="zh-CN" altLang="en-US" sz="2400" b="1">
                <a:latin typeface="Times New Roman" pitchFamily="18" charset="0"/>
              </a:rPr>
              <a:t>余秋雨先生在</a:t>
            </a:r>
            <a:r>
              <a:rPr kumimoji="1" lang="en-US" altLang="zh-CN" sz="2400" b="1">
                <a:latin typeface="Times New Roman" pitchFamily="18" charset="0"/>
              </a:rPr>
              <a:t>《</a:t>
            </a:r>
            <a:r>
              <a:rPr kumimoji="1" lang="zh-CN" altLang="en-US" sz="2400" b="1">
                <a:latin typeface="Times New Roman" pitchFamily="18" charset="0"/>
              </a:rPr>
              <a:t>霜冷长河</a:t>
            </a:r>
            <a:r>
              <a:rPr kumimoji="1" lang="en-US" altLang="zh-CN" sz="2400" b="1">
                <a:latin typeface="Times New Roman" pitchFamily="18" charset="0"/>
              </a:rPr>
              <a:t>》</a:t>
            </a:r>
            <a:r>
              <a:rPr kumimoji="1" lang="zh-CN" altLang="en-US" sz="2400" b="1">
                <a:latin typeface="Times New Roman" pitchFamily="18" charset="0"/>
              </a:rPr>
              <a:t>中曾多次提到过</a:t>
            </a:r>
            <a:r>
              <a:rPr kumimoji="1" lang="zh-CN" altLang="en-US" sz="2400" b="1" u="sng">
                <a:latin typeface="Times New Roman" pitchFamily="18" charset="0"/>
              </a:rPr>
              <a:t>湖北的绑票杀人案</a:t>
            </a:r>
            <a:r>
              <a:rPr kumimoji="1" lang="zh-CN" altLang="en-US" sz="2400" b="1">
                <a:latin typeface="Times New Roman" pitchFamily="18" charset="0"/>
              </a:rPr>
              <a:t>。那起案件</a:t>
            </a:r>
            <a:r>
              <a:rPr kumimoji="1" lang="en-US" altLang="zh-CN" sz="2400" b="1">
                <a:latin typeface="Times New Roman" pitchFamily="18" charset="0"/>
              </a:rPr>
              <a:t>8</a:t>
            </a:r>
            <a:r>
              <a:rPr kumimoji="1" lang="zh-CN" altLang="en-US" sz="2400" b="1">
                <a:latin typeface="Times New Roman" pitchFamily="18" charset="0"/>
              </a:rPr>
              <a:t>年前就发生了，但久查未果。一次，一位刑侦专家翻阅旧卷宗，在仔细分析了案卷中保留的一张绑匪写的字条后，果断地决定重新侦察并确定了罪犯的身份，从而将范围缩小，很快破了案。</a:t>
            </a:r>
          </a:p>
          <a:p>
            <a:r>
              <a:rPr kumimoji="1" lang="zh-CN" altLang="en-US" sz="2400" b="1">
                <a:latin typeface="Times New Roman" pitchFamily="18" charset="0"/>
              </a:rPr>
              <a:t>纸条是这样写的：</a:t>
            </a:r>
          </a:p>
          <a:p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过桥，顺墙根，向右，见一亭，亭边一倒凳，其下有信。</a:t>
            </a:r>
          </a:p>
          <a:p>
            <a:r>
              <a:rPr kumimoji="1" lang="zh-CN" altLang="en-US" sz="2400" b="1">
                <a:latin typeface="Times New Roman" pitchFamily="18" charset="0"/>
              </a:rPr>
              <a:t>请根据纸条的内容推测罪犯的思想及心理，并确定罪犯的范围和身份。</a:t>
            </a:r>
          </a:p>
        </p:txBody>
      </p:sp>
      <p:sp>
        <p:nvSpPr>
          <p:cNvPr id="25603" name="AutoShape 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480800" y="0"/>
            <a:ext cx="711200" cy="533400"/>
          </a:xfrm>
          <a:prstGeom prst="sun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2366</Words>
  <Application>Microsoft Office PowerPoint</Application>
  <PresentationFormat>自定义</PresentationFormat>
  <Paragraphs>157</Paragraphs>
  <Slides>23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猜猜到底有几枝？</vt:lpstr>
      <vt:lpstr> 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19</cp:revision>
  <dcterms:created xsi:type="dcterms:W3CDTF">2017-04-05T07:43:38Z</dcterms:created>
  <dcterms:modified xsi:type="dcterms:W3CDTF">2017-11-21T03:27:31Z</dcterms:modified>
</cp:coreProperties>
</file>