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tiff" ContentType="image/tif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58" r:id="rId4"/>
    <p:sldId id="276" r:id="rId5"/>
    <p:sldId id="262" r:id="rId6"/>
    <p:sldId id="263" r:id="rId7"/>
    <p:sldId id="270" r:id="rId8"/>
    <p:sldId id="259" r:id="rId9"/>
    <p:sldId id="265" r:id="rId10"/>
    <p:sldId id="297" r:id="rId11"/>
    <p:sldId id="267" r:id="rId12"/>
    <p:sldId id="264" r:id="rId13"/>
    <p:sldId id="271" r:id="rId14"/>
    <p:sldId id="275" r:id="rId15"/>
    <p:sldId id="261" r:id="rId16"/>
    <p:sldId id="298" r:id="rId17"/>
    <p:sldId id="272" r:id="rId1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1" initials="未知用户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3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8FBB7B-694A-47BF-865D-2F44C105145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0"/>
      <dgm:spPr/>
      <dgm:t>
        <a:bodyPr/>
        <a:lstStyle/>
        <a:p>
          <a:endParaRPr lang="zh-CN" altLang="en-US"/>
        </a:p>
      </dgm:t>
    </dgm:pt>
    <dgm:pt modelId="{BD5427FF-4EB1-4006-BF7F-42158E0C5129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>
              <a:latin typeface="楷体_GB2312" panose="02010609030101010101" charset="-122"/>
              <a:ea typeface="楷体_GB2312" panose="02010609030101010101" charset="-122"/>
            </a:rPr>
            <a:t>起因</a:t>
          </a:r>
        </a:p>
      </dgm:t>
    </dgm:pt>
    <dgm:pt modelId="{A2F6D805-3B53-408A-A2A3-20BC3BF0D242}" type="parTrans" cxnId="{6D0D67E9-9810-4033-A5EE-2F4DB0A7BD6F}">
      <dgm:prSet/>
      <dgm:spPr/>
      <dgm:t>
        <a:bodyPr/>
        <a:lstStyle/>
        <a:p>
          <a:endParaRPr lang="zh-CN" altLang="en-US"/>
        </a:p>
      </dgm:t>
    </dgm:pt>
    <dgm:pt modelId="{D47F9812-1256-4E44-A6BE-BEC559BE8FF3}" type="sibTrans" cxnId="{6D0D67E9-9810-4033-A5EE-2F4DB0A7BD6F}">
      <dgm:prSet/>
      <dgm:spPr/>
      <dgm:t>
        <a:bodyPr/>
        <a:lstStyle/>
        <a:p>
          <a:endParaRPr lang="zh-CN" altLang="en-US"/>
        </a:p>
      </dgm:t>
    </dgm:pt>
    <dgm:pt modelId="{3A7B819B-DBE9-4610-B22A-5573EA6D532D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_GB2312" panose="02010609030101010101" charset="-122"/>
              <a:ea typeface="楷体_GB2312" panose="02010609030101010101" charset="-122"/>
            </a:rPr>
            <a:t>十个太阳炙烤着大地，人类的日子很艰难。</a:t>
          </a:r>
        </a:p>
      </dgm:t>
    </dgm:pt>
    <dgm:pt modelId="{DC4BEA23-BF6E-42AD-9BF0-CFBDE86A80F1}" type="parTrans" cxnId="{99324773-B4C7-4556-B124-F1BEE5394200}">
      <dgm:prSet/>
      <dgm:spPr/>
      <dgm:t>
        <a:bodyPr/>
        <a:lstStyle/>
        <a:p>
          <a:endParaRPr lang="zh-CN" altLang="en-US"/>
        </a:p>
      </dgm:t>
    </dgm:pt>
    <dgm:pt modelId="{0BF6ACD3-AE1A-4691-8CBE-DBE77AB8A685}" type="sibTrans" cxnId="{99324773-B4C7-4556-B124-F1BEE5394200}">
      <dgm:prSet/>
      <dgm:spPr/>
      <dgm:t>
        <a:bodyPr/>
        <a:lstStyle/>
        <a:p>
          <a:endParaRPr lang="zh-CN" altLang="en-US"/>
        </a:p>
      </dgm:t>
    </dgm:pt>
    <dgm:pt modelId="{FE969E54-0D5D-4815-BDC4-3309E2F7325D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>
              <a:latin typeface="楷体_GB2312" panose="02010609030101010101" charset="-122"/>
              <a:ea typeface="楷体_GB2312" panose="02010609030101010101" charset="-122"/>
            </a:rPr>
            <a:t>经过</a:t>
          </a:r>
        </a:p>
      </dgm:t>
    </dgm:pt>
    <dgm:pt modelId="{B5D9FB86-EEBE-488F-B7DE-B7CF5C9166C5}" type="parTrans" cxnId="{E97E4180-6197-46CD-BF09-DC4880453EB8}">
      <dgm:prSet/>
      <dgm:spPr/>
      <dgm:t>
        <a:bodyPr/>
        <a:lstStyle/>
        <a:p>
          <a:endParaRPr lang="zh-CN" altLang="en-US"/>
        </a:p>
      </dgm:t>
    </dgm:pt>
    <dgm:pt modelId="{D7D19B67-C01A-45D3-B5C7-B7E1B18A9F62}" type="sibTrans" cxnId="{E97E4180-6197-46CD-BF09-DC4880453EB8}">
      <dgm:prSet/>
      <dgm:spPr/>
      <dgm:t>
        <a:bodyPr/>
        <a:lstStyle/>
        <a:p>
          <a:endParaRPr lang="zh-CN" altLang="en-US"/>
        </a:p>
      </dgm:t>
    </dgm:pt>
    <dgm:pt modelId="{35600F67-42C2-4D1B-B072-DC2A36FCB136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_GB2312" panose="02010609030101010101" charset="-122"/>
              <a:ea typeface="楷体_GB2312" panose="02010609030101010101" charset="-122"/>
            </a:rPr>
            <a:t>羿射下了九个太阳，留下了最后一个。</a:t>
          </a:r>
          <a:endParaRPr lang="zh-CN" altLang="en-US" sz="3200"/>
        </a:p>
      </dgm:t>
    </dgm:pt>
    <dgm:pt modelId="{B4BC79E1-FDBA-43D1-A988-1BE8090EDA7A}" type="parTrans" cxnId="{1BE8DA7F-E25E-4F4D-84D1-9984A94912C9}">
      <dgm:prSet/>
      <dgm:spPr/>
      <dgm:t>
        <a:bodyPr/>
        <a:lstStyle/>
        <a:p>
          <a:endParaRPr lang="zh-CN" altLang="en-US"/>
        </a:p>
      </dgm:t>
    </dgm:pt>
    <dgm:pt modelId="{AD46A0AA-C45A-46D2-89AF-28390F99F9D0}" type="sibTrans" cxnId="{1BE8DA7F-E25E-4F4D-84D1-9984A94912C9}">
      <dgm:prSet/>
      <dgm:spPr/>
      <dgm:t>
        <a:bodyPr/>
        <a:lstStyle/>
        <a:p>
          <a:endParaRPr lang="zh-CN" altLang="en-US"/>
        </a:p>
      </dgm:t>
    </dgm:pt>
    <dgm:pt modelId="{61F0DC84-7FFF-4FDD-9B5D-40960093AE83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>
              <a:latin typeface="楷体_GB2312" panose="02010609030101010101" charset="-122"/>
              <a:ea typeface="楷体_GB2312" panose="02010609030101010101" charset="-122"/>
            </a:rPr>
            <a:t>结果</a:t>
          </a:r>
          <a:endParaRPr lang="zh-CN" altLang="en-US" sz="4200"/>
        </a:p>
      </dgm:t>
    </dgm:pt>
    <dgm:pt modelId="{2CB3CEFC-83E6-4DB9-B636-5287ACC11553}" type="parTrans" cxnId="{2C051D4A-406D-419A-A502-8F927AE6C2A1}">
      <dgm:prSet/>
      <dgm:spPr/>
      <dgm:t>
        <a:bodyPr/>
        <a:lstStyle/>
        <a:p>
          <a:endParaRPr lang="zh-CN" altLang="en-US"/>
        </a:p>
      </dgm:t>
    </dgm:pt>
    <dgm:pt modelId="{1FAE29ED-22A2-40FA-904A-0706E8542FE7}" type="sibTrans" cxnId="{2C051D4A-406D-419A-A502-8F927AE6C2A1}">
      <dgm:prSet/>
      <dgm:spPr/>
      <dgm:t>
        <a:bodyPr/>
        <a:lstStyle/>
        <a:p>
          <a:endParaRPr lang="zh-CN" altLang="en-US"/>
        </a:p>
      </dgm:t>
    </dgm:pt>
    <dgm:pt modelId="{2C0D9F89-7CE9-4195-96AC-FB27D6AA2EF6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_GB2312" panose="02010609030101010101" charset="-122"/>
              <a:ea typeface="楷体_GB2312" panose="02010609030101010101" charset="-122"/>
            </a:rPr>
            <a:t>大地上重新现出了勃勃生机。</a:t>
          </a:r>
          <a:endParaRPr lang="zh-CN" altLang="en-US" sz="3200"/>
        </a:p>
      </dgm:t>
    </dgm:pt>
    <dgm:pt modelId="{24D9371C-2787-474E-A690-5A09190A9707}" type="parTrans" cxnId="{767A8B35-1298-4B13-A6ED-18F62161A609}">
      <dgm:prSet/>
      <dgm:spPr/>
      <dgm:t>
        <a:bodyPr/>
        <a:lstStyle/>
        <a:p>
          <a:endParaRPr lang="zh-CN" altLang="en-US"/>
        </a:p>
      </dgm:t>
    </dgm:pt>
    <dgm:pt modelId="{39E6AF7E-E529-4319-B552-AB363EF4CE26}" type="sibTrans" cxnId="{767A8B35-1298-4B13-A6ED-18F62161A609}">
      <dgm:prSet/>
      <dgm:spPr/>
      <dgm:t>
        <a:bodyPr/>
        <a:lstStyle/>
        <a:p>
          <a:endParaRPr lang="zh-CN" altLang="en-US"/>
        </a:p>
      </dgm:t>
    </dgm:pt>
    <dgm:pt modelId="{D5FB6A06-3991-4223-AD64-C4F7F6F4DF69}" type="pres">
      <dgm:prSet presAssocID="{468FBB7B-694A-47BF-865D-2F44C10514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EB24CCF-928A-4018-A934-89F31F564A83}" type="pres">
      <dgm:prSet presAssocID="{BD5427FF-4EB1-4006-BF7F-42158E0C5129}" presName="composite" presStyleCnt="0"/>
      <dgm:spPr/>
    </dgm:pt>
    <dgm:pt modelId="{5D9704F8-5A95-419F-B794-1E2F82666BDB}" type="pres">
      <dgm:prSet presAssocID="{BD5427FF-4EB1-4006-BF7F-42158E0C512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A6D3D8-DBC2-45B6-8DEF-789A72552BB4}" type="pres">
      <dgm:prSet presAssocID="{BD5427FF-4EB1-4006-BF7F-42158E0C512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F6D2AE-A2A5-43DC-B705-8E8ECE0E1613}" type="pres">
      <dgm:prSet presAssocID="{D47F9812-1256-4E44-A6BE-BEC559BE8FF3}" presName="space" presStyleCnt="0"/>
      <dgm:spPr/>
    </dgm:pt>
    <dgm:pt modelId="{C1832C44-4F6B-4ABA-88DC-7D5A80779E4B}" type="pres">
      <dgm:prSet presAssocID="{FE969E54-0D5D-4815-BDC4-3309E2F7325D}" presName="composite" presStyleCnt="0"/>
      <dgm:spPr/>
    </dgm:pt>
    <dgm:pt modelId="{3E0BA246-3456-471B-AD87-1436FD251DD8}" type="pres">
      <dgm:prSet presAssocID="{FE969E54-0D5D-4815-BDC4-3309E2F7325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CF15AD-8A19-4E9A-9BED-239A79CAF737}" type="pres">
      <dgm:prSet presAssocID="{FE969E54-0D5D-4815-BDC4-3309E2F7325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639A07-76C8-4329-80D5-712628979A9A}" type="pres">
      <dgm:prSet presAssocID="{D7D19B67-C01A-45D3-B5C7-B7E1B18A9F62}" presName="space" presStyleCnt="0"/>
      <dgm:spPr/>
    </dgm:pt>
    <dgm:pt modelId="{7F710124-E259-48A5-9895-471DE20AF50E}" type="pres">
      <dgm:prSet presAssocID="{61F0DC84-7FFF-4FDD-9B5D-40960093AE83}" presName="composite" presStyleCnt="0"/>
      <dgm:spPr/>
    </dgm:pt>
    <dgm:pt modelId="{FC453BFD-315B-4968-86FA-B7D3125F3320}" type="pres">
      <dgm:prSet presAssocID="{61F0DC84-7FFF-4FDD-9B5D-40960093AE8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57C82A-FE93-416B-AFBF-A74F9E99C4E4}" type="pres">
      <dgm:prSet presAssocID="{61F0DC84-7FFF-4FDD-9B5D-40960093AE8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47306EF-8784-4421-85FD-9C2F59476A3B}" type="presOf" srcId="{35600F67-42C2-4D1B-B072-DC2A36FCB136}" destId="{33CF15AD-8A19-4E9A-9BED-239A79CAF737}" srcOrd="0" destOrd="0" presId="urn:microsoft.com/office/officeart/2005/8/layout/hList1"/>
    <dgm:cxn modelId="{D2AD43EC-EE22-4144-A669-2849B9805C2E}" type="presOf" srcId="{2C0D9F89-7CE9-4195-96AC-FB27D6AA2EF6}" destId="{B357C82A-FE93-416B-AFBF-A74F9E99C4E4}" srcOrd="0" destOrd="0" presId="urn:microsoft.com/office/officeart/2005/8/layout/hList1"/>
    <dgm:cxn modelId="{6D0D67E9-9810-4033-A5EE-2F4DB0A7BD6F}" srcId="{468FBB7B-694A-47BF-865D-2F44C1051453}" destId="{BD5427FF-4EB1-4006-BF7F-42158E0C5129}" srcOrd="0" destOrd="0" parTransId="{A2F6D805-3B53-408A-A2A3-20BC3BF0D242}" sibTransId="{D47F9812-1256-4E44-A6BE-BEC559BE8FF3}"/>
    <dgm:cxn modelId="{DFBDAABE-E8FB-44BF-AE3E-0BE4182510D6}" type="presOf" srcId="{BD5427FF-4EB1-4006-BF7F-42158E0C5129}" destId="{5D9704F8-5A95-419F-B794-1E2F82666BDB}" srcOrd="0" destOrd="0" presId="urn:microsoft.com/office/officeart/2005/8/layout/hList1"/>
    <dgm:cxn modelId="{E97E4180-6197-46CD-BF09-DC4880453EB8}" srcId="{468FBB7B-694A-47BF-865D-2F44C1051453}" destId="{FE969E54-0D5D-4815-BDC4-3309E2F7325D}" srcOrd="1" destOrd="0" parTransId="{B5D9FB86-EEBE-488F-B7DE-B7CF5C9166C5}" sibTransId="{D7D19B67-C01A-45D3-B5C7-B7E1B18A9F62}"/>
    <dgm:cxn modelId="{2C051D4A-406D-419A-A502-8F927AE6C2A1}" srcId="{468FBB7B-694A-47BF-865D-2F44C1051453}" destId="{61F0DC84-7FFF-4FDD-9B5D-40960093AE83}" srcOrd="2" destOrd="0" parTransId="{2CB3CEFC-83E6-4DB9-B636-5287ACC11553}" sibTransId="{1FAE29ED-22A2-40FA-904A-0706E8542FE7}"/>
    <dgm:cxn modelId="{D51297DE-61A1-4423-BB3B-7F978A81FCC2}" type="presOf" srcId="{468FBB7B-694A-47BF-865D-2F44C1051453}" destId="{D5FB6A06-3991-4223-AD64-C4F7F6F4DF69}" srcOrd="0" destOrd="0" presId="urn:microsoft.com/office/officeart/2005/8/layout/hList1"/>
    <dgm:cxn modelId="{55DBA429-64FF-4927-8525-058C5DC7B815}" type="presOf" srcId="{61F0DC84-7FFF-4FDD-9B5D-40960093AE83}" destId="{FC453BFD-315B-4968-86FA-B7D3125F3320}" srcOrd="0" destOrd="0" presId="urn:microsoft.com/office/officeart/2005/8/layout/hList1"/>
    <dgm:cxn modelId="{1BE8DA7F-E25E-4F4D-84D1-9984A94912C9}" srcId="{FE969E54-0D5D-4815-BDC4-3309E2F7325D}" destId="{35600F67-42C2-4D1B-B072-DC2A36FCB136}" srcOrd="0" destOrd="0" parTransId="{B4BC79E1-FDBA-43D1-A988-1BE8090EDA7A}" sibTransId="{AD46A0AA-C45A-46D2-89AF-28390F99F9D0}"/>
    <dgm:cxn modelId="{44AEA071-7A90-46E4-9C15-C5F4BC6DA543}" type="presOf" srcId="{FE969E54-0D5D-4815-BDC4-3309E2F7325D}" destId="{3E0BA246-3456-471B-AD87-1436FD251DD8}" srcOrd="0" destOrd="0" presId="urn:microsoft.com/office/officeart/2005/8/layout/hList1"/>
    <dgm:cxn modelId="{99324773-B4C7-4556-B124-F1BEE5394200}" srcId="{BD5427FF-4EB1-4006-BF7F-42158E0C5129}" destId="{3A7B819B-DBE9-4610-B22A-5573EA6D532D}" srcOrd="0" destOrd="0" parTransId="{DC4BEA23-BF6E-42AD-9BF0-CFBDE86A80F1}" sibTransId="{0BF6ACD3-AE1A-4691-8CBE-DBE77AB8A685}"/>
    <dgm:cxn modelId="{767A8B35-1298-4B13-A6ED-18F62161A609}" srcId="{61F0DC84-7FFF-4FDD-9B5D-40960093AE83}" destId="{2C0D9F89-7CE9-4195-96AC-FB27D6AA2EF6}" srcOrd="0" destOrd="0" parTransId="{24D9371C-2787-474E-A690-5A09190A9707}" sibTransId="{39E6AF7E-E529-4319-B552-AB363EF4CE26}"/>
    <dgm:cxn modelId="{83D511F9-D00A-4029-B099-6ED350E3119E}" type="presOf" srcId="{3A7B819B-DBE9-4610-B22A-5573EA6D532D}" destId="{C0A6D3D8-DBC2-45B6-8DEF-789A72552BB4}" srcOrd="0" destOrd="0" presId="urn:microsoft.com/office/officeart/2005/8/layout/hList1"/>
    <dgm:cxn modelId="{3A2B1678-717F-4260-9946-6507E7231044}" type="presParOf" srcId="{D5FB6A06-3991-4223-AD64-C4F7F6F4DF69}" destId="{5EB24CCF-928A-4018-A934-89F31F564A83}" srcOrd="0" destOrd="0" presId="urn:microsoft.com/office/officeart/2005/8/layout/hList1"/>
    <dgm:cxn modelId="{6899F4CC-5E9E-4077-A2E8-D5ECEF609E31}" type="presParOf" srcId="{5EB24CCF-928A-4018-A934-89F31F564A83}" destId="{5D9704F8-5A95-419F-B794-1E2F82666BDB}" srcOrd="0" destOrd="0" presId="urn:microsoft.com/office/officeart/2005/8/layout/hList1"/>
    <dgm:cxn modelId="{436AFF92-5020-4DBD-AE58-97032D2733E0}" type="presParOf" srcId="{5EB24CCF-928A-4018-A934-89F31F564A83}" destId="{C0A6D3D8-DBC2-45B6-8DEF-789A72552BB4}" srcOrd="1" destOrd="0" presId="urn:microsoft.com/office/officeart/2005/8/layout/hList1"/>
    <dgm:cxn modelId="{F87C20BD-90FE-4A97-BCDC-325C512768D1}" type="presParOf" srcId="{D5FB6A06-3991-4223-AD64-C4F7F6F4DF69}" destId="{C4F6D2AE-A2A5-43DC-B705-8E8ECE0E1613}" srcOrd="1" destOrd="0" presId="urn:microsoft.com/office/officeart/2005/8/layout/hList1"/>
    <dgm:cxn modelId="{DC736CBD-1257-475F-9691-DB4869FBE545}" type="presParOf" srcId="{D5FB6A06-3991-4223-AD64-C4F7F6F4DF69}" destId="{C1832C44-4F6B-4ABA-88DC-7D5A80779E4B}" srcOrd="2" destOrd="0" presId="urn:microsoft.com/office/officeart/2005/8/layout/hList1"/>
    <dgm:cxn modelId="{F001E897-067A-41CE-BB47-AF76BBB004F7}" type="presParOf" srcId="{C1832C44-4F6B-4ABA-88DC-7D5A80779E4B}" destId="{3E0BA246-3456-471B-AD87-1436FD251DD8}" srcOrd="0" destOrd="0" presId="urn:microsoft.com/office/officeart/2005/8/layout/hList1"/>
    <dgm:cxn modelId="{63712CFB-7476-43BF-8F86-E5D93FAEB0A0}" type="presParOf" srcId="{C1832C44-4F6B-4ABA-88DC-7D5A80779E4B}" destId="{33CF15AD-8A19-4E9A-9BED-239A79CAF737}" srcOrd="1" destOrd="0" presId="urn:microsoft.com/office/officeart/2005/8/layout/hList1"/>
    <dgm:cxn modelId="{A2362DC3-FD5C-41D2-B810-51796E76A9C5}" type="presParOf" srcId="{D5FB6A06-3991-4223-AD64-C4F7F6F4DF69}" destId="{F4639A07-76C8-4329-80D5-712628979A9A}" srcOrd="3" destOrd="0" presId="urn:microsoft.com/office/officeart/2005/8/layout/hList1"/>
    <dgm:cxn modelId="{BE4187F1-8BAD-4F46-84FB-DC51AD5612FA}" type="presParOf" srcId="{D5FB6A06-3991-4223-AD64-C4F7F6F4DF69}" destId="{7F710124-E259-48A5-9895-471DE20AF50E}" srcOrd="4" destOrd="0" presId="urn:microsoft.com/office/officeart/2005/8/layout/hList1"/>
    <dgm:cxn modelId="{B154AB66-323C-4CEB-BD1F-487F799223A2}" type="presParOf" srcId="{7F710124-E259-48A5-9895-471DE20AF50E}" destId="{FC453BFD-315B-4968-86FA-B7D3125F3320}" srcOrd="0" destOrd="0" presId="urn:microsoft.com/office/officeart/2005/8/layout/hList1"/>
    <dgm:cxn modelId="{71F31AC9-39C8-48AE-932A-5376B31ED194}" type="presParOf" srcId="{7F710124-E259-48A5-9895-471DE20AF50E}" destId="{B357C82A-FE93-416B-AFBF-A74F9E99C4E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5418455"/>
        <a:chOff x="0" y="0"/>
        <a:chExt cx="8128000" cy="5418455"/>
      </a:xfrm>
    </dsp:grpSpPr>
    <dsp:sp>
      <dsp:nvSpPr>
        <dsp:cNvPr id="3" name="矩形 2"/>
        <dsp:cNvSpPr/>
      </dsp:nvSpPr>
      <dsp:spPr bwMode="white">
        <a:xfrm>
          <a:off x="0" y="786218"/>
          <a:ext cx="2478049" cy="991220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312928" tIns="178816" rIns="312928" bIns="178816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>
              <a:latin typeface="楷体_GB2312" panose="02010609030101010101" charset="-122"/>
              <a:ea typeface="楷体_GB2312" panose="02010609030101010101" charset="-122"/>
            </a:rPr>
            <a:t>起因</a:t>
          </a:r>
          <a:endParaRPr lang="zh-CN" altLang="en-US" sz="4400" b="1">
            <a:latin typeface="楷体_GB2312" panose="02010609030101010101" charset="-122"/>
            <a:ea typeface="楷体_GB2312" panose="02010609030101010101" charset="-122"/>
          </a:endParaRPr>
        </a:p>
      </dsp:txBody>
      <dsp:txXfrm>
        <a:off x="0" y="786218"/>
        <a:ext cx="2478049" cy="991220"/>
      </dsp:txXfrm>
    </dsp:sp>
    <dsp:sp>
      <dsp:nvSpPr>
        <dsp:cNvPr id="4" name="矩形 3"/>
        <dsp:cNvSpPr/>
      </dsp:nvSpPr>
      <dsp:spPr bwMode="white">
        <a:xfrm>
          <a:off x="0" y="1777437"/>
          <a:ext cx="2478049" cy="2854800"/>
        </a:xfrm>
        <a:prstGeom prst="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vert="horz" wrap="square" lIns="170688" tIns="170688" rIns="227584" bIns="256032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200">
              <a:solidFill>
                <a:schemeClr val="dk1"/>
              </a:solidFill>
              <a:latin typeface="楷体_GB2312" panose="02010609030101010101" charset="-122"/>
              <a:ea typeface="楷体_GB2312" panose="02010609030101010101" charset="-122"/>
            </a:rPr>
            <a:t>十个太阳炙烤着大地，人类的日子很艰难。</a:t>
          </a:r>
          <a:endParaRPr lang="zh-CN" altLang="en-US" sz="3200">
            <a:solidFill>
              <a:schemeClr val="dk1"/>
            </a:solidFill>
            <a:latin typeface="楷体_GB2312" panose="02010609030101010101" charset="-122"/>
            <a:ea typeface="楷体_GB2312" panose="02010609030101010101" charset="-122"/>
          </a:endParaRPr>
        </a:p>
      </dsp:txBody>
      <dsp:txXfrm>
        <a:off x="0" y="1777437"/>
        <a:ext cx="2478049" cy="2854800"/>
      </dsp:txXfrm>
    </dsp:sp>
    <dsp:sp>
      <dsp:nvSpPr>
        <dsp:cNvPr id="5" name="矩形 4"/>
        <dsp:cNvSpPr/>
      </dsp:nvSpPr>
      <dsp:spPr bwMode="white">
        <a:xfrm>
          <a:off x="2824976" y="786218"/>
          <a:ext cx="2478049" cy="991220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312928" tIns="178816" rIns="312928" bIns="178816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>
              <a:latin typeface="楷体_GB2312" panose="02010609030101010101" charset="-122"/>
              <a:ea typeface="楷体_GB2312" panose="02010609030101010101" charset="-122"/>
            </a:rPr>
            <a:t>经过</a:t>
          </a:r>
          <a:endParaRPr lang="zh-CN" altLang="en-US" sz="4400" b="1">
            <a:latin typeface="楷体_GB2312" panose="02010609030101010101" charset="-122"/>
            <a:ea typeface="楷体_GB2312" panose="02010609030101010101" charset="-122"/>
          </a:endParaRPr>
        </a:p>
      </dsp:txBody>
      <dsp:txXfrm>
        <a:off x="2824976" y="786218"/>
        <a:ext cx="2478049" cy="991220"/>
      </dsp:txXfrm>
    </dsp:sp>
    <dsp:sp>
      <dsp:nvSpPr>
        <dsp:cNvPr id="6" name="矩形 5"/>
        <dsp:cNvSpPr/>
      </dsp:nvSpPr>
      <dsp:spPr bwMode="white">
        <a:xfrm>
          <a:off x="2824976" y="1777437"/>
          <a:ext cx="2478049" cy="2854800"/>
        </a:xfrm>
        <a:prstGeom prst="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vert="horz" wrap="square" lIns="170688" tIns="170688" rIns="227584" bIns="256032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200">
              <a:solidFill>
                <a:schemeClr val="dk1"/>
              </a:solidFill>
              <a:latin typeface="楷体_GB2312" panose="02010609030101010101" charset="-122"/>
              <a:ea typeface="楷体_GB2312" panose="02010609030101010101" charset="-122"/>
            </a:rPr>
            <a:t>羿射下了九个太阳，留下了最后一个。</a:t>
          </a:r>
          <a:endParaRPr lang="zh-CN" altLang="en-US" sz="3200">
            <a:solidFill>
              <a:schemeClr val="dk1"/>
            </a:solidFill>
          </a:endParaRPr>
        </a:p>
      </dsp:txBody>
      <dsp:txXfrm>
        <a:off x="2824976" y="1777437"/>
        <a:ext cx="2478049" cy="2854800"/>
      </dsp:txXfrm>
    </dsp:sp>
    <dsp:sp>
      <dsp:nvSpPr>
        <dsp:cNvPr id="7" name="矩形 6"/>
        <dsp:cNvSpPr/>
      </dsp:nvSpPr>
      <dsp:spPr bwMode="white">
        <a:xfrm>
          <a:off x="5649951" y="786218"/>
          <a:ext cx="2478049" cy="991220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312928" tIns="178816" rIns="312928" bIns="178816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>
              <a:latin typeface="楷体_GB2312" panose="02010609030101010101" charset="-122"/>
              <a:ea typeface="楷体_GB2312" panose="02010609030101010101" charset="-122"/>
            </a:rPr>
            <a:t>结果</a:t>
          </a:r>
          <a:endParaRPr lang="zh-CN" altLang="en-US" sz="4200"/>
        </a:p>
      </dsp:txBody>
      <dsp:txXfrm>
        <a:off x="5649951" y="786218"/>
        <a:ext cx="2478049" cy="991220"/>
      </dsp:txXfrm>
    </dsp:sp>
    <dsp:sp>
      <dsp:nvSpPr>
        <dsp:cNvPr id="8" name="矩形 7"/>
        <dsp:cNvSpPr/>
      </dsp:nvSpPr>
      <dsp:spPr bwMode="white">
        <a:xfrm>
          <a:off x="5649951" y="1777437"/>
          <a:ext cx="2478049" cy="2854800"/>
        </a:xfrm>
        <a:prstGeom prst="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vert="horz" wrap="square" lIns="170688" tIns="170688" rIns="227584" bIns="256032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200">
              <a:solidFill>
                <a:schemeClr val="dk1"/>
              </a:solidFill>
              <a:latin typeface="楷体_GB2312" panose="02010609030101010101" charset="-122"/>
              <a:ea typeface="楷体_GB2312" panose="02010609030101010101" charset="-122"/>
            </a:rPr>
            <a:t>大地上重新现出了勃勃生机。</a:t>
          </a:r>
          <a:endParaRPr lang="zh-CN" altLang="en-US" sz="3200">
            <a:solidFill>
              <a:schemeClr val="dk1"/>
            </a:solidFill>
          </a:endParaRPr>
        </a:p>
      </dsp:txBody>
      <dsp:txXfrm>
        <a:off x="5649951" y="1777437"/>
        <a:ext cx="2478049" cy="28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/>
              <a:t>Bradley Hand ITC</a:t>
            </a:r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F5E7CB-C3D1-4338-B8D9-4500DFE33DCD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/>
              <a:t>Bradley Hand ITC</a:t>
            </a:r>
            <a:endParaRPr lang="zh-CN" altLang="en-US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68E73D-9226-440B-8D95-49437FF0C1A7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B5AEEDF-9156-4BAF-90D3-04BFDE515F6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2018/5/4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11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B5AEEDF-9156-4BAF-90D3-04BFDE515F6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6DDFC-C401-4A6E-BD9A-16D9674533CF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0160309123347_xNcdC.thumb.700_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55800" y="2103120"/>
            <a:ext cx="2651760" cy="26517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0160309123347_xNcdC.thumb.700_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58360" y="3911600"/>
            <a:ext cx="2651760" cy="2651760"/>
          </a:xfrm>
          <a:prstGeom prst="rect">
            <a:avLst/>
          </a:prstGeom>
        </p:spPr>
      </p:pic>
      <p:pic>
        <p:nvPicPr>
          <p:cNvPr id="2" name="图片 1" descr="20160309123347_xNcdC.thumb.700_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2920" y="406400"/>
            <a:ext cx="621030" cy="6210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0160309123347_xNcdC.thumb.700_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64760" y="1686560"/>
            <a:ext cx="2062480" cy="2062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0160309123347_xNcdC.thumb.700_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64760" y="2397760"/>
            <a:ext cx="2062480" cy="2062480"/>
          </a:xfrm>
          <a:prstGeom prst="rect">
            <a:avLst/>
          </a:prstGeom>
        </p:spPr>
      </p:pic>
      <p:pic>
        <p:nvPicPr>
          <p:cNvPr id="3" name="图片 2" descr="20160309123347_xNcdC.thumb.700_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2920" y="406400"/>
            <a:ext cx="621030" cy="6210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0160309123347_xNcdC.thumb.700_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02920" y="406400"/>
            <a:ext cx="621030" cy="6210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2018/5/4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>
          <a:xfrm>
            <a:off x="4753610" y="2170430"/>
            <a:ext cx="6172835" cy="16808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25 </a:t>
            </a:r>
            <a:r>
              <a:rPr lang="zh-CN" altLang="en-US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羿射九日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占位符 11265"/>
          <p:cNvSpPr>
            <a:spLocks noGrp="1"/>
          </p:cNvSpPr>
          <p:nvPr>
            <p:ph type="body"/>
          </p:nvPr>
        </p:nvSpPr>
        <p:spPr>
          <a:xfrm>
            <a:off x="1799590" y="2195195"/>
            <a:ext cx="10113645" cy="2467610"/>
          </a:xfrm>
        </p:spPr>
        <p:txBody>
          <a:bodyPr/>
          <a:lstStyle/>
          <a:p>
            <a:pPr>
              <a:buNone/>
            </a:pPr>
            <a:r>
              <a:rPr lang="en-US" altLang="zh-CN" sz="4800" b="1">
                <a:solidFill>
                  <a:srgbClr val="008000"/>
                </a:solidFill>
                <a:ea typeface="华文楷体" panose="02010600040101010101" pitchFamily="2" charset="-122"/>
              </a:rPr>
              <a:t> </a:t>
            </a:r>
            <a:r>
              <a:rPr lang="zh-CN" altLang="en-US" sz="72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羿是怎么做的？</a:t>
            </a:r>
          </a:p>
          <a:p>
            <a:pPr>
              <a:buNone/>
            </a:pPr>
            <a:r>
              <a:rPr lang="zh-CN" altLang="en-US" sz="72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大地发生了什么变化？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20160309123347_xNcdC.thumb.700_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" y="406400"/>
            <a:ext cx="621030" cy="621030"/>
          </a:xfrm>
          <a:prstGeom prst="rect">
            <a:avLst/>
          </a:prstGeom>
        </p:spPr>
      </p:pic>
      <p:pic>
        <p:nvPicPr>
          <p:cNvPr id="20" name="内容占位符 19" descr="20160309123347_xNcdC.thumb.700_0"/>
          <p:cNvPicPr>
            <a:picLocks noGrp="1" noChangeAspect="1"/>
          </p:cNvPicPr>
          <p:nvPr>
            <p:ph/>
          </p:nvPr>
        </p:nvPicPr>
        <p:blipFill>
          <a:blip r:embed="rId4" cstate="print"/>
          <a:stretch>
            <a:fillRect/>
          </a:stretch>
        </p:blipFill>
        <p:spPr>
          <a:xfrm>
            <a:off x="11461750" y="462915"/>
            <a:ext cx="508000" cy="50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2630" y="406400"/>
            <a:ext cx="7529830" cy="4467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63270" y="4873625"/>
            <a:ext cx="1042289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3600">
                <a:latin typeface="楷体_GB2312" panose="02010609030101010101" charset="-122"/>
                <a:ea typeface="楷体_GB2312" panose="02010609030101010101" charset="-122"/>
              </a:rPr>
              <a:t>羿一口气射下九个太阳，炎热渐渐退去。羿又伸手拔箭，准备射下最后一个太阳。这个太阳害怕极了，慌慌张张地躲进了大海里。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1" descr="20160309123347_xNcdC.thumb.700_0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6762750" y="1167130"/>
            <a:ext cx="1920875" cy="1920875"/>
          </a:xfrm>
          <a:prstGeom prst="rect">
            <a:avLst/>
          </a:prstGeom>
        </p:spPr>
      </p:pic>
      <p:pic>
        <p:nvPicPr>
          <p:cNvPr id="3" name="内容占位符 1" descr="20160309123347_xNcdC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8085" y="3088005"/>
            <a:ext cx="1536065" cy="1536065"/>
          </a:xfrm>
          <a:prstGeom prst="rect">
            <a:avLst/>
          </a:prstGeom>
        </p:spPr>
      </p:pic>
      <p:pic>
        <p:nvPicPr>
          <p:cNvPr id="5" name="内容占位符 1" descr="20160309123347_xNcdC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8295" y="4819650"/>
            <a:ext cx="1302385" cy="13023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5315" y="1167130"/>
            <a:ext cx="5973445" cy="4831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4400">
                <a:latin typeface="楷体_GB2312" panose="02010609030101010101" charset="-122"/>
                <a:ea typeface="楷体_GB2312" panose="02010609030101010101" charset="-122"/>
              </a:rPr>
              <a:t>天上没有了太阳，整个世界一片黑暗。羿想，没有了太阳，就没有了光明和温暖，庄稼不能生长，人类和动物也没法活下去。于是，羿留下了最后一个太阳。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268413" y="409575"/>
            <a:ext cx="982408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Arial Unicode MS" panose="020B0604020202020204" pitchFamily="34" charset="-122"/>
              </a:rPr>
              <a:t>读课文，根据表格里的内容，讲一讲这个故事。</a:t>
            </a:r>
          </a:p>
        </p:txBody>
      </p:sp>
      <p:graphicFrame>
        <p:nvGraphicFramePr>
          <p:cNvPr id="5" name="图示 4"/>
          <p:cNvGraphicFramePr/>
          <p:nvPr/>
        </p:nvGraphicFramePr>
        <p:xfrm>
          <a:off x="2032000" y="980440"/>
          <a:ext cx="8128000" cy="5418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20160309123347_xNcdC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6380" y="2945130"/>
            <a:ext cx="2062480" cy="20624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0240" y="2468245"/>
            <a:ext cx="827595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latin typeface="楷体_GB2312" panose="02010609030101010101" charset="-122"/>
                <a:ea typeface="楷体_GB2312" panose="02010609030101010101" charset="-122"/>
              </a:rPr>
              <a:t>      </a:t>
            </a:r>
            <a:r>
              <a:rPr lang="zh-CN" altLang="en-US" sz="5400">
                <a:latin typeface="楷体_GB2312" panose="02010609030101010101" charset="-122"/>
                <a:ea typeface="楷体_GB2312" panose="02010609030101010101" charset="-122"/>
              </a:rPr>
              <a:t>你觉得故事里哪些内容很神奇？和同学交流。</a:t>
            </a:r>
          </a:p>
        </p:txBody>
      </p:sp>
      <p:sp>
        <p:nvSpPr>
          <p:cNvPr id="5" name="矩形 4"/>
          <p:cNvSpPr/>
          <p:nvPr/>
        </p:nvSpPr>
        <p:spPr>
          <a:xfrm>
            <a:off x="1737995" y="422275"/>
            <a:ext cx="3243580" cy="101473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6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anose="02010609030101010101" charset="-122"/>
                <a:ea typeface="楷体_GB2312" panose="02010609030101010101" charset="-122"/>
              </a:rPr>
              <a:t>小组讨论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7372">
        <p14:prism/>
      </p:transition>
    </mc:Choice>
    <mc:Fallback>
      <p:transition spd="slow" advClick="0" advTm="73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9990" y="403225"/>
            <a:ext cx="3855720" cy="8299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anose="02010609030101010101" charset="-122"/>
                <a:ea typeface="楷体_GB2312" panose="02010609030101010101" charset="-122"/>
              </a:rPr>
              <a:t>讲讲神话故事</a:t>
            </a:r>
          </a:p>
        </p:txBody>
      </p:sp>
      <p:sp>
        <p:nvSpPr>
          <p:cNvPr id="3" name="云形标注 2"/>
          <p:cNvSpPr/>
          <p:nvPr/>
        </p:nvSpPr>
        <p:spPr>
          <a:xfrm>
            <a:off x="7021195" y="306705"/>
            <a:ext cx="5036820" cy="2068830"/>
          </a:xfrm>
          <a:prstGeom prst="cloudCallou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494905" y="575310"/>
            <a:ext cx="42640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_GB2312" panose="02010609030101010101" charset="-122"/>
                <a:ea typeface="楷体_GB2312" panose="02010609030101010101" charset="-122"/>
              </a:rPr>
              <a:t>还有那些其他有趣的神话故事？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05" y="1508125"/>
            <a:ext cx="4638675" cy="46145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7565" y="2778125"/>
            <a:ext cx="4871085" cy="3698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51280" y="381635"/>
            <a:ext cx="64687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latin typeface="楷体_GB2312" panose="02010609030101010101" charset="-122"/>
                <a:ea typeface="楷体_GB2312" panose="02010609030101010101" charset="-122"/>
              </a:rPr>
              <a:t>比一比，再组词。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4825" y="1396365"/>
            <a:ext cx="1092581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值（     ） </a:t>
            </a: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此（</a:t>
            </a: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     ）           </a:t>
            </a:r>
          </a:p>
          <a:p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直（     ） 些（     ）</a:t>
            </a:r>
          </a:p>
          <a:p>
            <a:endParaRPr lang="zh-CN" altLang="en-US" sz="7200">
              <a:latin typeface="楷体_GB2312" panose="02010609030101010101" charset="-122"/>
              <a:ea typeface="楷体_GB2312" panose="02010609030101010101" charset="-122"/>
            </a:endParaRPr>
          </a:p>
          <a:p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艰（     ） 完（     ）</a:t>
            </a:r>
          </a:p>
          <a:p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根（     ） 觉（     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41905" y="1396365"/>
            <a:ext cx="26200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值日</a:t>
            </a:r>
          </a:p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直尺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367905" y="1396365"/>
            <a:ext cx="26200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从此</a:t>
            </a:r>
          </a:p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一些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89505" y="4462780"/>
            <a:ext cx="26200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艰难</a:t>
            </a:r>
          </a:p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两根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367905" y="4462780"/>
            <a:ext cx="26200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完整</a:t>
            </a:r>
          </a:p>
          <a:p>
            <a:r>
              <a:rPr lang="zh-CN" altLang="en-US" sz="60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觉得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828675" y="648970"/>
            <a:ext cx="1779905" cy="1327150"/>
            <a:chOff x="-2610" y="9522"/>
            <a:chExt cx="2803" cy="2090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610" y="9522"/>
              <a:ext cx="2175" cy="209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-2395" y="9724"/>
              <a:ext cx="2588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>
                  <a:latin typeface="楷体_GB2312" panose="02010609030101010101" charset="-122"/>
                  <a:ea typeface="楷体_GB2312" panose="02010609030101010101" charset="-122"/>
                </a:rPr>
                <a:t>觉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28675" y="2176145"/>
            <a:ext cx="1779905" cy="1327150"/>
            <a:chOff x="-2610" y="9522"/>
            <a:chExt cx="2803" cy="20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610" y="9522"/>
              <a:ext cx="2175" cy="209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-2395" y="9724"/>
              <a:ext cx="2588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>
                  <a:latin typeface="楷体_GB2312" panose="02010609030101010101" charset="-122"/>
                  <a:ea typeface="楷体_GB2312" panose="02010609030101010101" charset="-122"/>
                </a:rPr>
                <a:t>值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28675" y="3719830"/>
            <a:ext cx="1779905" cy="1327150"/>
            <a:chOff x="-2610" y="9522"/>
            <a:chExt cx="2803" cy="209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610" y="9522"/>
              <a:ext cx="2175" cy="209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-2395" y="9724"/>
              <a:ext cx="2588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>
                  <a:latin typeface="楷体_GB2312" panose="02010609030101010101" charset="-122"/>
                  <a:ea typeface="楷体_GB2312" panose="02010609030101010101" charset="-122"/>
                </a:rPr>
                <a:t>此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28675" y="5311775"/>
            <a:ext cx="1779905" cy="1327150"/>
            <a:chOff x="-2610" y="9522"/>
            <a:chExt cx="2803" cy="209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610" y="9522"/>
              <a:ext cx="2175" cy="2090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-2395" y="9724"/>
              <a:ext cx="2588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>
                  <a:latin typeface="楷体_GB2312" panose="02010609030101010101" charset="-122"/>
                  <a:ea typeface="楷体_GB2312" panose="02010609030101010101" charset="-122"/>
                </a:rPr>
                <a:t>新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08580" y="1392555"/>
            <a:ext cx="8943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_GB2312" panose="02010609030101010101" charset="-122"/>
                <a:ea typeface="楷体_GB2312" panose="02010609030101010101" charset="-122"/>
              </a:rPr>
              <a:t>组词：觉得  察觉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536825" y="5928995"/>
            <a:ext cx="8943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_GB2312" panose="02010609030101010101" charset="-122"/>
                <a:ea typeface="楷体_GB2312" panose="02010609030101010101" charset="-122"/>
              </a:rPr>
              <a:t>组词：重新  新鲜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536825" y="4416425"/>
            <a:ext cx="8943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_GB2312" panose="02010609030101010101" charset="-122"/>
                <a:ea typeface="楷体_GB2312" panose="02010609030101010101" charset="-122"/>
              </a:rPr>
              <a:t>组词：从此  此时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536825" y="2846705"/>
            <a:ext cx="8943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_GB2312" panose="02010609030101010101" charset="-122"/>
                <a:ea typeface="楷体_GB2312" panose="02010609030101010101" charset="-122"/>
              </a:rPr>
              <a:t>组词：值日  值班</a:t>
            </a:r>
          </a:p>
        </p:txBody>
      </p:sp>
      <p:pic>
        <p:nvPicPr>
          <p:cNvPr id="17" name="图片 16" descr="KT觉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36825" y="777240"/>
            <a:ext cx="5824855" cy="548640"/>
          </a:xfrm>
          <a:prstGeom prst="rect">
            <a:avLst/>
          </a:prstGeom>
        </p:spPr>
      </p:pic>
      <p:pic>
        <p:nvPicPr>
          <p:cNvPr id="18" name="图片 17" descr="KT此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36825" y="3608070"/>
            <a:ext cx="4630420" cy="548640"/>
          </a:xfrm>
          <a:prstGeom prst="rect">
            <a:avLst/>
          </a:prstGeom>
        </p:spPr>
      </p:pic>
      <p:pic>
        <p:nvPicPr>
          <p:cNvPr id="19" name="图片 18" descr="KT新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36825" y="5311775"/>
            <a:ext cx="9232265" cy="548640"/>
          </a:xfrm>
          <a:prstGeom prst="rect">
            <a:avLst/>
          </a:prstGeom>
        </p:spPr>
      </p:pic>
      <p:pic>
        <p:nvPicPr>
          <p:cNvPr id="20" name="图片 19" descr="KT值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08580" y="2176145"/>
            <a:ext cx="6345555" cy="548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/>
          </p:cNvSpPr>
          <p:nvPr>
            <p:ph type="title"/>
          </p:nvPr>
        </p:nvSpPr>
        <p:spPr>
          <a:xfrm>
            <a:off x="1463993" y="443548"/>
            <a:ext cx="8229600" cy="1143000"/>
          </a:xfrm>
        </p:spPr>
        <p:txBody>
          <a:bodyPr anchor="ctr">
            <a:normAutofit/>
          </a:bodyPr>
          <a:lstStyle/>
          <a:p>
            <a:r>
              <a:rPr lang="zh-CN" altLang="en-US" sz="7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教 学 目 标</a:t>
            </a:r>
          </a:p>
        </p:txBody>
      </p:sp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>
          <a:xfrm>
            <a:off x="467360" y="1655445"/>
            <a:ext cx="11013440" cy="50387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1.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认识</a:t>
            </a: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12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个生字</a:t>
            </a: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,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会写</a:t>
            </a: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9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个生字。</a:t>
            </a:r>
          </a:p>
          <a:p>
            <a:pPr>
              <a:buNone/>
            </a:pPr>
            <a:endParaRPr lang="zh-CN" altLang="en-US" sz="4400" b="1">
              <a:solidFill>
                <a:srgbClr val="008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>
              <a:buNone/>
            </a:pP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2.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正确</a:t>
            </a: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,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流利的朗读课文，学会默读课文。</a:t>
            </a:r>
          </a:p>
          <a:p>
            <a:pPr>
              <a:buNone/>
            </a:pPr>
            <a:endParaRPr lang="zh-CN" altLang="en-US" sz="4400" b="1">
              <a:solidFill>
                <a:srgbClr val="008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>
              <a:buNone/>
            </a:pP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3.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理解课文内容</a:t>
            </a:r>
            <a:r>
              <a:rPr lang="en-US" altLang="zh-CN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,</a:t>
            </a:r>
            <a:r>
              <a:rPr lang="zh-CN" altLang="en-US" sz="4800" b="1">
                <a:solidFill>
                  <a:srgbClr val="008000"/>
                </a:solidFill>
                <a:latin typeface="楷体_GB2312" panose="02010609030101010101" charset="-122"/>
                <a:ea typeface="楷体_GB2312" panose="02010609030101010101" charset="-122"/>
              </a:rPr>
              <a:t>知道羿是怎样射日的。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r="9767" b="12735"/>
          <a:stretch>
            <a:fillRect/>
          </a:stretch>
        </p:blipFill>
        <p:spPr>
          <a:xfrm>
            <a:off x="1423035" y="695960"/>
            <a:ext cx="9109075" cy="5466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623570"/>
            <a:ext cx="8677275" cy="5726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96365" y="409575"/>
            <a:ext cx="339852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Arial Unicode MS" panose="020B0604020202020204" pitchFamily="34" charset="-122"/>
              </a:rPr>
              <a:t>认读生字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63245" y="1609090"/>
            <a:ext cx="1024826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>
                <a:latin typeface="楷体_GB2312" panose="02010609030101010101" charset="-122"/>
                <a:ea typeface="楷体_GB2312" panose="02010609030101010101" charset="-122"/>
              </a:rPr>
              <a:t>觉  值  类  艰</a:t>
            </a:r>
          </a:p>
          <a:p>
            <a:endParaRPr lang="zh-CN" altLang="en-US" sz="8800">
              <a:latin typeface="楷体_GB2312" panose="02010609030101010101" charset="-122"/>
              <a:ea typeface="楷体_GB2312" panose="02010609030101010101" charset="-122"/>
            </a:endParaRPr>
          </a:p>
          <a:p>
            <a:r>
              <a:rPr lang="zh-CN" altLang="en-US" sz="8800">
                <a:latin typeface="楷体_GB2312" panose="02010609030101010101" charset="-122"/>
                <a:ea typeface="楷体_GB2312" panose="02010609030101010101" charset="-122"/>
              </a:rPr>
              <a:t>弓  炎  害  此  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20160309123347_xNcdC.thumb.700_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" y="406400"/>
            <a:ext cx="621030" cy="6210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10945" y="949960"/>
            <a:ext cx="1179449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>
                <a:latin typeface="楷体_GB2312" panose="02010609030101010101" charset="-122"/>
                <a:ea typeface="楷体_GB2312" panose="02010609030101010101" charset="-122"/>
              </a:rPr>
              <a:t>射  值  熔  艰 </a:t>
            </a:r>
          </a:p>
          <a:p>
            <a:r>
              <a:rPr lang="zh-CN" altLang="en-US" sz="7200">
                <a:latin typeface="楷体_GB2312" panose="02010609030101010101" charset="-122"/>
                <a:ea typeface="楷体_GB2312" panose="02010609030101010101" charset="-122"/>
              </a:rPr>
              <a:t> </a:t>
            </a:r>
          </a:p>
          <a:p>
            <a:r>
              <a:rPr lang="zh-CN" altLang="en-US" sz="7200">
                <a:latin typeface="楷体_GB2312" panose="02010609030101010101" charset="-122"/>
                <a:ea typeface="楷体_GB2312" panose="02010609030101010101" charset="-122"/>
              </a:rPr>
              <a:t>箭  裂  窜  炎</a:t>
            </a:r>
          </a:p>
          <a:p>
            <a:r>
              <a:rPr lang="zh-CN" altLang="en-US" sz="7200">
                <a:latin typeface="楷体_GB2312" panose="02010609030101010101" charset="-122"/>
                <a:ea typeface="楷体_GB2312" panose="02010609030101010101" charset="-122"/>
              </a:rPr>
              <a:t>  </a:t>
            </a:r>
          </a:p>
          <a:p>
            <a:r>
              <a:rPr lang="zh-CN" altLang="en-US" sz="7200">
                <a:latin typeface="楷体_GB2312" panose="02010609030101010101" charset="-122"/>
                <a:ea typeface="楷体_GB2312" panose="02010609030101010101" charset="-122"/>
              </a:rPr>
              <a:t>庄  稼  滋  腾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78890" y="439420"/>
            <a:ext cx="74923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shè               zhí            róng              jiān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78890" y="2576830"/>
            <a:ext cx="74923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jiàn               liè              cuàn            yán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210945" y="4714875"/>
            <a:ext cx="86614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zhuāng          jià                zī               téng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2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1745" y="447675"/>
            <a:ext cx="4112260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Arial Unicode MS" panose="020B0604020202020204" pitchFamily="34" charset="-122"/>
              </a:rPr>
              <a:t>读一读，认一认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0370" y="1376680"/>
            <a:ext cx="11215370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扶桑   炙烤    熔化   蹚过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嗖地   噗噗地  庄稼   滋润 </a:t>
            </a:r>
          </a:p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奔腾    勃勃生机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占位符 8193"/>
          <p:cNvSpPr>
            <a:spLocks noGrp="1"/>
          </p:cNvSpPr>
          <p:nvPr>
            <p:ph type="body"/>
          </p:nvPr>
        </p:nvSpPr>
        <p:spPr>
          <a:xfrm>
            <a:off x="831215" y="369570"/>
            <a:ext cx="10027920" cy="2033270"/>
          </a:xfrm>
        </p:spPr>
        <p:txBody>
          <a:bodyPr/>
          <a:lstStyle/>
          <a:p>
            <a:pPr>
              <a:buNone/>
            </a:pPr>
            <a:r>
              <a:rPr lang="en-US" altLang="zh-CN" sz="4800" b="1">
                <a:solidFill>
                  <a:srgbClr val="FF00FF"/>
                </a:solidFill>
                <a:ea typeface="华文楷体" panose="02010600040101010101" pitchFamily="2" charset="-122"/>
              </a:rPr>
              <a:t>    </a:t>
            </a:r>
            <a:r>
              <a:rPr lang="en-US" altLang="zh-CN" sz="4800" b="1">
                <a:solidFill>
                  <a:schemeClr val="tx1"/>
                </a:solidFill>
                <a:ea typeface="华文楷体" panose="02010600040101010101" pitchFamily="2" charset="-122"/>
              </a:rPr>
              <a:t> </a:t>
            </a:r>
            <a:r>
              <a:rPr lang="en-US" altLang="zh-CN" sz="6000" b="1">
                <a:solidFill>
                  <a:schemeClr val="tx1"/>
                </a:solidFill>
                <a:ea typeface="华文楷体" panose="02010600040101010101" pitchFamily="2" charset="-122"/>
              </a:rPr>
              <a:t>     </a:t>
            </a:r>
            <a:r>
              <a:rPr lang="zh-CN" altLang="en-US" sz="4800" b="1">
                <a:solidFill>
                  <a:schemeClr val="tx1"/>
                </a:solidFill>
                <a:ea typeface="华文楷体" panose="02010600040101010101" pitchFamily="2" charset="-122"/>
              </a:rPr>
              <a:t>整体感知，理解课文内容，了解弈射日的原因。</a:t>
            </a:r>
          </a:p>
        </p:txBody>
      </p:sp>
      <p:sp>
        <p:nvSpPr>
          <p:cNvPr id="9218" name="文本占位符 9217"/>
          <p:cNvSpPr>
            <a:spLocks noGrp="1"/>
          </p:cNvSpPr>
          <p:nvPr/>
        </p:nvSpPr>
        <p:spPr>
          <a:xfrm>
            <a:off x="992505" y="3871278"/>
            <a:ext cx="5889625" cy="28082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zh-CN" altLang="en-US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（</a:t>
            </a:r>
            <a:r>
              <a:rPr lang="en-US" altLang="zh-CN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1</a:t>
            </a:r>
            <a:r>
              <a:rPr lang="zh-CN" altLang="en-US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）羿为什么射日？</a:t>
            </a:r>
          </a:p>
          <a:p>
            <a:pPr>
              <a:buNone/>
            </a:pPr>
            <a:r>
              <a:rPr lang="zh-CN" altLang="en-US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（</a:t>
            </a:r>
            <a:r>
              <a:rPr lang="en-US" altLang="zh-CN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2</a:t>
            </a:r>
            <a:r>
              <a:rPr lang="zh-CN" altLang="en-US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）羿怎样射日？</a:t>
            </a:r>
          </a:p>
          <a:p>
            <a:pPr>
              <a:buNone/>
            </a:pPr>
            <a:r>
              <a:rPr lang="zh-CN" altLang="en-US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（</a:t>
            </a:r>
            <a:r>
              <a:rPr lang="en-US" altLang="zh-CN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3</a:t>
            </a:r>
            <a:r>
              <a:rPr lang="zh-CN" altLang="en-US" sz="4800" b="1">
                <a:solidFill>
                  <a:srgbClr val="FF5050"/>
                </a:solidFill>
                <a:latin typeface="楷体_GB2312" panose="02010609030101010101" charset="-122"/>
                <a:ea typeface="楷体_GB2312" panose="02010609030101010101" charset="-122"/>
              </a:rPr>
              <a:t>）结果怎样？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  <p:bldP spid="92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385" y="539115"/>
            <a:ext cx="7614920" cy="475488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778000" y="5630545"/>
            <a:ext cx="98907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_GB2312" panose="02010609030101010101" charset="-122"/>
                <a:ea typeface="楷体_GB2312" panose="02010609030101010101" charset="-122"/>
              </a:rPr>
              <a:t>十个太阳像十个大火球，炙烤着大地。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更多作品请在稻壳儿搜索艺随风&#10;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WPS 演示</Application>
  <PresentationFormat>自定义</PresentationFormat>
  <Paragraphs>75</Paragraphs>
  <Slides>17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更多作品请在稻壳儿搜索艺随风
</vt:lpstr>
      <vt:lpstr>幻灯片 1</vt:lpstr>
      <vt:lpstr>教 学 目 标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test</cp:lastModifiedBy>
  <cp:revision>3</cp:revision>
  <dcterms:created xsi:type="dcterms:W3CDTF">2018-01-04T08:57:00Z</dcterms:created>
  <dcterms:modified xsi:type="dcterms:W3CDTF">2018-05-04T12:53:25Z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