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310" r:id="rId6"/>
    <p:sldId id="287" r:id="rId7"/>
    <p:sldId id="260" r:id="rId8"/>
    <p:sldId id="261" r:id="rId9"/>
    <p:sldId id="288" r:id="rId10"/>
    <p:sldId id="309" r:id="rId11"/>
    <p:sldId id="311" r:id="rId12"/>
    <p:sldId id="289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308" r:id="rId21"/>
    <p:sldId id="272" r:id="rId22"/>
    <p:sldId id="274" r:id="rId23"/>
    <p:sldId id="275" r:id="rId24"/>
    <p:sldId id="273" r:id="rId25"/>
  </p:sldIdLst>
  <p:sldSz cx="9144000" cy="6858000" type="screen4x3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FFCC"/>
    <a:srgbClr val="0000CC"/>
    <a:srgbClr val="3333CC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-102" y="-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8FBB7B-694A-47BF-865D-2F44C1051453}" type="doc">
      <dgm:prSet loTypeId="urn:microsoft.com/office/officeart/2005/8/layout/hList1" loCatId="list" qsTypeId="urn:microsoft.com/office/officeart/2005/8/quickstyle/simple1#1" qsCatId="simple" csTypeId="urn:microsoft.com/office/officeart/2005/8/colors/accent1_2#1" csCatId="accent1" phldr="0"/>
      <dgm:spPr/>
      <dgm:t>
        <a:bodyPr/>
        <a:lstStyle/>
        <a:p>
          <a:endParaRPr lang="zh-CN" altLang="en-US"/>
        </a:p>
      </dgm:t>
    </dgm:pt>
    <dgm:pt modelId="{BD5427FF-4EB1-4006-BF7F-42158E0C5129}">
      <dgm:prSet phldrT="[文本]" phldr="0" custT="1"/>
      <dgm:spPr/>
      <dgm:t>
        <a:bodyPr vert="horz" wrap="square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rPr>
            <a:t>起因</a:t>
          </a:r>
        </a:p>
      </dgm:t>
    </dgm:pt>
    <dgm:pt modelId="{A2F6D805-3B53-408A-A2A3-20BC3BF0D242}" type="parTrans" cxnId="{1921154F-A940-4E4D-B016-7ACF77E57CDF}">
      <dgm:prSet/>
      <dgm:spPr/>
      <dgm:t>
        <a:bodyPr/>
        <a:lstStyle/>
        <a:p>
          <a:endParaRPr lang="zh-CN" altLang="en-US"/>
        </a:p>
      </dgm:t>
    </dgm:pt>
    <dgm:pt modelId="{D47F9812-1256-4E44-A6BE-BEC559BE8FF3}" type="sibTrans" cxnId="{1921154F-A940-4E4D-B016-7ACF77E57CDF}">
      <dgm:prSet/>
      <dgm:spPr/>
      <dgm:t>
        <a:bodyPr/>
        <a:lstStyle/>
        <a:p>
          <a:endParaRPr lang="zh-CN" altLang="en-US"/>
        </a:p>
      </dgm:t>
    </dgm:pt>
    <dgm:pt modelId="{3A7B819B-DBE9-4610-B22A-5573EA6D532D}">
      <dgm:prSet phldrT="[文本]" phldr="0" custT="1"/>
      <dgm:spPr/>
      <dgm:t>
        <a:bodyPr vert="horz" wrap="square"/>
        <a:lstStyle>
          <a:lvl1pPr algn="l">
            <a:defRPr sz="6500"/>
          </a:lvl1pPr>
          <a:lvl2pPr marL="285750" indent="-285750" algn="l">
            <a:defRPr sz="6500"/>
          </a:lvl2pPr>
          <a:lvl3pPr marL="571500" indent="-285750" algn="l">
            <a:defRPr sz="6500"/>
          </a:lvl3pPr>
          <a:lvl4pPr marL="857250" indent="-285750" algn="l">
            <a:defRPr sz="6500"/>
          </a:lvl4pPr>
          <a:lvl5pPr marL="1143000" indent="-285750" algn="l">
            <a:defRPr sz="6500"/>
          </a:lvl5pPr>
          <a:lvl6pPr marL="1428750" indent="-285750" algn="l">
            <a:defRPr sz="6500"/>
          </a:lvl6pPr>
          <a:lvl7pPr marL="1714500" indent="-285750" algn="l">
            <a:defRPr sz="6500"/>
          </a:lvl7pPr>
          <a:lvl8pPr marL="2000250" indent="-285750" algn="l">
            <a:defRPr sz="6500"/>
          </a:lvl8pPr>
          <a:lvl9pPr marL="2286000" indent="-285750" algn="l">
            <a:defRPr sz="6500"/>
          </a:lvl9pPr>
        </a:lstStyle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altLang="en-US" sz="3200" dirty="0">
              <a:latin typeface="楷体" panose="02010609060101010101" charset="-122"/>
              <a:ea typeface="楷体" panose="02010609060101010101" charset="-122"/>
            </a:rPr>
            <a:t>十个太阳炙烤着大地，人类的日子很艰难。</a:t>
          </a:r>
          <a:endParaRPr sz="6500" dirty="0">
            <a:latin typeface="楷体" panose="02010609060101010101" charset="-122"/>
            <a:ea typeface="楷体" panose="02010609060101010101" charset="-122"/>
          </a:endParaRPr>
        </a:p>
      </dgm:t>
    </dgm:pt>
    <dgm:pt modelId="{DC4BEA23-BF6E-42AD-9BF0-CFBDE86A80F1}" type="parTrans" cxnId="{7A714B11-809A-4859-984D-093B9A71304E}">
      <dgm:prSet/>
      <dgm:spPr/>
      <dgm:t>
        <a:bodyPr/>
        <a:lstStyle/>
        <a:p>
          <a:endParaRPr lang="zh-CN" altLang="en-US"/>
        </a:p>
      </dgm:t>
    </dgm:pt>
    <dgm:pt modelId="{0BF6ACD3-AE1A-4691-8CBE-DBE77AB8A685}" type="sibTrans" cxnId="{7A714B11-809A-4859-984D-093B9A71304E}">
      <dgm:prSet/>
      <dgm:spPr/>
      <dgm:t>
        <a:bodyPr/>
        <a:lstStyle/>
        <a:p>
          <a:endParaRPr lang="zh-CN" altLang="en-US"/>
        </a:p>
      </dgm:t>
    </dgm:pt>
    <dgm:pt modelId="{FE969E54-0D5D-4815-BDC4-3309E2F7325D}">
      <dgm:prSet phldrT="[文本]" phldr="0" custT="1"/>
      <dgm:spPr/>
      <dgm:t>
        <a:bodyPr vert="horz" wrap="square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rPr>
            <a:t>经过</a:t>
          </a:r>
        </a:p>
      </dgm:t>
    </dgm:pt>
    <dgm:pt modelId="{B5D9FB86-EEBE-488F-B7DE-B7CF5C9166C5}" type="parTrans" cxnId="{7A7CD06C-19B1-4258-9E9B-DBA3C4EA9AE5}">
      <dgm:prSet/>
      <dgm:spPr/>
      <dgm:t>
        <a:bodyPr/>
        <a:lstStyle/>
        <a:p>
          <a:endParaRPr lang="zh-CN" altLang="en-US"/>
        </a:p>
      </dgm:t>
    </dgm:pt>
    <dgm:pt modelId="{D7D19B67-C01A-45D3-B5C7-B7E1B18A9F62}" type="sibTrans" cxnId="{7A7CD06C-19B1-4258-9E9B-DBA3C4EA9AE5}">
      <dgm:prSet/>
      <dgm:spPr/>
      <dgm:t>
        <a:bodyPr/>
        <a:lstStyle/>
        <a:p>
          <a:endParaRPr lang="zh-CN" altLang="en-US"/>
        </a:p>
      </dgm:t>
    </dgm:pt>
    <dgm:pt modelId="{35600F67-42C2-4D1B-B072-DC2A36FCB136}">
      <dgm:prSet phldrT="[文本]" phldr="0" custT="1"/>
      <dgm:spPr/>
      <dgm:t>
        <a:bodyPr vert="horz" wrap="square"/>
        <a:lstStyle>
          <a:lvl1pPr algn="l">
            <a:defRPr sz="6500"/>
          </a:lvl1pPr>
          <a:lvl2pPr marL="285750" indent="-285750" algn="l">
            <a:defRPr sz="6500"/>
          </a:lvl2pPr>
          <a:lvl3pPr marL="571500" indent="-285750" algn="l">
            <a:defRPr sz="6500"/>
          </a:lvl3pPr>
          <a:lvl4pPr marL="857250" indent="-285750" algn="l">
            <a:defRPr sz="6500"/>
          </a:lvl4pPr>
          <a:lvl5pPr marL="1143000" indent="-285750" algn="l">
            <a:defRPr sz="6500"/>
          </a:lvl5pPr>
          <a:lvl6pPr marL="1428750" indent="-285750" algn="l">
            <a:defRPr sz="6500"/>
          </a:lvl6pPr>
          <a:lvl7pPr marL="1714500" indent="-285750" algn="l">
            <a:defRPr sz="6500"/>
          </a:lvl7pPr>
          <a:lvl8pPr marL="2000250" indent="-285750" algn="l">
            <a:defRPr sz="6500"/>
          </a:lvl8pPr>
          <a:lvl9pPr marL="2286000" indent="-285750" algn="l">
            <a:defRPr sz="6500"/>
          </a:lvl9pPr>
        </a:lstStyle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altLang="en-US" sz="3200">
              <a:latin typeface="楷体" panose="02010609060101010101" charset="-122"/>
              <a:ea typeface="楷体" panose="02010609060101010101" charset="-122"/>
            </a:rPr>
            <a:t>羿射下了九个太阳，留下了最后一个。</a:t>
          </a:r>
        </a:p>
      </dgm:t>
    </dgm:pt>
    <dgm:pt modelId="{B4BC79E1-FDBA-43D1-A988-1BE8090EDA7A}" type="parTrans" cxnId="{965A3068-BBC5-4613-BD37-E6E16CF64E9C}">
      <dgm:prSet/>
      <dgm:spPr/>
      <dgm:t>
        <a:bodyPr/>
        <a:lstStyle/>
        <a:p>
          <a:endParaRPr lang="zh-CN" altLang="en-US"/>
        </a:p>
      </dgm:t>
    </dgm:pt>
    <dgm:pt modelId="{AD46A0AA-C45A-46D2-89AF-28390F99F9D0}" type="sibTrans" cxnId="{965A3068-BBC5-4613-BD37-E6E16CF64E9C}">
      <dgm:prSet/>
      <dgm:spPr/>
      <dgm:t>
        <a:bodyPr/>
        <a:lstStyle/>
        <a:p>
          <a:endParaRPr lang="zh-CN" altLang="en-US"/>
        </a:p>
      </dgm:t>
    </dgm:pt>
    <dgm:pt modelId="{61F0DC84-7FFF-4FDD-9B5D-40960093AE83}">
      <dgm:prSet phldrT="[文本]" phldr="0" custT="1"/>
      <dgm:spPr/>
      <dgm:t>
        <a:bodyPr vert="horz" wrap="square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rPr>
            <a:t>结果</a:t>
          </a:r>
          <a:endParaRPr lang="zh-CN" altLang="en-US" sz="4200" dirty="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2CB3CEFC-83E6-4DB9-B636-5287ACC11553}" type="parTrans" cxnId="{195444D5-7EB0-4A1E-B497-CC0F7F01B673}">
      <dgm:prSet/>
      <dgm:spPr/>
      <dgm:t>
        <a:bodyPr/>
        <a:lstStyle/>
        <a:p>
          <a:endParaRPr lang="zh-CN" altLang="en-US"/>
        </a:p>
      </dgm:t>
    </dgm:pt>
    <dgm:pt modelId="{1FAE29ED-22A2-40FA-904A-0706E8542FE7}" type="sibTrans" cxnId="{195444D5-7EB0-4A1E-B497-CC0F7F01B673}">
      <dgm:prSet/>
      <dgm:spPr/>
      <dgm:t>
        <a:bodyPr/>
        <a:lstStyle/>
        <a:p>
          <a:endParaRPr lang="zh-CN" altLang="en-US"/>
        </a:p>
      </dgm:t>
    </dgm:pt>
    <dgm:pt modelId="{2C0D9F89-7CE9-4195-96AC-FB27D6AA2EF6}">
      <dgm:prSet phldrT="[文本]" phldr="0" custT="1"/>
      <dgm:spPr/>
      <dgm:t>
        <a:bodyPr vert="horz" wrap="square"/>
        <a:lstStyle>
          <a:lvl1pPr algn="l">
            <a:defRPr sz="6500"/>
          </a:lvl1pPr>
          <a:lvl2pPr marL="285750" indent="-285750" algn="l">
            <a:defRPr sz="6500"/>
          </a:lvl2pPr>
          <a:lvl3pPr marL="571500" indent="-285750" algn="l">
            <a:defRPr sz="6500"/>
          </a:lvl3pPr>
          <a:lvl4pPr marL="857250" indent="-285750" algn="l">
            <a:defRPr sz="6500"/>
          </a:lvl4pPr>
          <a:lvl5pPr marL="1143000" indent="-285750" algn="l">
            <a:defRPr sz="6500"/>
          </a:lvl5pPr>
          <a:lvl6pPr marL="1428750" indent="-285750" algn="l">
            <a:defRPr sz="6500"/>
          </a:lvl6pPr>
          <a:lvl7pPr marL="1714500" indent="-285750" algn="l">
            <a:defRPr sz="6500"/>
          </a:lvl7pPr>
          <a:lvl8pPr marL="2000250" indent="-285750" algn="l">
            <a:defRPr sz="6500"/>
          </a:lvl8pPr>
          <a:lvl9pPr marL="2286000" indent="-285750" algn="l">
            <a:defRPr sz="6500"/>
          </a:lvl9pPr>
        </a:lstStyle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altLang="en-US" sz="3200">
              <a:latin typeface="楷体" panose="02010609060101010101" charset="-122"/>
              <a:ea typeface="楷体" panose="02010609060101010101" charset="-122"/>
            </a:rPr>
            <a:t>大地上重新现出了勃勃生机。</a:t>
          </a:r>
        </a:p>
      </dgm:t>
    </dgm:pt>
    <dgm:pt modelId="{24D9371C-2787-474E-A690-5A09190A9707}" type="parTrans" cxnId="{FDBD8FD2-7557-491E-82D8-8A88F586716D}">
      <dgm:prSet/>
      <dgm:spPr/>
      <dgm:t>
        <a:bodyPr/>
        <a:lstStyle/>
        <a:p>
          <a:endParaRPr lang="zh-CN" altLang="en-US"/>
        </a:p>
      </dgm:t>
    </dgm:pt>
    <dgm:pt modelId="{39E6AF7E-E529-4319-B552-AB363EF4CE26}" type="sibTrans" cxnId="{FDBD8FD2-7557-491E-82D8-8A88F586716D}">
      <dgm:prSet/>
      <dgm:spPr/>
      <dgm:t>
        <a:bodyPr/>
        <a:lstStyle/>
        <a:p>
          <a:endParaRPr lang="zh-CN" altLang="en-US"/>
        </a:p>
      </dgm:t>
    </dgm:pt>
    <dgm:pt modelId="{D5FB6A06-3991-4223-AD64-C4F7F6F4DF69}" type="pres">
      <dgm:prSet presAssocID="{468FBB7B-694A-47BF-865D-2F44C105145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5EB24CCF-928A-4018-A934-89F31F564A83}" type="pres">
      <dgm:prSet presAssocID="{BD5427FF-4EB1-4006-BF7F-42158E0C5129}" presName="composite" presStyleCnt="0"/>
      <dgm:spPr/>
    </dgm:pt>
    <dgm:pt modelId="{5D9704F8-5A95-419F-B794-1E2F82666BDB}" type="pres">
      <dgm:prSet presAssocID="{BD5427FF-4EB1-4006-BF7F-42158E0C5129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0A6D3D8-DBC2-45B6-8DEF-789A72552BB4}" type="pres">
      <dgm:prSet presAssocID="{BD5427FF-4EB1-4006-BF7F-42158E0C5129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4F6D2AE-A2A5-43DC-B705-8E8ECE0E1613}" type="pres">
      <dgm:prSet presAssocID="{D47F9812-1256-4E44-A6BE-BEC559BE8FF3}" presName="space" presStyleCnt="0"/>
      <dgm:spPr/>
    </dgm:pt>
    <dgm:pt modelId="{C1832C44-4F6B-4ABA-88DC-7D5A80779E4B}" type="pres">
      <dgm:prSet presAssocID="{FE969E54-0D5D-4815-BDC4-3309E2F7325D}" presName="composite" presStyleCnt="0"/>
      <dgm:spPr/>
    </dgm:pt>
    <dgm:pt modelId="{3E0BA246-3456-471B-AD87-1436FD251DD8}" type="pres">
      <dgm:prSet presAssocID="{FE969E54-0D5D-4815-BDC4-3309E2F7325D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3CF15AD-8A19-4E9A-9BED-239A79CAF737}" type="pres">
      <dgm:prSet presAssocID="{FE969E54-0D5D-4815-BDC4-3309E2F7325D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4639A07-76C8-4329-80D5-712628979A9A}" type="pres">
      <dgm:prSet presAssocID="{D7D19B67-C01A-45D3-B5C7-B7E1B18A9F62}" presName="space" presStyleCnt="0"/>
      <dgm:spPr/>
    </dgm:pt>
    <dgm:pt modelId="{7F710124-E259-48A5-9895-471DE20AF50E}" type="pres">
      <dgm:prSet presAssocID="{61F0DC84-7FFF-4FDD-9B5D-40960093AE83}" presName="composite" presStyleCnt="0"/>
      <dgm:spPr/>
    </dgm:pt>
    <dgm:pt modelId="{FC453BFD-315B-4968-86FA-B7D3125F3320}" type="pres">
      <dgm:prSet presAssocID="{61F0DC84-7FFF-4FDD-9B5D-40960093AE83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357C82A-FE93-416B-AFBF-A74F9E99C4E4}" type="pres">
      <dgm:prSet presAssocID="{61F0DC84-7FFF-4FDD-9B5D-40960093AE83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965923C2-884B-4FCC-B680-028FFED77945}" type="presOf" srcId="{BD5427FF-4EB1-4006-BF7F-42158E0C5129}" destId="{5D9704F8-5A95-419F-B794-1E2F82666BDB}" srcOrd="0" destOrd="0" presId="urn:microsoft.com/office/officeart/2005/8/layout/hList1"/>
    <dgm:cxn modelId="{1921154F-A940-4E4D-B016-7ACF77E57CDF}" srcId="{468FBB7B-694A-47BF-865D-2F44C1051453}" destId="{BD5427FF-4EB1-4006-BF7F-42158E0C5129}" srcOrd="0" destOrd="0" parTransId="{A2F6D805-3B53-408A-A2A3-20BC3BF0D242}" sibTransId="{D47F9812-1256-4E44-A6BE-BEC559BE8FF3}"/>
    <dgm:cxn modelId="{20BC378F-E721-4E3C-88D2-D95DF521286E}" type="presOf" srcId="{3A7B819B-DBE9-4610-B22A-5573EA6D532D}" destId="{C0A6D3D8-DBC2-45B6-8DEF-789A72552BB4}" srcOrd="0" destOrd="0" presId="urn:microsoft.com/office/officeart/2005/8/layout/hList1"/>
    <dgm:cxn modelId="{90CAD056-E250-4F5D-BE8B-976E76965EE1}" type="presOf" srcId="{2C0D9F89-7CE9-4195-96AC-FB27D6AA2EF6}" destId="{B357C82A-FE93-416B-AFBF-A74F9E99C4E4}" srcOrd="0" destOrd="0" presId="urn:microsoft.com/office/officeart/2005/8/layout/hList1"/>
    <dgm:cxn modelId="{2AED5FF2-DB8A-4798-8DB6-0A351722DBDC}" type="presOf" srcId="{FE969E54-0D5D-4815-BDC4-3309E2F7325D}" destId="{3E0BA246-3456-471B-AD87-1436FD251DD8}" srcOrd="0" destOrd="0" presId="urn:microsoft.com/office/officeart/2005/8/layout/hList1"/>
    <dgm:cxn modelId="{28E46235-9A66-4D4B-96FC-2F150E5D31AB}" type="presOf" srcId="{61F0DC84-7FFF-4FDD-9B5D-40960093AE83}" destId="{FC453BFD-315B-4968-86FA-B7D3125F3320}" srcOrd="0" destOrd="0" presId="urn:microsoft.com/office/officeart/2005/8/layout/hList1"/>
    <dgm:cxn modelId="{965A3068-BBC5-4613-BD37-E6E16CF64E9C}" srcId="{FE969E54-0D5D-4815-BDC4-3309E2F7325D}" destId="{35600F67-42C2-4D1B-B072-DC2A36FCB136}" srcOrd="0" destOrd="0" parTransId="{B4BC79E1-FDBA-43D1-A988-1BE8090EDA7A}" sibTransId="{AD46A0AA-C45A-46D2-89AF-28390F99F9D0}"/>
    <dgm:cxn modelId="{7A7CD06C-19B1-4258-9E9B-DBA3C4EA9AE5}" srcId="{468FBB7B-694A-47BF-865D-2F44C1051453}" destId="{FE969E54-0D5D-4815-BDC4-3309E2F7325D}" srcOrd="1" destOrd="0" parTransId="{B5D9FB86-EEBE-488F-B7DE-B7CF5C9166C5}" sibTransId="{D7D19B67-C01A-45D3-B5C7-B7E1B18A9F62}"/>
    <dgm:cxn modelId="{7A714B11-809A-4859-984D-093B9A71304E}" srcId="{BD5427FF-4EB1-4006-BF7F-42158E0C5129}" destId="{3A7B819B-DBE9-4610-B22A-5573EA6D532D}" srcOrd="0" destOrd="0" parTransId="{DC4BEA23-BF6E-42AD-9BF0-CFBDE86A80F1}" sibTransId="{0BF6ACD3-AE1A-4691-8CBE-DBE77AB8A685}"/>
    <dgm:cxn modelId="{FDBD8FD2-7557-491E-82D8-8A88F586716D}" srcId="{61F0DC84-7FFF-4FDD-9B5D-40960093AE83}" destId="{2C0D9F89-7CE9-4195-96AC-FB27D6AA2EF6}" srcOrd="0" destOrd="0" parTransId="{24D9371C-2787-474E-A690-5A09190A9707}" sibTransId="{39E6AF7E-E529-4319-B552-AB363EF4CE26}"/>
    <dgm:cxn modelId="{9543B0E9-76C3-4CAB-9A56-B6163A141974}" type="presOf" srcId="{468FBB7B-694A-47BF-865D-2F44C1051453}" destId="{D5FB6A06-3991-4223-AD64-C4F7F6F4DF69}" srcOrd="0" destOrd="0" presId="urn:microsoft.com/office/officeart/2005/8/layout/hList1"/>
    <dgm:cxn modelId="{A2234858-FC13-4ED6-AEBC-94B853B15389}" type="presOf" srcId="{35600F67-42C2-4D1B-B072-DC2A36FCB136}" destId="{33CF15AD-8A19-4E9A-9BED-239A79CAF737}" srcOrd="0" destOrd="0" presId="urn:microsoft.com/office/officeart/2005/8/layout/hList1"/>
    <dgm:cxn modelId="{195444D5-7EB0-4A1E-B497-CC0F7F01B673}" srcId="{468FBB7B-694A-47BF-865D-2F44C1051453}" destId="{61F0DC84-7FFF-4FDD-9B5D-40960093AE83}" srcOrd="2" destOrd="0" parTransId="{2CB3CEFC-83E6-4DB9-B636-5287ACC11553}" sibTransId="{1FAE29ED-22A2-40FA-904A-0706E8542FE7}"/>
    <dgm:cxn modelId="{D4552EDF-8006-4EB5-B039-D2037C97A82B}" type="presParOf" srcId="{D5FB6A06-3991-4223-AD64-C4F7F6F4DF69}" destId="{5EB24CCF-928A-4018-A934-89F31F564A83}" srcOrd="0" destOrd="0" presId="urn:microsoft.com/office/officeart/2005/8/layout/hList1"/>
    <dgm:cxn modelId="{A524CA05-FE2D-45A6-9F80-CD6162DF1EB9}" type="presParOf" srcId="{5EB24CCF-928A-4018-A934-89F31F564A83}" destId="{5D9704F8-5A95-419F-B794-1E2F82666BDB}" srcOrd="0" destOrd="0" presId="urn:microsoft.com/office/officeart/2005/8/layout/hList1"/>
    <dgm:cxn modelId="{01D4CD38-190D-42D3-88CA-3DCCC1EECBF9}" type="presParOf" srcId="{5EB24CCF-928A-4018-A934-89F31F564A83}" destId="{C0A6D3D8-DBC2-45B6-8DEF-789A72552BB4}" srcOrd="1" destOrd="0" presId="urn:microsoft.com/office/officeart/2005/8/layout/hList1"/>
    <dgm:cxn modelId="{14FB18D2-B474-4401-BA1E-13FC7B90A97F}" type="presParOf" srcId="{D5FB6A06-3991-4223-AD64-C4F7F6F4DF69}" destId="{C4F6D2AE-A2A5-43DC-B705-8E8ECE0E1613}" srcOrd="1" destOrd="0" presId="urn:microsoft.com/office/officeart/2005/8/layout/hList1"/>
    <dgm:cxn modelId="{470933B5-C2B3-4C36-85EB-E960BEFB1C3D}" type="presParOf" srcId="{D5FB6A06-3991-4223-AD64-C4F7F6F4DF69}" destId="{C1832C44-4F6B-4ABA-88DC-7D5A80779E4B}" srcOrd="2" destOrd="0" presId="urn:microsoft.com/office/officeart/2005/8/layout/hList1"/>
    <dgm:cxn modelId="{47764271-5D46-4397-8D16-27474531E62A}" type="presParOf" srcId="{C1832C44-4F6B-4ABA-88DC-7D5A80779E4B}" destId="{3E0BA246-3456-471B-AD87-1436FD251DD8}" srcOrd="0" destOrd="0" presId="urn:microsoft.com/office/officeart/2005/8/layout/hList1"/>
    <dgm:cxn modelId="{93835784-5934-4602-999C-DBB73B7F5D1A}" type="presParOf" srcId="{C1832C44-4F6B-4ABA-88DC-7D5A80779E4B}" destId="{33CF15AD-8A19-4E9A-9BED-239A79CAF737}" srcOrd="1" destOrd="0" presId="urn:microsoft.com/office/officeart/2005/8/layout/hList1"/>
    <dgm:cxn modelId="{4693F0F1-9B27-4039-8E1F-AE655C50E721}" type="presParOf" srcId="{D5FB6A06-3991-4223-AD64-C4F7F6F4DF69}" destId="{F4639A07-76C8-4329-80D5-712628979A9A}" srcOrd="3" destOrd="0" presId="urn:microsoft.com/office/officeart/2005/8/layout/hList1"/>
    <dgm:cxn modelId="{546026F4-EE1B-461D-8A0C-EC9497385482}" type="presParOf" srcId="{D5FB6A06-3991-4223-AD64-C4F7F6F4DF69}" destId="{7F710124-E259-48A5-9895-471DE20AF50E}" srcOrd="4" destOrd="0" presId="urn:microsoft.com/office/officeart/2005/8/layout/hList1"/>
    <dgm:cxn modelId="{804C9902-4896-499B-9D9F-E450D2A6D9C0}" type="presParOf" srcId="{7F710124-E259-48A5-9895-471DE20AF50E}" destId="{FC453BFD-315B-4968-86FA-B7D3125F3320}" srcOrd="0" destOrd="0" presId="urn:microsoft.com/office/officeart/2005/8/layout/hList1"/>
    <dgm:cxn modelId="{32AEF2D3-E6A4-4046-ACED-19AAB4A19712}" type="presParOf" srcId="{7F710124-E259-48A5-9895-471DE20AF50E}" destId="{B357C82A-FE93-416B-AFBF-A74F9E99C4E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9704F8-5A95-419F-B794-1E2F82666BDB}">
      <dsp:nvSpPr>
        <dsp:cNvPr id="0" name=""/>
        <dsp:cNvSpPr/>
      </dsp:nvSpPr>
      <dsp:spPr>
        <a:xfrm>
          <a:off x="2540" y="676727"/>
          <a:ext cx="2476500" cy="990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178816" rIns="312928" bIns="178816" numCol="1" spcCol="1270" anchor="ctr" anchorCtr="0">
          <a:noAutofit/>
        </a:bodyPr>
        <a:lstStyle/>
        <a:p>
          <a:pPr lvl="0" algn="ctr" defTabSz="19558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400" b="1" kern="1200" dirty="0">
              <a:latin typeface="楷体" panose="02010609060101010101" pitchFamily="49" charset="-122"/>
              <a:ea typeface="楷体" panose="02010609060101010101" pitchFamily="49" charset="-122"/>
            </a:rPr>
            <a:t>起因</a:t>
          </a:r>
        </a:p>
      </dsp:txBody>
      <dsp:txXfrm>
        <a:off x="2540" y="676727"/>
        <a:ext cx="2476500" cy="990600"/>
      </dsp:txXfrm>
    </dsp:sp>
    <dsp:sp modelId="{C0A6D3D8-DBC2-45B6-8DEF-789A72552BB4}">
      <dsp:nvSpPr>
        <dsp:cNvPr id="0" name=""/>
        <dsp:cNvSpPr/>
      </dsp:nvSpPr>
      <dsp:spPr>
        <a:xfrm>
          <a:off x="2540" y="1667327"/>
          <a:ext cx="2476500" cy="30744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227584" bIns="256032" numCol="1" spcCol="1270" anchor="t" anchorCtr="0">
          <a:noAutofit/>
        </a:bodyPr>
        <a:lstStyle/>
        <a:p>
          <a:pPr marL="285750" lvl="1" indent="-285750" algn="l" defTabSz="14224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3200" kern="1200" dirty="0">
              <a:latin typeface="楷体" panose="02010609060101010101" charset="-122"/>
              <a:ea typeface="楷体" panose="02010609060101010101" charset="-122"/>
            </a:rPr>
            <a:t>十个太阳炙烤着大地，人类的日子很艰难。</a:t>
          </a:r>
          <a:endParaRPr sz="6500" kern="1200" dirty="0">
            <a:latin typeface="楷体" panose="02010609060101010101" charset="-122"/>
            <a:ea typeface="楷体" panose="02010609060101010101" charset="-122"/>
          </a:endParaRPr>
        </a:p>
      </dsp:txBody>
      <dsp:txXfrm>
        <a:off x="2540" y="1667327"/>
        <a:ext cx="2476500" cy="3074400"/>
      </dsp:txXfrm>
    </dsp:sp>
    <dsp:sp modelId="{3E0BA246-3456-471B-AD87-1436FD251DD8}">
      <dsp:nvSpPr>
        <dsp:cNvPr id="0" name=""/>
        <dsp:cNvSpPr/>
      </dsp:nvSpPr>
      <dsp:spPr>
        <a:xfrm>
          <a:off x="2825750" y="676727"/>
          <a:ext cx="2476500" cy="990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178816" rIns="312928" bIns="178816" numCol="1" spcCol="1270" anchor="ctr" anchorCtr="0">
          <a:noAutofit/>
        </a:bodyPr>
        <a:lstStyle/>
        <a:p>
          <a:pPr lvl="0" algn="ctr" defTabSz="19558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400" b="1" kern="1200" dirty="0">
              <a:latin typeface="楷体" panose="02010609060101010101" pitchFamily="49" charset="-122"/>
              <a:ea typeface="楷体" panose="02010609060101010101" pitchFamily="49" charset="-122"/>
            </a:rPr>
            <a:t>经过</a:t>
          </a:r>
        </a:p>
      </dsp:txBody>
      <dsp:txXfrm>
        <a:off x="2825750" y="676727"/>
        <a:ext cx="2476500" cy="990600"/>
      </dsp:txXfrm>
    </dsp:sp>
    <dsp:sp modelId="{33CF15AD-8A19-4E9A-9BED-239A79CAF737}">
      <dsp:nvSpPr>
        <dsp:cNvPr id="0" name=""/>
        <dsp:cNvSpPr/>
      </dsp:nvSpPr>
      <dsp:spPr>
        <a:xfrm>
          <a:off x="2825750" y="1667327"/>
          <a:ext cx="2476500" cy="30744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227584" bIns="256032" numCol="1" spcCol="1270" anchor="t" anchorCtr="0">
          <a:noAutofit/>
        </a:bodyPr>
        <a:lstStyle/>
        <a:p>
          <a:pPr marL="285750" lvl="1" indent="-285750" algn="l" defTabSz="14224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3200" kern="1200">
              <a:latin typeface="楷体" panose="02010609060101010101" charset="-122"/>
              <a:ea typeface="楷体" panose="02010609060101010101" charset="-122"/>
            </a:rPr>
            <a:t>羿射下了九个太阳，留下了最后一个。</a:t>
          </a:r>
        </a:p>
      </dsp:txBody>
      <dsp:txXfrm>
        <a:off x="2825750" y="1667327"/>
        <a:ext cx="2476500" cy="3074400"/>
      </dsp:txXfrm>
    </dsp:sp>
    <dsp:sp modelId="{FC453BFD-315B-4968-86FA-B7D3125F3320}">
      <dsp:nvSpPr>
        <dsp:cNvPr id="0" name=""/>
        <dsp:cNvSpPr/>
      </dsp:nvSpPr>
      <dsp:spPr>
        <a:xfrm>
          <a:off x="5648960" y="676727"/>
          <a:ext cx="2476500" cy="990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178816" rIns="312928" bIns="178816" numCol="1" spcCol="1270" anchor="ctr" anchorCtr="0">
          <a:noAutofit/>
        </a:bodyPr>
        <a:lstStyle/>
        <a:p>
          <a:pPr lvl="0" algn="ctr" defTabSz="19558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400" b="1" kern="1200" dirty="0">
              <a:latin typeface="楷体" panose="02010609060101010101" pitchFamily="49" charset="-122"/>
              <a:ea typeface="楷体" panose="02010609060101010101" pitchFamily="49" charset="-122"/>
            </a:rPr>
            <a:t>结果</a:t>
          </a:r>
          <a:endParaRPr lang="zh-CN" altLang="en-US" sz="4200" kern="1200" dirty="0"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>
        <a:off x="5648960" y="676727"/>
        <a:ext cx="2476500" cy="990600"/>
      </dsp:txXfrm>
    </dsp:sp>
    <dsp:sp modelId="{B357C82A-FE93-416B-AFBF-A74F9E99C4E4}">
      <dsp:nvSpPr>
        <dsp:cNvPr id="0" name=""/>
        <dsp:cNvSpPr/>
      </dsp:nvSpPr>
      <dsp:spPr>
        <a:xfrm>
          <a:off x="5648960" y="1667327"/>
          <a:ext cx="2476500" cy="30744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227584" bIns="256032" numCol="1" spcCol="1270" anchor="t" anchorCtr="0">
          <a:noAutofit/>
        </a:bodyPr>
        <a:lstStyle/>
        <a:p>
          <a:pPr marL="285750" lvl="1" indent="-285750" algn="l" defTabSz="14224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3200" kern="1200">
              <a:latin typeface="楷体" panose="02010609060101010101" charset="-122"/>
              <a:ea typeface="楷体" panose="02010609060101010101" charset="-122"/>
            </a:rPr>
            <a:t>大地上重新现出了勃勃生机。</a:t>
          </a:r>
        </a:p>
      </dsp:txBody>
      <dsp:txXfrm>
        <a:off x="5648960" y="1667327"/>
        <a:ext cx="2476500" cy="30744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2018-5-26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365125"/>
            <a:ext cx="78867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2018-5-26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2018-5-26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2018-5-26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2018-5-26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2018-5-26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2018-5-26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2018-5-26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2018-5-26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2018-5-26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2018-5-26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C:\Documents%20and%20Settings\Administrator\&#26700;&#38754;\&#37096;&#32534;&#29256;%20&#20108;&#19979;&#35838;&#20214;\&#31532;&#20843;&#21333;&#20803;\&#31532;&#20843;&#21333;&#20803;&#35838;&#20214;\25.&#32703;&#23556;&#20061;&#26085;\&#31532;25&#35838;%20&#32703;&#23556;&#20061;&#26085;%20&#26391;&#35835;&#38899;&#35270;&#39057;.mp4" TargetMode="External"/><Relationship Id="rId1" Type="http://schemas.microsoft.com/office/2007/relationships/media" Target="file:///C:\Documents%20and%20Settings\Administrator\&#26700;&#38754;\&#37096;&#32534;&#29256;%20&#20108;&#19979;&#35838;&#20214;\&#31532;&#20843;&#21333;&#20803;\&#31532;&#20843;&#21333;&#20803;&#35838;&#20214;\25.&#32703;&#23556;&#20061;&#26085;\&#31532;25&#35838;%20&#32703;&#23556;&#20061;&#26085;%20&#26391;&#35835;&#38899;&#35270;&#39057;.mp4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7" Type="http://schemas.openxmlformats.org/officeDocument/2006/relationships/hyperlink" Target="file:///C:\Users\admin\Desktop\24.&#24403;&#19990;&#30028;&#24180;&#32426;&#36824;&#23567;&#30340;&#26102;&#20505;\IMG_6627.GIF" TargetMode="External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7.GIF"/><Relationship Id="rId4" Type="http://schemas.openxmlformats.org/officeDocument/2006/relationships/image" Target="../media/image16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1619250" y="1093470"/>
            <a:ext cx="1263015" cy="125031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Picture 23" descr="C:\Users\Administrator\AppData\Roaming\Tencent\Users\541737432\QQ\WinTemp\RichOle\%GW(GQ8U{$DIS8QBEQNV{]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920" y="3816985"/>
            <a:ext cx="8646160" cy="2875280"/>
          </a:xfrm>
          <a:prstGeom prst="rect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  <a:softEdge rad="127000"/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9" name="标题 1"/>
          <p:cNvSpPr txBox="1"/>
          <p:nvPr/>
        </p:nvSpPr>
        <p:spPr>
          <a:xfrm>
            <a:off x="1711325" y="662940"/>
            <a:ext cx="6172835" cy="168084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6600" b="1" dirty="0" smtClean="0">
                <a:solidFill>
                  <a:srgbClr val="FFC000"/>
                </a:solidFill>
                <a:latin typeface="楷体" panose="02010609060101010101" charset="-122"/>
                <a:ea typeface="楷体" panose="02010609060101010101" charset="-122"/>
              </a:rPr>
              <a:t>25</a:t>
            </a:r>
            <a:r>
              <a:rPr lang="en-US" altLang="zh-CN" sz="8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8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羿</a:t>
            </a:r>
            <a:r>
              <a:rPr lang="zh-CN" altLang="en-US" sz="80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射</a:t>
            </a:r>
            <a:r>
              <a:rPr lang="zh-CN" altLang="en-US" sz="8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九日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281170" y="662940"/>
            <a:ext cx="1112520" cy="6299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500">
                <a:solidFill>
                  <a:srgbClr val="0000CC"/>
                </a:solidFill>
                <a:sym typeface="+mn-ea"/>
              </a:rPr>
              <a:t>shè   </a:t>
            </a:r>
          </a:p>
        </p:txBody>
      </p:sp>
      <p:sp>
        <p:nvSpPr>
          <p:cNvPr id="6" name="椭圆 5"/>
          <p:cNvSpPr/>
          <p:nvPr/>
        </p:nvSpPr>
        <p:spPr>
          <a:xfrm rot="1860000">
            <a:off x="1915160" y="3674745"/>
            <a:ext cx="2961640" cy="117221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6888480" y="2240915"/>
            <a:ext cx="1544489" cy="1568358"/>
            <a:chOff x="10848" y="3509"/>
            <a:chExt cx="2432" cy="2490"/>
          </a:xfrm>
        </p:grpSpPr>
        <p:grpSp>
          <p:nvGrpSpPr>
            <p:cNvPr id="7" name="组合 35"/>
            <p:cNvGrpSpPr/>
            <p:nvPr/>
          </p:nvGrpSpPr>
          <p:grpSpPr>
            <a:xfrm>
              <a:off x="10848" y="3509"/>
              <a:ext cx="2432" cy="2249"/>
              <a:chOff x="-2214610" y="714356"/>
              <a:chExt cx="1785950" cy="1643868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75" name="矩形 74"/>
              <p:cNvSpPr/>
              <p:nvPr/>
            </p:nvSpPr>
            <p:spPr>
              <a:xfrm>
                <a:off x="-2214610" y="714356"/>
                <a:ext cx="1785950" cy="1643074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76" name="直接连接符 75"/>
              <p:cNvCxnSpPr>
                <a:stCxn id="75" idx="1"/>
                <a:endCxn id="75" idx="3"/>
              </p:cNvCxnSpPr>
              <p:nvPr/>
            </p:nvCxnSpPr>
            <p:spPr>
              <a:xfrm rot="10800000" flipH="1">
                <a:off x="-2214610" y="1535893"/>
                <a:ext cx="1785950" cy="1588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/>
              <p:cNvCxnSpPr>
                <a:stCxn id="75" idx="0"/>
                <a:endCxn id="75" idx="2"/>
              </p:cNvCxnSpPr>
              <p:nvPr/>
            </p:nvCxnSpPr>
            <p:spPr>
              <a:xfrm rot="16200000" flipH="1">
                <a:off x="-2143172" y="1535893"/>
                <a:ext cx="1643074" cy="1588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8" name="TextBox 23"/>
            <p:cNvSpPr txBox="1">
              <a:spLocks noChangeArrowheads="1"/>
            </p:cNvSpPr>
            <p:nvPr/>
          </p:nvSpPr>
          <p:spPr bwMode="auto">
            <a:xfrm>
              <a:off x="10848" y="3509"/>
              <a:ext cx="1934" cy="24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zh-CN" altLang="en-US" sz="9600" b="1" dirty="0" smtClean="0">
                  <a:latin typeface="楷体" panose="02010609060101010101" charset="-122"/>
                  <a:ea typeface="楷体" panose="02010609060101010101" charset="-122"/>
                </a:rPr>
                <a:t>弓</a:t>
              </a:r>
              <a:endParaRPr lang="zh-CN" altLang="en-US" sz="9600" b="1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7010400" y="2302510"/>
            <a:ext cx="1300480" cy="14452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8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箭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7237095" y="1979930"/>
            <a:ext cx="847090" cy="6299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500">
                <a:solidFill>
                  <a:srgbClr val="0000CC"/>
                </a:solidFill>
                <a:sym typeface="+mn-ea"/>
              </a:rPr>
              <a:t>ji</a:t>
            </a:r>
            <a:r>
              <a:rPr lang="en-US" altLang="zh-CN" sz="3500">
                <a:solidFill>
                  <a:srgbClr val="0000CC"/>
                </a:solidFill>
                <a:latin typeface="+mn-ea"/>
                <a:sym typeface="+mn-ea"/>
              </a:rPr>
              <a:t>à</a:t>
            </a:r>
            <a:r>
              <a:rPr lang="en-US" altLang="zh-CN" sz="3500">
                <a:solidFill>
                  <a:srgbClr val="0000CC"/>
                </a:solidFill>
                <a:sym typeface="+mn-ea"/>
              </a:rPr>
              <a:t>n</a:t>
            </a:r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6078855" y="2302510"/>
            <a:ext cx="1300480" cy="14452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88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弓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936615" y="2302510"/>
            <a:ext cx="1300480" cy="14452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88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射</a:t>
            </a:r>
          </a:p>
        </p:txBody>
      </p:sp>
      <p:sp>
        <p:nvSpPr>
          <p:cNvPr id="10" name="椭圆 9"/>
          <p:cNvSpPr/>
          <p:nvPr/>
        </p:nvSpPr>
        <p:spPr>
          <a:xfrm rot="9720000">
            <a:off x="1729740" y="4100830"/>
            <a:ext cx="2961640" cy="588010"/>
          </a:xfrm>
          <a:prstGeom prst="ellipse">
            <a:avLst/>
          </a:prstGeom>
          <a:noFill/>
          <a:ln w="25400"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 descr="20160309123347_xNcdC.thumb.700_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0365" y="328930"/>
            <a:ext cx="621030" cy="6210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11" grpId="0"/>
      <p:bldP spid="12" grpId="0"/>
      <p:bldP spid="13" grpId="0"/>
      <p:bldP spid="13" grpId="1"/>
      <p:bldP spid="14" grpId="0"/>
      <p:bldP spid="10" grpId="0" animBg="1"/>
      <p:bldP spid="10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1619250" y="1093470"/>
            <a:ext cx="1263015" cy="125031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5" name="Picture 23" descr="C:\Users\Administrator\AppData\Roaming\Tencent\Users\541737432\QQ\WinTemp\RichOle\%GW(GQ8U{$DIS8QBEQNV{]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920" y="3816985"/>
            <a:ext cx="8646160" cy="2875280"/>
          </a:xfrm>
          <a:prstGeom prst="rect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  <a:softEdge rad="127000"/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9" name="标题 1"/>
          <p:cNvSpPr txBox="1"/>
          <p:nvPr/>
        </p:nvSpPr>
        <p:spPr>
          <a:xfrm>
            <a:off x="1711325" y="662940"/>
            <a:ext cx="6172835" cy="168084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6600" b="1" dirty="0" smtClean="0">
                <a:solidFill>
                  <a:srgbClr val="FFC000"/>
                </a:solidFill>
                <a:latin typeface="楷体" panose="02010609060101010101" charset="-122"/>
                <a:ea typeface="楷体" panose="02010609060101010101" charset="-122"/>
              </a:rPr>
              <a:t>25</a:t>
            </a:r>
            <a:r>
              <a:rPr lang="en-US" altLang="zh-CN" sz="80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80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楷体" panose="02010609060101010101" charset="-122"/>
                <a:ea typeface="楷体" panose="02010609060101010101" charset="-122"/>
              </a:rPr>
              <a:t>羿</a:t>
            </a:r>
            <a:r>
              <a:rPr lang="zh-CN" altLang="en-US" sz="80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射</a:t>
            </a:r>
            <a:r>
              <a:rPr lang="zh-CN" altLang="en-US" sz="80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楷体" panose="02010609060101010101" charset="-122"/>
                <a:ea typeface="楷体" panose="02010609060101010101" charset="-122"/>
              </a:rPr>
              <a:t>九日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281170" y="662940"/>
            <a:ext cx="1112520" cy="6299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500">
                <a:solidFill>
                  <a:srgbClr val="0000CC"/>
                </a:solidFill>
                <a:sym typeface="+mn-ea"/>
              </a:rPr>
              <a:t>shè   </a:t>
            </a:r>
          </a:p>
        </p:txBody>
      </p:sp>
      <p:pic>
        <p:nvPicPr>
          <p:cNvPr id="16" name="图片 15" descr="20160309123347_xNcdC.thumb.700_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0365" y="328930"/>
            <a:ext cx="621030" cy="621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6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77636" y="167153"/>
            <a:ext cx="8434669" cy="6457765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9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很久很久以前，在世界最东边的海上，生长着一课大树叫扶桑。扶桑的枝头站着一个太阳，底下还有九个太阳。每天天快亮时，扶桑枝头的太阳就坐上两轮车，开始从东往西穿过天空。是个太阳每天轮换，给大地万物带来光明和温暖。</a:t>
            </a:r>
            <a:endParaRPr lang="zh-CN" altLang="en-US" sz="39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2289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20160309123347_xNcdC.thumb.700_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0365" y="328930"/>
            <a:ext cx="621030" cy="62103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929677" y="483794"/>
            <a:ext cx="6541770" cy="17947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默</a:t>
            </a:r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读课文，不指读。</a:t>
            </a:r>
            <a:endParaRPr lang="en-US" altLang="zh-CN" sz="4000" b="1" dirty="0" smtClean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思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考：课文主要写了什么？</a:t>
            </a:r>
            <a:endParaRPr lang="zh-CN" altLang="en-US" sz="4000" dirty="0"/>
          </a:p>
        </p:txBody>
      </p:sp>
      <p:pic>
        <p:nvPicPr>
          <p:cNvPr id="11" name="Picture 23" descr="C:\Users\Administrator\AppData\Roaming\Tencent\Users\541737432\QQ\WinTemp\RichOle\%GW(GQ8U{$DIS8QBEQNV{]7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9882" y="2441607"/>
            <a:ext cx="3802173" cy="3896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文本占位符 9217"/>
          <p:cNvSpPr>
            <a:spLocks noGrp="1"/>
          </p:cNvSpPr>
          <p:nvPr/>
        </p:nvSpPr>
        <p:spPr>
          <a:xfrm>
            <a:off x="117102" y="3615821"/>
            <a:ext cx="5889625" cy="2808287"/>
          </a:xfrm>
          <a:prstGeom prst="rect">
            <a:avLst/>
          </a:prstGeom>
          <a:solidFill>
            <a:schemeClr val="bg1">
              <a:alpha val="52000"/>
            </a:schemeClr>
          </a:solidFill>
          <a:ln w="9525">
            <a:noFill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zh-CN" altLang="en-US" sz="4800" b="1" dirty="0">
                <a:solidFill>
                  <a:srgbClr val="FF5050"/>
                </a:solidFill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4800" b="1" dirty="0">
                <a:solidFill>
                  <a:srgbClr val="FF505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4800" b="1" dirty="0">
                <a:solidFill>
                  <a:srgbClr val="FF5050"/>
                </a:solidFill>
                <a:latin typeface="楷体" panose="02010609060101010101" charset="-122"/>
                <a:ea typeface="楷体" panose="02010609060101010101" charset="-122"/>
              </a:rPr>
              <a:t>）羿为什么射日？</a:t>
            </a:r>
          </a:p>
          <a:p>
            <a:pPr>
              <a:buNone/>
            </a:pPr>
            <a:r>
              <a:rPr lang="zh-CN" altLang="en-US" sz="4800" b="1" dirty="0">
                <a:solidFill>
                  <a:srgbClr val="FF5050"/>
                </a:solidFill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4800" b="1" dirty="0">
                <a:solidFill>
                  <a:srgbClr val="FF505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4800" b="1" dirty="0">
                <a:solidFill>
                  <a:srgbClr val="FF5050"/>
                </a:solidFill>
                <a:latin typeface="楷体" panose="02010609060101010101" charset="-122"/>
                <a:ea typeface="楷体" panose="02010609060101010101" charset="-122"/>
              </a:rPr>
              <a:t>）羿怎样射日？</a:t>
            </a:r>
          </a:p>
          <a:p>
            <a:pPr>
              <a:buNone/>
            </a:pPr>
            <a:r>
              <a:rPr lang="zh-CN" altLang="en-US" sz="4800" b="1" dirty="0">
                <a:solidFill>
                  <a:srgbClr val="FF5050"/>
                </a:solidFill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4800" b="1" dirty="0">
                <a:solidFill>
                  <a:srgbClr val="FF505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en-US" sz="4800" b="1" dirty="0">
                <a:solidFill>
                  <a:srgbClr val="FF5050"/>
                </a:solidFill>
                <a:latin typeface="楷体" panose="02010609060101010101" charset="-122"/>
                <a:ea typeface="楷体" panose="02010609060101010101" charset="-122"/>
              </a:rPr>
              <a:t>）结果怎样？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20160309123347_xNcdC.thumb.700_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0365" y="328930"/>
            <a:ext cx="621030" cy="62103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479550" y="131700"/>
            <a:ext cx="599948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 dirty="0">
                <a:solidFill>
                  <a:srgbClr val="FF505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（</a:t>
            </a:r>
            <a:r>
              <a:rPr lang="en-US" altLang="zh-CN" sz="4800" b="1" dirty="0">
                <a:solidFill>
                  <a:srgbClr val="FF505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4800" b="1" dirty="0">
                <a:solidFill>
                  <a:srgbClr val="FF505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）羿为什么射日？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277495" y="949960"/>
            <a:ext cx="8805545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4000"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lang="zh-CN" altLang="en-US" sz="4000">
                <a:latin typeface="楷体" panose="02010609060101010101" charset="-122"/>
                <a:ea typeface="楷体" panose="02010609060101010101" charset="-122"/>
                <a:sym typeface="+mn-ea"/>
              </a:rPr>
              <a:t>可是，有一天，这十个太阳觉得轮流值日太没意思啦，于是，他们一齐跑了出来，出现在天空中。十个太阳像十个火球，炙烤着大地。</a:t>
            </a:r>
            <a:endParaRPr lang="zh-CN" altLang="en-US" sz="4000"/>
          </a:p>
        </p:txBody>
      </p:sp>
      <p:cxnSp>
        <p:nvCxnSpPr>
          <p:cNvPr id="4" name="直接连接符 3"/>
          <p:cNvCxnSpPr/>
          <p:nvPr/>
        </p:nvCxnSpPr>
        <p:spPr>
          <a:xfrm>
            <a:off x="6949440" y="3645535"/>
            <a:ext cx="1777365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380365" y="4588510"/>
            <a:ext cx="6213475" cy="508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734880" y="1143370"/>
            <a:ext cx="69088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rgbClr val="0000CC"/>
                </a:solidFill>
              </a:rPr>
              <a:t>②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07035" y="5021580"/>
            <a:ext cx="8145145" cy="1076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200" b="1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3200" b="1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大地上的万物发生了什么变化，请找出相关的语段读一读，并圈出变化的词语。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20160309123347_xNcdC.thumb.700_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0175" y="163195"/>
            <a:ext cx="621030" cy="6210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51180" y="520065"/>
            <a:ext cx="8578215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　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禾苗被晒枯了，土地被烤焦了，江河里的水被蒸干了，连地上的沙石好像都要被熔化了。人类的日子非常艰难。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51205" y="685610"/>
            <a:ext cx="690880" cy="70675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4000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③</a:t>
            </a:r>
          </a:p>
        </p:txBody>
      </p:sp>
      <p:sp>
        <p:nvSpPr>
          <p:cNvPr id="5" name="椭圆 4"/>
          <p:cNvSpPr/>
          <p:nvPr/>
        </p:nvSpPr>
        <p:spPr>
          <a:xfrm>
            <a:off x="3169920" y="754380"/>
            <a:ext cx="987425" cy="7366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6758940" y="754380"/>
            <a:ext cx="987425" cy="7366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736340" y="1697355"/>
            <a:ext cx="987425" cy="7366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3169920" y="2606040"/>
            <a:ext cx="987425" cy="7366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7825105" y="2606040"/>
            <a:ext cx="987425" cy="7366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751205" y="3470275"/>
            <a:ext cx="987425" cy="7366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flipV="1">
            <a:off x="5123180" y="3347720"/>
            <a:ext cx="3866515" cy="825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506730" y="4205605"/>
            <a:ext cx="1476375" cy="127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506730" y="4479925"/>
            <a:ext cx="3041015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羿射日的原因：</a:t>
            </a: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550545" y="5063490"/>
            <a:ext cx="8207375" cy="14351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zh-CN" sz="35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5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十个太阳炙烤着大地，人类的日子很艰难。</a:t>
            </a:r>
          </a:p>
        </p:txBody>
      </p:sp>
      <p:sp>
        <p:nvSpPr>
          <p:cNvPr id="16" name="爆炸形 2 15"/>
          <p:cNvSpPr/>
          <p:nvPr/>
        </p:nvSpPr>
        <p:spPr>
          <a:xfrm>
            <a:off x="5035550" y="3470275"/>
            <a:ext cx="3000375" cy="1707515"/>
          </a:xfrm>
          <a:prstGeom prst="irregularSeal2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300" b="1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起因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2151380" y="3470275"/>
            <a:ext cx="6108065" cy="2409190"/>
          </a:xfrm>
          <a:prstGeom prst="roundRect">
            <a:avLst/>
          </a:prstGeom>
          <a:solidFill>
            <a:srgbClr val="CC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lnSpc>
                <a:spcPct val="150000"/>
              </a:lnSpc>
            </a:pPr>
            <a:r>
              <a:rPr lang="zh-CN" altLang="en-US" sz="45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晒枯</a:t>
            </a:r>
            <a:r>
              <a:rPr lang="zh-CN" altLang="en-US" sz="45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禾苗  </a:t>
            </a:r>
            <a:r>
              <a:rPr lang="zh-CN" altLang="en-US" sz="45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烤焦</a:t>
            </a:r>
            <a:r>
              <a:rPr lang="zh-CN" altLang="en-US" sz="45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土地</a:t>
            </a:r>
          </a:p>
          <a:p>
            <a:pPr algn="ctr" fontAlgn="auto">
              <a:lnSpc>
                <a:spcPct val="150000"/>
              </a:lnSpc>
            </a:pPr>
            <a:r>
              <a:rPr lang="zh-CN" altLang="en-US" sz="45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蒸干</a:t>
            </a:r>
            <a:r>
              <a:rPr lang="zh-CN" altLang="en-US" sz="45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江河  </a:t>
            </a:r>
            <a:r>
              <a:rPr lang="zh-CN" altLang="en-US" sz="45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熔化</a:t>
            </a:r>
            <a:r>
              <a:rPr lang="zh-CN" altLang="en-US" sz="45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沙石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1" dur="1" fill="hold"/>
                                        <p:tgtEl>
                                          <p:spTgt spid="1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6" dur="1" fill="hold"/>
                                        <p:tgtEl>
                                          <p:spTgt spid="1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5" grpId="0" bldLvl="0" animBg="1"/>
      <p:bldP spid="6" grpId="0" bldLvl="0" animBg="1"/>
      <p:bldP spid="7" grpId="0" bldLvl="0" animBg="1"/>
      <p:bldP spid="8" grpId="0" bldLvl="0" animBg="1"/>
      <p:bldP spid="9" grpId="0" bldLvl="0" animBg="1"/>
      <p:bldP spid="10" grpId="0" bldLvl="0" animBg="1"/>
      <p:bldP spid="13" grpId="0"/>
      <p:bldP spid="14" grpId="0" animBg="1"/>
      <p:bldP spid="16" grpId="0" animBg="1"/>
      <p:bldP spid="17" grpId="0" bldLvl="0" animBg="1"/>
      <p:bldP spid="17" grpId="1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20160309123347_xNcdC.thumb.700_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0365" y="328930"/>
            <a:ext cx="621030" cy="62103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262380" y="328930"/>
            <a:ext cx="8494395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0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神箭手羿决心帮助人们脱离苦海。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35940" y="1035685"/>
            <a:ext cx="5445722" cy="83099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>
                <a:solidFill>
                  <a:srgbClr val="FF505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</a:t>
            </a:r>
            <a:r>
              <a:rPr lang="en-US" altLang="zh-CN" sz="4800" b="1">
                <a:solidFill>
                  <a:srgbClr val="FF505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</a:t>
            </a:r>
            <a:r>
              <a:rPr lang="zh-CN" altLang="en-US" sz="4800" b="1">
                <a:solidFill>
                  <a:srgbClr val="FF505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）羿怎样射日？</a:t>
            </a: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0365" y="1035685"/>
            <a:ext cx="8758555" cy="56311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40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他翻过九十九座高山，蹚过九十九条大河，来到东海边。他登上一座大山，搭上神箭，拉开神弓，对准天上的一个太阳，嗖地就是一箭。那个太阳一下子爆裂开，一团团火球到处乱窜，接着，噗噗地掉在地上。</a:t>
            </a:r>
          </a:p>
        </p:txBody>
      </p:sp>
      <p:sp>
        <p:nvSpPr>
          <p:cNvPr id="5" name="椭圆 4"/>
          <p:cNvSpPr/>
          <p:nvPr/>
        </p:nvSpPr>
        <p:spPr>
          <a:xfrm>
            <a:off x="1001395" y="1294130"/>
            <a:ext cx="987425" cy="7366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5525770" y="1214755"/>
            <a:ext cx="987425" cy="7366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988820" y="2149475"/>
            <a:ext cx="987425" cy="7366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5525770" y="2149475"/>
            <a:ext cx="987425" cy="7366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380365" y="3060700"/>
            <a:ext cx="987425" cy="7366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2976245" y="3060700"/>
            <a:ext cx="987425" cy="7366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525770" y="3060700"/>
            <a:ext cx="987425" cy="7366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247650" y="3797300"/>
            <a:ext cx="8464550" cy="2409190"/>
          </a:xfrm>
          <a:prstGeom prst="roundRect">
            <a:avLst/>
          </a:prstGeom>
          <a:solidFill>
            <a:srgbClr val="CC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lnSpc>
                <a:spcPct val="150000"/>
              </a:lnSpc>
            </a:pPr>
            <a:r>
              <a:rPr lang="zh-CN" altLang="en-US" sz="45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翻过</a:t>
            </a:r>
            <a:r>
              <a:rPr lang="zh-CN" altLang="en-US" sz="45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高山  </a:t>
            </a:r>
            <a:r>
              <a:rPr lang="zh-CN" altLang="en-US" sz="45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蹚过</a:t>
            </a:r>
            <a:r>
              <a:rPr lang="zh-CN" altLang="en-US" sz="45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大河  </a:t>
            </a:r>
            <a:r>
              <a:rPr lang="zh-CN" altLang="en-US" sz="45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登上</a:t>
            </a:r>
            <a:r>
              <a:rPr lang="zh-CN" altLang="en-US" sz="45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大山  </a:t>
            </a:r>
            <a:r>
              <a:rPr lang="zh-CN" altLang="en-US" sz="45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搭上</a:t>
            </a:r>
            <a:r>
              <a:rPr lang="zh-CN" altLang="en-US" sz="45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神箭  </a:t>
            </a:r>
            <a:r>
              <a:rPr lang="zh-CN" altLang="en-US" sz="45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拉开</a:t>
            </a:r>
            <a:r>
              <a:rPr lang="zh-CN" altLang="en-US" sz="45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神弓  </a:t>
            </a:r>
            <a:r>
              <a:rPr lang="zh-CN" altLang="en-US" sz="45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对准</a:t>
            </a:r>
            <a:r>
              <a:rPr lang="zh-CN" altLang="en-US" sz="45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太阳</a:t>
            </a:r>
            <a:endParaRPr lang="en-US" altLang="zh-CN" sz="45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  <p:bldP spid="4" grpId="0"/>
      <p:bldP spid="5" grpId="0" bldLvl="0" animBg="1"/>
      <p:bldP spid="6" grpId="0" bldLvl="0" animBg="1"/>
      <p:bldP spid="7" grpId="0" bldLvl="0" animBg="1"/>
      <p:bldP spid="8" grpId="0" bldLvl="0" animBg="1"/>
      <p:bldP spid="9" grpId="0" bldLvl="0" animBg="1"/>
      <p:bldP spid="10" grpId="0" bldLvl="0" animBg="1"/>
      <p:bldP spid="11" grpId="0" bldLvl="0" animBg="1"/>
      <p:bldP spid="17" grpId="0" bldLvl="0" animBg="1"/>
      <p:bldP spid="17" grpId="1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20160309123347_xNcdC.thumb.700_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0365" y="328930"/>
            <a:ext cx="621030" cy="62103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59740" y="613410"/>
            <a:ext cx="8758555" cy="37846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40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40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羿一口气射下了九个太阳，炎热渐渐退去。羿又伸手拔箭，准备射下最后一个太阳。这个太阳害怕极了，慌慌张张地躲进了大海里。</a:t>
            </a:r>
          </a:p>
        </p:txBody>
      </p:sp>
      <p:sp>
        <p:nvSpPr>
          <p:cNvPr id="10" name="椭圆 9"/>
          <p:cNvSpPr/>
          <p:nvPr/>
        </p:nvSpPr>
        <p:spPr>
          <a:xfrm>
            <a:off x="2094230" y="783590"/>
            <a:ext cx="1553210" cy="7366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4052570" y="1771015"/>
            <a:ext cx="1684020" cy="7366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59740" y="5269865"/>
            <a:ext cx="7124065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羿有没有射下最后一个太阳？为什么？</a:t>
            </a: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59740" y="4398010"/>
            <a:ext cx="426593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大地发生了什么变化？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1554480" y="1513205"/>
            <a:ext cx="7379335" cy="571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V="1">
            <a:off x="459740" y="2395220"/>
            <a:ext cx="2292985" cy="381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 bldLvl="0" animBg="1"/>
      <p:bldP spid="2" grpId="0" bldLvl="0" animBg="1"/>
      <p:bldP spid="13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20160309123347_xNcdC.thumb.700_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8940" y="419735"/>
            <a:ext cx="621030" cy="62103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08940" y="196215"/>
            <a:ext cx="8326755" cy="4707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4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天上没有了太阳，整个世界一片黑暗。羿想，没有了太阳，就没有了光明和温暖，庄稼不能生长，人类和动物也没法活下去。于是，羿留下了最后一个太阳。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8940" y="1243700"/>
            <a:ext cx="1198880" cy="70675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黑暗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08940" y="2181595"/>
            <a:ext cx="2722880" cy="70675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光明和温暖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474970" y="2181595"/>
            <a:ext cx="1198880" cy="70675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生长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920240" y="3098535"/>
            <a:ext cx="2722880" cy="70675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没法活下去</a:t>
            </a: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6442710" y="3790315"/>
            <a:ext cx="2292985" cy="381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501650" y="4737735"/>
            <a:ext cx="3326765" cy="381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484505" y="4782820"/>
            <a:ext cx="3480440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 b="1" dirty="0" smtClean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羿是怎么射日的</a:t>
            </a:r>
            <a:r>
              <a:rPr lang="zh-CN" altLang="en-US" sz="3200" b="1" dirty="0" smtClean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528320" y="5366385"/>
            <a:ext cx="8207375" cy="14351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zh-CN" sz="35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5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羿射下了九个太阳，留下了最后一个。</a:t>
            </a:r>
          </a:p>
        </p:txBody>
      </p:sp>
      <p:sp>
        <p:nvSpPr>
          <p:cNvPr id="16" name="爆炸形 2 15"/>
          <p:cNvSpPr/>
          <p:nvPr/>
        </p:nvSpPr>
        <p:spPr>
          <a:xfrm>
            <a:off x="5013325" y="3773170"/>
            <a:ext cx="3000375" cy="1707515"/>
          </a:xfrm>
          <a:prstGeom prst="irregularSeal2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300" b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经过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1" fill="hold"/>
                                        <p:tgtEl>
                                          <p:spTgt spid="1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4" dur="1" fill="hold"/>
                                        <p:tgtEl>
                                          <p:spTgt spid="1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13" grpId="0"/>
      <p:bldP spid="14" grpId="0" bldLvl="0" animBg="1"/>
      <p:bldP spid="16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20160309123347_xNcdC.thumb.700_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0365" y="328930"/>
            <a:ext cx="621030" cy="62103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001395" y="224155"/>
            <a:ext cx="4826962" cy="83099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>
                <a:solidFill>
                  <a:srgbClr val="FF505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</a:t>
            </a:r>
            <a:r>
              <a:rPr lang="en-US" altLang="zh-CN" sz="4800" b="1">
                <a:solidFill>
                  <a:srgbClr val="FF505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3</a:t>
            </a:r>
            <a:r>
              <a:rPr lang="zh-CN" altLang="en-US" sz="4800" b="1">
                <a:solidFill>
                  <a:srgbClr val="FF505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）结果怎样？</a:t>
            </a: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69290" y="949960"/>
            <a:ext cx="8042275" cy="37846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40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40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从此，太阳每天从东方升起，到西方落下。土地渐渐滋润起来，花草树木渐渐繁茂起来，江河奔腾欢唱，大地上重新现出了勃勃生机。</a:t>
            </a: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5911215" y="2719705"/>
            <a:ext cx="993775" cy="4445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7366000" y="3632200"/>
            <a:ext cx="1039495" cy="0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3807460" y="3627755"/>
            <a:ext cx="1050290" cy="4445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V="1">
            <a:off x="6301105" y="4554220"/>
            <a:ext cx="2209800" cy="4445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767080" y="4549140"/>
            <a:ext cx="1039495" cy="0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528320" y="5229860"/>
            <a:ext cx="3041015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羿射日的结果：</a:t>
            </a: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528320" y="5813425"/>
            <a:ext cx="8207375" cy="9880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zh-CN" sz="35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5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大地上重新现出了勃勃生机。</a:t>
            </a:r>
          </a:p>
        </p:txBody>
      </p:sp>
      <p:sp>
        <p:nvSpPr>
          <p:cNvPr id="16" name="爆炸形 2 15"/>
          <p:cNvSpPr/>
          <p:nvPr/>
        </p:nvSpPr>
        <p:spPr>
          <a:xfrm>
            <a:off x="5052695" y="4378325"/>
            <a:ext cx="3000375" cy="1707515"/>
          </a:xfrm>
          <a:prstGeom prst="irregularSeal2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300" b="1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结果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" fill="hold"/>
                                        <p:tgtEl>
                                          <p:spTgt spid="1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1" fill="hold"/>
                                        <p:tgtEl>
                                          <p:spTgt spid="1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4" grpId="0" bldLvl="0" animBg="1"/>
      <p:bldP spid="16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20160309123347_xNcdC.thumb.700_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0365" y="328930"/>
            <a:ext cx="621030" cy="621030"/>
          </a:xfrm>
          <a:prstGeom prst="rect">
            <a:avLst/>
          </a:prstGeom>
        </p:spPr>
      </p:pic>
      <p:sp>
        <p:nvSpPr>
          <p:cNvPr id="33" name="矩形 32"/>
          <p:cNvSpPr/>
          <p:nvPr/>
        </p:nvSpPr>
        <p:spPr>
          <a:xfrm>
            <a:off x="733743" y="949960"/>
            <a:ext cx="7987665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 Unicode MS" panose="020B0604020202020204" charset="-122"/>
              </a:rPr>
              <a:t>根据表格里的内容，讲一讲这个故事。</a:t>
            </a:r>
          </a:p>
        </p:txBody>
      </p:sp>
      <p:graphicFrame>
        <p:nvGraphicFramePr>
          <p:cNvPr id="5" name="图示 4"/>
          <p:cNvGraphicFramePr/>
          <p:nvPr>
            <p:extLst>
              <p:ext uri="{D42A27DB-BD31-4B8C-83A1-F6EECF244321}">
                <p14:modId xmlns:p14="http://schemas.microsoft.com/office/powerpoint/2010/main" val="2960559320"/>
              </p:ext>
            </p:extLst>
          </p:nvPr>
        </p:nvGraphicFramePr>
        <p:xfrm>
          <a:off x="734060" y="1116965"/>
          <a:ext cx="8128000" cy="54184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云形标注 14"/>
          <p:cNvSpPr/>
          <p:nvPr/>
        </p:nvSpPr>
        <p:spPr>
          <a:xfrm>
            <a:off x="477445" y="3571663"/>
            <a:ext cx="6646059" cy="3061970"/>
          </a:xfrm>
          <a:prstGeom prst="cloudCallout">
            <a:avLst>
              <a:gd name="adj1" fmla="val 64607"/>
              <a:gd name="adj2" fmla="val 36478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TextBox 2"/>
          <p:cNvSpPr txBox="1"/>
          <p:nvPr/>
        </p:nvSpPr>
        <p:spPr>
          <a:xfrm>
            <a:off x="1029970" y="3967480"/>
            <a:ext cx="554101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楷体" panose="02010609060101010101" charset="-122"/>
                <a:ea typeface="楷体" panose="02010609060101010101" charset="-122"/>
              </a:rPr>
              <a:t>　　</a:t>
            </a:r>
            <a:r>
              <a:rPr lang="zh-CN" alt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神</a:t>
            </a:r>
            <a:r>
              <a:rPr lang="zh-CN" alt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话故事</a:t>
            </a:r>
            <a:r>
              <a:rPr lang="zh-CN" altLang="en-US" sz="3200" dirty="0" smtClean="0">
                <a:latin typeface="楷体" panose="02010609060101010101" charset="-122"/>
                <a:ea typeface="楷体" panose="02010609060101010101" charset="-122"/>
              </a:rPr>
              <a:t>带给我们最大的感受莫过于神奇，因为这些神话故事是我们的</a:t>
            </a:r>
            <a:r>
              <a:rPr lang="zh-CN" alt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祖先</a:t>
            </a:r>
            <a:r>
              <a:rPr lang="zh-CN" altLang="en-US" sz="3200" dirty="0" smtClean="0">
                <a:latin typeface="楷体" panose="02010609060101010101" charset="-122"/>
                <a:ea typeface="楷体" panose="02010609060101010101" charset="-122"/>
              </a:rPr>
              <a:t>几千年来智慧的结晶，里面充满了神奇的想象。</a:t>
            </a:r>
          </a:p>
        </p:txBody>
      </p:sp>
      <p:pic>
        <p:nvPicPr>
          <p:cNvPr id="22" name="Picture 4" descr="饿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45050" y="169545"/>
            <a:ext cx="4188460" cy="3230880"/>
          </a:xfrm>
          <a:prstGeom prst="roundRect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grpSp>
        <p:nvGrpSpPr>
          <p:cNvPr id="4" name="组合 3"/>
          <p:cNvGrpSpPr/>
          <p:nvPr/>
        </p:nvGrpSpPr>
        <p:grpSpPr>
          <a:xfrm>
            <a:off x="7705797" y="4719009"/>
            <a:ext cx="1327930" cy="2056092"/>
            <a:chOff x="5836357" y="4560894"/>
            <a:chExt cx="1327930" cy="2056092"/>
          </a:xfrm>
        </p:grpSpPr>
        <p:pic>
          <p:nvPicPr>
            <p:cNvPr id="25" name="图片 5"/>
            <p:cNvPicPr>
              <a:picLocks noChangeAspect="1"/>
            </p:cNvPicPr>
            <p:nvPr/>
          </p:nvPicPr>
          <p:blipFill rotWithShape="1">
            <a:blip r:embed="rId3" cstate="print"/>
            <a:srcRect l="35500" r="32250" b="80044"/>
            <a:stretch>
              <a:fillRect/>
            </a:stretch>
          </p:blipFill>
          <p:spPr bwMode="auto">
            <a:xfrm>
              <a:off x="5836357" y="4560894"/>
              <a:ext cx="429028" cy="3836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6478" y="4847939"/>
              <a:ext cx="1247809" cy="17690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7" name="图片 6" descr="timg"/>
          <p:cNvPicPr>
            <a:picLocks noChangeAspect="1"/>
          </p:cNvPicPr>
          <p:nvPr/>
        </p:nvPicPr>
        <p:blipFill>
          <a:blip r:embed="rId5"/>
          <a:srcRect l="12493" t="10784" r="16095" b="3586"/>
          <a:stretch>
            <a:fillRect/>
          </a:stretch>
        </p:blipFill>
        <p:spPr>
          <a:xfrm>
            <a:off x="148590" y="169545"/>
            <a:ext cx="4493260" cy="3231515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94360" y="365442"/>
            <a:ext cx="7886700" cy="1325563"/>
          </a:xfrm>
        </p:spPr>
        <p:txBody>
          <a:bodyPr>
            <a:normAutofit/>
          </a:bodyPr>
          <a:lstStyle/>
          <a:p>
            <a:r>
              <a:rPr lang="zh-CN" altLang="en-US" sz="3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回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忆《羿射九日》的起因、经过、结果，给下列图片排序，再把句子补充完整。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lum bright="24000"/>
          </a:blip>
          <a:stretch>
            <a:fillRect/>
          </a:stretch>
        </p:blipFill>
        <p:spPr>
          <a:xfrm>
            <a:off x="750570" y="1691005"/>
            <a:ext cx="2438400" cy="16383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lum bright="18000"/>
          </a:blip>
          <a:stretch>
            <a:fillRect/>
          </a:stretch>
        </p:blipFill>
        <p:spPr>
          <a:xfrm>
            <a:off x="3292475" y="1691005"/>
            <a:ext cx="2558415" cy="16383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9945" y="1691005"/>
            <a:ext cx="2571115" cy="1638300"/>
          </a:xfrm>
          <a:prstGeom prst="rect">
            <a:avLst/>
          </a:prstGeom>
        </p:spPr>
      </p:pic>
      <p:sp>
        <p:nvSpPr>
          <p:cNvPr id="7" name="标题 1"/>
          <p:cNvSpPr>
            <a:spLocks noGrp="1"/>
          </p:cNvSpPr>
          <p:nvPr/>
        </p:nvSpPr>
        <p:spPr>
          <a:xfrm>
            <a:off x="750570" y="3427730"/>
            <a:ext cx="7886700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00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000">
                <a:latin typeface="楷体" panose="02010609060101010101" pitchFamily="49" charset="-122"/>
                <a:ea typeface="楷体" panose="02010609060101010101" pitchFamily="49" charset="-122"/>
              </a:rPr>
              <a:t>（     ）     （     ）     （     ）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301490" y="3348990"/>
            <a:ext cx="54038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585595" y="3348990"/>
            <a:ext cx="54038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925310" y="3348990"/>
            <a:ext cx="54038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</a:p>
        </p:txBody>
      </p:sp>
      <p:sp>
        <p:nvSpPr>
          <p:cNvPr id="11" name="标题 1"/>
          <p:cNvSpPr>
            <a:spLocks noGrp="1"/>
          </p:cNvSpPr>
          <p:nvPr/>
        </p:nvSpPr>
        <p:spPr>
          <a:xfrm>
            <a:off x="336550" y="3427730"/>
            <a:ext cx="8714105" cy="29044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00000"/>
              </a:lnSpc>
            </a:pPr>
            <a:r>
              <a:rPr lang="zh-CN" altLang="en-US" sz="3500">
                <a:latin typeface="楷体" panose="02010609060101010101" pitchFamily="49" charset="-122"/>
                <a:ea typeface="楷体" panose="02010609060101010101" pitchFamily="49" charset="-122"/>
              </a:rPr>
              <a:t>因为</a:t>
            </a:r>
            <a:r>
              <a:rPr lang="zh-CN" altLang="en-US" sz="3500" u="sng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   </a:t>
            </a:r>
            <a:r>
              <a:rPr lang="zh-CN" altLang="en-US" sz="3500">
                <a:latin typeface="楷体" panose="02010609060101010101" pitchFamily="49" charset="-122"/>
                <a:ea typeface="楷体" panose="02010609060101010101" pitchFamily="49" charset="-122"/>
              </a:rPr>
              <a:t>，所以羿射下了九个太阳。</a:t>
            </a:r>
          </a:p>
          <a:p>
            <a:pPr fontAlgn="auto">
              <a:lnSpc>
                <a:spcPct val="100000"/>
              </a:lnSpc>
            </a:pPr>
            <a:r>
              <a:rPr lang="zh-CN" altLang="en-US" sz="3500">
                <a:latin typeface="楷体" panose="02010609060101010101" pitchFamily="49" charset="-122"/>
                <a:ea typeface="楷体" panose="02010609060101010101" pitchFamily="49" charset="-122"/>
              </a:rPr>
              <a:t>因为羿</a:t>
            </a:r>
            <a:r>
              <a:rPr lang="zh-CN" altLang="en-US" sz="35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射下了九个太阳，所以                    </a:t>
            </a:r>
            <a:r>
              <a:rPr lang="zh-CN" altLang="en-US" sz="3500" u="sng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      </a:t>
            </a:r>
          </a:p>
        </p:txBody>
      </p:sp>
      <p:cxnSp>
        <p:nvCxnSpPr>
          <p:cNvPr id="12" name="直接连接符 11"/>
          <p:cNvCxnSpPr/>
          <p:nvPr/>
        </p:nvCxnSpPr>
        <p:spPr>
          <a:xfrm flipV="1">
            <a:off x="6316980" y="5554345"/>
            <a:ext cx="2724785" cy="1333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336550" y="6234430"/>
            <a:ext cx="5598160" cy="444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5850890" y="5794375"/>
            <a:ext cx="627380" cy="6299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500">
                <a:latin typeface="楷体" panose="02010609060101010101" pitchFamily="49" charset="-122"/>
                <a:ea typeface="楷体" panose="02010609060101010101" pitchFamily="49" charset="-122"/>
                <a:cs typeface="+mj-cs"/>
                <a:sym typeface="+mn-ea"/>
              </a:rPr>
              <a:t>。</a:t>
            </a: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266825" y="4055745"/>
            <a:ext cx="8651240" cy="5530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十个太阳炙烤着大地，人类的日子很艰难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6146800" y="5110480"/>
            <a:ext cx="2097405" cy="5530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3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大地上重新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60045" y="5781675"/>
            <a:ext cx="2863215" cy="5530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现出了勃勃生机</a:t>
            </a: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5" grpId="0"/>
      <p:bldP spid="16" grpId="0"/>
      <p:bldP spid="1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20160309123347_xNcdC.thumb.700_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0365" y="328930"/>
            <a:ext cx="621030" cy="621030"/>
          </a:xfrm>
          <a:prstGeom prst="rect">
            <a:avLst/>
          </a:prstGeom>
        </p:spPr>
      </p:pic>
      <p:sp>
        <p:nvSpPr>
          <p:cNvPr id="14" name="TextBox 2"/>
          <p:cNvSpPr txBox="1"/>
          <p:nvPr/>
        </p:nvSpPr>
        <p:spPr>
          <a:xfrm>
            <a:off x="380365" y="1197052"/>
            <a:ext cx="797890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　  </a:t>
            </a:r>
            <a:r>
              <a:rPr lang="zh-CN" altLang="en-US" sz="6000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羿是一个</a:t>
            </a:r>
            <a:r>
              <a:rPr lang="zh-CN" altLang="en-US" sz="60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为</a:t>
            </a:r>
            <a:r>
              <a:rPr lang="zh-CN" altLang="en-US" sz="60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百姓着想、为民除害</a:t>
            </a:r>
            <a:r>
              <a:rPr lang="zh-CN" altLang="en-US" sz="6000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6000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人。</a:t>
            </a:r>
            <a:r>
              <a:rPr lang="zh-CN" altLang="en-US" sz="6000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 </a:t>
            </a:r>
            <a:endParaRPr lang="zh-CN" altLang="en-US" sz="3200" dirty="0" smtClean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385825" y="4832081"/>
            <a:ext cx="4780280" cy="1822450"/>
            <a:chOff x="867665" y="4068811"/>
            <a:chExt cx="4780280" cy="1822450"/>
          </a:xfrm>
        </p:grpSpPr>
        <p:sp>
          <p:nvSpPr>
            <p:cNvPr id="18" name="云形标注 17"/>
            <p:cNvSpPr/>
            <p:nvPr/>
          </p:nvSpPr>
          <p:spPr>
            <a:xfrm>
              <a:off x="2555495" y="4068811"/>
              <a:ext cx="3092450" cy="1822450"/>
            </a:xfrm>
            <a:prstGeom prst="cloudCallout">
              <a:avLst>
                <a:gd name="adj1" fmla="val -74915"/>
                <a:gd name="adj2" fmla="val 24997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 smtClean="0">
                  <a:latin typeface="楷体" panose="02010609060101010101" charset="-122"/>
                  <a:ea typeface="楷体" panose="02010609060101010101" charset="-122"/>
                </a:rPr>
                <a:t>　　我还积累了 很多词语。</a:t>
              </a:r>
              <a:endParaRPr lang="zh-CN" altLang="en-US" sz="2400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  <p:pic>
          <p:nvPicPr>
            <p:cNvPr id="19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7665" y="4916670"/>
              <a:ext cx="878714" cy="9739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20160309123347_xNcdC.thumb.700_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3695" y="111125"/>
            <a:ext cx="621030" cy="621030"/>
          </a:xfrm>
          <a:prstGeom prst="rect">
            <a:avLst/>
          </a:prstGeom>
        </p:spPr>
      </p:pic>
      <p:grpSp>
        <p:nvGrpSpPr>
          <p:cNvPr id="2" name="组合 13"/>
          <p:cNvGrpSpPr/>
          <p:nvPr/>
        </p:nvGrpSpPr>
        <p:grpSpPr>
          <a:xfrm>
            <a:off x="7702315" y="4889915"/>
            <a:ext cx="933555" cy="1650056"/>
            <a:chOff x="5836357" y="4560894"/>
            <a:chExt cx="1327930" cy="2056092"/>
          </a:xfrm>
        </p:grpSpPr>
        <p:pic>
          <p:nvPicPr>
            <p:cNvPr id="3" name="图片 5"/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rcRect l="35500" r="32250" b="80044"/>
            <a:stretch>
              <a:fillRect/>
            </a:stretch>
          </p:blipFill>
          <p:spPr bwMode="auto">
            <a:xfrm>
              <a:off x="5836357" y="4560894"/>
              <a:ext cx="429028" cy="3836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6478" y="4847939"/>
              <a:ext cx="1247809" cy="17690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7" name="矩形 16"/>
          <p:cNvSpPr/>
          <p:nvPr/>
        </p:nvSpPr>
        <p:spPr>
          <a:xfrm>
            <a:off x="353695" y="334645"/>
            <a:ext cx="8604885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羿诛杀恶兽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</a:rPr>
              <a:t>封</a:t>
            </a: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</a:rPr>
              <a:t>豚是一只大野猪，住在桑</a:t>
            </a: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</a:rPr>
              <a:t>林，</a:t>
            </a: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</a:rPr>
              <a:t>被羿所杀。</a:t>
            </a:r>
          </a:p>
          <a:p>
            <a:pPr indent="457200">
              <a:lnSpc>
                <a:spcPct val="150000"/>
              </a:lnSpc>
            </a:pP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</a:rPr>
              <a:t>大羿为了取雄黄到北方诛杀九婴</a:t>
            </a: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</a:rPr>
              <a:t>。九</a:t>
            </a: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</a:rPr>
              <a:t>婴生于天地初分之时，既后羿战巴蛇，能吐水，又能喷火。高兴时就吐水，冲坏道路、田地。生气时就喷火，烧毁庄稼、房屋。见到羿，九婴并不像前两个恶兽那样害怕，而是直接与之对战。大羿四处躲闪，以避开凶险的水火网。随即，看准机会连发九箭，结束了九婴。</a:t>
            </a:r>
          </a:p>
          <a:p>
            <a:pPr indent="457200">
              <a:lnSpc>
                <a:spcPct val="150000"/>
              </a:lnSpc>
            </a:pP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</a:rPr>
              <a:t>大羿取了雄黄以后就前往洞庭斩</a:t>
            </a: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</a:rPr>
              <a:t>杀巴蛇。</a:t>
            </a: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</a:rPr>
              <a:t>巴蛇死的地方以后就叫做巴陵。</a:t>
            </a:r>
          </a:p>
          <a:p>
            <a:endParaRPr lang="zh-CN" altLang="en-US" sz="2800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20160309123347_xNcdC.thumb.700_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660" y="170815"/>
            <a:ext cx="621030" cy="621030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7939170" y="5143280"/>
            <a:ext cx="933555" cy="1650056"/>
            <a:chOff x="5836357" y="4560894"/>
            <a:chExt cx="1327930" cy="2056092"/>
          </a:xfrm>
        </p:grpSpPr>
        <p:pic>
          <p:nvPicPr>
            <p:cNvPr id="2" name="图片 5"/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rcRect l="35500" r="32250" b="80044"/>
            <a:stretch>
              <a:fillRect/>
            </a:stretch>
          </p:blipFill>
          <p:spPr bwMode="auto">
            <a:xfrm>
              <a:off x="5836357" y="4560894"/>
              <a:ext cx="429028" cy="3836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6478" y="4847939"/>
              <a:ext cx="1247809" cy="17690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7" name="矩形 16"/>
          <p:cNvSpPr/>
          <p:nvPr/>
        </p:nvSpPr>
        <p:spPr>
          <a:xfrm>
            <a:off x="327660" y="624205"/>
            <a:ext cx="8631555" cy="5692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</a:rPr>
              <a:t>在畴华之野，住着一个叫凿齿的怪物。凿齿长着野兽的头，其牙齿形状像凿子，能把金石贯穿。见大羿带着弓箭找上门来，凿齿慌忙一面拿起盾牌遮挡自己，一面伸出牙齿迎战。后羿挥动宝剑砍去，盾牌顿时折成两半。凿齿吓得转身逃跑，后羿则拉弓上弦，一箭正中凿齿心窝。</a:t>
            </a:r>
          </a:p>
          <a:p>
            <a:pPr indent="457200">
              <a:lnSpc>
                <a:spcPct val="150000"/>
              </a:lnSpc>
            </a:pP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</a:rPr>
              <a:t>之后，大羿在务成子的帮助下于青丘之泽杀死大风。</a:t>
            </a:r>
          </a:p>
          <a:p>
            <a:pPr indent="457200">
              <a:lnSpc>
                <a:spcPct val="150000"/>
              </a:lnSpc>
            </a:pPr>
            <a:endParaRPr lang="zh-CN" altLang="en-US" sz="2800" dirty="0" smtClean="0">
              <a:latin typeface="楷体" panose="02010609060101010101" charset="-122"/>
              <a:ea typeface="楷体" panose="02010609060101010101" charset="-122"/>
            </a:endParaRPr>
          </a:p>
          <a:p>
            <a:endParaRPr lang="zh-CN" altLang="en-US" sz="28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云形标注 17"/>
          <p:cNvSpPr/>
          <p:nvPr/>
        </p:nvSpPr>
        <p:spPr>
          <a:xfrm>
            <a:off x="4145280" y="5143500"/>
            <a:ext cx="3459480" cy="1490345"/>
          </a:xfrm>
          <a:prstGeom prst="cloudCallout">
            <a:avLst>
              <a:gd name="adj1" fmla="val 70091"/>
              <a:gd name="adj2" fmla="val 38495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zh-CN" altLang="en-US" sz="2400" dirty="0" smtClean="0">
                <a:latin typeface="楷体" panose="02010609060101010101" charset="-122"/>
                <a:ea typeface="楷体" panose="02010609060101010101" charset="-122"/>
              </a:rPr>
              <a:t>　　</a:t>
            </a: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</a:rPr>
              <a:t>你知道哪些神话故事？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8425" y="2954655"/>
            <a:ext cx="4871085" cy="3698875"/>
          </a:xfrm>
          <a:prstGeom prst="rect">
            <a:avLst/>
          </a:prstGeom>
        </p:spPr>
      </p:pic>
      <p:pic>
        <p:nvPicPr>
          <p:cNvPr id="15" name="图片 14" descr="20160309123347_xNcdC.thumb.700_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0365" y="328930"/>
            <a:ext cx="621030" cy="62103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155904" y="224155"/>
            <a:ext cx="3897222" cy="830997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讲讲神话故事</a:t>
            </a:r>
          </a:p>
        </p:txBody>
      </p:sp>
      <p:sp>
        <p:nvSpPr>
          <p:cNvPr id="3" name="云形标注 2"/>
          <p:cNvSpPr/>
          <p:nvPr/>
        </p:nvSpPr>
        <p:spPr>
          <a:xfrm>
            <a:off x="3893185" y="820420"/>
            <a:ext cx="5036820" cy="2068830"/>
          </a:xfrm>
          <a:prstGeom prst="cloudCallout">
            <a:avLst/>
          </a:prstGeom>
          <a:noFill/>
          <a:ln w="28575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366895" y="1089025"/>
            <a:ext cx="4264025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>
                <a:latin typeface="楷体" panose="02010609060101010101" pitchFamily="49" charset="-122"/>
                <a:ea typeface="楷体" panose="02010609060101010101" pitchFamily="49" charset="-122"/>
              </a:rPr>
              <a:t>还有哪些其他有趣的神话故事？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760" y="2977515"/>
            <a:ext cx="3641090" cy="3622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3606800" y="613410"/>
            <a:ext cx="5351780" cy="5632311"/>
          </a:xfrm>
          <a:prstGeom prst="rect">
            <a:avLst/>
          </a:prstGeom>
          <a:solidFill>
            <a:srgbClr val="B7D545">
              <a:alpha val="61000"/>
            </a:srgb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dirty="0" smtClean="0">
                <a:latin typeface="楷体" panose="02010609060101010101" charset="-122"/>
                <a:ea typeface="楷体" panose="02010609060101010101" charset="-122"/>
              </a:rPr>
              <a:t>　　 </a:t>
            </a:r>
            <a:r>
              <a:rPr lang="zh-CN" altLang="en-US" sz="3000" b="1" dirty="0" smtClean="0">
                <a:latin typeface="楷体" panose="02010609060101010101" charset="-122"/>
                <a:ea typeface="楷体" panose="02010609060101010101" charset="-122"/>
              </a:rPr>
              <a:t>本</a:t>
            </a:r>
            <a:r>
              <a:rPr lang="zh-CN" altLang="en-US" sz="3000" b="1" dirty="0" smtClean="0">
                <a:latin typeface="楷体" panose="02010609060101010101" charset="-122"/>
                <a:ea typeface="楷体" panose="02010609060101010101" charset="-122"/>
              </a:rPr>
              <a:t>称“羿”“大羿”“司羿”，上古射日英雄，后娶嫦娥为天后，据说大羿与嫦娥</a:t>
            </a:r>
            <a:r>
              <a:rPr lang="zh-CN" altLang="en-US" sz="3000" b="1" dirty="0" smtClean="0">
                <a:latin typeface="楷体" panose="02010609060101010101" charset="-122"/>
                <a:ea typeface="楷体" panose="02010609060101010101" charset="-122"/>
              </a:rPr>
              <a:t>是尧</a:t>
            </a:r>
            <a:r>
              <a:rPr lang="zh-CN" altLang="en-US" sz="3000" b="1" dirty="0" smtClean="0">
                <a:latin typeface="楷体" panose="02010609060101010101" charset="-122"/>
                <a:ea typeface="楷体" panose="02010609060101010101" charset="-122"/>
              </a:rPr>
              <a:t>时期人物。盖世英雄大羿先后射下九个太阳，从此天下风调雨顺；他又杀死众多吃人的猛禽恶兽，使百姓终能安居乐业。</a:t>
            </a:r>
          </a:p>
        </p:txBody>
      </p:sp>
      <p:pic>
        <p:nvPicPr>
          <p:cNvPr id="15" name="Picture 23" descr="C:\Users\Administrator\AppData\Roaming\Tencent\Users\541737432\QQ\WinTemp\RichOle\%GW(GQ8U{$DIS8QBEQNV{]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576" y="2479028"/>
            <a:ext cx="3325865" cy="35575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" name="文本框 1"/>
          <p:cNvSpPr txBox="1"/>
          <p:nvPr/>
        </p:nvSpPr>
        <p:spPr>
          <a:xfrm>
            <a:off x="1259840" y="911860"/>
            <a:ext cx="1203325" cy="13220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80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+mj-cs"/>
                <a:sym typeface="+mn-ea"/>
              </a:rPr>
              <a:t>羿</a:t>
            </a:r>
          </a:p>
        </p:txBody>
      </p:sp>
      <p:pic>
        <p:nvPicPr>
          <p:cNvPr id="3" name="图片 2" descr="20160309123347_xNcdC.thumb.700_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0365" y="328930"/>
            <a:ext cx="621030" cy="6210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4097"/>
          <p:cNvSpPr>
            <a:spLocks noGrp="1"/>
          </p:cNvSpPr>
          <p:nvPr>
            <p:ph type="title"/>
          </p:nvPr>
        </p:nvSpPr>
        <p:spPr>
          <a:xfrm>
            <a:off x="668973" y="634048"/>
            <a:ext cx="8229600" cy="1143000"/>
          </a:xfrm>
        </p:spPr>
        <p:txBody>
          <a:bodyPr anchor="ctr">
            <a:normAutofit/>
          </a:bodyPr>
          <a:lstStyle/>
          <a:p>
            <a:r>
              <a:rPr lang="zh-CN" altLang="en-US" sz="7200" b="1" dirty="0">
                <a:latin typeface="楷体" panose="02010609060101010101" charset="-122"/>
                <a:ea typeface="楷体" panose="02010609060101010101" charset="-122"/>
              </a:rPr>
              <a:t>听读</a:t>
            </a:r>
            <a:r>
              <a:rPr lang="zh-CN" altLang="en-US" sz="72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要</a:t>
            </a:r>
            <a:r>
              <a:rPr lang="zh-CN" altLang="en-US" sz="7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求：</a:t>
            </a:r>
          </a:p>
        </p:txBody>
      </p:sp>
      <p:sp>
        <p:nvSpPr>
          <p:cNvPr id="4099" name="文本占位符 4098"/>
          <p:cNvSpPr>
            <a:spLocks noGrp="1"/>
          </p:cNvSpPr>
          <p:nvPr>
            <p:ph type="body" idx="1"/>
          </p:nvPr>
        </p:nvSpPr>
        <p:spPr>
          <a:xfrm>
            <a:off x="546100" y="2323952"/>
            <a:ext cx="8365490" cy="281282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altLang="zh-CN" sz="4800" b="1" dirty="0" smtClean="0"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sz="4800" b="1" dirty="0" smtClean="0">
                <a:latin typeface="楷体" panose="02010609060101010101" charset="-122"/>
                <a:ea typeface="楷体" panose="02010609060101010101" charset="-122"/>
              </a:rPr>
              <a:t>标好自然段。</a:t>
            </a:r>
            <a:endParaRPr lang="en-US" altLang="zh-CN" sz="4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pPr>
              <a:buNone/>
            </a:pPr>
            <a:r>
              <a:rPr lang="en-US" altLang="zh-CN" sz="4800" b="1" dirty="0" smtClean="0">
                <a:latin typeface="楷体" panose="02010609060101010101" charset="-122"/>
                <a:ea typeface="楷体" panose="02010609060101010101" charset="-122"/>
              </a:rPr>
              <a:t>2.</a:t>
            </a:r>
            <a:r>
              <a:rPr lang="zh-CN" altLang="en-US" sz="4800" b="1" dirty="0" smtClean="0">
                <a:latin typeface="楷体" panose="02010609060101010101" charset="-122"/>
                <a:ea typeface="楷体" panose="02010609060101010101" charset="-122"/>
              </a:rPr>
              <a:t>轻声跟读带拼音的字。</a:t>
            </a:r>
            <a:endParaRPr lang="zh-CN" altLang="en-US" sz="48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buNone/>
            </a:pPr>
            <a:endParaRPr lang="zh-CN" altLang="en-US" sz="44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buNone/>
            </a:pPr>
            <a:endParaRPr lang="zh-CN" altLang="en-US" sz="48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5" name="图片 14" descr="20160309123347_xNcdC.thumb.700_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585" y="276225"/>
            <a:ext cx="621030" cy="6210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20160309123347_xNcdC.thumb.700_0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0365" y="328930"/>
            <a:ext cx="621030" cy="621030"/>
          </a:xfrm>
          <a:prstGeom prst="rect">
            <a:avLst/>
          </a:prstGeom>
        </p:spPr>
      </p:pic>
      <p:pic>
        <p:nvPicPr>
          <p:cNvPr id="2" name="第25课 羿射九日 朗读音视频">
            <a:hlinkClick r:id="" action="ppaction://media"/>
          </p:cNvPr>
          <p:cNvPicPr/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539388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>
                <p:cTn id="2" fill="hold" display="1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 additive="base"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20160309123347_xNcdC.thumb.700_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0365" y="328930"/>
            <a:ext cx="621030" cy="62103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9370" y="1712595"/>
            <a:ext cx="8666480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>
                <a:latin typeface="楷体" panose="02010609060101010101" charset="-122"/>
                <a:ea typeface="楷体" panose="02010609060101010101" charset="-122"/>
              </a:rPr>
              <a:t> 值 熔 裂 窜 稼   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935990" y="1313815"/>
            <a:ext cx="7492365" cy="629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500">
                <a:solidFill>
                  <a:srgbClr val="0000CC"/>
                </a:solidFill>
              </a:rPr>
              <a:t>zhí          róng          </a:t>
            </a:r>
            <a:r>
              <a:rPr lang="en-US" altLang="zh-CN" sz="3500">
                <a:solidFill>
                  <a:srgbClr val="0000CC"/>
                </a:solidFill>
                <a:sym typeface="+mn-ea"/>
              </a:rPr>
              <a:t>liè           </a:t>
            </a:r>
            <a:r>
              <a:rPr lang="en-US" altLang="zh-CN" sz="3500">
                <a:solidFill>
                  <a:srgbClr val="FF0000"/>
                </a:solidFill>
                <a:sym typeface="+mn-ea"/>
              </a:rPr>
              <a:t>c</a:t>
            </a:r>
            <a:r>
              <a:rPr lang="en-US" altLang="zh-CN" sz="3500">
                <a:solidFill>
                  <a:srgbClr val="0000CC"/>
                </a:solidFill>
                <a:sym typeface="+mn-ea"/>
              </a:rPr>
              <a:t>u</a:t>
            </a:r>
            <a:r>
              <a:rPr lang="en-US" altLang="zh-CN" sz="3500">
                <a:solidFill>
                  <a:srgbClr val="0000CC"/>
                </a:solidFill>
                <a:latin typeface="+mn-ea"/>
                <a:sym typeface="+mn-ea"/>
              </a:rPr>
              <a:t>à</a:t>
            </a:r>
            <a:r>
              <a:rPr lang="en-US" altLang="zh-CN" sz="3500">
                <a:solidFill>
                  <a:srgbClr val="0000CC"/>
                </a:solidFill>
                <a:sym typeface="+mn-ea"/>
              </a:rPr>
              <a:t>n  </a:t>
            </a:r>
            <a:r>
              <a:rPr lang="en-US" altLang="zh-CN" sz="3500">
                <a:solidFill>
                  <a:srgbClr val="0000CC"/>
                </a:solidFill>
              </a:rPr>
              <a:t>   </a:t>
            </a:r>
            <a:r>
              <a:rPr lang="en-US" altLang="zh-CN" sz="3500">
                <a:solidFill>
                  <a:srgbClr val="0000CC"/>
                </a:solidFill>
                <a:sym typeface="+mn-ea"/>
              </a:rPr>
              <a:t>    ji</a:t>
            </a:r>
            <a:r>
              <a:rPr lang="en-US" altLang="zh-CN" sz="3500">
                <a:solidFill>
                  <a:srgbClr val="0000CC"/>
                </a:solidFill>
                <a:latin typeface="+mj-ea"/>
                <a:ea typeface="+mj-ea"/>
                <a:sym typeface="+mn-ea"/>
              </a:rPr>
              <a:t>à</a:t>
            </a:r>
            <a:r>
              <a:rPr lang="en-US" altLang="zh-CN" sz="3500">
                <a:solidFill>
                  <a:srgbClr val="0000CC"/>
                </a:solidFill>
              </a:rPr>
              <a:t>  </a:t>
            </a:r>
            <a:r>
              <a:rPr lang="en-US" altLang="zh-CN" sz="3200"/>
              <a:t>   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213485" y="2234565"/>
            <a:ext cx="74923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                         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0165" y="3293110"/>
            <a:ext cx="3518535" cy="937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5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55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轮流值日</a:t>
            </a:r>
            <a:r>
              <a:rPr lang="en-US" altLang="zh-CN" sz="55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                           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260" y="1776730"/>
            <a:ext cx="828675" cy="13811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4300" y="1710055"/>
            <a:ext cx="914400" cy="144780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3946525" y="1776730"/>
            <a:ext cx="1304290" cy="656590"/>
            <a:chOff x="5302" y="5512"/>
            <a:chExt cx="2054" cy="1034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302" y="5512"/>
              <a:ext cx="2055" cy="1035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120" y="6308"/>
              <a:ext cx="419" cy="239"/>
            </a:xfrm>
            <a:prstGeom prst="rect">
              <a:avLst/>
            </a:prstGeom>
          </p:spPr>
        </p:pic>
      </p:grpSp>
      <p:sp>
        <p:nvSpPr>
          <p:cNvPr id="9" name="文本框 8"/>
          <p:cNvSpPr txBox="1"/>
          <p:nvPr/>
        </p:nvSpPr>
        <p:spPr>
          <a:xfrm>
            <a:off x="5686425" y="1927860"/>
            <a:ext cx="1002665" cy="1229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7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串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05420" y="1712595"/>
            <a:ext cx="800100" cy="144780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3811905" y="3293110"/>
            <a:ext cx="2030730" cy="937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5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熔化</a:t>
            </a:r>
            <a:r>
              <a:rPr lang="en-US" altLang="zh-CN" sz="55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                         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952490" y="3293110"/>
            <a:ext cx="2652395" cy="937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5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爆裂开</a:t>
            </a:r>
            <a:r>
              <a:rPr lang="en-US" altLang="zh-CN" sz="55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                         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0165" y="4499610"/>
            <a:ext cx="3518535" cy="937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5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55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到处乱窜</a:t>
            </a:r>
            <a:r>
              <a:rPr lang="en-US" altLang="zh-CN" sz="55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                           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5406390" y="4499610"/>
            <a:ext cx="1998980" cy="14452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8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庄</a:t>
            </a:r>
            <a:r>
              <a:rPr lang="zh-CN" altLang="en-US" sz="5500">
                <a:latin typeface="楷体" panose="02010609060101010101" charset="-122"/>
                <a:ea typeface="楷体" panose="02010609060101010101" charset="-122"/>
                <a:sym typeface="+mn-ea"/>
              </a:rPr>
              <a:t>稼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400675" y="4230370"/>
            <a:ext cx="1583055" cy="6299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500">
                <a:solidFill>
                  <a:srgbClr val="0000CC"/>
                </a:solidFill>
                <a:sym typeface="+mn-ea"/>
              </a:rPr>
              <a:t>zhu</a:t>
            </a:r>
            <a:r>
              <a:rPr lang="en-US" altLang="zh-CN" sz="3500">
                <a:solidFill>
                  <a:srgbClr val="0000CC"/>
                </a:solidFill>
                <a:latin typeface="+mn-ea"/>
                <a:sym typeface="+mn-ea"/>
              </a:rPr>
              <a:t>ā</a:t>
            </a:r>
            <a:r>
              <a:rPr lang="en-US" altLang="zh-CN" sz="3500">
                <a:solidFill>
                  <a:srgbClr val="0000CC"/>
                </a:solidFill>
                <a:sym typeface="+mn-ea"/>
              </a:rPr>
              <a:t>ng</a:t>
            </a:r>
            <a:r>
              <a:rPr lang="en-US" altLang="zh-CN" sz="3200">
                <a:sym typeface="+mn-ea"/>
              </a:rPr>
              <a:t> 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12" grpId="0"/>
      <p:bldP spid="16" grpId="1"/>
      <p:bldP spid="9" grpId="0"/>
      <p:bldP spid="11" grpId="1"/>
      <p:bldP spid="13" grpId="1"/>
      <p:bldP spid="14" grpId="1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20160309123347_xNcdC.thumb.700_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090" y="137795"/>
            <a:ext cx="621030" cy="62103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124585" y="885825"/>
            <a:ext cx="11794490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>
                <a:latin typeface="楷体" panose="02010609060101010101" charset="-122"/>
                <a:ea typeface="楷体" panose="02010609060101010101" charset="-122"/>
              </a:rPr>
              <a:t>艰 炎 滋 腾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306830" y="417195"/>
            <a:ext cx="7287895" cy="629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500">
                <a:solidFill>
                  <a:srgbClr val="0000CC"/>
                </a:solidFill>
              </a:rPr>
              <a:t> ji</a:t>
            </a:r>
            <a:r>
              <a:rPr lang="en-US" altLang="zh-CN" sz="3500">
                <a:solidFill>
                  <a:srgbClr val="FF0000"/>
                </a:solidFill>
                <a:latin typeface="+mj-ea"/>
                <a:ea typeface="+mj-ea"/>
              </a:rPr>
              <a:t>ā</a:t>
            </a:r>
            <a:r>
              <a:rPr lang="en-US" altLang="zh-CN" sz="3500">
                <a:solidFill>
                  <a:srgbClr val="FF0000"/>
                </a:solidFill>
              </a:rPr>
              <a:t>n</a:t>
            </a:r>
            <a:r>
              <a:rPr lang="en-US" altLang="zh-CN" sz="3500">
                <a:solidFill>
                  <a:srgbClr val="0000CC"/>
                </a:solidFill>
              </a:rPr>
              <a:t>         </a:t>
            </a:r>
            <a:r>
              <a:rPr lang="en-US" altLang="zh-CN" sz="3500">
                <a:solidFill>
                  <a:srgbClr val="0000CC"/>
                </a:solidFill>
                <a:sym typeface="+mn-ea"/>
              </a:rPr>
              <a:t> y</a:t>
            </a:r>
            <a:r>
              <a:rPr lang="en-US" altLang="zh-CN" sz="3500">
                <a:solidFill>
                  <a:srgbClr val="0000CC"/>
                </a:solidFill>
                <a:latin typeface="+mn-ea"/>
                <a:sym typeface="+mn-ea"/>
              </a:rPr>
              <a:t>á</a:t>
            </a:r>
            <a:r>
              <a:rPr lang="en-US" altLang="zh-CN" sz="3500">
                <a:solidFill>
                  <a:srgbClr val="0000CC"/>
                </a:solidFill>
                <a:sym typeface="+mn-ea"/>
              </a:rPr>
              <a:t>n           zī            t</a:t>
            </a:r>
            <a:r>
              <a:rPr lang="en-US" altLang="zh-CN" sz="3500">
                <a:solidFill>
                  <a:srgbClr val="FF0000"/>
                </a:solidFill>
                <a:sym typeface="+mn-ea"/>
              </a:rPr>
              <a:t>éng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278890" y="2576830"/>
            <a:ext cx="74923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                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2537460" y="2178050"/>
            <a:ext cx="2346960" cy="2245360"/>
            <a:chOff x="3781" y="5727"/>
            <a:chExt cx="3696" cy="3536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81" y="5858"/>
              <a:ext cx="3567" cy="3273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>
              <a:off x="4057" y="5727"/>
              <a:ext cx="3420" cy="35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0">
                  <a:latin typeface="楷体" panose="02010609060101010101" charset="-122"/>
                  <a:ea typeface="楷体" panose="02010609060101010101" charset="-122"/>
                </a:rPr>
                <a:t>炎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57175" y="2260220"/>
            <a:ext cx="2373619" cy="2245153"/>
            <a:chOff x="3781" y="5858"/>
            <a:chExt cx="3713" cy="3560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81" y="5858"/>
              <a:ext cx="3567" cy="3273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4074" y="5858"/>
              <a:ext cx="3420" cy="35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0">
                  <a:latin typeface="楷体" panose="02010609060101010101" charset="-122"/>
                  <a:ea typeface="楷体" panose="02010609060101010101" charset="-122"/>
                </a:rPr>
                <a:t>艰</a:t>
              </a: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532765" y="4339590"/>
            <a:ext cx="1325880" cy="216852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500">
                <a:latin typeface="楷体" panose="02010609060101010101" charset="-122"/>
                <a:ea typeface="楷体" panose="02010609060101010101" charset="-122"/>
                <a:sym typeface="+mn-ea"/>
              </a:rPr>
              <a:t>艰难</a:t>
            </a:r>
          </a:p>
          <a:p>
            <a:r>
              <a:rPr lang="zh-CN" altLang="en-US" sz="4500">
                <a:latin typeface="楷体" panose="02010609060101010101" charset="-122"/>
                <a:ea typeface="楷体" panose="02010609060101010101" charset="-122"/>
                <a:sym typeface="+mn-ea"/>
              </a:rPr>
              <a:t>艰苦</a:t>
            </a:r>
          </a:p>
          <a:p>
            <a:r>
              <a:rPr lang="zh-CN" altLang="en-US" sz="4500">
                <a:latin typeface="楷体" panose="02010609060101010101" charset="-122"/>
                <a:ea typeface="楷体" panose="02010609060101010101" charset="-122"/>
                <a:sym typeface="+mn-ea"/>
              </a:rPr>
              <a:t>艰辛</a:t>
            </a:r>
            <a:endParaRPr lang="zh-CN" altLang="en-US" sz="4500"/>
          </a:p>
        </p:txBody>
      </p:sp>
      <p:sp>
        <p:nvSpPr>
          <p:cNvPr id="17" name="椭圆 16"/>
          <p:cNvSpPr/>
          <p:nvPr/>
        </p:nvSpPr>
        <p:spPr>
          <a:xfrm>
            <a:off x="3728720" y="2855595"/>
            <a:ext cx="464820" cy="42291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2630805" y="4324350"/>
            <a:ext cx="2468880" cy="28613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500">
                <a:latin typeface="楷体" panose="02010609060101010101" charset="-122"/>
                <a:ea typeface="楷体" panose="02010609060101010101" charset="-122"/>
                <a:sym typeface="+mn-ea"/>
              </a:rPr>
              <a:t>炎热</a:t>
            </a:r>
          </a:p>
          <a:p>
            <a:r>
              <a:rPr lang="zh-CN" altLang="en-US" sz="4500">
                <a:latin typeface="楷体" panose="02010609060101010101" charset="-122"/>
                <a:ea typeface="楷体" panose="02010609060101010101" charset="-122"/>
                <a:sym typeface="+mn-ea"/>
              </a:rPr>
              <a:t>炎炎夏日</a:t>
            </a:r>
          </a:p>
          <a:p>
            <a:r>
              <a:rPr lang="zh-CN" altLang="en-US" sz="4500">
                <a:latin typeface="楷体" panose="02010609060101010101" charset="-122"/>
                <a:ea typeface="楷体" panose="02010609060101010101" charset="-122"/>
                <a:sym typeface="+mn-ea"/>
              </a:rPr>
              <a:t>烈日炎炎</a:t>
            </a:r>
          </a:p>
          <a:p>
            <a:endParaRPr lang="zh-CN" altLang="en-US" sz="4500"/>
          </a:p>
        </p:txBody>
      </p:sp>
      <p:sp>
        <p:nvSpPr>
          <p:cNvPr id="19" name="文本框 18"/>
          <p:cNvSpPr txBox="1"/>
          <p:nvPr/>
        </p:nvSpPr>
        <p:spPr>
          <a:xfrm>
            <a:off x="5435600" y="2576830"/>
            <a:ext cx="1579880" cy="9372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5500">
                <a:latin typeface="楷体" panose="02010609060101010101" charset="-122"/>
                <a:ea typeface="楷体" panose="02010609060101010101" charset="-122"/>
                <a:sym typeface="+mn-ea"/>
              </a:rPr>
              <a:t>滋润</a:t>
            </a:r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5533390" y="4121785"/>
            <a:ext cx="2976880" cy="9372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5500">
                <a:latin typeface="楷体" panose="02010609060101010101" charset="-122"/>
                <a:ea typeface="楷体" panose="02010609060101010101" charset="-122"/>
              </a:rPr>
              <a:t>奔腾欢唱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12" grpId="0"/>
      <p:bldP spid="14" grpId="0"/>
      <p:bldP spid="17" grpId="0" animBg="1"/>
      <p:bldP spid="18" grpId="0"/>
      <p:bldP spid="19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 descr="IMG_664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9770" y="3381375"/>
            <a:ext cx="2837815" cy="2837815"/>
          </a:xfrm>
          <a:prstGeom prst="rect">
            <a:avLst/>
          </a:prstGeom>
        </p:spPr>
      </p:pic>
      <p:pic>
        <p:nvPicPr>
          <p:cNvPr id="29" name="图片 28" descr="IMG_664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5440" y="3380740"/>
            <a:ext cx="2837815" cy="2837815"/>
          </a:xfrm>
          <a:prstGeom prst="rect">
            <a:avLst/>
          </a:prstGeom>
        </p:spPr>
      </p:pic>
      <p:pic>
        <p:nvPicPr>
          <p:cNvPr id="28" name="图片 27" descr="IMG_664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0720" y="208915"/>
            <a:ext cx="2837815" cy="2837815"/>
          </a:xfrm>
          <a:prstGeom prst="rect">
            <a:avLst/>
          </a:prstGeom>
        </p:spPr>
      </p:pic>
      <p:pic>
        <p:nvPicPr>
          <p:cNvPr id="27" name="图片 26" descr="IMG_664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15440" y="208280"/>
            <a:ext cx="2837815" cy="2837815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1615440" y="308610"/>
            <a:ext cx="2875280" cy="2861310"/>
            <a:chOff x="1741" y="423"/>
            <a:chExt cx="4528" cy="4506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741" y="423"/>
              <a:ext cx="4528" cy="4154"/>
            </a:xfrm>
            <a:prstGeom prst="rect">
              <a:avLst/>
            </a:prstGeom>
          </p:spPr>
        </p:pic>
        <p:sp>
          <p:nvSpPr>
            <p:cNvPr id="17" name="文本框 16">
              <a:hlinkClick r:id="rId7" action="ppaction://hlinkfile"/>
            </p:cNvPr>
            <p:cNvSpPr txBox="1"/>
            <p:nvPr/>
          </p:nvSpPr>
          <p:spPr>
            <a:xfrm>
              <a:off x="2025" y="423"/>
              <a:ext cx="3420" cy="45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0">
                  <a:latin typeface="楷体" panose="02010609060101010101" charset="-122"/>
                  <a:ea typeface="楷体" panose="02010609060101010101" charset="-122"/>
                </a:rPr>
                <a:t>觉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490720" y="308610"/>
            <a:ext cx="2875280" cy="2861310"/>
            <a:chOff x="1741" y="423"/>
            <a:chExt cx="4528" cy="4506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741" y="423"/>
              <a:ext cx="4528" cy="4154"/>
            </a:xfrm>
            <a:prstGeom prst="rect">
              <a:avLst/>
            </a:prstGeom>
          </p:spPr>
        </p:pic>
        <p:sp>
          <p:nvSpPr>
            <p:cNvPr id="20" name="文本框 19">
              <a:hlinkClick r:id="rId7" action="ppaction://hlinkfile"/>
            </p:cNvPr>
            <p:cNvSpPr txBox="1"/>
            <p:nvPr/>
          </p:nvSpPr>
          <p:spPr>
            <a:xfrm>
              <a:off x="2129" y="423"/>
              <a:ext cx="3420" cy="45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0">
                  <a:latin typeface="楷体" panose="02010609060101010101" charset="-122"/>
                  <a:ea typeface="楷体" panose="02010609060101010101" charset="-122"/>
                </a:rPr>
                <a:t>害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615440" y="3481070"/>
            <a:ext cx="2875280" cy="2861310"/>
            <a:chOff x="1741" y="423"/>
            <a:chExt cx="4528" cy="4506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741" y="423"/>
              <a:ext cx="4528" cy="4154"/>
            </a:xfrm>
            <a:prstGeom prst="rect">
              <a:avLst/>
            </a:prstGeom>
          </p:spPr>
        </p:pic>
        <p:sp>
          <p:nvSpPr>
            <p:cNvPr id="23" name="文本框 22">
              <a:hlinkClick r:id="rId7" action="ppaction://hlinkfile"/>
            </p:cNvPr>
            <p:cNvSpPr txBox="1"/>
            <p:nvPr/>
          </p:nvSpPr>
          <p:spPr>
            <a:xfrm>
              <a:off x="2129" y="423"/>
              <a:ext cx="3420" cy="45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0">
                  <a:latin typeface="楷体" panose="02010609060101010101" charset="-122"/>
                  <a:ea typeface="楷体" panose="02010609060101010101" charset="-122"/>
                </a:rPr>
                <a:t>此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490720" y="3481070"/>
            <a:ext cx="2875280" cy="2861310"/>
            <a:chOff x="1741" y="423"/>
            <a:chExt cx="4528" cy="4506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741" y="423"/>
              <a:ext cx="4528" cy="4154"/>
            </a:xfrm>
            <a:prstGeom prst="rect">
              <a:avLst/>
            </a:prstGeom>
          </p:spPr>
        </p:pic>
        <p:sp>
          <p:nvSpPr>
            <p:cNvPr id="26" name="文本框 25">
              <a:hlinkClick r:id="rId7" action="ppaction://hlinkfile"/>
            </p:cNvPr>
            <p:cNvSpPr txBox="1"/>
            <p:nvPr/>
          </p:nvSpPr>
          <p:spPr>
            <a:xfrm>
              <a:off x="2129" y="423"/>
              <a:ext cx="3420" cy="45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0">
                  <a:latin typeface="楷体" panose="02010609060101010101" charset="-122"/>
                  <a:ea typeface="楷体" panose="02010609060101010101" charset="-122"/>
                </a:rPr>
                <a:t>新</a:t>
              </a:r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7526655" y="351155"/>
            <a:ext cx="1198880" cy="255333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000">
                <a:latin typeface="楷体" panose="02010609060101010101" charset="-122"/>
                <a:ea typeface="楷体" panose="02010609060101010101" charset="-122"/>
                <a:cs typeface="+mn-ea"/>
              </a:rPr>
              <a:t>害怕</a:t>
            </a:r>
          </a:p>
          <a:p>
            <a:r>
              <a:rPr lang="zh-CN" altLang="en-US" sz="4000">
                <a:latin typeface="楷体" panose="02010609060101010101" charset="-122"/>
                <a:ea typeface="楷体" panose="02010609060101010101" charset="-122"/>
                <a:cs typeface="+mn-ea"/>
              </a:rPr>
              <a:t>伤害</a:t>
            </a:r>
          </a:p>
          <a:p>
            <a:r>
              <a:rPr lang="zh-CN" altLang="en-US" sz="4000">
                <a:latin typeface="楷体" panose="02010609060101010101" charset="-122"/>
                <a:ea typeface="楷体" panose="02010609060101010101" charset="-122"/>
                <a:cs typeface="+mn-ea"/>
              </a:rPr>
              <a:t>害人</a:t>
            </a:r>
          </a:p>
          <a:p>
            <a:r>
              <a:rPr lang="zh-CN" altLang="en-US" sz="4000">
                <a:latin typeface="楷体" panose="02010609060101010101" charset="-122"/>
                <a:ea typeface="楷体" panose="02010609060101010101" charset="-122"/>
                <a:cs typeface="+mn-ea"/>
              </a:rPr>
              <a:t>害虫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380365" y="3997325"/>
            <a:ext cx="1198880" cy="37846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000">
                <a:latin typeface="楷体" panose="02010609060101010101" charset="-122"/>
                <a:ea typeface="楷体" panose="02010609060101010101" charset="-122"/>
                <a:cs typeface="+mn-ea"/>
              </a:rPr>
              <a:t>从此</a:t>
            </a:r>
          </a:p>
          <a:p>
            <a:r>
              <a:rPr lang="zh-CN" altLang="en-US" sz="4000">
                <a:latin typeface="楷体" panose="02010609060101010101" charset="-122"/>
                <a:ea typeface="楷体" panose="02010609060101010101" charset="-122"/>
                <a:cs typeface="+mn-ea"/>
              </a:rPr>
              <a:t>此时</a:t>
            </a:r>
          </a:p>
          <a:p>
            <a:r>
              <a:rPr lang="zh-CN" altLang="en-US" sz="4000">
                <a:latin typeface="楷体" panose="02010609060101010101" charset="-122"/>
                <a:ea typeface="楷体" panose="02010609060101010101" charset="-122"/>
                <a:cs typeface="+mn-ea"/>
              </a:rPr>
              <a:t>此后</a:t>
            </a:r>
          </a:p>
          <a:p>
            <a:endParaRPr lang="zh-CN" altLang="en-US" sz="4000">
              <a:latin typeface="楷体" panose="02010609060101010101" charset="-122"/>
              <a:ea typeface="楷体" panose="02010609060101010101" charset="-122"/>
              <a:cs typeface="+mn-ea"/>
            </a:endParaRPr>
          </a:p>
          <a:p>
            <a:endParaRPr lang="zh-CN" altLang="en-US" sz="4000">
              <a:latin typeface="楷体" panose="02010609060101010101" charset="-122"/>
              <a:ea typeface="楷体" panose="02010609060101010101" charset="-122"/>
              <a:cs typeface="+mn-ea"/>
            </a:endParaRPr>
          </a:p>
          <a:p>
            <a:endParaRPr lang="zh-CN" altLang="en-US" sz="4000">
              <a:latin typeface="楷体" panose="02010609060101010101" charset="-122"/>
              <a:ea typeface="楷体" panose="02010609060101010101" charset="-122"/>
              <a:cs typeface="+mn-ea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7526655" y="3481070"/>
            <a:ext cx="1198880" cy="31692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000">
                <a:latin typeface="楷体" panose="02010609060101010101" charset="-122"/>
                <a:ea typeface="楷体" panose="02010609060101010101" charset="-122"/>
                <a:cs typeface="+mn-ea"/>
              </a:rPr>
              <a:t>新年</a:t>
            </a:r>
          </a:p>
          <a:p>
            <a:r>
              <a:rPr lang="zh-CN" altLang="en-US" sz="4000">
                <a:latin typeface="楷体" panose="02010609060101010101" charset="-122"/>
                <a:ea typeface="楷体" panose="02010609060101010101" charset="-122"/>
                <a:cs typeface="+mn-ea"/>
              </a:rPr>
              <a:t>新鲜</a:t>
            </a:r>
          </a:p>
          <a:p>
            <a:r>
              <a:rPr lang="zh-CN" altLang="en-US" sz="4000">
                <a:latin typeface="楷体" panose="02010609060101010101" charset="-122"/>
                <a:ea typeface="楷体" panose="02010609060101010101" charset="-122"/>
                <a:cs typeface="+mn-ea"/>
              </a:rPr>
              <a:t>新旧</a:t>
            </a:r>
          </a:p>
          <a:p>
            <a:r>
              <a:rPr lang="zh-CN" altLang="en-US" sz="4000">
                <a:latin typeface="楷体" panose="02010609060101010101" charset="-122"/>
                <a:ea typeface="楷体" panose="02010609060101010101" charset="-122"/>
                <a:cs typeface="+mn-ea"/>
              </a:rPr>
              <a:t>新奇</a:t>
            </a:r>
          </a:p>
          <a:p>
            <a:endParaRPr lang="zh-CN" altLang="en-US" sz="4000">
              <a:latin typeface="楷体" panose="02010609060101010101" charset="-122"/>
              <a:ea typeface="楷体" panose="02010609060101010101" charset="-122"/>
              <a:cs typeface="+mn-ea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380365" y="116205"/>
            <a:ext cx="337883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 smtClean="0">
                <a:solidFill>
                  <a:srgbClr val="FF0000"/>
                </a:solidFill>
                <a:ea typeface="楷体" panose="02010609060101010101" charset="-122"/>
              </a:rPr>
              <a:t>jué</a:t>
            </a:r>
          </a:p>
          <a:p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觉得</a:t>
            </a:r>
          </a:p>
          <a:p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感觉</a:t>
            </a:r>
          </a:p>
        </p:txBody>
      </p:sp>
      <p:sp>
        <p:nvSpPr>
          <p:cNvPr id="67" name="文本框 66"/>
          <p:cNvSpPr txBox="1"/>
          <p:nvPr/>
        </p:nvSpPr>
        <p:spPr>
          <a:xfrm>
            <a:off x="380365" y="2059305"/>
            <a:ext cx="337820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rgbClr val="FF0000"/>
                </a:solidFill>
                <a:ea typeface="楷体" panose="02010609060101010101" charset="-122"/>
              </a:rPr>
              <a:t>ji</a:t>
            </a:r>
            <a:r>
              <a:rPr lang="en-US" altLang="zh-CN" sz="4000" dirty="0" smtClean="0">
                <a:solidFill>
                  <a:srgbClr val="FF0000"/>
                </a:solidFill>
                <a:latin typeface="+mn-ea"/>
              </a:rPr>
              <a:t>à</a:t>
            </a:r>
            <a:r>
              <a:rPr lang="en-US" altLang="zh-CN" sz="40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o</a:t>
            </a:r>
          </a:p>
          <a:p>
            <a:r>
              <a:rPr lang="zh-CN" altLang="en-US" sz="4000" dirty="0" smtClean="0">
                <a:latin typeface="楷体" panose="02010609060101010101" charset="-122"/>
                <a:ea typeface="楷体" panose="02010609060101010101" charset="-122"/>
              </a:rPr>
              <a:t>睡觉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66" grpId="0"/>
      <p:bldP spid="6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20160309123347_xNcdC.thumb.700_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090" y="137795"/>
            <a:ext cx="621030" cy="62103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94030" y="758825"/>
            <a:ext cx="8155940" cy="6185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6600">
                <a:latin typeface="楷体" panose="02010609060101010101" charset="-122"/>
                <a:ea typeface="楷体" panose="02010609060101010101" charset="-122"/>
              </a:rPr>
              <a:t>扶桑   炙烤    熔化   蹚过  嗖地   噗噗地  庄稼   滋润   奔腾    勃勃生机  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321435" y="137795"/>
            <a:ext cx="630428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朗读中有困难的词语：</a:t>
            </a:r>
            <a:endParaRPr lang="en-US" altLang="zh-CN" sz="4800" b="1">
              <a:solidFill>
                <a:srgbClr val="008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542665" y="758825"/>
            <a:ext cx="795020" cy="6299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500">
                <a:solidFill>
                  <a:srgbClr val="0000CC"/>
                </a:solidFill>
                <a:sym typeface="+mn-ea"/>
              </a:rPr>
              <a:t>zhì </a:t>
            </a:r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626745" y="2337435"/>
            <a:ext cx="1088390" cy="6299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500">
                <a:solidFill>
                  <a:srgbClr val="0000CC"/>
                </a:solidFill>
                <a:sym typeface="+mn-ea"/>
              </a:rPr>
              <a:t>t</a:t>
            </a:r>
            <a:r>
              <a:rPr lang="en-US" altLang="zh-CN" sz="3500">
                <a:solidFill>
                  <a:srgbClr val="0000CC"/>
                </a:solidFill>
                <a:latin typeface="+mn-ea"/>
                <a:sym typeface="+mn-ea"/>
              </a:rPr>
              <a:t>ā</a:t>
            </a:r>
            <a:r>
              <a:rPr lang="en-US" altLang="zh-CN" sz="3500">
                <a:solidFill>
                  <a:srgbClr val="0000CC"/>
                </a:solidFill>
                <a:sym typeface="+mn-ea"/>
              </a:rPr>
              <a:t>ng</a:t>
            </a:r>
            <a:r>
              <a:rPr lang="en-US" altLang="zh-CN" sz="3200">
                <a:sym typeface="+mn-ea"/>
              </a:rPr>
              <a:t> </a:t>
            </a:r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117850" y="2337435"/>
            <a:ext cx="916940" cy="6299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500">
                <a:solidFill>
                  <a:srgbClr val="0000CC"/>
                </a:solidFill>
                <a:sym typeface="+mn-ea"/>
              </a:rPr>
              <a:t>sōu</a:t>
            </a:r>
            <a:r>
              <a:rPr lang="en-US" altLang="zh-CN" sz="3200">
                <a:sym typeface="+mn-ea"/>
              </a:rPr>
              <a:t> </a:t>
            </a:r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6071870" y="2337435"/>
            <a:ext cx="742315" cy="6299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500">
                <a:solidFill>
                  <a:srgbClr val="0000CC"/>
                </a:solidFill>
                <a:sym typeface="+mn-ea"/>
              </a:rPr>
              <a:t>pū</a:t>
            </a:r>
            <a:r>
              <a:rPr lang="en-US" altLang="zh-CN" sz="3200">
                <a:sym typeface="+mn-ea"/>
              </a:rPr>
              <a:t> </a:t>
            </a:r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626745" y="5399405"/>
            <a:ext cx="742950" cy="6299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500">
                <a:solidFill>
                  <a:srgbClr val="0000CC"/>
                </a:solidFill>
                <a:sym typeface="+mn-ea"/>
              </a:rPr>
              <a:t>bó</a:t>
            </a:r>
            <a:r>
              <a:rPr lang="en-US" altLang="zh-CN" sz="3200">
                <a:sym typeface="+mn-ea"/>
              </a:rPr>
              <a:t> 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1448</Words>
  <Application>Microsoft Office PowerPoint</Application>
  <PresentationFormat>全屏显示(4:3)</PresentationFormat>
  <Paragraphs>132</Paragraphs>
  <Slides>24</Slides>
  <Notes>0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25" baseType="lpstr">
      <vt:lpstr>Office 主题</vt:lpstr>
      <vt:lpstr>PowerPoint 演示文稿</vt:lpstr>
      <vt:lpstr>PowerPoint 演示文稿</vt:lpstr>
      <vt:lpstr>PowerPoint 演示文稿</vt:lpstr>
      <vt:lpstr>听读要求：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回忆《羿射九日》的起因、经过、结果，给下列图片排序，再把句子补充完整。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xb21cn</cp:lastModifiedBy>
  <cp:revision>7</cp:revision>
  <dcterms:created xsi:type="dcterms:W3CDTF">2018-02-28T02:00:00Z</dcterms:created>
  <dcterms:modified xsi:type="dcterms:W3CDTF">2018-05-26T11:18:40Z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2052-10.1.0.7022</vt:lpwstr>
  </property>
</Properties>
</file>