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87" r:id="rId4"/>
    <p:sldId id="288" r:id="rId6"/>
    <p:sldId id="310" r:id="rId7"/>
    <p:sldId id="258" r:id="rId8"/>
    <p:sldId id="289" r:id="rId9"/>
    <p:sldId id="290" r:id="rId10"/>
    <p:sldId id="291" r:id="rId11"/>
    <p:sldId id="292" r:id="rId12"/>
    <p:sldId id="293" r:id="rId13"/>
    <p:sldId id="295" r:id="rId14"/>
    <p:sldId id="294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285" r:id="rId3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40" autoAdjust="0"/>
  </p:normalViewPr>
  <p:slideViewPr>
    <p:cSldViewPr>
      <p:cViewPr varScale="1">
        <p:scale>
          <a:sx n="90" d="100"/>
          <a:sy n="90" d="100"/>
        </p:scale>
        <p:origin x="-20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A42F123-544D-4F45-9B8D-C41A99FE3528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F4ACA94-121B-4630-933B-5A317DB0396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一、创设情境，谈话导入</a:t>
            </a:r>
            <a:endParaRPr lang="zh-CN" altLang="zh-CN" dirty="0" smtClean="0"/>
          </a:p>
          <a:p>
            <a:r>
              <a:rPr lang="en-US" altLang="zh-CN" dirty="0" smtClean="0"/>
              <a:t>1</a:t>
            </a:r>
            <a:r>
              <a:rPr lang="zh-CN" altLang="zh-CN" dirty="0" smtClean="0"/>
              <a:t>．小朋友，你们喜欢神话吗？能跟大家交流交流你都读过哪些神话故事吗？（生：女娲补天、盘古开天地、精卫填海、夸父追日、嫦娥奔月、西游记、八仙过海、大禹治水）</a:t>
            </a:r>
            <a:endParaRPr lang="zh-CN" altLang="zh-CN" dirty="0" smtClean="0"/>
          </a:p>
          <a:p>
            <a:r>
              <a:rPr lang="en-US" altLang="zh-CN" dirty="0" smtClean="0"/>
              <a:t>2</a:t>
            </a:r>
            <a:r>
              <a:rPr lang="zh-CN" altLang="zh-CN" dirty="0" smtClean="0"/>
              <a:t>．今天我们要学的课文也是一篇神话故事。（板书课题：羿射九日。生齐读课题。）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E21B7F-813A-4607-9BC4-07D9B695D6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一、复习导入</a:t>
            </a:r>
            <a:endParaRPr lang="zh-CN" altLang="zh-CN" dirty="0" smtClean="0"/>
          </a:p>
          <a:p>
            <a:r>
              <a:rPr lang="en-US" altLang="zh-CN" dirty="0" smtClean="0"/>
              <a:t>1</a:t>
            </a:r>
            <a:r>
              <a:rPr lang="zh-CN" altLang="zh-CN" dirty="0" smtClean="0"/>
              <a:t>．九宫格识生字。（射</a:t>
            </a:r>
            <a:r>
              <a:rPr lang="en-US" altLang="zh-CN" dirty="0" smtClean="0"/>
              <a:t>  </a:t>
            </a:r>
            <a:r>
              <a:rPr lang="zh-CN" altLang="zh-CN" dirty="0" smtClean="0"/>
              <a:t>值</a:t>
            </a:r>
            <a:r>
              <a:rPr lang="en-US" altLang="zh-CN" dirty="0" smtClean="0"/>
              <a:t>  </a:t>
            </a:r>
            <a:r>
              <a:rPr lang="zh-CN" altLang="zh-CN" dirty="0" smtClean="0"/>
              <a:t>裂</a:t>
            </a:r>
            <a:r>
              <a:rPr lang="en-US" altLang="zh-CN" dirty="0" smtClean="0"/>
              <a:t>  </a:t>
            </a:r>
            <a:r>
              <a:rPr lang="zh-CN" altLang="zh-CN" dirty="0" smtClean="0"/>
              <a:t>滋</a:t>
            </a:r>
            <a:r>
              <a:rPr lang="en-US" altLang="zh-CN" dirty="0" smtClean="0"/>
              <a:t>  </a:t>
            </a:r>
            <a:r>
              <a:rPr lang="zh-CN" altLang="zh-CN" dirty="0" smtClean="0"/>
              <a:t>茂</a:t>
            </a:r>
            <a:r>
              <a:rPr lang="en-US" altLang="zh-CN" dirty="0" smtClean="0"/>
              <a:t>  </a:t>
            </a:r>
            <a:r>
              <a:rPr lang="zh-CN" altLang="zh-CN" dirty="0" smtClean="0"/>
              <a:t>艰</a:t>
            </a:r>
            <a:r>
              <a:rPr lang="en-US" altLang="zh-CN" dirty="0" smtClean="0"/>
              <a:t>  </a:t>
            </a:r>
            <a:r>
              <a:rPr lang="zh-CN" altLang="zh-CN" dirty="0" smtClean="0"/>
              <a:t>害</a:t>
            </a:r>
            <a:r>
              <a:rPr lang="en-US" altLang="zh-CN" dirty="0" smtClean="0"/>
              <a:t>  </a:t>
            </a:r>
            <a:r>
              <a:rPr lang="zh-CN" altLang="zh-CN" dirty="0" smtClean="0"/>
              <a:t>庄</a:t>
            </a:r>
            <a:r>
              <a:rPr lang="en-US" altLang="zh-CN" dirty="0" smtClean="0"/>
              <a:t>  </a:t>
            </a:r>
            <a:r>
              <a:rPr lang="zh-CN" altLang="zh-CN" dirty="0" smtClean="0"/>
              <a:t>稼）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4D0E29-B52A-445D-A522-3560D84CFC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dirty="0" smtClean="0"/>
              <a:t>2</a:t>
            </a:r>
            <a:r>
              <a:rPr lang="zh-CN" altLang="zh-CN" dirty="0" smtClean="0"/>
              <a:t>．辨一辨，再组词。</a:t>
            </a:r>
            <a:endParaRPr lang="zh-CN" altLang="zh-CN" dirty="0" smtClean="0"/>
          </a:p>
          <a:p>
            <a:r>
              <a:rPr lang="zh-CN" altLang="zh-CN" dirty="0" smtClean="0"/>
              <a:t>值（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） 熔（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） 嫁（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） 此（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）</a:t>
            </a:r>
            <a:endParaRPr lang="zh-CN" altLang="zh-CN" dirty="0" smtClean="0"/>
          </a:p>
          <a:p>
            <a:r>
              <a:rPr lang="zh-CN" altLang="zh-CN" dirty="0" smtClean="0"/>
              <a:t>真（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） 溶（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） 稼（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） 些（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）</a:t>
            </a:r>
            <a:endParaRPr lang="zh-CN" altLang="zh-CN" dirty="0" smtClean="0"/>
          </a:p>
          <a:p>
            <a:r>
              <a:rPr lang="zh-CN" altLang="zh-CN" dirty="0" smtClean="0"/>
              <a:t>（对回答正确的同学及时给予奖励。）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A7E7013-AFD4-4E13-9D7A-06E8DFA68A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二、精读课文，深入探究</a:t>
            </a:r>
            <a:endParaRPr lang="zh-CN" altLang="zh-CN" dirty="0" smtClean="0"/>
          </a:p>
          <a:p>
            <a:r>
              <a:rPr lang="en-US" altLang="zh-CN" dirty="0" smtClean="0"/>
              <a:t>1</a:t>
            </a:r>
            <a:r>
              <a:rPr lang="zh-CN" altLang="zh-CN" dirty="0" smtClean="0"/>
              <a:t>．学生自读课文第</a:t>
            </a:r>
            <a:r>
              <a:rPr lang="en-US" altLang="zh-CN" dirty="0" smtClean="0"/>
              <a:t>1</a:t>
            </a:r>
            <a:r>
              <a:rPr lang="zh-CN" altLang="zh-CN" dirty="0" smtClean="0"/>
              <a:t>～</a:t>
            </a:r>
            <a:r>
              <a:rPr lang="en-US" altLang="zh-CN" dirty="0" smtClean="0"/>
              <a:t>3</a:t>
            </a:r>
            <a:r>
              <a:rPr lang="zh-CN" altLang="zh-CN" dirty="0" smtClean="0"/>
              <a:t>自然段。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 smtClean="0"/>
              <a:t>）出示句子，指导朗读：</a:t>
            </a:r>
            <a:endParaRPr lang="zh-CN" altLang="zh-CN" dirty="0" smtClean="0"/>
          </a:p>
          <a:p>
            <a:r>
              <a:rPr lang="zh-CN" altLang="zh-CN" dirty="0" smtClean="0"/>
              <a:t>“可是，有一天，这十个太阳觉得轮流值日太没意思啦，于是，他们一齐跑了出来，出现在天空中。十个太阳像十个大火球，炙烤着大地。”</a:t>
            </a:r>
            <a:endParaRPr lang="zh-CN" altLang="zh-CN" dirty="0" smtClean="0"/>
          </a:p>
          <a:p>
            <a:r>
              <a:rPr lang="zh-CN" altLang="zh-CN" dirty="0" smtClean="0"/>
              <a:t>①哪些词语体现了太阳的火辣和炎热？（火球、炙烤）</a:t>
            </a:r>
            <a:endParaRPr lang="zh-CN" altLang="zh-CN" dirty="0" smtClean="0"/>
          </a:p>
          <a:p>
            <a:r>
              <a:rPr lang="zh-CN" altLang="zh-CN" dirty="0" smtClean="0"/>
              <a:t>②抓住这些词语，你能读出太阳的火辣辣吗？请学生有感情朗读该句子，注意情感。</a:t>
            </a:r>
            <a:endParaRPr lang="zh-CN" altLang="zh-CN" dirty="0" smtClean="0"/>
          </a:p>
          <a:p>
            <a:r>
              <a:rPr lang="zh-CN" altLang="zh-CN" dirty="0" smtClean="0"/>
              <a:t>③通过朗读，你有什么感想？</a:t>
            </a:r>
            <a:endParaRPr lang="zh-CN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70A9C7-1C03-4361-9119-04EE29EC7A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 smtClean="0"/>
              <a:t>）十个太阳给人们带来了哪些灾难？用“～～～～”画出来，学生朗读。</a:t>
            </a:r>
            <a:endParaRPr lang="zh-CN" altLang="zh-CN" dirty="0" smtClean="0"/>
          </a:p>
          <a:p>
            <a:r>
              <a:rPr lang="zh-CN" altLang="zh-CN" dirty="0" smtClean="0"/>
              <a:t>禾苗被晒枯了，土地被烤焦了，江河里的水被蒸干了，连地上的沙石好像都要被熔化了。人类的日子非常艰难。</a:t>
            </a:r>
            <a:endParaRPr lang="zh-CN" altLang="zh-CN" dirty="0" smtClean="0"/>
          </a:p>
          <a:p>
            <a:r>
              <a:rPr lang="zh-CN" altLang="zh-CN" dirty="0" smtClean="0"/>
              <a:t>①注意情感，读出人们生活的艰难和环境的恶劣。</a:t>
            </a:r>
            <a:endParaRPr lang="zh-CN" altLang="zh-CN" dirty="0" smtClean="0"/>
          </a:p>
          <a:p>
            <a:r>
              <a:rPr lang="zh-CN" altLang="zh-CN" dirty="0" smtClean="0"/>
              <a:t>②发挥想象，十个太阳还可能会带来哪些灾难？（可以进行具体的细节描述。）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7B4478-1772-48CB-9BB5-907E52A85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dirty="0" smtClean="0"/>
              <a:t>2</a:t>
            </a:r>
            <a:r>
              <a:rPr lang="zh-CN" altLang="zh-CN" dirty="0" smtClean="0"/>
              <a:t>．学生自读课文</a:t>
            </a:r>
            <a:r>
              <a:rPr lang="en-US" altLang="zh-CN" dirty="0" smtClean="0"/>
              <a:t>4</a:t>
            </a:r>
            <a:r>
              <a:rPr lang="zh-CN" altLang="zh-CN" dirty="0" smtClean="0"/>
              <a:t>～</a:t>
            </a:r>
            <a:r>
              <a:rPr lang="en-US" altLang="zh-CN" dirty="0" smtClean="0"/>
              <a:t>6</a:t>
            </a:r>
            <a:r>
              <a:rPr lang="zh-CN" altLang="zh-CN" dirty="0" smtClean="0"/>
              <a:t>自然段，了解羿射日的经过。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 smtClean="0"/>
              <a:t>）教师引导：羿为了帮助人们脱离了苦海，经历了那些困难？用“——”画出来。</a:t>
            </a:r>
            <a:endParaRPr lang="zh-CN" altLang="zh-CN" dirty="0" smtClean="0"/>
          </a:p>
          <a:p>
            <a:r>
              <a:rPr lang="zh-CN" altLang="zh-CN" dirty="0" smtClean="0"/>
              <a:t>他翻过九十九座高山，蹚过九十九条大河，来到东海边。</a:t>
            </a:r>
            <a:endParaRPr lang="zh-CN" altLang="zh-CN" dirty="0" smtClean="0"/>
          </a:p>
          <a:p>
            <a:r>
              <a:rPr lang="zh-CN" altLang="zh-CN" dirty="0" smtClean="0"/>
              <a:t>教师指导学生朗读课文的语气，重读两个“九十九”，表现羿为了射日，经历很多困难。</a:t>
            </a:r>
            <a:endParaRPr lang="zh-CN" altLang="zh-CN" dirty="0" smtClean="0"/>
          </a:p>
          <a:p>
            <a:r>
              <a:rPr lang="zh-CN" altLang="zh-CN" dirty="0" smtClean="0"/>
              <a:t>羿在去东海的路上会遇到什么困难？发挥想象，谁来说一说。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8566DF-CB80-4483-88FC-939A45A17D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smtClean="0"/>
              <a:t>羿在去东海的路上会遇到什么困难？发挥想象，谁来说一说。</a:t>
            </a:r>
            <a:endParaRPr lang="zh-CN" altLang="zh-CN" smtClean="0"/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37F4D9-30DB-4B6A-B53E-D1BE526292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 smtClean="0"/>
              <a:t>）课件出示，指导朗读：</a:t>
            </a:r>
            <a:endParaRPr lang="zh-CN" altLang="zh-CN" dirty="0" smtClean="0"/>
          </a:p>
          <a:p>
            <a:r>
              <a:rPr lang="zh-CN" altLang="zh-CN" dirty="0" smtClean="0"/>
              <a:t>“他登上一座大山，搭上神箭，拉开神弓，对准天上的一个太阳，嗖地就是一箭。那个太阳一下子爆裂开，一团团火球到处乱窜。接着，噗噗地掉在地上。”</a:t>
            </a:r>
            <a:endParaRPr lang="zh-CN" altLang="zh-CN" dirty="0" smtClean="0"/>
          </a:p>
          <a:p>
            <a:r>
              <a:rPr lang="zh-CN" altLang="zh-CN" dirty="0" smtClean="0"/>
              <a:t>教师引导：哪些词语写出了羿射太阳的动作？（登上、搭上、拉开、对准）引生边做动作边读</a:t>
            </a:r>
            <a:r>
              <a:rPr lang="zh-CN" altLang="zh-CN" smtClean="0"/>
              <a:t>句子。</a:t>
            </a:r>
            <a:endParaRPr lang="zh-CN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ECA456-5790-4C47-84A1-9FA1B2B682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smtClean="0"/>
              <a:t>3</a:t>
            </a:r>
            <a:r>
              <a:rPr lang="zh-CN" altLang="zh-CN" smtClean="0"/>
              <a:t>．学生默读第</a:t>
            </a:r>
            <a:r>
              <a:rPr lang="en-US" altLang="zh-CN" smtClean="0"/>
              <a:t>7</a:t>
            </a:r>
            <a:r>
              <a:rPr lang="zh-CN" altLang="zh-CN" smtClean="0"/>
              <a:t>自然段。</a:t>
            </a:r>
            <a:endParaRPr lang="zh-CN" altLang="zh-CN" smtClean="0"/>
          </a:p>
          <a:p>
            <a:r>
              <a:rPr lang="zh-CN" altLang="zh-CN" smtClean="0"/>
              <a:t>羿射日的结果怎么样？</a:t>
            </a:r>
            <a:endParaRPr lang="zh-CN" altLang="zh-CN" smtClean="0"/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DF4808-AECF-46B8-84ED-E173C5574D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smtClean="0"/>
              <a:t>4</a:t>
            </a:r>
            <a:r>
              <a:rPr lang="zh-CN" altLang="zh-CN" smtClean="0"/>
              <a:t>．按照起因、经过、结果的顺序把故事复述清楚。</a:t>
            </a:r>
            <a:endParaRPr lang="zh-CN" altLang="zh-CN" smtClean="0"/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404FA6-7AD8-4A45-8589-8F29B7DBFF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三、拓展延伸，重点研读</a:t>
            </a:r>
            <a:endParaRPr lang="zh-CN" altLang="zh-CN" dirty="0" smtClean="0"/>
          </a:p>
          <a:p>
            <a:r>
              <a:rPr lang="en-US" altLang="zh-CN" dirty="0" smtClean="0"/>
              <a:t>1</a:t>
            </a:r>
            <a:r>
              <a:rPr lang="zh-CN" altLang="zh-CN" dirty="0" smtClean="0"/>
              <a:t>．课件出示句子，进行赏析。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 smtClean="0"/>
              <a:t>）他们一齐跑了出来，出现在天空中，十个太阳像十个大火球，炙烤着大地。</a:t>
            </a:r>
            <a:endParaRPr lang="zh-CN" altLang="zh-CN" dirty="0" smtClean="0"/>
          </a:p>
          <a:p>
            <a:r>
              <a:rPr lang="zh-CN" altLang="zh-CN" dirty="0" smtClean="0"/>
              <a:t>这段话运用了什么样的修辞手法？读完你有什么感想？（比喻，把十个太阳比作十个大火球，表现了大地非常炎热，环境很恶劣，情况非常严重。）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7E60D7-486C-48CB-B4BF-607CF47AF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二、初读课文，整体感知</a:t>
            </a:r>
            <a:endParaRPr lang="zh-CN" altLang="zh-CN" dirty="0" smtClean="0"/>
          </a:p>
          <a:p>
            <a:r>
              <a:rPr lang="en-US" altLang="zh-CN" dirty="0" smtClean="0"/>
              <a:t>1</a:t>
            </a:r>
            <a:r>
              <a:rPr lang="zh-CN" altLang="zh-CN" dirty="0" smtClean="0"/>
              <a:t>．自读课文，注意要读准字音，认清字形，读通课文；画出生字新词，想想它们在句子中的意思。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AB2DC5-88FB-40A7-8C3D-FF7BC8AF59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smtClean="0"/>
              <a:t>（</a:t>
            </a:r>
            <a:r>
              <a:rPr lang="en-US" altLang="zh-CN" smtClean="0"/>
              <a:t>2</a:t>
            </a:r>
            <a:r>
              <a:rPr lang="zh-CN" altLang="zh-CN" smtClean="0"/>
              <a:t>）土地渐渐滋润起来，花草树木渐渐繁茂起来，江河奔腾欢唱，大地上重新现出了勃勃生机。</a:t>
            </a:r>
            <a:endParaRPr lang="zh-CN" altLang="zh-CN" smtClean="0"/>
          </a:p>
          <a:p>
            <a:r>
              <a:rPr lang="zh-CN" altLang="zh-CN" smtClean="0"/>
              <a:t>①联系课文解释“勃勃生机”。</a:t>
            </a:r>
            <a:endParaRPr lang="zh-CN" altLang="zh-CN" smtClean="0"/>
          </a:p>
          <a:p>
            <a:r>
              <a:rPr lang="zh-CN" altLang="zh-CN" smtClean="0"/>
              <a:t>原意为生命力旺盛的样子。在文中指的是大地重现生机。</a:t>
            </a:r>
            <a:endParaRPr lang="zh-CN" altLang="zh-CN" smtClean="0"/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05123C-5DDD-4EDD-AF10-4C1F734D1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smtClean="0"/>
              <a:t>②这段话运用了什么修辞手法，这么写有什么好处？</a:t>
            </a:r>
            <a:endParaRPr lang="zh-CN" altLang="zh-CN" smtClean="0"/>
          </a:p>
          <a:p>
            <a:r>
              <a:rPr lang="zh-CN" altLang="zh-CN" smtClean="0"/>
              <a:t>用了拟人的修辞手法，生动形象的写出了羿射九日后，大地又重新出现了生机，江河奔腾的声音，像是在歌唱羿的英雄事迹，也像是庆祝大地重现生机。使句子更加生动形象。</a:t>
            </a:r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2CA726-ACEE-427D-BAB9-C1E5122B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smtClean="0"/>
              <a:t>2</a:t>
            </a:r>
            <a:r>
              <a:rPr lang="zh-CN" altLang="zh-CN" smtClean="0"/>
              <a:t>．把收集、阅读的中国古代的神话故事拿出来，讲给组里的同学听。组内评选出一个同学，全班交流，师生评议，看谁讲得最生动、最有条理。</a:t>
            </a:r>
            <a:endParaRPr lang="zh-CN" altLang="zh-CN" smtClean="0"/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950A42-5F7E-43D4-BB8C-8E03E9F58B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smtClean="0"/>
              <a:t>四、作业乐园</a:t>
            </a:r>
            <a:endParaRPr lang="zh-CN" altLang="zh-CN" smtClean="0"/>
          </a:p>
          <a:p>
            <a:r>
              <a:rPr lang="zh-CN" altLang="zh-CN" smtClean="0"/>
              <a:t>朗读课文，用自己的话把故事讲给爸爸妈妈听。</a:t>
            </a:r>
            <a:endParaRPr lang="zh-CN" altLang="zh-CN" smtClean="0"/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1CD70D-6841-4C64-9DBD-86BD708BC0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b="1" smtClean="0"/>
              <a:t>【板书设计】</a:t>
            </a:r>
            <a:endParaRPr lang="zh-CN" altLang="zh-CN" smtClean="0"/>
          </a:p>
          <a:p>
            <a:r>
              <a:rPr lang="zh-CN" altLang="zh-CN" smtClean="0"/>
              <a:t>羿射九日</a:t>
            </a:r>
            <a:endParaRPr lang="zh-CN" altLang="zh-CN" smtClean="0"/>
          </a:p>
          <a:p>
            <a:r>
              <a:rPr lang="en-US" altLang="zh-CN" smtClean="0"/>
              <a:t> </a:t>
            </a:r>
            <a:r>
              <a:rPr lang="zh-CN" altLang="zh-CN" smtClean="0"/>
              <a:t>起因→十日同时出现，日子艰难</a:t>
            </a:r>
            <a:endParaRPr lang="zh-CN" altLang="zh-CN" smtClean="0"/>
          </a:p>
          <a:p>
            <a:r>
              <a:rPr lang="zh-CN" altLang="zh-CN" smtClean="0"/>
              <a:t>经过→羿射九日</a:t>
            </a:r>
            <a:endParaRPr lang="zh-CN" altLang="zh-CN" smtClean="0"/>
          </a:p>
          <a:p>
            <a:r>
              <a:rPr lang="zh-CN" altLang="zh-CN" smtClean="0"/>
              <a:t>结果→大地生机勃勃</a:t>
            </a:r>
            <a:endParaRPr lang="zh-CN" altLang="zh-CN" smtClean="0"/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9EAF4C-8D22-4D02-8928-3A2DEF92A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dirty="0" smtClean="0"/>
              <a:t>2</a:t>
            </a:r>
            <a:r>
              <a:rPr lang="zh-CN" altLang="zh-CN" dirty="0" smtClean="0"/>
              <a:t>．检查词语认读。</a:t>
            </a:r>
            <a:endParaRPr lang="zh-CN" altLang="zh-CN" dirty="0" smtClean="0"/>
          </a:p>
          <a:p>
            <a:r>
              <a:rPr lang="zh-CN" altLang="zh-CN" dirty="0" smtClean="0"/>
              <a:t>课件出示：</a:t>
            </a:r>
            <a:endParaRPr lang="zh-CN" altLang="zh-CN" dirty="0" smtClean="0"/>
          </a:p>
          <a:p>
            <a:r>
              <a:rPr lang="zh-CN" altLang="zh-CN" dirty="0" smtClean="0"/>
              <a:t>射箭</a:t>
            </a:r>
            <a:r>
              <a:rPr lang="en-US" altLang="zh-CN" dirty="0" smtClean="0"/>
              <a:t>  </a:t>
            </a:r>
            <a:r>
              <a:rPr lang="zh-CN" altLang="zh-CN" dirty="0" smtClean="0"/>
              <a:t>值日</a:t>
            </a:r>
            <a:r>
              <a:rPr lang="en-US" altLang="zh-CN" dirty="0" smtClean="0"/>
              <a:t>  </a:t>
            </a:r>
            <a:r>
              <a:rPr lang="zh-CN" altLang="zh-CN" dirty="0" smtClean="0"/>
              <a:t>熔化</a:t>
            </a:r>
            <a:r>
              <a:rPr lang="en-US" altLang="zh-CN" dirty="0" smtClean="0"/>
              <a:t>  </a:t>
            </a:r>
            <a:r>
              <a:rPr lang="zh-CN" altLang="zh-CN" dirty="0" smtClean="0"/>
              <a:t>艰难</a:t>
            </a:r>
            <a:r>
              <a:rPr lang="en-US" altLang="zh-CN" dirty="0" smtClean="0"/>
              <a:t>  </a:t>
            </a:r>
            <a:r>
              <a:rPr lang="zh-CN" altLang="zh-CN" dirty="0" smtClean="0"/>
              <a:t>裂开</a:t>
            </a:r>
            <a:r>
              <a:rPr lang="en-US" altLang="zh-CN" dirty="0" smtClean="0"/>
              <a:t>  </a:t>
            </a:r>
            <a:r>
              <a:rPr lang="zh-CN" altLang="zh-CN" dirty="0" smtClean="0"/>
              <a:t>乱窜</a:t>
            </a:r>
            <a:r>
              <a:rPr lang="en-US" altLang="zh-CN" dirty="0" smtClean="0"/>
              <a:t>  </a:t>
            </a:r>
            <a:r>
              <a:rPr lang="zh-CN" altLang="zh-CN" dirty="0" smtClean="0"/>
              <a:t>炎热</a:t>
            </a:r>
            <a:r>
              <a:rPr lang="en-US" altLang="zh-CN" dirty="0" smtClean="0"/>
              <a:t>  </a:t>
            </a:r>
            <a:r>
              <a:rPr lang="zh-CN" altLang="zh-CN" dirty="0" smtClean="0"/>
              <a:t>庄稼</a:t>
            </a:r>
            <a:r>
              <a:rPr lang="en-US" altLang="zh-CN" dirty="0" smtClean="0"/>
              <a:t>  </a:t>
            </a:r>
            <a:r>
              <a:rPr lang="zh-CN" altLang="zh-CN" dirty="0" smtClean="0"/>
              <a:t>滋润</a:t>
            </a:r>
            <a:r>
              <a:rPr lang="en-US" altLang="zh-CN" dirty="0" smtClean="0"/>
              <a:t>  </a:t>
            </a:r>
            <a:r>
              <a:rPr lang="zh-CN" altLang="zh-CN" dirty="0" smtClean="0"/>
              <a:t>奔腾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 smtClean="0"/>
              <a:t>）指名读。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 smtClean="0"/>
              <a:t>）师生共同纠正字音，教师配合播放</a:t>
            </a:r>
            <a:r>
              <a:rPr lang="zh-CN" altLang="zh-CN" b="1" dirty="0" smtClean="0"/>
              <a:t>生字课件</a:t>
            </a:r>
            <a:r>
              <a:rPr lang="zh-CN" altLang="zh-CN" dirty="0" smtClean="0"/>
              <a:t>指导生字字形。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3</a:t>
            </a:r>
            <a:r>
              <a:rPr lang="zh-CN" altLang="zh-CN" dirty="0" smtClean="0"/>
              <a:t>）学生齐读。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AB2DC5-88FB-40A7-8C3D-FF7BC8AF59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smtClean="0"/>
              <a:t>3</a:t>
            </a:r>
            <a:r>
              <a:rPr lang="zh-CN" altLang="zh-CN" smtClean="0"/>
              <a:t>．播放</a:t>
            </a:r>
            <a:r>
              <a:rPr lang="zh-CN" altLang="zh-CN" b="1" smtClean="0"/>
              <a:t>动画课文《羿射九日》</a:t>
            </a:r>
            <a:r>
              <a:rPr lang="zh-CN" altLang="zh-CN" smtClean="0"/>
              <a:t>，学生整体感知课文内容。</a:t>
            </a:r>
            <a:endParaRPr lang="zh-CN" altLang="zh-CN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E10093-AC30-413F-96E0-D6A2A81400F0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dirty="0" smtClean="0"/>
              <a:t>4</a:t>
            </a:r>
            <a:r>
              <a:rPr lang="zh-CN" altLang="zh-CN" dirty="0" smtClean="0"/>
              <a:t>．指名逐段朗读课文，标出段落号，思考：本文讲了一个什么样的故事？</a:t>
            </a:r>
            <a:endParaRPr lang="zh-CN" altLang="zh-CN" dirty="0" smtClean="0"/>
          </a:p>
          <a:p>
            <a:r>
              <a:rPr lang="en-US" altLang="zh-CN" dirty="0" smtClean="0"/>
              <a:t>5</a:t>
            </a:r>
            <a:r>
              <a:rPr lang="zh-CN" altLang="zh-CN" dirty="0" smtClean="0"/>
              <a:t>．读完故事后，你有什么感受？（学生自由交流初读课文的感受。）</a:t>
            </a:r>
            <a:endParaRPr lang="zh-CN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C137A2-12D1-480A-85AD-AF71D476669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三、再读课文，质疑探究</a:t>
            </a:r>
            <a:endParaRPr lang="zh-CN" altLang="zh-CN" dirty="0" smtClean="0"/>
          </a:p>
          <a:p>
            <a:r>
              <a:rPr lang="en-US" altLang="zh-CN" dirty="0" smtClean="0"/>
              <a:t>1</a:t>
            </a:r>
            <a:r>
              <a:rPr lang="zh-CN" altLang="zh-CN" dirty="0" smtClean="0"/>
              <a:t>．学生默读课文，想想自己读明白了什么？还有哪些疑问。</a:t>
            </a:r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93169E-E949-41CC-81E8-188BCE1EDE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dirty="0" smtClean="0"/>
              <a:t>3</a:t>
            </a:r>
            <a:r>
              <a:rPr lang="zh-CN" altLang="zh-CN" dirty="0" smtClean="0"/>
              <a:t>．你觉得故事里有哪些内容很神奇？读一读，画一画，和同学交流一下。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zh-CN" dirty="0" smtClean="0"/>
              <a:t>．小组内交流一下自己的收获和疑问。（小组解决不了的问题作好记录。）</a:t>
            </a:r>
            <a:endParaRPr lang="zh-CN" altLang="zh-CN" dirty="0" smtClean="0"/>
          </a:p>
          <a:p>
            <a:r>
              <a:rPr lang="zh-CN" altLang="zh-CN" dirty="0" smtClean="0"/>
              <a:t>羿为什么射九日？</a:t>
            </a:r>
            <a:endParaRPr lang="zh-CN" altLang="zh-CN" dirty="0" smtClean="0"/>
          </a:p>
          <a:p>
            <a:r>
              <a:rPr lang="zh-CN" altLang="zh-CN" dirty="0" smtClean="0"/>
              <a:t>羿是怎么射掉九个太阳的？</a:t>
            </a:r>
            <a:endParaRPr lang="zh-CN" altLang="zh-CN" dirty="0" smtClean="0"/>
          </a:p>
          <a:p>
            <a:r>
              <a:rPr lang="zh-CN" altLang="zh-CN" dirty="0" smtClean="0"/>
              <a:t>结果怎样？</a:t>
            </a:r>
            <a:endParaRPr lang="zh-CN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19DEAF-41D1-4DB0-A1B6-3D0B8580AE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dirty="0" smtClean="0"/>
              <a:t>四、指导书写</a:t>
            </a:r>
            <a:endParaRPr lang="zh-CN" altLang="zh-CN" dirty="0" smtClean="0"/>
          </a:p>
          <a:p>
            <a:r>
              <a:rPr lang="en-US" altLang="zh-CN" dirty="0" smtClean="0"/>
              <a:t>1</a:t>
            </a:r>
            <a:r>
              <a:rPr lang="zh-CN" altLang="zh-CN" dirty="0" smtClean="0"/>
              <a:t>．课件出示生字：</a:t>
            </a:r>
            <a:endParaRPr lang="zh-CN" altLang="zh-CN" dirty="0" smtClean="0"/>
          </a:p>
          <a:p>
            <a:r>
              <a:rPr lang="zh-CN" altLang="zh-CN" dirty="0" smtClean="0"/>
              <a:t>觉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值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类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艰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弓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炎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害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此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新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 smtClean="0"/>
              <a:t>）指生认读。（注意多音字“觉”）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 smtClean="0"/>
              <a:t>）小老师生字领读，组词。（例：觉、觉、觉得）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3</a:t>
            </a:r>
            <a:r>
              <a:rPr lang="zh-CN" altLang="zh-CN" dirty="0" smtClean="0"/>
              <a:t>）开火车读。</a:t>
            </a:r>
            <a:endParaRPr lang="zh-CN" altLang="zh-CN" dirty="0" smtClean="0"/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4</a:t>
            </a:r>
            <a:r>
              <a:rPr lang="zh-CN" altLang="zh-CN" dirty="0" smtClean="0"/>
              <a:t>）交流难写和易错字的识记方法。说说自己有什么需要提醒大家的。</a:t>
            </a:r>
            <a:endParaRPr lang="zh-CN" altLang="zh-CN" dirty="0" smtClean="0"/>
          </a:p>
          <a:p>
            <a:r>
              <a:rPr lang="en-US" altLang="zh-CN" dirty="0" smtClean="0"/>
              <a:t>2</a:t>
            </a:r>
            <a:r>
              <a:rPr lang="zh-CN" altLang="zh-CN" dirty="0" smtClean="0"/>
              <a:t>．教师范写“弓”，指导学生注意“弓”的笔顺和笔画，学生书空，说出字的笔画。</a:t>
            </a:r>
            <a:endParaRPr lang="zh-CN" altLang="zh-CN" dirty="0" smtClean="0"/>
          </a:p>
          <a:p>
            <a:r>
              <a:rPr lang="en-US" altLang="zh-CN" dirty="0" smtClean="0"/>
              <a:t>3</a:t>
            </a:r>
            <a:r>
              <a:rPr lang="zh-CN" altLang="zh-CN" dirty="0" smtClean="0"/>
              <a:t>．学生描红，教师巡视。（注意学生写字时的笔顺、握笔姿势、坐姿。）</a:t>
            </a:r>
            <a:endParaRPr lang="zh-CN" altLang="zh-CN" dirty="0" smtClean="0"/>
          </a:p>
          <a:p>
            <a:r>
              <a:rPr lang="en-US" altLang="zh-CN" dirty="0" smtClean="0"/>
              <a:t>4</a:t>
            </a:r>
            <a:r>
              <a:rPr lang="zh-CN" altLang="zh-CN" dirty="0" smtClean="0"/>
              <a:t>．同桌互评，教师评价，优秀作品展评。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0D8C46-6C5E-4A42-AC79-7EBA4FE875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zh-CN" smtClean="0"/>
              <a:t>五、作业乐园</a:t>
            </a:r>
            <a:endParaRPr lang="zh-CN" altLang="zh-CN" smtClean="0"/>
          </a:p>
          <a:p>
            <a:r>
              <a:rPr lang="en-US" altLang="zh-CN" smtClean="0"/>
              <a:t>1</a:t>
            </a:r>
            <a:r>
              <a:rPr lang="zh-CN" altLang="zh-CN" smtClean="0"/>
              <a:t>．有感情地、流利地熟读课文。</a:t>
            </a:r>
            <a:endParaRPr lang="zh-CN" altLang="zh-CN" smtClean="0"/>
          </a:p>
          <a:p>
            <a:r>
              <a:rPr lang="en-US" altLang="zh-CN" smtClean="0"/>
              <a:t>2</a:t>
            </a:r>
            <a:r>
              <a:rPr lang="zh-CN" altLang="zh-CN" smtClean="0"/>
              <a:t>．收集中国其他的神话故事，同学之间相互交流。</a:t>
            </a:r>
            <a:endParaRPr lang="zh-CN" altLang="zh-CN" smtClean="0"/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AC5D0E-E18D-4E1B-924A-8C308AD186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23813"/>
            <a:ext cx="9150350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椭圆 2"/>
          <p:cNvSpPr/>
          <p:nvPr/>
        </p:nvSpPr>
        <p:spPr>
          <a:xfrm>
            <a:off x="7799725" y="2607155"/>
            <a:ext cx="284594" cy="284594"/>
          </a:xfrm>
          <a:prstGeom prst="ellipse">
            <a:avLst/>
          </a:prstGeom>
          <a:solidFill>
            <a:schemeClr val="accent4">
              <a:lumMod val="50000"/>
              <a:alpha val="65000"/>
            </a:schemeClr>
          </a:solidFill>
          <a:ln cap="rnd"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19"/>
          <p:cNvGrpSpPr/>
          <p:nvPr/>
        </p:nvGrpSpPr>
        <p:grpSpPr bwMode="auto">
          <a:xfrm rot="648940">
            <a:off x="-265113" y="1912938"/>
            <a:ext cx="6684963" cy="2192337"/>
            <a:chOff x="-266461" y="1812341"/>
            <a:chExt cx="6685361" cy="2192482"/>
          </a:xfrm>
        </p:grpSpPr>
        <p:sp>
          <p:nvSpPr>
            <p:cNvPr id="5" name="任意多边形 4"/>
            <p:cNvSpPr/>
            <p:nvPr userDrawn="1"/>
          </p:nvSpPr>
          <p:spPr>
            <a:xfrm flipH="1">
              <a:off x="-270112" y="1833606"/>
              <a:ext cx="6653609" cy="2165493"/>
            </a:xfrm>
            <a:custGeom>
              <a:avLst/>
              <a:gdLst>
                <a:gd name="connsiteX0" fmla="*/ 2047210 w 2047210"/>
                <a:gd name="connsiteY0" fmla="*/ 0 h 1205379"/>
                <a:gd name="connsiteX1" fmla="*/ 2047210 w 2047210"/>
                <a:gd name="connsiteY1" fmla="*/ 1205379 h 1205379"/>
                <a:gd name="connsiteX2" fmla="*/ 0 w 2047210"/>
                <a:gd name="connsiteY2" fmla="*/ 821357 h 1205379"/>
                <a:gd name="connsiteX3" fmla="*/ 1861268 w 2047210"/>
                <a:gd name="connsiteY3" fmla="*/ 69935 h 1205379"/>
                <a:gd name="connsiteX0-1" fmla="*/ 2041585 w 2041585"/>
                <a:gd name="connsiteY0-2" fmla="*/ 0 h 1205379"/>
                <a:gd name="connsiteX1-3" fmla="*/ 2041585 w 2041585"/>
                <a:gd name="connsiteY1-4" fmla="*/ 1205379 h 1205379"/>
                <a:gd name="connsiteX2-5" fmla="*/ 0 w 2041585"/>
                <a:gd name="connsiteY2-6" fmla="*/ 719567 h 1205379"/>
                <a:gd name="connsiteX3-7" fmla="*/ 1855643 w 2041585"/>
                <a:gd name="connsiteY3-8" fmla="*/ 69935 h 1205379"/>
                <a:gd name="connsiteX4" fmla="*/ 2041585 w 2041585"/>
                <a:gd name="connsiteY4" fmla="*/ 0 h 1205379"/>
                <a:gd name="connsiteX0-9" fmla="*/ 1778813 w 1778813"/>
                <a:gd name="connsiteY0-10" fmla="*/ 0 h 1350653"/>
                <a:gd name="connsiteX1-11" fmla="*/ 1778813 w 1778813"/>
                <a:gd name="connsiteY1-12" fmla="*/ 1205379 h 1350653"/>
                <a:gd name="connsiteX2-13" fmla="*/ 0 w 1778813"/>
                <a:gd name="connsiteY2-14" fmla="*/ 1350653 h 1350653"/>
                <a:gd name="connsiteX3-15" fmla="*/ 1592871 w 1778813"/>
                <a:gd name="connsiteY3-16" fmla="*/ 69935 h 1350653"/>
                <a:gd name="connsiteX4-17" fmla="*/ 1778813 w 1778813"/>
                <a:gd name="connsiteY4-18" fmla="*/ 0 h 1350653"/>
                <a:gd name="connsiteX0-19" fmla="*/ 2459100 w 2459100"/>
                <a:gd name="connsiteY0-20" fmla="*/ 0 h 1541891"/>
                <a:gd name="connsiteX1-21" fmla="*/ 2459100 w 2459100"/>
                <a:gd name="connsiteY1-22" fmla="*/ 1205379 h 1541891"/>
                <a:gd name="connsiteX2-23" fmla="*/ 0 w 2459100"/>
                <a:gd name="connsiteY2-24" fmla="*/ 1541891 h 1541891"/>
                <a:gd name="connsiteX3-25" fmla="*/ 2273158 w 2459100"/>
                <a:gd name="connsiteY3-26" fmla="*/ 69935 h 1541891"/>
                <a:gd name="connsiteX4-27" fmla="*/ 2459100 w 2459100"/>
                <a:gd name="connsiteY4-28" fmla="*/ 0 h 1541891"/>
                <a:gd name="connsiteX0-29" fmla="*/ 2459100 w 2459100"/>
                <a:gd name="connsiteY0-30" fmla="*/ 1096 h 1542987"/>
                <a:gd name="connsiteX1-31" fmla="*/ 2459100 w 2459100"/>
                <a:gd name="connsiteY1-32" fmla="*/ 1206475 h 1542987"/>
                <a:gd name="connsiteX2-33" fmla="*/ 0 w 2459100"/>
                <a:gd name="connsiteY2-34" fmla="*/ 1542987 h 1542987"/>
                <a:gd name="connsiteX3-35" fmla="*/ 2255640 w 2459100"/>
                <a:gd name="connsiteY3-36" fmla="*/ 0 h 1542987"/>
                <a:gd name="connsiteX4-37" fmla="*/ 2459100 w 2459100"/>
                <a:gd name="connsiteY4-38" fmla="*/ 1096 h 1542987"/>
                <a:gd name="connsiteX0-39" fmla="*/ 2459100 w 2459100"/>
                <a:gd name="connsiteY0-40" fmla="*/ 1096 h 1542987"/>
                <a:gd name="connsiteX1-41" fmla="*/ 2459100 w 2459100"/>
                <a:gd name="connsiteY1-42" fmla="*/ 1206475 h 1542987"/>
                <a:gd name="connsiteX2-43" fmla="*/ 0 w 2459100"/>
                <a:gd name="connsiteY2-44" fmla="*/ 1542987 h 1542987"/>
                <a:gd name="connsiteX3-45" fmla="*/ 2445420 w 2459100"/>
                <a:gd name="connsiteY3-46" fmla="*/ 0 h 1542987"/>
                <a:gd name="connsiteX4-47" fmla="*/ 2459100 w 2459100"/>
                <a:gd name="connsiteY4-48" fmla="*/ 1096 h 1542987"/>
                <a:gd name="connsiteX0-49" fmla="*/ 2451538 w 2451538"/>
                <a:gd name="connsiteY0-50" fmla="*/ 1096 h 1488741"/>
                <a:gd name="connsiteX1-51" fmla="*/ 2451538 w 2451538"/>
                <a:gd name="connsiteY1-52" fmla="*/ 1206475 h 1488741"/>
                <a:gd name="connsiteX2-53" fmla="*/ 0 w 2451538"/>
                <a:gd name="connsiteY2-54" fmla="*/ 1488741 h 1488741"/>
                <a:gd name="connsiteX3-55" fmla="*/ 2437858 w 2451538"/>
                <a:gd name="connsiteY3-56" fmla="*/ 0 h 1488741"/>
                <a:gd name="connsiteX4-57" fmla="*/ 2451538 w 2451538"/>
                <a:gd name="connsiteY4-58" fmla="*/ 1096 h 1488741"/>
                <a:gd name="connsiteX0-59" fmla="*/ 2451538 w 2451538"/>
                <a:gd name="connsiteY0-60" fmla="*/ 1096 h 1488741"/>
                <a:gd name="connsiteX1-61" fmla="*/ 2451538 w 2451538"/>
                <a:gd name="connsiteY1-62" fmla="*/ 1329119 h 1488741"/>
                <a:gd name="connsiteX2-63" fmla="*/ 0 w 2451538"/>
                <a:gd name="connsiteY2-64" fmla="*/ 1488741 h 1488741"/>
                <a:gd name="connsiteX3-65" fmla="*/ 2437858 w 2451538"/>
                <a:gd name="connsiteY3-66" fmla="*/ 0 h 1488741"/>
                <a:gd name="connsiteX4-67" fmla="*/ 2451538 w 2451538"/>
                <a:gd name="connsiteY4-68" fmla="*/ 1096 h 1488741"/>
                <a:gd name="connsiteX0-69" fmla="*/ 2451538 w 2451538"/>
                <a:gd name="connsiteY0-70" fmla="*/ 1096 h 1488741"/>
                <a:gd name="connsiteX1-71" fmla="*/ 2451538 w 2451538"/>
                <a:gd name="connsiteY1-72" fmla="*/ 1303175 h 1488741"/>
                <a:gd name="connsiteX2-73" fmla="*/ 0 w 2451538"/>
                <a:gd name="connsiteY2-74" fmla="*/ 1488741 h 1488741"/>
                <a:gd name="connsiteX3-75" fmla="*/ 2437858 w 2451538"/>
                <a:gd name="connsiteY3-76" fmla="*/ 0 h 1488741"/>
                <a:gd name="connsiteX4-77" fmla="*/ 2451538 w 2451538"/>
                <a:gd name="connsiteY4-78" fmla="*/ 1096 h 1488741"/>
                <a:gd name="connsiteX0-79" fmla="*/ 2549266 w 2549266"/>
                <a:gd name="connsiteY0-80" fmla="*/ 0 h 1542500"/>
                <a:gd name="connsiteX1-81" fmla="*/ 2451538 w 2549266"/>
                <a:gd name="connsiteY1-82" fmla="*/ 1356934 h 1542500"/>
                <a:gd name="connsiteX2-83" fmla="*/ 0 w 2549266"/>
                <a:gd name="connsiteY2-84" fmla="*/ 1542500 h 1542500"/>
                <a:gd name="connsiteX3-85" fmla="*/ 2437858 w 2549266"/>
                <a:gd name="connsiteY3-86" fmla="*/ 53759 h 1542500"/>
                <a:gd name="connsiteX4-87" fmla="*/ 2549266 w 2549266"/>
                <a:gd name="connsiteY4-88" fmla="*/ 0 h 1542500"/>
                <a:gd name="connsiteX0-89" fmla="*/ 2549266 w 2549266"/>
                <a:gd name="connsiteY0-90" fmla="*/ 0 h 1542500"/>
                <a:gd name="connsiteX1-91" fmla="*/ 2399901 w 2549266"/>
                <a:gd name="connsiteY1-92" fmla="*/ 1493145 h 1542500"/>
                <a:gd name="connsiteX2-93" fmla="*/ 0 w 2549266"/>
                <a:gd name="connsiteY2-94" fmla="*/ 1542500 h 1542500"/>
                <a:gd name="connsiteX3-95" fmla="*/ 2437858 w 2549266"/>
                <a:gd name="connsiteY3-96" fmla="*/ 53759 h 1542500"/>
                <a:gd name="connsiteX4-97" fmla="*/ 2549266 w 2549266"/>
                <a:gd name="connsiteY4-98" fmla="*/ 0 h 1542500"/>
                <a:gd name="connsiteX0-99" fmla="*/ 2549266 w 2549266"/>
                <a:gd name="connsiteY0-100" fmla="*/ 0 h 1580883"/>
                <a:gd name="connsiteX1-101" fmla="*/ 2389804 w 2549266"/>
                <a:gd name="connsiteY1-102" fmla="*/ 1580883 h 1580883"/>
                <a:gd name="connsiteX2-103" fmla="*/ 0 w 2549266"/>
                <a:gd name="connsiteY2-104" fmla="*/ 1542500 h 1580883"/>
                <a:gd name="connsiteX3-105" fmla="*/ 2437858 w 2549266"/>
                <a:gd name="connsiteY3-106" fmla="*/ 53759 h 1580883"/>
                <a:gd name="connsiteX4-107" fmla="*/ 2549266 w 2549266"/>
                <a:gd name="connsiteY4-108" fmla="*/ 0 h 15808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2549266" h="1580883">
                  <a:moveTo>
                    <a:pt x="2549266" y="0"/>
                  </a:moveTo>
                  <a:lnTo>
                    <a:pt x="2389804" y="1580883"/>
                  </a:lnTo>
                  <a:lnTo>
                    <a:pt x="0" y="1542500"/>
                  </a:lnTo>
                  <a:lnTo>
                    <a:pt x="2437858" y="53759"/>
                  </a:lnTo>
                  <a:lnTo>
                    <a:pt x="254926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" name="任意多边形 5"/>
            <p:cNvSpPr/>
            <p:nvPr userDrawn="1"/>
          </p:nvSpPr>
          <p:spPr>
            <a:xfrm flipH="1">
              <a:off x="-273978" y="1805264"/>
              <a:ext cx="6685361" cy="2144855"/>
            </a:xfrm>
            <a:custGeom>
              <a:avLst/>
              <a:gdLst>
                <a:gd name="connsiteX0" fmla="*/ 2047210 w 2047210"/>
                <a:gd name="connsiteY0" fmla="*/ 0 h 1205379"/>
                <a:gd name="connsiteX1" fmla="*/ 2047210 w 2047210"/>
                <a:gd name="connsiteY1" fmla="*/ 1205379 h 1205379"/>
                <a:gd name="connsiteX2" fmla="*/ 0 w 2047210"/>
                <a:gd name="connsiteY2" fmla="*/ 821357 h 1205379"/>
                <a:gd name="connsiteX3" fmla="*/ 1861268 w 2047210"/>
                <a:gd name="connsiteY3" fmla="*/ 69935 h 1205379"/>
                <a:gd name="connsiteX0-1" fmla="*/ 2041585 w 2041585"/>
                <a:gd name="connsiteY0-2" fmla="*/ 0 h 1205379"/>
                <a:gd name="connsiteX1-3" fmla="*/ 2041585 w 2041585"/>
                <a:gd name="connsiteY1-4" fmla="*/ 1205379 h 1205379"/>
                <a:gd name="connsiteX2-5" fmla="*/ 0 w 2041585"/>
                <a:gd name="connsiteY2-6" fmla="*/ 719567 h 1205379"/>
                <a:gd name="connsiteX3-7" fmla="*/ 1855643 w 2041585"/>
                <a:gd name="connsiteY3-8" fmla="*/ 69935 h 1205379"/>
                <a:gd name="connsiteX4" fmla="*/ 2041585 w 2041585"/>
                <a:gd name="connsiteY4" fmla="*/ 0 h 1205379"/>
                <a:gd name="connsiteX0-9" fmla="*/ 1778813 w 1778813"/>
                <a:gd name="connsiteY0-10" fmla="*/ 0 h 1350653"/>
                <a:gd name="connsiteX1-11" fmla="*/ 1778813 w 1778813"/>
                <a:gd name="connsiteY1-12" fmla="*/ 1205379 h 1350653"/>
                <a:gd name="connsiteX2-13" fmla="*/ 0 w 1778813"/>
                <a:gd name="connsiteY2-14" fmla="*/ 1350653 h 1350653"/>
                <a:gd name="connsiteX3-15" fmla="*/ 1592871 w 1778813"/>
                <a:gd name="connsiteY3-16" fmla="*/ 69935 h 1350653"/>
                <a:gd name="connsiteX4-17" fmla="*/ 1778813 w 1778813"/>
                <a:gd name="connsiteY4-18" fmla="*/ 0 h 1350653"/>
                <a:gd name="connsiteX0-19" fmla="*/ 2459100 w 2459100"/>
                <a:gd name="connsiteY0-20" fmla="*/ 0 h 1541891"/>
                <a:gd name="connsiteX1-21" fmla="*/ 2459100 w 2459100"/>
                <a:gd name="connsiteY1-22" fmla="*/ 1205379 h 1541891"/>
                <a:gd name="connsiteX2-23" fmla="*/ 0 w 2459100"/>
                <a:gd name="connsiteY2-24" fmla="*/ 1541891 h 1541891"/>
                <a:gd name="connsiteX3-25" fmla="*/ 2273158 w 2459100"/>
                <a:gd name="connsiteY3-26" fmla="*/ 69935 h 1541891"/>
                <a:gd name="connsiteX4-27" fmla="*/ 2459100 w 2459100"/>
                <a:gd name="connsiteY4-28" fmla="*/ 0 h 1541891"/>
                <a:gd name="connsiteX0-29" fmla="*/ 2459100 w 2459100"/>
                <a:gd name="connsiteY0-30" fmla="*/ 1096 h 1542987"/>
                <a:gd name="connsiteX1-31" fmla="*/ 2459100 w 2459100"/>
                <a:gd name="connsiteY1-32" fmla="*/ 1206475 h 1542987"/>
                <a:gd name="connsiteX2-33" fmla="*/ 0 w 2459100"/>
                <a:gd name="connsiteY2-34" fmla="*/ 1542987 h 1542987"/>
                <a:gd name="connsiteX3-35" fmla="*/ 2255640 w 2459100"/>
                <a:gd name="connsiteY3-36" fmla="*/ 0 h 1542987"/>
                <a:gd name="connsiteX4-37" fmla="*/ 2459100 w 2459100"/>
                <a:gd name="connsiteY4-38" fmla="*/ 1096 h 1542987"/>
                <a:gd name="connsiteX0-39" fmla="*/ 2459100 w 2459100"/>
                <a:gd name="connsiteY0-40" fmla="*/ 1096 h 1542987"/>
                <a:gd name="connsiteX1-41" fmla="*/ 2459100 w 2459100"/>
                <a:gd name="connsiteY1-42" fmla="*/ 1206475 h 1542987"/>
                <a:gd name="connsiteX2-43" fmla="*/ 0 w 2459100"/>
                <a:gd name="connsiteY2-44" fmla="*/ 1542987 h 1542987"/>
                <a:gd name="connsiteX3-45" fmla="*/ 2445420 w 2459100"/>
                <a:gd name="connsiteY3-46" fmla="*/ 0 h 1542987"/>
                <a:gd name="connsiteX4-47" fmla="*/ 2459100 w 2459100"/>
                <a:gd name="connsiteY4-48" fmla="*/ 1096 h 1542987"/>
                <a:gd name="connsiteX0-49" fmla="*/ 2579875 w 2579875"/>
                <a:gd name="connsiteY0-50" fmla="*/ 37967 h 1542987"/>
                <a:gd name="connsiteX1-51" fmla="*/ 2459100 w 2579875"/>
                <a:gd name="connsiteY1-52" fmla="*/ 1206475 h 1542987"/>
                <a:gd name="connsiteX2-53" fmla="*/ 0 w 2579875"/>
                <a:gd name="connsiteY2-54" fmla="*/ 1542987 h 1542987"/>
                <a:gd name="connsiteX3-55" fmla="*/ 2445420 w 2579875"/>
                <a:gd name="connsiteY3-56" fmla="*/ 0 h 1542987"/>
                <a:gd name="connsiteX4-57" fmla="*/ 2579875 w 2579875"/>
                <a:gd name="connsiteY4-58" fmla="*/ 37967 h 1542987"/>
                <a:gd name="connsiteX0-59" fmla="*/ 2579875 w 2579875"/>
                <a:gd name="connsiteY0-60" fmla="*/ 0 h 1505020"/>
                <a:gd name="connsiteX1-61" fmla="*/ 2459100 w 2579875"/>
                <a:gd name="connsiteY1-62" fmla="*/ 1168508 h 1505020"/>
                <a:gd name="connsiteX2-63" fmla="*/ 0 w 2579875"/>
                <a:gd name="connsiteY2-64" fmla="*/ 1505020 h 1505020"/>
                <a:gd name="connsiteX3-65" fmla="*/ 2538362 w 2579875"/>
                <a:gd name="connsiteY3-66" fmla="*/ 17085 h 1505020"/>
                <a:gd name="connsiteX4-67" fmla="*/ 2579875 w 2579875"/>
                <a:gd name="connsiteY4-68" fmla="*/ 0 h 1505020"/>
                <a:gd name="connsiteX0-69" fmla="*/ 2579875 w 2599427"/>
                <a:gd name="connsiteY0-70" fmla="*/ 91623 h 1596643"/>
                <a:gd name="connsiteX1-71" fmla="*/ 2459100 w 2599427"/>
                <a:gd name="connsiteY1-72" fmla="*/ 1260131 h 1596643"/>
                <a:gd name="connsiteX2-73" fmla="*/ 0 w 2599427"/>
                <a:gd name="connsiteY2-74" fmla="*/ 1596643 h 1596643"/>
                <a:gd name="connsiteX3-75" fmla="*/ 2599427 w 2599427"/>
                <a:gd name="connsiteY3-76" fmla="*/ 0 h 1596643"/>
                <a:gd name="connsiteX4-77" fmla="*/ 2579875 w 2599427"/>
                <a:gd name="connsiteY4-78" fmla="*/ 91623 h 1596643"/>
                <a:gd name="connsiteX0-79" fmla="*/ 2579875 w 2579875"/>
                <a:gd name="connsiteY0-80" fmla="*/ 0 h 1505020"/>
                <a:gd name="connsiteX1-81" fmla="*/ 2459100 w 2579875"/>
                <a:gd name="connsiteY1-82" fmla="*/ 1168508 h 1505020"/>
                <a:gd name="connsiteX2-83" fmla="*/ 0 w 2579875"/>
                <a:gd name="connsiteY2-84" fmla="*/ 1505020 h 1505020"/>
                <a:gd name="connsiteX3-85" fmla="*/ 2579875 w 2579875"/>
                <a:gd name="connsiteY3-86" fmla="*/ 0 h 1505020"/>
                <a:gd name="connsiteX0-87" fmla="*/ 2557321 w 2557321"/>
                <a:gd name="connsiteY0-88" fmla="*/ 0 h 1523560"/>
                <a:gd name="connsiteX1-89" fmla="*/ 2459100 w 2557321"/>
                <a:gd name="connsiteY1-90" fmla="*/ 1187048 h 1523560"/>
                <a:gd name="connsiteX2-91" fmla="*/ 0 w 2557321"/>
                <a:gd name="connsiteY2-92" fmla="*/ 1523560 h 1523560"/>
                <a:gd name="connsiteX3-93" fmla="*/ 2557321 w 2557321"/>
                <a:gd name="connsiteY3-94" fmla="*/ 0 h 1523560"/>
                <a:gd name="connsiteX0-95" fmla="*/ 2561571 w 2561571"/>
                <a:gd name="connsiteY0-96" fmla="*/ 0 h 1565930"/>
                <a:gd name="connsiteX1-97" fmla="*/ 2459100 w 2561571"/>
                <a:gd name="connsiteY1-98" fmla="*/ 1229418 h 1565930"/>
                <a:gd name="connsiteX2-99" fmla="*/ 0 w 2561571"/>
                <a:gd name="connsiteY2-100" fmla="*/ 1565930 h 1565930"/>
                <a:gd name="connsiteX3-101" fmla="*/ 2561571 w 2561571"/>
                <a:gd name="connsiteY3-102" fmla="*/ 0 h 1565930"/>
                <a:gd name="connsiteX0-103" fmla="*/ 2561571 w 2561571"/>
                <a:gd name="connsiteY0-104" fmla="*/ 0 h 1565930"/>
                <a:gd name="connsiteX1-105" fmla="*/ 2440781 w 2561571"/>
                <a:gd name="connsiteY1-106" fmla="*/ 1222752 h 1565930"/>
                <a:gd name="connsiteX2-107" fmla="*/ 0 w 2561571"/>
                <a:gd name="connsiteY2-108" fmla="*/ 1565930 h 1565930"/>
                <a:gd name="connsiteX3-109" fmla="*/ 2561571 w 2561571"/>
                <a:gd name="connsiteY3-110" fmla="*/ 0 h 1565930"/>
                <a:gd name="connsiteX0-111" fmla="*/ 2561571 w 2561571"/>
                <a:gd name="connsiteY0-112" fmla="*/ 0 h 1565930"/>
                <a:gd name="connsiteX1-113" fmla="*/ 2438972 w 2561571"/>
                <a:gd name="connsiteY1-114" fmla="*/ 1227261 h 1565930"/>
                <a:gd name="connsiteX2-115" fmla="*/ 0 w 2561571"/>
                <a:gd name="connsiteY2-116" fmla="*/ 1565930 h 1565930"/>
                <a:gd name="connsiteX3-117" fmla="*/ 2561571 w 2561571"/>
                <a:gd name="connsiteY3-118" fmla="*/ 0 h 1565930"/>
                <a:gd name="connsiteX0-119" fmla="*/ 2561571 w 2561571"/>
                <a:gd name="connsiteY0-120" fmla="*/ 0 h 1565930"/>
                <a:gd name="connsiteX1-121" fmla="*/ 2422665 w 2561571"/>
                <a:gd name="connsiteY1-122" fmla="*/ 1376327 h 1565930"/>
                <a:gd name="connsiteX2-123" fmla="*/ 0 w 2561571"/>
                <a:gd name="connsiteY2-124" fmla="*/ 1565930 h 1565930"/>
                <a:gd name="connsiteX3-125" fmla="*/ 2561571 w 2561571"/>
                <a:gd name="connsiteY3-126" fmla="*/ 0 h 15659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561571" h="1565930">
                  <a:moveTo>
                    <a:pt x="2561571" y="0"/>
                  </a:moveTo>
                  <a:lnTo>
                    <a:pt x="2422665" y="1376327"/>
                  </a:lnTo>
                  <a:lnTo>
                    <a:pt x="0" y="1565930"/>
                  </a:lnTo>
                  <a:lnTo>
                    <a:pt x="2561571" y="0"/>
                  </a:lnTo>
                  <a:close/>
                </a:path>
              </a:pathLst>
            </a:custGeom>
            <a:pattFill prst="wdUpDiag">
              <a:fgClr>
                <a:schemeClr val="accent4">
                  <a:lumMod val="5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20"/>
          <p:cNvGrpSpPr/>
          <p:nvPr/>
        </p:nvGrpSpPr>
        <p:grpSpPr bwMode="auto">
          <a:xfrm>
            <a:off x="6627813" y="1995488"/>
            <a:ext cx="2519362" cy="2670175"/>
            <a:chOff x="6628222" y="2021200"/>
            <a:chExt cx="2518223" cy="2670680"/>
          </a:xfrm>
        </p:grpSpPr>
        <p:sp>
          <p:nvSpPr>
            <p:cNvPr id="8" name="任意多边形 7"/>
            <p:cNvSpPr/>
            <p:nvPr userDrawn="1"/>
          </p:nvSpPr>
          <p:spPr>
            <a:xfrm>
              <a:off x="6636155" y="2021200"/>
              <a:ext cx="2510290" cy="2654802"/>
            </a:xfrm>
            <a:custGeom>
              <a:avLst/>
              <a:gdLst>
                <a:gd name="connsiteX0" fmla="*/ 2047210 w 2047210"/>
                <a:gd name="connsiteY0" fmla="*/ 0 h 1205379"/>
                <a:gd name="connsiteX1" fmla="*/ 2047210 w 2047210"/>
                <a:gd name="connsiteY1" fmla="*/ 1205379 h 1205379"/>
                <a:gd name="connsiteX2" fmla="*/ 0 w 2047210"/>
                <a:gd name="connsiteY2" fmla="*/ 821357 h 1205379"/>
                <a:gd name="connsiteX3" fmla="*/ 1861268 w 2047210"/>
                <a:gd name="connsiteY3" fmla="*/ 69935 h 1205379"/>
                <a:gd name="connsiteX0-1" fmla="*/ 2041585 w 2041585"/>
                <a:gd name="connsiteY0-2" fmla="*/ 0 h 1205379"/>
                <a:gd name="connsiteX1-3" fmla="*/ 2041585 w 2041585"/>
                <a:gd name="connsiteY1-4" fmla="*/ 1205379 h 1205379"/>
                <a:gd name="connsiteX2-5" fmla="*/ 0 w 2041585"/>
                <a:gd name="connsiteY2-6" fmla="*/ 719567 h 1205379"/>
                <a:gd name="connsiteX3-7" fmla="*/ 1855643 w 2041585"/>
                <a:gd name="connsiteY3-8" fmla="*/ 69935 h 1205379"/>
                <a:gd name="connsiteX4" fmla="*/ 2041585 w 2041585"/>
                <a:gd name="connsiteY4" fmla="*/ 0 h 1205379"/>
                <a:gd name="connsiteX0-9" fmla="*/ 2041585 w 2041585"/>
                <a:gd name="connsiteY0-10" fmla="*/ 0 h 1205379"/>
                <a:gd name="connsiteX1-11" fmla="*/ 2041585 w 2041585"/>
                <a:gd name="connsiteY1-12" fmla="*/ 1205379 h 1205379"/>
                <a:gd name="connsiteX2-13" fmla="*/ 0 w 2041585"/>
                <a:gd name="connsiteY2-14" fmla="*/ 719567 h 1205379"/>
                <a:gd name="connsiteX3-15" fmla="*/ 2041585 w 2041585"/>
                <a:gd name="connsiteY3-16" fmla="*/ 0 h 1205379"/>
                <a:gd name="connsiteX0-17" fmla="*/ 2445380 w 2445380"/>
                <a:gd name="connsiteY0-18" fmla="*/ 0 h 1593067"/>
                <a:gd name="connsiteX1-19" fmla="*/ 2445380 w 2445380"/>
                <a:gd name="connsiteY1-20" fmla="*/ 1205379 h 1593067"/>
                <a:gd name="connsiteX2-21" fmla="*/ 0 w 2445380"/>
                <a:gd name="connsiteY2-22" fmla="*/ 1593067 h 1593067"/>
                <a:gd name="connsiteX3-23" fmla="*/ 2445380 w 2445380"/>
                <a:gd name="connsiteY3-24" fmla="*/ 0 h 1593067"/>
                <a:gd name="connsiteX0-25" fmla="*/ 2445380 w 2451999"/>
                <a:gd name="connsiteY0-26" fmla="*/ 0 h 1593067"/>
                <a:gd name="connsiteX1-27" fmla="*/ 2451999 w 2451999"/>
                <a:gd name="connsiteY1-28" fmla="*/ 1434985 h 1593067"/>
                <a:gd name="connsiteX2-29" fmla="*/ 0 w 2451999"/>
                <a:gd name="connsiteY2-30" fmla="*/ 1593067 h 1593067"/>
                <a:gd name="connsiteX3-31" fmla="*/ 2445380 w 2451999"/>
                <a:gd name="connsiteY3-32" fmla="*/ 0 h 1593067"/>
                <a:gd name="connsiteX0-33" fmla="*/ 2445380 w 2445954"/>
                <a:gd name="connsiteY0-34" fmla="*/ 0 h 1593067"/>
                <a:gd name="connsiteX1-35" fmla="*/ 2444773 w 2445954"/>
                <a:gd name="connsiteY1-36" fmla="*/ 1135292 h 1593067"/>
                <a:gd name="connsiteX2-37" fmla="*/ 0 w 2445954"/>
                <a:gd name="connsiteY2-38" fmla="*/ 1593067 h 1593067"/>
                <a:gd name="connsiteX3-39" fmla="*/ 2445380 w 2445954"/>
                <a:gd name="connsiteY3-40" fmla="*/ 0 h 1593067"/>
                <a:gd name="connsiteX0-41" fmla="*/ 2395471 w 2396045"/>
                <a:gd name="connsiteY0-42" fmla="*/ 0 h 1832978"/>
                <a:gd name="connsiteX1-43" fmla="*/ 2394864 w 2396045"/>
                <a:gd name="connsiteY1-44" fmla="*/ 1135292 h 1832978"/>
                <a:gd name="connsiteX2-45" fmla="*/ 0 w 2396045"/>
                <a:gd name="connsiteY2-46" fmla="*/ 1832978 h 1832978"/>
                <a:gd name="connsiteX3-47" fmla="*/ 2395471 w 2396045"/>
                <a:gd name="connsiteY3-48" fmla="*/ 0 h 1832978"/>
                <a:gd name="connsiteX0-49" fmla="*/ 2358039 w 2358613"/>
                <a:gd name="connsiteY0-50" fmla="*/ 0 h 1814162"/>
                <a:gd name="connsiteX1-51" fmla="*/ 2357432 w 2358613"/>
                <a:gd name="connsiteY1-52" fmla="*/ 1135292 h 1814162"/>
                <a:gd name="connsiteX2-53" fmla="*/ 0 w 2358613"/>
                <a:gd name="connsiteY2-54" fmla="*/ 1814162 h 1814162"/>
                <a:gd name="connsiteX3-55" fmla="*/ 2358039 w 2358613"/>
                <a:gd name="connsiteY3-56" fmla="*/ 0 h 1814162"/>
                <a:gd name="connsiteX0-57" fmla="*/ 2401709 w 2402283"/>
                <a:gd name="connsiteY0-58" fmla="*/ 0 h 1847091"/>
                <a:gd name="connsiteX1-59" fmla="*/ 2401102 w 2402283"/>
                <a:gd name="connsiteY1-60" fmla="*/ 1135292 h 1847091"/>
                <a:gd name="connsiteX2-61" fmla="*/ 0 w 2402283"/>
                <a:gd name="connsiteY2-62" fmla="*/ 1847091 h 1847091"/>
                <a:gd name="connsiteX3-63" fmla="*/ 2401709 w 2402283"/>
                <a:gd name="connsiteY3-64" fmla="*/ 0 h 1847091"/>
                <a:gd name="connsiteX0-65" fmla="*/ 2395471 w 2396045"/>
                <a:gd name="connsiteY0-66" fmla="*/ 0 h 1828274"/>
                <a:gd name="connsiteX1-67" fmla="*/ 2394864 w 2396045"/>
                <a:gd name="connsiteY1-68" fmla="*/ 1135292 h 1828274"/>
                <a:gd name="connsiteX2-69" fmla="*/ 0 w 2396045"/>
                <a:gd name="connsiteY2-70" fmla="*/ 1828274 h 1828274"/>
                <a:gd name="connsiteX3-71" fmla="*/ 2395471 w 2396045"/>
                <a:gd name="connsiteY3-72" fmla="*/ 0 h 1828274"/>
                <a:gd name="connsiteX0-73" fmla="*/ 2338669 w 2339243"/>
                <a:gd name="connsiteY0-74" fmla="*/ 0 h 1762524"/>
                <a:gd name="connsiteX1-75" fmla="*/ 2338062 w 2339243"/>
                <a:gd name="connsiteY1-76" fmla="*/ 1135292 h 1762524"/>
                <a:gd name="connsiteX2-77" fmla="*/ 0 w 2339243"/>
                <a:gd name="connsiteY2-78" fmla="*/ 1762524 h 1762524"/>
                <a:gd name="connsiteX3-79" fmla="*/ 2338669 w 2339243"/>
                <a:gd name="connsiteY3-80" fmla="*/ 0 h 17625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339243" h="1762524">
                  <a:moveTo>
                    <a:pt x="2338669" y="0"/>
                  </a:moveTo>
                  <a:cubicBezTo>
                    <a:pt x="2340875" y="478328"/>
                    <a:pt x="2335856" y="656964"/>
                    <a:pt x="2338062" y="1135292"/>
                  </a:cubicBezTo>
                  <a:lnTo>
                    <a:pt x="0" y="1762524"/>
                  </a:lnTo>
                  <a:lnTo>
                    <a:pt x="2338669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 8"/>
            <p:cNvSpPr/>
            <p:nvPr userDrawn="1"/>
          </p:nvSpPr>
          <p:spPr>
            <a:xfrm>
              <a:off x="6628222" y="2548350"/>
              <a:ext cx="2518223" cy="2143530"/>
            </a:xfrm>
            <a:custGeom>
              <a:avLst/>
              <a:gdLst>
                <a:gd name="connsiteX0" fmla="*/ 2047210 w 2047210"/>
                <a:gd name="connsiteY0" fmla="*/ 0 h 1205379"/>
                <a:gd name="connsiteX1" fmla="*/ 2047210 w 2047210"/>
                <a:gd name="connsiteY1" fmla="*/ 1205379 h 1205379"/>
                <a:gd name="connsiteX2" fmla="*/ 0 w 2047210"/>
                <a:gd name="connsiteY2" fmla="*/ 821357 h 1205379"/>
                <a:gd name="connsiteX3" fmla="*/ 1861268 w 2047210"/>
                <a:gd name="connsiteY3" fmla="*/ 69935 h 1205379"/>
                <a:gd name="connsiteX0-1" fmla="*/ 2041585 w 2041585"/>
                <a:gd name="connsiteY0-2" fmla="*/ 0 h 1205379"/>
                <a:gd name="connsiteX1-3" fmla="*/ 2041585 w 2041585"/>
                <a:gd name="connsiteY1-4" fmla="*/ 1205379 h 1205379"/>
                <a:gd name="connsiteX2-5" fmla="*/ 0 w 2041585"/>
                <a:gd name="connsiteY2-6" fmla="*/ 719567 h 1205379"/>
                <a:gd name="connsiteX3-7" fmla="*/ 1855643 w 2041585"/>
                <a:gd name="connsiteY3-8" fmla="*/ 69935 h 1205379"/>
                <a:gd name="connsiteX4" fmla="*/ 2041585 w 2041585"/>
                <a:gd name="connsiteY4" fmla="*/ 0 h 1205379"/>
                <a:gd name="connsiteX0-9" fmla="*/ 2041585 w 2041585"/>
                <a:gd name="connsiteY0-10" fmla="*/ 0 h 1205379"/>
                <a:gd name="connsiteX1-11" fmla="*/ 2041585 w 2041585"/>
                <a:gd name="connsiteY1-12" fmla="*/ 1205379 h 1205379"/>
                <a:gd name="connsiteX2-13" fmla="*/ 0 w 2041585"/>
                <a:gd name="connsiteY2-14" fmla="*/ 719567 h 1205379"/>
                <a:gd name="connsiteX3-15" fmla="*/ 2041585 w 2041585"/>
                <a:gd name="connsiteY3-16" fmla="*/ 0 h 1205379"/>
                <a:gd name="connsiteX0-17" fmla="*/ 2445380 w 2445380"/>
                <a:gd name="connsiteY0-18" fmla="*/ 0 h 1593067"/>
                <a:gd name="connsiteX1-19" fmla="*/ 2445380 w 2445380"/>
                <a:gd name="connsiteY1-20" fmla="*/ 1205379 h 1593067"/>
                <a:gd name="connsiteX2-21" fmla="*/ 0 w 2445380"/>
                <a:gd name="connsiteY2-22" fmla="*/ 1593067 h 1593067"/>
                <a:gd name="connsiteX3-23" fmla="*/ 2445380 w 2445380"/>
                <a:gd name="connsiteY3-24" fmla="*/ 0 h 1593067"/>
                <a:gd name="connsiteX0-25" fmla="*/ 2445380 w 2451999"/>
                <a:gd name="connsiteY0-26" fmla="*/ 0 h 1593067"/>
                <a:gd name="connsiteX1-27" fmla="*/ 2451999 w 2451999"/>
                <a:gd name="connsiteY1-28" fmla="*/ 1434985 h 1593067"/>
                <a:gd name="connsiteX2-29" fmla="*/ 0 w 2451999"/>
                <a:gd name="connsiteY2-30" fmla="*/ 1593067 h 1593067"/>
                <a:gd name="connsiteX3-31" fmla="*/ 2445380 w 2451999"/>
                <a:gd name="connsiteY3-32" fmla="*/ 0 h 1593067"/>
                <a:gd name="connsiteX0-33" fmla="*/ 2445380 w 2445954"/>
                <a:gd name="connsiteY0-34" fmla="*/ 0 h 1593067"/>
                <a:gd name="connsiteX1-35" fmla="*/ 2444773 w 2445954"/>
                <a:gd name="connsiteY1-36" fmla="*/ 1135292 h 1593067"/>
                <a:gd name="connsiteX2-37" fmla="*/ 0 w 2445954"/>
                <a:gd name="connsiteY2-38" fmla="*/ 1593067 h 1593067"/>
                <a:gd name="connsiteX3-39" fmla="*/ 2445380 w 2445954"/>
                <a:gd name="connsiteY3-40" fmla="*/ 0 h 1593067"/>
                <a:gd name="connsiteX0-41" fmla="*/ 2387569 w 2388143"/>
                <a:gd name="connsiteY0-42" fmla="*/ 0 h 1533128"/>
                <a:gd name="connsiteX1-43" fmla="*/ 2386962 w 2388143"/>
                <a:gd name="connsiteY1-44" fmla="*/ 1135292 h 1533128"/>
                <a:gd name="connsiteX2-45" fmla="*/ 0 w 2388143"/>
                <a:gd name="connsiteY2-46" fmla="*/ 1533128 h 1533128"/>
                <a:gd name="connsiteX3-47" fmla="*/ 2387569 w 2388143"/>
                <a:gd name="connsiteY3-48" fmla="*/ 0 h 15331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388143" h="1533128">
                  <a:moveTo>
                    <a:pt x="2387569" y="0"/>
                  </a:moveTo>
                  <a:cubicBezTo>
                    <a:pt x="2389775" y="478328"/>
                    <a:pt x="2384756" y="656964"/>
                    <a:pt x="2386962" y="1135292"/>
                  </a:cubicBezTo>
                  <a:lnTo>
                    <a:pt x="0" y="1533128"/>
                  </a:lnTo>
                  <a:lnTo>
                    <a:pt x="2387569" y="0"/>
                  </a:lnTo>
                  <a:close/>
                </a:path>
              </a:pathLst>
            </a:custGeom>
            <a:pattFill prst="wdUpDiag">
              <a:fgClr>
                <a:schemeClr val="accent4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 bwMode="auto">
          <a:xfrm>
            <a:off x="2855913" y="1533525"/>
            <a:ext cx="561657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657225"/>
            <a:ext cx="20923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1998663"/>
            <a:ext cx="1182688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147814"/>
            <a:ext cx="2682062" cy="18218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A7717-91F5-40E7-80C3-8583FE828639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CE26D-9059-4AAB-9976-00F6DF4AE22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C7497-5EE1-4321-814A-8ED0F2CE1082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390DD-D65B-4954-BAEF-20CFC94BB0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C95A9-070F-497E-B9D7-22EF9DA3CCE0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2CDA4-5C2A-4E17-AD31-A6C17515D95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0" y="0"/>
            <a:ext cx="9144000" cy="362540"/>
          </a:xfrm>
          <a:prstGeom prst="rect">
            <a:avLst/>
          </a:prstGeom>
        </p:spPr>
      </p:pic>
      <p:pic>
        <p:nvPicPr>
          <p:cNvPr id="3" name="图片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113" y="201613"/>
            <a:ext cx="9239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4967288"/>
            <a:ext cx="9144000" cy="176212"/>
          </a:xfrm>
          <a:prstGeom prst="rect">
            <a:avLst/>
          </a:prstGeom>
          <a:pattFill prst="wdUpDiag">
            <a:fgClr>
              <a:schemeClr val="accent4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138113" y="4913313"/>
            <a:ext cx="8777287" cy="0"/>
          </a:xfrm>
          <a:prstGeom prst="line">
            <a:avLst/>
          </a:prstGeom>
          <a:ln w="9525">
            <a:solidFill>
              <a:schemeClr val="tx1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8604250" y="4673600"/>
            <a:ext cx="434975" cy="434975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628063" y="4741863"/>
            <a:ext cx="388937" cy="30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B43B6E31-1576-410E-88EC-4BC1202C10FE}" type="slidenum">
              <a:rPr lang="zh-CN" altLang="en-US">
                <a:solidFill>
                  <a:schemeClr val="bg1"/>
                </a:solidFill>
                <a:latin typeface="+mn-lt"/>
                <a:ea typeface="+mn-ea"/>
              </a:rPr>
            </a:fld>
            <a:endParaRPr lang="zh-CN" altLang="en-US" dirty="0">
              <a:solidFill>
                <a:schemeClr val="bg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A33D2-9ADC-43F2-A2F9-BDF9F55619F8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B0FAD-798D-4282-BEC5-7BE76D3642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88B51-19C4-4F38-9711-E7823CFBEEBE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C139B-DF1F-4260-A5DD-8D3911B75F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52CC-5448-4DFC-BB6B-AEF7F5197E9F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A3BF0-DD29-47C9-92EE-7D4CD37FAE7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5306A-5C15-4486-92F3-168636E6AC56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F62DB-A364-46BE-9FF3-56294380C8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E12E1-CA7F-404A-8CE5-A207C574FB14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B702B-4455-4529-9961-D46E2BB2B5A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3F017-244C-4280-9A87-2990B68A5AF1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2E5F-3B81-4F2F-9B9B-CC087F6DD0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10CB4-D5DE-4C21-AF91-6E1EFD751202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EFDDD-E233-4E34-A0AA-FC39B7A5FC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E4CC019-E083-4ADE-A61A-AD8AA67AF333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5C5910F-180E-429A-B3AD-1BE1ACD13AE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image" Target="../media/image22.jpeg"/><Relationship Id="rId7" Type="http://schemas.openxmlformats.org/officeDocument/2006/relationships/image" Target="../media/image21.jpeg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2" Type="http://schemas.openxmlformats.org/officeDocument/2006/relationships/notesSlide" Target="../notesSlides/notesSlide10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4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wmf"/><Relationship Id="rId1" Type="http://schemas.openxmlformats.org/officeDocument/2006/relationships/control" Target="../activeX/activeX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4117975" y="642938"/>
            <a:ext cx="3262313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>
                <a:latin typeface="华文新魏" pitchFamily="2" charset="-122"/>
                <a:ea typeface="华文新魏" pitchFamily="2" charset="-122"/>
              </a:rPr>
              <a:t>羿射九日</a:t>
            </a:r>
            <a:endParaRPr lang="zh-CN" altLang="en-US" sz="6000">
              <a:latin typeface="Calibri" panose="020F0502020204030204" pitchFamily="34" charset="0"/>
            </a:endParaRPr>
          </a:p>
        </p:txBody>
      </p:sp>
      <p:sp>
        <p:nvSpPr>
          <p:cNvPr id="5123" name="文本框 9"/>
          <p:cNvSpPr txBox="1">
            <a:spLocks noChangeArrowheads="1"/>
          </p:cNvSpPr>
          <p:nvPr/>
        </p:nvSpPr>
        <p:spPr bwMode="auto">
          <a:xfrm>
            <a:off x="4786314" y="1643056"/>
            <a:ext cx="1857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68580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第一课时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>
            <a:spLocks noChangeArrowheads="1"/>
          </p:cNvSpPr>
          <p:nvPr/>
        </p:nvSpPr>
        <p:spPr bwMode="auto">
          <a:xfrm>
            <a:off x="971550" y="268288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作业乐园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291" name="矩形 2"/>
          <p:cNvSpPr>
            <a:spLocks noChangeArrowheads="1"/>
          </p:cNvSpPr>
          <p:nvPr/>
        </p:nvSpPr>
        <p:spPr bwMode="auto">
          <a:xfrm>
            <a:off x="611188" y="1042988"/>
            <a:ext cx="8027987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．有感情地、流利地熟读课文。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．收集中国其他的神话故事，同学之间相互交流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timg (90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71415" y="2428874"/>
            <a:ext cx="5000915" cy="235173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3"/>
          <p:cNvSpPr>
            <a:spLocks noChangeArrowheads="1"/>
          </p:cNvSpPr>
          <p:nvPr/>
        </p:nvSpPr>
        <p:spPr bwMode="auto">
          <a:xfrm>
            <a:off x="4067175" y="642938"/>
            <a:ext cx="326390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>
                <a:latin typeface="华文新魏" pitchFamily="2" charset="-122"/>
                <a:ea typeface="华文新魏" pitchFamily="2" charset="-122"/>
              </a:rPr>
              <a:t>羿射九日</a:t>
            </a:r>
            <a:endParaRPr lang="zh-CN" altLang="en-US" sz="6000">
              <a:latin typeface="Calibri" panose="020F0502020204030204" pitchFamily="34" charset="0"/>
            </a:endParaRPr>
          </a:p>
        </p:txBody>
      </p:sp>
      <p:sp>
        <p:nvSpPr>
          <p:cNvPr id="13315" name="文本框 9"/>
          <p:cNvSpPr txBox="1">
            <a:spLocks noChangeArrowheads="1"/>
          </p:cNvSpPr>
          <p:nvPr/>
        </p:nvSpPr>
        <p:spPr bwMode="auto">
          <a:xfrm>
            <a:off x="4733925" y="1528763"/>
            <a:ext cx="1857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685800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第二课时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268538" y="1192213"/>
            <a:ext cx="4606925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矩形 2"/>
          <p:cNvSpPr>
            <a:spLocks noChangeArrowheads="1"/>
          </p:cNvSpPr>
          <p:nvPr/>
        </p:nvSpPr>
        <p:spPr bwMode="auto">
          <a:xfrm>
            <a:off x="971550" y="268288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复习导入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2720975" y="1347788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射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矩形 4"/>
          <p:cNvSpPr>
            <a:spLocks noChangeArrowheads="1"/>
          </p:cNvSpPr>
          <p:nvPr/>
        </p:nvSpPr>
        <p:spPr bwMode="auto">
          <a:xfrm>
            <a:off x="4197350" y="1347788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值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2" name="矩形 5"/>
          <p:cNvSpPr>
            <a:spLocks noChangeArrowheads="1"/>
          </p:cNvSpPr>
          <p:nvPr/>
        </p:nvSpPr>
        <p:spPr bwMode="auto">
          <a:xfrm>
            <a:off x="5673725" y="1347788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3" name="矩形 6"/>
          <p:cNvSpPr>
            <a:spLocks noChangeArrowheads="1"/>
          </p:cNvSpPr>
          <p:nvPr/>
        </p:nvSpPr>
        <p:spPr bwMode="auto">
          <a:xfrm>
            <a:off x="2700338" y="2500313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滋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4" name="矩形 7"/>
          <p:cNvSpPr>
            <a:spLocks noChangeArrowheads="1"/>
          </p:cNvSpPr>
          <p:nvPr/>
        </p:nvSpPr>
        <p:spPr bwMode="auto">
          <a:xfrm>
            <a:off x="4211638" y="2500313"/>
            <a:ext cx="70008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5" name="矩形 8"/>
          <p:cNvSpPr>
            <a:spLocks noChangeArrowheads="1"/>
          </p:cNvSpPr>
          <p:nvPr/>
        </p:nvSpPr>
        <p:spPr bwMode="auto">
          <a:xfrm>
            <a:off x="5673725" y="2500313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艰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6" name="矩形 9"/>
          <p:cNvSpPr>
            <a:spLocks noChangeArrowheads="1"/>
          </p:cNvSpPr>
          <p:nvPr/>
        </p:nvSpPr>
        <p:spPr bwMode="auto">
          <a:xfrm>
            <a:off x="2700338" y="3549650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害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7" name="矩形 10"/>
          <p:cNvSpPr>
            <a:spLocks noChangeArrowheads="1"/>
          </p:cNvSpPr>
          <p:nvPr/>
        </p:nvSpPr>
        <p:spPr bwMode="auto">
          <a:xfrm>
            <a:off x="4211638" y="3549650"/>
            <a:ext cx="70008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庄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8" name="矩形 11"/>
          <p:cNvSpPr>
            <a:spLocks noChangeArrowheads="1"/>
          </p:cNvSpPr>
          <p:nvPr/>
        </p:nvSpPr>
        <p:spPr bwMode="auto">
          <a:xfrm>
            <a:off x="5745163" y="3549650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稼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5050" y="1203325"/>
            <a:ext cx="14747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1203325"/>
            <a:ext cx="15255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29238" y="1203325"/>
            <a:ext cx="15462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5050" y="2355850"/>
            <a:ext cx="1474788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2355850"/>
            <a:ext cx="1525587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29238" y="2355850"/>
            <a:ext cx="1546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90763" y="3435350"/>
            <a:ext cx="14890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79838" y="3435350"/>
            <a:ext cx="15255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29238" y="3435350"/>
            <a:ext cx="1546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971550" y="268288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复习导入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030413" y="1125538"/>
            <a:ext cx="5072062" cy="3324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值（    ）      熔（    ） 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真（    ）      溶（    ）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嫁（    ）      此（    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稼（    ）      些（    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43750" y="3286125"/>
            <a:ext cx="17748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651500" y="2697163"/>
            <a:ext cx="865188" cy="576262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572000" y="2697163"/>
            <a:ext cx="863600" cy="576262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精读课文，深入探究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11188" y="1328738"/>
            <a:ext cx="7993062" cy="2030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可是，有一天，这十个太阳觉得轮流值日太没意思啦，于是，他们一齐跑了出来，出现在天空中。十个太阳像十个大火球，炙烤着大地。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1188" y="3632200"/>
            <a:ext cx="66802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哪些词语体现了太阳的火辣和炎热？</a:t>
            </a:r>
            <a:endParaRPr lang="zh-CN" altLang="en-US" sz="28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64388" y="771525"/>
            <a:ext cx="1474787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精读课文，深入探究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692275" y="1328738"/>
            <a:ext cx="55705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十个太阳给人们带来了哪些灾难？</a:t>
            </a:r>
            <a:endParaRPr lang="zh-CN" altLang="en-US" sz="28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71550" y="1924050"/>
            <a:ext cx="7488238" cy="203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禾苗被</a:t>
            </a:r>
            <a:r>
              <a:rPr lang="zh-CN" altLang="zh-CN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晒枯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了，土地被</a:t>
            </a:r>
            <a:r>
              <a:rPr lang="zh-CN" altLang="zh-CN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烤焦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了，江河里的水被</a:t>
            </a:r>
            <a:r>
              <a:rPr lang="zh-CN" altLang="zh-CN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蒸干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了，连地上的沙石好像都要被</a:t>
            </a:r>
            <a:r>
              <a:rPr lang="zh-CN" altLang="zh-CN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熔化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了。人类的日子非常</a:t>
            </a:r>
            <a:r>
              <a:rPr lang="zh-CN" altLang="zh-CN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艰难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665288" y="4084638"/>
            <a:ext cx="55705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十个太阳还可能会带来哪些灾难？</a:t>
            </a:r>
            <a:endParaRPr lang="zh-CN" altLang="en-US" sz="28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精读课文，深入探究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55650" y="1131888"/>
            <a:ext cx="76676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羿为了帮助人们脱离了苦海，经历了那些困难？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14744" y="2357436"/>
            <a:ext cx="4929222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翻过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九十九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座高山，蹚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过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九十九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条大河，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来到东海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边。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timg (44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224" y="2214560"/>
            <a:ext cx="2755280" cy="23745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精读课文，深入探究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5656" y="1847770"/>
            <a:ext cx="6120680" cy="288422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19250" y="1112838"/>
            <a:ext cx="58324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羿在去东海的路上会遇到什么困难？</a:t>
            </a:r>
            <a:endParaRPr lang="zh-CN" altLang="en-US" sz="28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7846984" y="1357304"/>
            <a:ext cx="582668" cy="4318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6046758" y="1357304"/>
            <a:ext cx="682657" cy="4318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246533" y="1357304"/>
            <a:ext cx="682657" cy="4318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1731991" y="1357304"/>
            <a:ext cx="792163" cy="4318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487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精读课文，深入探究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9750" y="1190625"/>
            <a:ext cx="8064500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登上一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座大山，搭上神箭，拉开神弓，对准天上的一个太阳，嗖地就是一箭。那个太阳一下子爆裂开，一团团火球到处乱窜。接着，噗噗地掉在地上。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57356" y="3929072"/>
            <a:ext cx="54737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哪些词语写出了羿射太阳的动作？</a:t>
            </a:r>
            <a:endParaRPr lang="zh-CN" altLang="en-US" sz="28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8" grpId="0" animBg="1"/>
      <p:bldP spid="7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精读课文，深入探究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95513" y="915988"/>
            <a:ext cx="4752975" cy="3970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羿射日的结果怎么样？</a:t>
            </a:r>
            <a:endParaRPr lang="en-US" altLang="zh-CN" sz="28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大地上重现了勃勃生机。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27784" y="1707654"/>
            <a:ext cx="3756604" cy="232047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创设情境，谈话导入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43042" y="1714494"/>
            <a:ext cx="5814408" cy="301297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2500298" y="1000114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你都读过哪些神话故事？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精读课文，深入探究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618783" y="1118731"/>
            <a:ext cx="59055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按起因、经过、结果的顺序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复述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故事。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flipH="1">
            <a:off x="2428860" y="1857370"/>
            <a:ext cx="4299111" cy="24900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拓展延伸，重点研读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00113" y="987425"/>
            <a:ext cx="7488237" cy="1385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他们一齐跑了出来，出现在天空中，十个太阳像十个大火球，炙烤着大地。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00113" y="2500313"/>
            <a:ext cx="79200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这段话运用了什么修辞？你有什么感想？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00113" y="3148013"/>
            <a:ext cx="7416800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比喻，把十个太阳比作十个大火球，表现了大地非常炎热，环境很恶劣，情况非常严重。</a:t>
            </a:r>
            <a:endParaRPr lang="zh-CN" altLang="en-US" sz="2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拓展延伸，重点研读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84213" y="1203325"/>
            <a:ext cx="7704137" cy="1385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土地渐渐滋润起来，花草树木渐渐繁茂起来，江河奔腾欢唱，大地上重新现出了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84888" y="1958975"/>
            <a:ext cx="17272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勃勃生机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39975" y="2859088"/>
            <a:ext cx="4535488" cy="12840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原意为生命力旺盛的样子。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文中指的是</a:t>
            </a:r>
            <a:r>
              <a:rPr lang="zh-CN" altLang="zh-CN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大地重现生机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拓展延伸，重点研读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258888" y="1131888"/>
            <a:ext cx="66262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这段话运用了什么修辞手法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有什么好处？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39750" y="1920875"/>
            <a:ext cx="8064500" cy="222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拟人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的修辞手法，生动形象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写出了羿射九日后，大地又重新出现了生机，江河奔腾的声音，像是在歌唱羿的英雄事迹，也像是庆祝大地重现生机。使句子更加生动形象。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拓展延伸，重点研读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11400" y="1131888"/>
            <a:ext cx="44926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交流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中国古代的神话故事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39752" y="1783201"/>
            <a:ext cx="4374183" cy="2876781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>
            <a:spLocks noChangeArrowheads="1"/>
          </p:cNvSpPr>
          <p:nvPr/>
        </p:nvSpPr>
        <p:spPr bwMode="auto">
          <a:xfrm>
            <a:off x="971550" y="268288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作业乐园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651" name="矩形 2"/>
          <p:cNvSpPr>
            <a:spLocks noChangeArrowheads="1"/>
          </p:cNvSpPr>
          <p:nvPr/>
        </p:nvSpPr>
        <p:spPr bwMode="auto">
          <a:xfrm>
            <a:off x="857224" y="1214428"/>
            <a:ext cx="74898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朗读课文，用自己的话把故事讲给爸爸妈妈听。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00364" y="1928808"/>
            <a:ext cx="3241751" cy="2643206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971550" y="268288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作业乐园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8675" name="矩形 2"/>
          <p:cNvSpPr>
            <a:spLocks noChangeArrowheads="1"/>
          </p:cNvSpPr>
          <p:nvPr/>
        </p:nvSpPr>
        <p:spPr bwMode="auto">
          <a:xfrm>
            <a:off x="1979613" y="1117600"/>
            <a:ext cx="5184775" cy="2678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羿射九日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起因→十日同时出现，日子艰难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经过→羿射九日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结果→大地生机勃勃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>
            <a:spLocks noChangeArrowheads="1"/>
          </p:cNvSpPr>
          <p:nvPr/>
        </p:nvSpPr>
        <p:spPr bwMode="auto">
          <a:xfrm>
            <a:off x="3714750" y="698500"/>
            <a:ext cx="403225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>
                <a:latin typeface="华文新魏" pitchFamily="2" charset="-122"/>
                <a:ea typeface="华文新魏" pitchFamily="2" charset="-122"/>
              </a:rPr>
              <a:t>谢谢观看！</a:t>
            </a:r>
            <a:endParaRPr lang="zh-CN" altLang="en-US" sz="60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创设情境，谈话导入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28728" y="2044011"/>
            <a:ext cx="6929486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读准字音，认清字形，读通课文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画出生字新词，想想它们在句子中的意思。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1258193"/>
            <a:ext cx="1643074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自读要求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创设情境，谈话导入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26262" y="1428742"/>
            <a:ext cx="7286644" cy="12840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射箭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值日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熔化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艰难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裂开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乱窜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炎热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庄稼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滋润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奔腾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看书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734" y="3219822"/>
            <a:ext cx="1502735" cy="141725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矩形 2"/>
          <p:cNvSpPr>
            <a:spLocks noChangeArrowheads="1"/>
          </p:cNvSpPr>
          <p:nvPr/>
        </p:nvSpPr>
        <p:spPr bwMode="auto">
          <a:xfrm>
            <a:off x="2671763" y="4011613"/>
            <a:ext cx="37909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动画课文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羿射九日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8" name="矩形 3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创设情境，谈话导入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6" name="" r:id="rId1" imgW="4968875" imgH="2881312"/>
        </mc:Choice>
        <mc:Fallback>
          <p:control name="" r:id="rId1" imgW="4968875" imgH="2881312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051050" y="987425"/>
                  <a:ext cx="4968875" cy="2881313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创设情境，谈话导入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" name="图片 2" descr="timg (72).jpg"/>
          <p:cNvPicPr>
            <a:picLocks noChangeAspect="1"/>
          </p:cNvPicPr>
          <p:nvPr/>
        </p:nvPicPr>
        <p:blipFill>
          <a:blip r:embed="rId1" cstate="print"/>
          <a:srcRect r="-105"/>
          <a:stretch>
            <a:fillRect/>
          </a:stretch>
        </p:blipFill>
        <p:spPr>
          <a:xfrm>
            <a:off x="2555776" y="1826137"/>
            <a:ext cx="3960440" cy="290585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24075" y="1131888"/>
            <a:ext cx="485298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本文讲了一个什么样的故事？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再读课文</a:t>
            </a:r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质疑探究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99792" y="1923386"/>
            <a:ext cx="3816424" cy="280860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57375" y="1184275"/>
            <a:ext cx="53784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你读明白了什么？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还有哪些疑问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971550" y="268288"/>
            <a:ext cx="3878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再读课文</a:t>
            </a:r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质疑探究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" name="图片 2" descr="timg (86)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835696" y="1635646"/>
            <a:ext cx="5400600" cy="31514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09750" y="987425"/>
            <a:ext cx="55705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你觉得故事里有哪些内容很神奇？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50825" y="2778125"/>
            <a:ext cx="1376363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矩形 1"/>
          <p:cNvSpPr>
            <a:spLocks noChangeArrowheads="1"/>
          </p:cNvSpPr>
          <p:nvPr/>
        </p:nvSpPr>
        <p:spPr bwMode="auto">
          <a:xfrm>
            <a:off x="971550" y="268288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指导书写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987425"/>
            <a:ext cx="137477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5650" y="960438"/>
            <a:ext cx="576263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觉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3838" y="987425"/>
            <a:ext cx="1376362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43213" y="1022350"/>
            <a:ext cx="576262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值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08525" y="987425"/>
            <a:ext cx="1376363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52988" y="987425"/>
            <a:ext cx="574675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类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0850" y="987425"/>
            <a:ext cx="137477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948488" y="1022350"/>
            <a:ext cx="576262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艰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31788" y="2659063"/>
            <a:ext cx="576262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弓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0100" y="2778125"/>
            <a:ext cx="1374775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95513" y="2716213"/>
            <a:ext cx="576262" cy="1322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炎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7788" y="2778125"/>
            <a:ext cx="1376362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995738" y="2716213"/>
            <a:ext cx="576262" cy="1322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害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05475" y="2778125"/>
            <a:ext cx="1376363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795963" y="2716213"/>
            <a:ext cx="576262" cy="1322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此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2778125"/>
            <a:ext cx="1374775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596188" y="2716213"/>
            <a:ext cx="576262" cy="1322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新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-4年级神话故事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3-4年级神话故事模板</Template>
  <TotalTime>0</TotalTime>
  <Words>1203</Words>
  <Application>WPS 演示</Application>
  <PresentationFormat>全屏显示(16:9)</PresentationFormat>
  <Paragraphs>175</Paragraphs>
  <Slides>27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Arial</vt:lpstr>
      <vt:lpstr>宋体</vt:lpstr>
      <vt:lpstr>Wingdings</vt:lpstr>
      <vt:lpstr>Calibri Light</vt:lpstr>
      <vt:lpstr>微软雅黑</vt:lpstr>
      <vt:lpstr>华文新魏</vt:lpstr>
      <vt:lpstr>Calibri</vt:lpstr>
      <vt:lpstr>楷体</vt:lpstr>
      <vt:lpstr>3-4年级神话故事模板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211</cp:revision>
  <dcterms:created xsi:type="dcterms:W3CDTF">2017-12-01T05:54:00Z</dcterms:created>
  <dcterms:modified xsi:type="dcterms:W3CDTF">2019-03-22T02:52:20Z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