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92" r:id="rId2"/>
    <p:sldId id="295" r:id="rId3"/>
    <p:sldId id="305" r:id="rId4"/>
    <p:sldId id="294" r:id="rId5"/>
    <p:sldId id="296" r:id="rId6"/>
    <p:sldId id="297" r:id="rId7"/>
    <p:sldId id="309" r:id="rId8"/>
    <p:sldId id="298" r:id="rId9"/>
    <p:sldId id="307" r:id="rId10"/>
    <p:sldId id="304" r:id="rId11"/>
    <p:sldId id="299" r:id="rId12"/>
    <p:sldId id="300" r:id="rId13"/>
    <p:sldId id="308" r:id="rId14"/>
    <p:sldId id="301" r:id="rId15"/>
    <p:sldId id="302" r:id="rId16"/>
    <p:sldId id="303" r:id="rId17"/>
    <p:sldId id="310" r:id="rId18"/>
    <p:sldId id="311" r:id="rId19"/>
    <p:sldId id="306" r:id="rId2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0DB3"/>
    <a:srgbClr val="19976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0" autoAdjust="0"/>
    <p:restoredTop sz="94660" autoAdjust="0"/>
  </p:normalViewPr>
  <p:slideViewPr>
    <p:cSldViewPr>
      <p:cViewPr>
        <p:scale>
          <a:sx n="100" d="100"/>
          <a:sy n="100" d="100"/>
        </p:scale>
        <p:origin x="-68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74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98AA04-C1C6-4545-BA35-89963F1B2C65}" type="datetimeFigureOut">
              <a:rPr lang="zh-CN" altLang="en-US" smtClean="0"/>
              <a:pPr/>
              <a:t>2017-2-23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73425-6875-4059-A7E9-941D8183A26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BB87D5-E837-414A-B160-679097862E62}" type="slidenum">
              <a:rPr lang="zh-CN" altLang="en-US"/>
              <a:pPr/>
              <a:t>4</a:t>
            </a:fld>
            <a:endParaRPr lang="en-US" altLang="zh-CN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7175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I:\1121A0TIME\00功课作息\校标20150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8" y="11113"/>
            <a:ext cx="1762125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41889" y="1526927"/>
            <a:ext cx="7562559" cy="1181993"/>
          </a:xfrm>
        </p:spPr>
        <p:txBody>
          <a:bodyPr/>
          <a:lstStyle>
            <a:lvl1pPr>
              <a:defRPr>
                <a:solidFill>
                  <a:srgbClr val="FFFF00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915816" y="4365104"/>
            <a:ext cx="5760640" cy="550912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107950" y="645318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95795-A6F9-45B1-81F7-1CE4D48BA417}" type="datetime3">
              <a:rPr lang="zh-CN" altLang="en-US" smtClean="0"/>
              <a:pPr>
                <a:defRPr/>
              </a:pPr>
              <a:t>2017年2月23日星期四</a:t>
            </a:fld>
            <a:endParaRPr lang="zh-CN" altLang="en-US" dirty="0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339975" y="6453188"/>
            <a:ext cx="25193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5003800" y="6448425"/>
            <a:ext cx="1512888" cy="365125"/>
          </a:xfrm>
        </p:spPr>
        <p:txBody>
          <a:bodyPr/>
          <a:lstStyle>
            <a:lvl1pPr>
              <a:defRPr/>
            </a:lvl1pPr>
          </a:lstStyle>
          <a:p>
            <a:fld id="{9271A4E9-36C4-4907-AC64-D3ED0773CB4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00426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746875"/>
            <a:ext cx="9144000" cy="138113"/>
          </a:xfrm>
          <a:prstGeom prst="rect">
            <a:avLst/>
          </a:prstGeom>
          <a:solidFill>
            <a:srgbClr val="017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355160" cy="576064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>
              <a:buNone/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914400" indent="0">
              <a:buNone/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2ABA4-6DE0-47D4-95C7-463DA401633B}" type="datetime3">
              <a:rPr lang="zh-CN" altLang="en-US" smtClean="0"/>
              <a:pPr>
                <a:defRPr/>
              </a:pPr>
              <a:t>2017年2月23日星期四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FE4E1-FD29-4EB3-942C-6AC50CC8E14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94040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25C63-685C-4451-85A1-D334275F9815}" type="datetime3">
              <a:rPr lang="zh-CN" altLang="en-US" smtClean="0"/>
              <a:pPr>
                <a:defRPr/>
              </a:pPr>
              <a:t>2017年2月23日星期四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6CA8AF-8EEC-4775-BE54-34F5508C0E2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34684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746875"/>
            <a:ext cx="9144000" cy="138113"/>
          </a:xfrm>
          <a:prstGeom prst="rect">
            <a:avLst/>
          </a:prstGeom>
          <a:solidFill>
            <a:srgbClr val="017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908050"/>
            <a:ext cx="9144000" cy="288925"/>
          </a:xfrm>
          <a:prstGeom prst="rect">
            <a:avLst/>
          </a:prstGeom>
          <a:solidFill>
            <a:srgbClr val="017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028" name="Picture 3" descr="I:\1121A0TIME\00功课作息\校标201509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8" y="11113"/>
            <a:ext cx="117316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标题占位符 1"/>
          <p:cNvSpPr>
            <a:spLocks noGrp="1"/>
          </p:cNvSpPr>
          <p:nvPr>
            <p:ph type="title"/>
          </p:nvPr>
        </p:nvSpPr>
        <p:spPr bwMode="auto">
          <a:xfrm>
            <a:off x="1403350" y="274638"/>
            <a:ext cx="7283450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0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412875"/>
            <a:ext cx="8229600" cy="471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1B64D8D-853D-47FF-8E76-8335466B7AA1}" type="datetime3">
              <a:rPr lang="zh-CN" altLang="en-US" smtClean="0"/>
              <a:pPr>
                <a:defRPr/>
              </a:pPr>
              <a:t>2017年2月23日星期四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C15E8B6-D607-4EA4-A0D6-862CA9A0338C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459788" y="6438900"/>
            <a:ext cx="504825" cy="303213"/>
          </a:xfrm>
          <a:prstGeom prst="rect">
            <a:avLst/>
          </a:prstGeom>
          <a:solidFill>
            <a:srgbClr val="017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fld id="{C763089E-2EC8-4ED8-A69E-E8B7BA17F7CD}" type="slidenum">
              <a:rPr lang="zh-CN" altLang="en-US" sz="1400">
                <a:solidFill>
                  <a:schemeClr val="bg1"/>
                </a:solidFill>
              </a:rPr>
              <a:pPr algn="ctr" eaLnBrk="1" hangingPunct="1"/>
              <a:t>‹#›</a:t>
            </a:fld>
            <a:endParaRPr lang="zh-CN" altLang="en-US" sz="140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2" r:id="rId3"/>
    <p:sldLayoutId id="2147483705" r:id="rId4"/>
  </p:sldLayoutIdLst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23548;&#20837;.qlv" TargetMode="External"/><Relationship Id="rId2" Type="http://schemas.openxmlformats.org/officeDocument/2006/relationships/slideLayout" Target="../slideLayouts/slideLayout3.xml"/><Relationship Id="rId1" Type="http://schemas.openxmlformats.org/officeDocument/2006/relationships/audio" Target="file:///G:\2016&#24180;&#20061;&#24180;&#32423;&#25945;&#26696;&#35838;&#20214;\&#20061;&#24180;&#19979;&#35838;&#20214;\&#32676;&#26143;-&#24518;&#31206;&#23077;-&#23044;&#23665;&#20851;(&#21512;&#21809;)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G:\2016&#24180;&#20061;&#24180;&#32423;&#25945;&#26696;&#35838;&#20214;\&#20061;&#24180;&#19979;&#35838;&#20214;\&#23044;&#23665;&#20851;&#26391;&#35835;.mp3" TargetMode="Externa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图片2">
            <a:hlinkClick r:id="rId3" action="ppaction://hlinkfile" tooltip="导"/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0" y="1196752"/>
            <a:ext cx="5975648" cy="4392487"/>
          </a:xfrm>
          <a:prstGeom prst="rect">
            <a:avLst/>
          </a:prstGeom>
          <a:noFill/>
        </p:spPr>
      </p:pic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/>
            </a:r>
            <a:br>
              <a:rPr lang="en-US" altLang="zh-CN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</a:br>
            <a:r>
              <a:rPr lang="zh-CN" altLang="en-US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语文出版社九年级上册第</a:t>
            </a:r>
            <a:r>
              <a:rPr lang="en-US" altLang="zh-CN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5</a:t>
            </a:r>
            <a:r>
              <a:rPr lang="zh-CN" altLang="en-US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课</a:t>
            </a:r>
            <a:br>
              <a:rPr lang="zh-CN" altLang="en-US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</a:b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5517232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泉港民族中学 庄梅霞</a:t>
            </a:r>
            <a:endParaRPr lang="zh-CN" altLang="en-US" sz="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BC32A6-4C4B-4524-9101-49089D0CA29D}" type="datetime3">
              <a:rPr lang="zh-CN" altLang="en-US" smtClean="0"/>
              <a:pPr>
                <a:defRPr/>
              </a:pPr>
              <a:t>2017年2月23日星期四</a:t>
            </a:fld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018544" y="1196752"/>
            <a:ext cx="2369880" cy="540060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ctr"/>
            <a:r>
              <a:rPr lang="zh-CN" altLang="en-US" sz="5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楷体_GB2312" pitchFamily="49" charset="-122"/>
                <a:ea typeface="楷体_GB2312" pitchFamily="49" charset="-122"/>
              </a:rPr>
              <a:t>忆秦娥 </a:t>
            </a:r>
            <a:r>
              <a:rPr lang="en-US" altLang="zh-CN" sz="5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楷体_GB2312" pitchFamily="49" charset="-122"/>
                <a:ea typeface="楷体_GB2312" pitchFamily="49" charset="-122"/>
              </a:rPr>
              <a:t>.</a:t>
            </a:r>
            <a:r>
              <a:rPr lang="zh-CN" altLang="en-US" sz="5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楷体_GB2312" pitchFamily="49" charset="-122"/>
                <a:ea typeface="楷体_GB2312" pitchFamily="49" charset="-122"/>
              </a:rPr>
              <a:t> 娄山关</a:t>
            </a:r>
            <a:endParaRPr lang="en-US" altLang="zh-CN" sz="5400" b="1" kern="10" dirty="0" smtClean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chemeClr val="tx2">
                  <a:lumMod val="50000"/>
                </a:schemeClr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 algn="ctr"/>
            <a:endParaRPr lang="en-US" altLang="zh-CN" sz="4800" b="1" kern="10" dirty="0" smtClean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 algn="ctr"/>
            <a:r>
              <a:rPr lang="zh-CN" altLang="en-US" sz="40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叶根友毛笔行书2.0版" pitchFamily="2" charset="-122"/>
                <a:ea typeface="叶根友毛笔行书2.0版" pitchFamily="2" charset="-122"/>
              </a:rPr>
              <a:t>毛泽东</a:t>
            </a:r>
            <a:endParaRPr lang="zh-CN" altLang="en-US" sz="4000" b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990000"/>
                </a:outerShdw>
              </a:effectLst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 rot="10800000" flipV="1">
            <a:off x="5148064" y="5301208"/>
            <a:ext cx="79208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hlinkClick r:id="rId3" action="ppaction://hlinkfile"/>
              </a:rPr>
              <a:t>导入</a:t>
            </a:r>
            <a:r>
              <a:rPr lang="en-US" altLang="zh-CN" sz="9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hlinkClick r:id="rId3" action="ppaction://hlinkfile"/>
              </a:rPr>
              <a:t>.</a:t>
            </a:r>
            <a:r>
              <a:rPr lang="en-US" altLang="zh-CN" sz="900" dirty="0" err="1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hlinkClick r:id="rId3" action="ppaction://hlinkfile"/>
              </a:rPr>
              <a:t>qlv</a:t>
            </a:r>
            <a:endParaRPr lang="zh-CN" altLang="en-US" sz="900" dirty="0"/>
          </a:p>
        </p:txBody>
      </p:sp>
      <p:pic>
        <p:nvPicPr>
          <p:cNvPr id="12" name="群星-忆秦娥-娄山关(合唱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923928" y="5301208"/>
            <a:ext cx="232792" cy="232792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689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1026"/>
          <p:cNvSpPr>
            <a:spLocks noChangeArrowheads="1" noChangeShapeType="1" noTextEdit="1"/>
          </p:cNvSpPr>
          <p:nvPr/>
        </p:nvSpPr>
        <p:spPr bwMode="auto">
          <a:xfrm>
            <a:off x="467544" y="1196752"/>
            <a:ext cx="1589856" cy="576064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b="1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dist="53882" dir="2700000" algn="ctr" rotWithShape="0">
                    <a:srgbClr val="9999FF"/>
                  </a:outerShdw>
                </a:effectLst>
                <a:latin typeface="楷体_GB2312"/>
                <a:ea typeface="楷体_GB2312"/>
              </a:rPr>
              <a:t>雁与月</a:t>
            </a:r>
          </a:p>
        </p:txBody>
      </p:sp>
      <p:sp>
        <p:nvSpPr>
          <p:cNvPr id="13315" name="Text Box 1027"/>
          <p:cNvSpPr txBox="1">
            <a:spLocks noChangeArrowheads="1"/>
          </p:cNvSpPr>
          <p:nvPr/>
        </p:nvSpPr>
        <p:spPr bwMode="auto">
          <a:xfrm>
            <a:off x="2498725" y="1340768"/>
            <a:ext cx="54324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190DB3"/>
                </a:solidFill>
                <a:ea typeface="华文细黑" pitchFamily="2" charset="-122"/>
              </a:rPr>
              <a:t>中国古典诗词中常见的意象。</a:t>
            </a:r>
          </a:p>
        </p:txBody>
      </p:sp>
      <p:sp>
        <p:nvSpPr>
          <p:cNvPr id="13316" name="Text Box 1028"/>
          <p:cNvSpPr txBox="1">
            <a:spLocks noChangeArrowheads="1"/>
          </p:cNvSpPr>
          <p:nvPr/>
        </p:nvSpPr>
        <p:spPr bwMode="auto">
          <a:xfrm>
            <a:off x="533400" y="1988840"/>
            <a:ext cx="814305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雁</a:t>
            </a:r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的含义：</a:t>
            </a:r>
          </a:p>
          <a:p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一是</a:t>
            </a:r>
            <a:r>
              <a:rPr lang="zh-CN" altLang="en-US" sz="3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比喻信函</a:t>
            </a:r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。“鸿雁传书”“雁足传书”“雁尽书难寄”。</a:t>
            </a:r>
          </a:p>
          <a:p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一是</a:t>
            </a:r>
            <a:r>
              <a:rPr lang="zh-CN" altLang="en-US" sz="3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对故乡的思念之情</a:t>
            </a:r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。唐韦应物</a:t>
            </a:r>
            <a:r>
              <a:rPr lang="en-US" altLang="zh-CN" sz="3200" b="1" dirty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闻雁</a:t>
            </a:r>
            <a:r>
              <a:rPr lang="en-US" altLang="zh-CN" sz="3200" b="1" dirty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：“淮南秋雨夜，夜斋闻雁来。”宋严羽</a:t>
            </a:r>
            <a:r>
              <a:rPr lang="en-US" altLang="zh-CN" sz="3200" b="1" dirty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闻雁</a:t>
            </a:r>
            <a:r>
              <a:rPr lang="en-US" altLang="zh-CN" sz="3200" b="1" dirty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：“远客惊秋雁，高楼复异乡。”</a:t>
            </a: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，在古典文学中简直就是</a:t>
            </a:r>
            <a:r>
              <a:rPr lang="zh-CN" altLang="en-US" sz="3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故乡和团圆</a:t>
            </a:r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的代名词。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35696" y="188640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叶根友毛笔行书2.0版" pitchFamily="2" charset="-122"/>
                <a:ea typeface="叶根友毛笔行书2.0版" pitchFamily="2" charset="-122"/>
              </a:rPr>
              <a:t>文学常识</a:t>
            </a:r>
            <a:endParaRPr lang="zh-CN" altLang="en-US" sz="3600" b="1" dirty="0">
              <a:solidFill>
                <a:srgbClr val="FF0000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1115616" y="1412776"/>
            <a:ext cx="7239000" cy="5847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      雄关漫道真如铁，而今迈步从头越。</a:t>
            </a:r>
            <a:endParaRPr lang="zh-CN" altLang="en-US" sz="1600" b="1" dirty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1871663" y="2636838"/>
            <a:ext cx="6877050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ea typeface="楷体_GB2312" pitchFamily="49" charset="-122"/>
              </a:rPr>
              <a:t>             </a:t>
            </a:r>
            <a:endParaRPr lang="zh-CN" altLang="en-US" sz="2000" b="1" dirty="0">
              <a:ea typeface="楷体_GB2312" pitchFamily="49" charset="-122"/>
            </a:endParaRPr>
          </a:p>
        </p:txBody>
      </p:sp>
      <p:sp>
        <p:nvSpPr>
          <p:cNvPr id="37901" name="Text Box 13"/>
          <p:cNvSpPr txBox="1">
            <a:spLocks noChangeArrowheads="1"/>
          </p:cNvSpPr>
          <p:nvPr/>
        </p:nvSpPr>
        <p:spPr bwMode="auto">
          <a:xfrm>
            <a:off x="0" y="1196752"/>
            <a:ext cx="1135247" cy="64633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199767"/>
                </a:solidFill>
                <a:latin typeface="叶根友毛笔行书2.0版" pitchFamily="2" charset="-122"/>
                <a:ea typeface="叶根友毛笔行书2.0版" pitchFamily="2" charset="-122"/>
              </a:rPr>
              <a:t>下</a:t>
            </a:r>
            <a:r>
              <a:rPr lang="zh-CN" altLang="en-US" sz="3600" b="1" dirty="0" smtClean="0">
                <a:solidFill>
                  <a:srgbClr val="199767"/>
                </a:solidFill>
                <a:latin typeface="叶根友毛笔行书2.0版" pitchFamily="2" charset="-122"/>
                <a:ea typeface="叶根友毛笔行书2.0版" pitchFamily="2" charset="-122"/>
              </a:rPr>
              <a:t>阙</a:t>
            </a:r>
            <a:endParaRPr lang="en-US" altLang="zh-CN" sz="3600" b="1" dirty="0">
              <a:solidFill>
                <a:srgbClr val="199767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39552" y="2132856"/>
            <a:ext cx="7920880" cy="4319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8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真如铁”：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代用杜甫的《潼关吏》“大城铁不如，小城万丈余”——比喻娄山关的险固。</a:t>
            </a:r>
            <a:endParaRPr lang="en-US" altLang="zh-CN" sz="28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“漫道”：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莫道，不要说。表现红军对自然险阻的藐视，对顽抗之敌的鄙视。</a:t>
            </a:r>
            <a:endParaRPr lang="en-US" altLang="zh-CN" sz="28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“从头”：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隐喻遵义会议后，中国革命开始了新的征程。</a:t>
            </a:r>
            <a:endParaRPr lang="en-US" altLang="zh-CN" sz="28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66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表现了诗人无坚不摧、履险如夷的豪迈气概和跨越一切艰险的雄放胸襟。</a:t>
            </a:r>
          </a:p>
        </p:txBody>
      </p:sp>
      <p:sp>
        <p:nvSpPr>
          <p:cNvPr id="13" name="矩形 12"/>
          <p:cNvSpPr/>
          <p:nvPr/>
        </p:nvSpPr>
        <p:spPr>
          <a:xfrm>
            <a:off x="2411760" y="188640"/>
            <a:ext cx="27894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叶根友毛笔行书2.0版" pitchFamily="2" charset="-122"/>
                <a:ea typeface="叶根友毛笔行书2.0版" pitchFamily="2" charset="-122"/>
              </a:rPr>
              <a:t>诗歌赏析</a:t>
            </a:r>
            <a:endParaRPr lang="zh-CN" altLang="en-US" sz="3600" b="1" dirty="0">
              <a:solidFill>
                <a:srgbClr val="FF0000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710858-99EA-49E7-8F81-9D74B3FDAFD6}" type="datetime3">
              <a:rPr lang="zh-CN" altLang="en-US" smtClean="0"/>
              <a:pPr>
                <a:defRPr/>
              </a:pPr>
              <a:t>2017年2月23日星期四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179512" y="1340768"/>
            <a:ext cx="1135063" cy="64633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00B050"/>
                </a:solidFill>
                <a:latin typeface="叶根友毛笔行书2.0版" pitchFamily="2" charset="-122"/>
                <a:ea typeface="叶根友毛笔行书2.0版" pitchFamily="2" charset="-122"/>
              </a:rPr>
              <a:t>下</a:t>
            </a:r>
            <a:r>
              <a:rPr lang="zh-CN" altLang="en-US" sz="3600" b="1" dirty="0" smtClean="0">
                <a:solidFill>
                  <a:srgbClr val="00B050"/>
                </a:solidFill>
                <a:latin typeface="叶根友毛笔行书2.0版" pitchFamily="2" charset="-122"/>
                <a:ea typeface="叶根友毛笔行书2.0版" pitchFamily="2" charset="-122"/>
              </a:rPr>
              <a:t>阙</a:t>
            </a:r>
            <a:endParaRPr lang="en-US" altLang="zh-CN" sz="3600" b="1" dirty="0">
              <a:solidFill>
                <a:srgbClr val="00B050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83768" y="260648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叶根友毛笔行书2.0版" pitchFamily="2" charset="-122"/>
                <a:ea typeface="叶根友毛笔行书2.0版" pitchFamily="2" charset="-122"/>
              </a:rPr>
              <a:t>诗歌赏析</a:t>
            </a:r>
            <a:endParaRPr lang="zh-CN" altLang="en-US" sz="3600" b="1" dirty="0">
              <a:solidFill>
                <a:srgbClr val="FF0000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1520" y="2420888"/>
            <a:ext cx="889248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zh-CN" altLang="en-US" sz="2800" b="1" dirty="0" smtClean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写景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：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把山比作海，以血形容太阳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（比喻）显示出磅礴的气势，悲壮奇丽的意境。</a:t>
            </a:r>
          </a:p>
          <a:p>
            <a:pPr>
              <a:spcBef>
                <a:spcPts val="0"/>
              </a:spcBef>
            </a:pPr>
            <a:r>
              <a:rPr lang="zh-CN" altLang="en-US" sz="2800" b="1" dirty="0" smtClean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抒情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：表达了亦喜（胜利）亦悲（道路还漫长），亦忧亦欢的复杂感情。</a:t>
            </a:r>
          </a:p>
          <a:p>
            <a:pPr>
              <a:spcBef>
                <a:spcPts val="0"/>
              </a:spcBef>
            </a:pPr>
            <a:r>
              <a:rPr lang="zh-CN" altLang="en-US" sz="2800" b="1" dirty="0" smtClean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象征意义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：“如海的苍山”象征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革命征途上还会遇到更多的关隘，面临更多的困难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；“如血的残阳”象征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革命需要红军战士浴血奋战、前仆后继，辉煌的胜利是用生命和鲜血换来的，预示着未来斗争的艰辛和曲折。</a:t>
            </a:r>
          </a:p>
          <a:p>
            <a:pPr>
              <a:spcBef>
                <a:spcPts val="0"/>
              </a:spcBef>
            </a:pPr>
            <a:endParaRPr lang="zh-CN" altLang="en-US" b="1" dirty="0" smtClean="0"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BC6509-E841-4665-8C83-582FCF29B220}" type="datetime3">
              <a:rPr lang="zh-CN" altLang="en-US" smtClean="0"/>
              <a:pPr>
                <a:defRPr/>
              </a:pPr>
              <a:t>2017年2月23日星期四</a:t>
            </a:fld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835696" y="1196752"/>
            <a:ext cx="59766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zh-CN" altLang="en-US" sz="32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从头越，苍山如海，残阳如血。</a:t>
            </a:r>
            <a:endParaRPr lang="en-US" altLang="zh-CN" sz="3200" b="1" dirty="0" smtClean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32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苍山如海，</a:t>
            </a:r>
            <a:r>
              <a:rPr lang="zh-CN" altLang="en-US" sz="32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残阳如血。</a:t>
            </a:r>
            <a:endParaRPr lang="zh-CN" altLang="en-US" sz="3200" b="1" dirty="0" smtClean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1556792"/>
            <a:ext cx="9144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下阕：胜利后苍山远眺图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句：全词中心，写娄山关之险要，反衬红军英勇豪迈的气概和胜利的自豪，艺术地反映遵义会议这个伟大历史转折带来的巨变。</a:t>
            </a:r>
          </a:p>
          <a:p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句：写景、抒情</a:t>
            </a: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色彩浓烈，波澜壮阔，气势雄浑。</a:t>
            </a:r>
          </a:p>
          <a:p>
            <a:endParaRPr lang="zh-CN" altLang="en-US" sz="2400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“残阳”与上阕的“霜晨月”照应，说明一天的战斗历程已经完成，使词的战斗气氛更浓烈，主题更突出。</a:t>
            </a:r>
            <a:endParaRPr lang="zh-CN" altLang="en-US" sz="2400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331640" y="2276872"/>
            <a:ext cx="633670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山险        </a:t>
            </a:r>
            <a:r>
              <a:rPr lang="en-US" altLang="zh-CN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——     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红军的英勇</a:t>
            </a:r>
          </a:p>
          <a:p>
            <a:pPr>
              <a:spcBef>
                <a:spcPct val="50000"/>
              </a:spcBef>
            </a:pP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黄昏之景　</a:t>
            </a:r>
            <a:r>
              <a:rPr lang="en-US" altLang="zh-CN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——     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胜利不易</a:t>
            </a:r>
            <a:endParaRPr lang="zh-CN" altLang="en-US" sz="3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3347864" y="2204864"/>
            <a:ext cx="1008063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反衬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象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征</a:t>
            </a:r>
          </a:p>
        </p:txBody>
      </p:sp>
      <p:sp>
        <p:nvSpPr>
          <p:cNvPr id="20487" name="AutoShape 7"/>
          <p:cNvSpPr>
            <a:spLocks/>
          </p:cNvSpPr>
          <p:nvPr/>
        </p:nvSpPr>
        <p:spPr bwMode="auto">
          <a:xfrm>
            <a:off x="395536" y="2636912"/>
            <a:ext cx="144463" cy="576263"/>
          </a:xfrm>
          <a:prstGeom prst="leftBrace">
            <a:avLst>
              <a:gd name="adj1" fmla="val 3324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843808" y="260648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叶根友毛笔行书2.0版" pitchFamily="2" charset="-122"/>
                <a:ea typeface="叶根友毛笔行书2.0版" pitchFamily="2" charset="-122"/>
              </a:rPr>
              <a:t>诗歌赏析</a:t>
            </a:r>
            <a:endParaRPr lang="zh-CN" altLang="en-US" sz="3600" b="1" dirty="0">
              <a:solidFill>
                <a:srgbClr val="FF0000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4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4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48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48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/>
      <p:bldP spid="2048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755575" y="1341438"/>
            <a:ext cx="7344817" cy="529375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叶根友毛笔行书2.0版" pitchFamily="2" charset="-122"/>
                <a:ea typeface="叶根友毛笔行书2.0版" pitchFamily="2" charset="-122"/>
              </a:rPr>
              <a:t>上阙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        从</a:t>
            </a:r>
            <a:r>
              <a:rPr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听觉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角度着重</a:t>
            </a:r>
            <a:r>
              <a:rPr lang="zh-CN" alt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写</a:t>
            </a:r>
            <a:r>
              <a:rPr lang="zh-CN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红军霜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晨行军的情景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，写红军进逼娄山关的军事行动。它描写了行军途中的艰苦环境，渲染出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苍凉沉郁气氛</a:t>
            </a:r>
            <a:r>
              <a:rPr lang="zh-CN" alt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2800" b="1" dirty="0">
              <a:effectLst>
                <a:outerShdw blurRad="38100" dist="38100" dir="2700000" algn="tl">
                  <a:srgbClr val="C0C0C0"/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叶根友毛笔行书2.0版" pitchFamily="2" charset="-122"/>
                <a:ea typeface="叶根友毛笔行书2.0版" pitchFamily="2" charset="-122"/>
              </a:rPr>
              <a:t>下阙</a:t>
            </a:r>
          </a:p>
          <a:p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         从</a:t>
            </a:r>
            <a:r>
              <a:rPr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视觉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角度写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过娄山时的所见所闻所感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，写攻克娄山关之后的军事行动。略去了中间的战斗过程，写出了胜利越关的情景，表现了诗人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战胜困难的决心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和抒发诗人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胜利的豪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  <a:hlinkClick r:id="rId2" action="ppaction://hlinksldjump"/>
              </a:rPr>
              <a:t>情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。</a:t>
            </a:r>
          </a:p>
          <a:p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2800" b="1" dirty="0">
              <a:effectLst>
                <a:outerShdw blurRad="38100" dist="38100" dir="2700000" algn="tl">
                  <a:srgbClr val="C0C0C0"/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71800" y="188640"/>
            <a:ext cx="20377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叶根友毛笔行书2.0版" pitchFamily="2" charset="-122"/>
                <a:ea typeface="叶根友毛笔行书2.0版" pitchFamily="2" charset="-122"/>
              </a:rPr>
              <a:t>结构理解</a:t>
            </a:r>
            <a:endParaRPr lang="zh-CN" altLang="en-US" sz="3600" b="1" dirty="0">
              <a:solidFill>
                <a:srgbClr val="FF0000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9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9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1341438"/>
            <a:ext cx="7056784" cy="4463826"/>
          </a:xfrm>
        </p:spPr>
        <p:txBody>
          <a:bodyPr/>
          <a:lstStyle/>
          <a:p>
            <a:r>
              <a:rPr lang="zh-CN" altLang="en-US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这首词通过对娄山关战斗的侧面描 写，表现了红军</a:t>
            </a:r>
            <a:r>
              <a:rPr lang="zh-CN" alt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不畏艰难、不怕牺牲，敢于战胜一切困难，压倒一切敌人</a:t>
            </a:r>
            <a:r>
              <a:rPr lang="zh-CN" altLang="en-US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的革命英雄主义精神和必胜的革命信念，预示着道路的曲折和前途的光明</a:t>
            </a:r>
            <a:r>
              <a:rPr lang="zh-CN" altLang="en-US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4800" b="1" dirty="0">
              <a:effectLst>
                <a:outerShdw blurRad="38100" dist="38100" dir="2700000" algn="tl">
                  <a:srgbClr val="C0C0C0"/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b="1" u="sng" dirty="0" smtClean="0">
                <a:solidFill>
                  <a:srgbClr val="FFFF00"/>
                </a:solidFill>
              </a:rPr>
              <a:t/>
            </a:r>
            <a:br>
              <a:rPr lang="en-US" altLang="zh-CN" b="1" u="sng" dirty="0" smtClean="0">
                <a:solidFill>
                  <a:srgbClr val="FFFF00"/>
                </a:solidFill>
              </a:rPr>
            </a:br>
            <a:r>
              <a:rPr lang="zh-CN" altLang="en-US" b="1" dirty="0" smtClean="0">
                <a:solidFill>
                  <a:srgbClr val="FF0000"/>
                </a:solidFill>
                <a:latin typeface="叶根友毛笔行书2.0版" pitchFamily="2" charset="-122"/>
                <a:ea typeface="叶根友毛笔行书2.0版" pitchFamily="2" charset="-122"/>
              </a:rPr>
              <a:t>主题理解</a:t>
            </a:r>
            <a:r>
              <a:rPr lang="zh-CN" altLang="en-US" b="1" u="sng" dirty="0" smtClean="0">
                <a:solidFill>
                  <a:srgbClr val="FF0000"/>
                </a:solidFill>
              </a:rPr>
              <a:t/>
            </a:r>
            <a:br>
              <a:rPr lang="zh-CN" altLang="en-US" b="1" u="sng" dirty="0" smtClean="0">
                <a:solidFill>
                  <a:srgbClr val="FF0000"/>
                </a:solidFill>
              </a:rPr>
            </a:b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B48094-374B-4D1D-BE61-B631A5729150}" type="datetime3">
              <a:rPr lang="zh-CN" altLang="en-US" smtClean="0"/>
              <a:pPr>
                <a:defRPr/>
              </a:pPr>
              <a:t>2017年2月23日星期四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260648"/>
            <a:ext cx="2808312" cy="576064"/>
          </a:xfrm>
        </p:spPr>
        <p:txBody>
          <a:bodyPr>
            <a:normAutofit fontScale="90000"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叶根友毛笔行书2.0版" pitchFamily="2" charset="-122"/>
                <a:ea typeface="叶根友毛笔行书2.0版" pitchFamily="2" charset="-122"/>
              </a:rPr>
              <a:t>写作特色</a:t>
            </a:r>
            <a:endParaRPr lang="zh-CN" altLang="en-US" b="1" dirty="0">
              <a:solidFill>
                <a:srgbClr val="FF0000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484784"/>
            <a:ext cx="8136904" cy="4752528"/>
          </a:xfrm>
        </p:spPr>
        <p:txBody>
          <a:bodyPr/>
          <a:lstStyle/>
          <a:p>
            <a:r>
              <a:rPr kumimoji="1" lang="zh-CN" altLang="en-US" b="1" dirty="0" smtClean="0">
                <a:latin typeface="宋体" pitchFamily="2" charset="-122"/>
              </a:rPr>
              <a:t>1、风格上，这首词把上片的</a:t>
            </a:r>
            <a:r>
              <a:rPr kumimoji="1" lang="zh-CN" altLang="en-US" b="1" dirty="0" smtClean="0">
                <a:solidFill>
                  <a:srgbClr val="190DB3"/>
                </a:solidFill>
                <a:latin typeface="宋体" pitchFamily="2" charset="-122"/>
              </a:rPr>
              <a:t>悲凉沉郁</a:t>
            </a:r>
            <a:r>
              <a:rPr kumimoji="1" lang="zh-CN" altLang="en-US" b="1" dirty="0" smtClean="0">
                <a:latin typeface="宋体" pitchFamily="2" charset="-122"/>
              </a:rPr>
              <a:t>与下片的</a:t>
            </a:r>
            <a:r>
              <a:rPr kumimoji="1" lang="zh-CN" altLang="en-US" b="1" dirty="0" smtClean="0">
                <a:solidFill>
                  <a:srgbClr val="190DB3"/>
                </a:solidFill>
                <a:latin typeface="宋体" pitchFamily="2" charset="-122"/>
              </a:rPr>
              <a:t>雄劲豪放</a:t>
            </a:r>
            <a:r>
              <a:rPr kumimoji="1" lang="zh-CN" altLang="en-US" b="1" dirty="0" smtClean="0">
                <a:latin typeface="宋体" pitchFamily="2" charset="-122"/>
              </a:rPr>
              <a:t>融为一体。</a:t>
            </a:r>
            <a:endParaRPr kumimoji="1" lang="en-US" altLang="zh-CN" b="1" dirty="0" smtClean="0">
              <a:latin typeface="宋体" pitchFamily="2" charset="-122"/>
            </a:endParaRPr>
          </a:p>
          <a:p>
            <a:r>
              <a:rPr kumimoji="1" lang="zh-CN" altLang="en-US" b="1" dirty="0" smtClean="0">
                <a:latin typeface="宋体" pitchFamily="2" charset="-122"/>
              </a:rPr>
              <a:t>2、手法上，明暗虚实巧妙结合——</a:t>
            </a:r>
            <a:r>
              <a:rPr kumimoji="1" lang="zh-CN" altLang="en-US" b="1" dirty="0" smtClean="0">
                <a:solidFill>
                  <a:srgbClr val="190DB3"/>
                </a:solidFill>
                <a:latin typeface="宋体" pitchFamily="2" charset="-122"/>
              </a:rPr>
              <a:t>明写自然景物，暗写红军的革命精神；实写行军时的所见所闻所感，虚写娄山关的激战。</a:t>
            </a:r>
            <a:endParaRPr kumimoji="1" lang="en-US" altLang="zh-CN" b="1" dirty="0" smtClean="0">
              <a:solidFill>
                <a:srgbClr val="190DB3"/>
              </a:solidFill>
              <a:latin typeface="宋体" pitchFamily="2" charset="-122"/>
            </a:endParaRPr>
          </a:p>
          <a:p>
            <a:r>
              <a:rPr kumimoji="1" lang="zh-CN" altLang="en-US" b="1" dirty="0" smtClean="0">
                <a:latin typeface="宋体" pitchFamily="2" charset="-122"/>
              </a:rPr>
              <a:t>3、以景传情，情景并茂。</a:t>
            </a:r>
            <a:endParaRPr kumimoji="1" lang="en-US" altLang="zh-CN" b="1" dirty="0" smtClean="0">
              <a:latin typeface="宋体" pitchFamily="2" charset="-122"/>
            </a:endParaRPr>
          </a:p>
          <a:p>
            <a:r>
              <a:rPr kumimoji="1" lang="zh-CN" altLang="en-US" b="1" dirty="0" smtClean="0">
                <a:latin typeface="宋体" pitchFamily="2" charset="-122"/>
              </a:rPr>
              <a:t>4、既炼字又炼句，以此构成意境，深化主题——词中的“碎”、“咽”是炼字的范例，“苍山如海，残阳如血”则是炼句的典型。</a:t>
            </a:r>
          </a:p>
          <a:p>
            <a:endParaRPr kumimoji="1" lang="zh-CN" altLang="en-US" b="1" dirty="0" smtClean="0">
              <a:latin typeface="宋体" pitchFamily="2" charset="-122"/>
            </a:endParaRPr>
          </a:p>
          <a:p>
            <a:endParaRPr kumimoji="1" lang="zh-CN" altLang="en-US" b="1" dirty="0" smtClean="0">
              <a:solidFill>
                <a:srgbClr val="FF3300"/>
              </a:solidFill>
              <a:latin typeface="宋体" pitchFamily="2" charset="-122"/>
            </a:endParaRPr>
          </a:p>
          <a:p>
            <a:endParaRPr kumimoji="1" lang="zh-CN" altLang="en-US" sz="2400" dirty="0" smtClean="0">
              <a:latin typeface="宋体" pitchFamily="2" charset="-122"/>
            </a:endParaRPr>
          </a:p>
          <a:p>
            <a:endParaRPr kumimoji="1" lang="zh-CN" altLang="en-US" b="1" dirty="0" smtClean="0">
              <a:latin typeface="宋体" pitchFamily="2" charset="-122"/>
            </a:endParaRPr>
          </a:p>
          <a:p>
            <a:endParaRPr lang="zh-CN" altLang="en-US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733C0B-E10C-4D7E-9B7B-6F95A1DBA3EC}" type="datetime3">
              <a:rPr lang="zh-CN" altLang="en-US" smtClean="0"/>
              <a:pPr>
                <a:defRPr/>
              </a:pPr>
              <a:t>2017年2月23日星期四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3024336" cy="576064"/>
          </a:xfrm>
        </p:spPr>
        <p:txBody>
          <a:bodyPr>
            <a:normAutofit fontScale="90000"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叶根友毛笔行书2.0版" pitchFamily="2" charset="-122"/>
                <a:ea typeface="叶根友毛笔行书2.0版" pitchFamily="2" charset="-122"/>
              </a:rPr>
              <a:t>知识迁移</a:t>
            </a:r>
            <a:endParaRPr lang="zh-CN" altLang="en-US" b="1" dirty="0">
              <a:solidFill>
                <a:srgbClr val="FF0000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62ABA4-6DE0-47D4-95C7-463DA401633B}" type="datetime3">
              <a:rPr lang="zh-CN" altLang="en-US" smtClean="0"/>
              <a:pPr>
                <a:defRPr/>
              </a:pPr>
              <a:t>2017年2月23日星期四</a:t>
            </a:fld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11560" y="1484784"/>
            <a:ext cx="8064896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比较阅读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忆秦娥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娄山关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和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七律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长征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两首诗词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　　　　　　　</a:t>
            </a:r>
            <a:r>
              <a:rPr lang="zh-CN" altLang="en-US" sz="3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七律</a:t>
            </a:r>
            <a:r>
              <a:rPr lang="en-US" altLang="zh-CN" sz="3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3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长征</a:t>
            </a:r>
            <a:endParaRPr lang="zh-CN" altLang="en-US" sz="28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3200" b="1" dirty="0" smtClean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红军不怕远征难，万水千山只等闲。</a:t>
            </a:r>
          </a:p>
          <a:p>
            <a:r>
              <a:rPr lang="zh-CN" altLang="en-US" sz="3200" b="1" dirty="0" smtClean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五岭逶迤腾细浪，乌蒙磅礴走泥丸。</a:t>
            </a:r>
          </a:p>
          <a:p>
            <a:r>
              <a:rPr lang="zh-CN" altLang="en-US" sz="3200" b="1" dirty="0" smtClean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金沙水拍云崖暖，大渡桥横铁索寒。</a:t>
            </a:r>
          </a:p>
          <a:p>
            <a:r>
              <a:rPr lang="zh-CN" altLang="en-US" sz="3200" b="1" dirty="0" smtClean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更喜岷山千里雪，三军过后尽开颜。</a:t>
            </a:r>
          </a:p>
          <a:p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4437112"/>
            <a:ext cx="7200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这首诗形象地概括了红军长征的战斗历程，热情洋溢地赞扬了中国工农红军不畏艰险，英勇顽强的革命英雄主义和革命乐观主义精神。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2592288" cy="576064"/>
          </a:xfrm>
        </p:spPr>
        <p:txBody>
          <a:bodyPr>
            <a:normAutofit fontScale="90000"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叶根友毛笔行书2.0版" pitchFamily="2" charset="-122"/>
                <a:ea typeface="叶根友毛笔行书2.0版" pitchFamily="2" charset="-122"/>
              </a:rPr>
              <a:t>课堂总结</a:t>
            </a:r>
            <a:endParaRPr lang="zh-CN" altLang="en-US" b="1" dirty="0">
              <a:solidFill>
                <a:srgbClr val="FF0000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dirty="0" smtClean="0">
                <a:latin typeface="微软雅黑" pitchFamily="34" charset="-122"/>
                <a:ea typeface="微软雅黑" pitchFamily="34" charset="-122"/>
              </a:rPr>
              <a:t>毛泽东的诗词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中</a:t>
            </a:r>
            <a:r>
              <a:rPr lang="zh-CN" altLang="zh-CN" b="1" dirty="0" smtClean="0">
                <a:latin typeface="微软雅黑" pitchFamily="34" charset="-122"/>
                <a:ea typeface="微软雅黑" pitchFamily="34" charset="-122"/>
              </a:rPr>
              <a:t>具有一种大胸怀，大境界，大手笔，具有一种俯视中国历史、雄视世界风云的人格和胆魄。《忆秦娥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zh-CN" b="1" dirty="0" smtClean="0">
                <a:latin typeface="微软雅黑" pitchFamily="34" charset="-122"/>
                <a:ea typeface="微软雅黑" pitchFamily="34" charset="-122"/>
              </a:rPr>
              <a:t>娄山关》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这首词的上阕</a:t>
            </a:r>
            <a:r>
              <a:rPr lang="zh-CN" altLang="zh-CN" b="1" dirty="0" smtClean="0">
                <a:latin typeface="微软雅黑" pitchFamily="34" charset="-122"/>
                <a:ea typeface="微软雅黑" pitchFamily="34" charset="-122"/>
              </a:rPr>
              <a:t>毛泽东以它沉郁刚劲的庄严与肃穆撞击着读者的心扉，但词的下阕更以波澜壮阔，色彩浓烈、气魄雄浑的图景震撼了世界，最后化用毛泽东的一句诗 “天若有情天亦老，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诗词</a:t>
            </a:r>
            <a:r>
              <a:rPr lang="zh-CN" altLang="zh-CN" b="1" dirty="0" smtClean="0">
                <a:latin typeface="微软雅黑" pitchFamily="34" charset="-122"/>
                <a:ea typeface="微软雅黑" pitchFamily="34" charset="-122"/>
              </a:rPr>
              <a:t>正道是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背诵</a:t>
            </a:r>
            <a:r>
              <a:rPr lang="zh-CN" altLang="zh-CN" b="1" dirty="0" smtClean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62ABA4-6DE0-47D4-95C7-463DA401633B}" type="datetime3">
              <a:rPr lang="zh-CN" altLang="en-US" smtClean="0"/>
              <a:pPr>
                <a:defRPr/>
              </a:pPr>
              <a:t>2017年2月23日星期四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62ABA4-6DE0-47D4-95C7-463DA401633B}" type="datetime3">
              <a:rPr lang="zh-CN" altLang="en-US" smtClean="0"/>
              <a:pPr>
                <a:defRPr/>
              </a:pPr>
              <a:t>2017年2月23日星期四</a:t>
            </a:fld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339752" y="332656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叶根友毛笔行书2.0版" pitchFamily="2" charset="-122"/>
                <a:ea typeface="叶根友毛笔行书2.0版" pitchFamily="2" charset="-122"/>
              </a:rPr>
              <a:t>布置作业</a:t>
            </a:r>
            <a:endParaRPr lang="zh-CN" altLang="en-US" sz="3600" b="1" dirty="0">
              <a:solidFill>
                <a:srgbClr val="FF0000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1700808"/>
            <a:ext cx="69847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微软雅黑" pitchFamily="34" charset="-122"/>
                <a:ea typeface="微软雅黑" pitchFamily="34" charset="-122"/>
              </a:rPr>
              <a:t>１、背诵</a:t>
            </a:r>
            <a:r>
              <a:rPr lang="en-US" altLang="zh-CN" sz="4000" b="1" dirty="0" smtClean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4000" b="1" dirty="0" smtClean="0">
                <a:latin typeface="微软雅黑" pitchFamily="34" charset="-122"/>
                <a:ea typeface="微软雅黑" pitchFamily="34" charset="-122"/>
              </a:rPr>
              <a:t>忆秦娥</a:t>
            </a:r>
            <a:r>
              <a:rPr lang="en-US" altLang="zh-CN" sz="4000" b="1" dirty="0" smtClean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4000" b="1" dirty="0" smtClean="0">
                <a:latin typeface="微软雅黑" pitchFamily="34" charset="-122"/>
                <a:ea typeface="微软雅黑" pitchFamily="34" charset="-122"/>
              </a:rPr>
              <a:t>娄山关</a:t>
            </a:r>
            <a:r>
              <a:rPr lang="en-US" altLang="zh-CN" sz="4000" b="1" dirty="0" smtClean="0">
                <a:latin typeface="微软雅黑" pitchFamily="34" charset="-122"/>
                <a:ea typeface="微软雅黑" pitchFamily="34" charset="-122"/>
              </a:rPr>
              <a:t>》</a:t>
            </a:r>
          </a:p>
          <a:p>
            <a:r>
              <a:rPr lang="zh-CN" altLang="en-US" sz="4000" b="1" dirty="0" smtClean="0">
                <a:latin typeface="微软雅黑" pitchFamily="34" charset="-122"/>
                <a:ea typeface="微软雅黑" pitchFamily="34" charset="-122"/>
              </a:rPr>
              <a:t>２、预习</a:t>
            </a:r>
            <a:r>
              <a:rPr lang="en-US" altLang="zh-CN" sz="4000" b="1" dirty="0" smtClean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4000" b="1" dirty="0" smtClean="0">
                <a:latin typeface="微软雅黑" pitchFamily="34" charset="-122"/>
                <a:ea typeface="微软雅黑" pitchFamily="34" charset="-122"/>
              </a:rPr>
              <a:t>沁园春</a:t>
            </a:r>
            <a:r>
              <a:rPr lang="en-US" altLang="zh-CN" sz="4000" b="1" dirty="0" smtClean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4000" b="1" dirty="0" smtClean="0">
                <a:latin typeface="微软雅黑" pitchFamily="34" charset="-122"/>
                <a:ea typeface="微软雅黑" pitchFamily="34" charset="-122"/>
              </a:rPr>
              <a:t>雪</a:t>
            </a:r>
            <a:r>
              <a:rPr lang="en-US" altLang="zh-CN" sz="4000" b="1" dirty="0" smtClean="0">
                <a:latin typeface="微软雅黑" pitchFamily="34" charset="-122"/>
                <a:ea typeface="微软雅黑" pitchFamily="34" charset="-122"/>
              </a:rPr>
              <a:t>》</a:t>
            </a:r>
            <a:endParaRPr lang="zh-CN" altLang="en-US" sz="4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43608" y="3717032"/>
            <a:ext cx="7272808" cy="221599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13800" b="1" cap="all" spc="0" dirty="0" smtClean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  <a:latin typeface="hakuyoxingshu7000" pitchFamily="2" charset="-122"/>
                <a:ea typeface="hakuyoxingshu7000" pitchFamily="2" charset="-122"/>
                <a:cs typeface="hakuyoxingshu7000" pitchFamily="2" charset="-122"/>
              </a:rPr>
              <a:t>谢谢指导</a:t>
            </a:r>
            <a:endParaRPr lang="zh-CN" altLang="en-US" sz="13800" b="1" cap="all" spc="0" dirty="0">
              <a:ln w="0"/>
              <a:solidFill>
                <a:srgbClr val="00B050"/>
              </a:solidFill>
              <a:effectLst>
                <a:reflection blurRad="12700" stA="50000" endPos="50000" dist="5000" dir="5400000" sy="-100000" rotWithShape="0"/>
              </a:effectLst>
              <a:latin typeface="hakuyoxingshu7000" pitchFamily="2" charset="-122"/>
              <a:ea typeface="hakuyoxingshu7000" pitchFamily="2" charset="-122"/>
              <a:cs typeface="hakuyoxingshu7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title"/>
          </p:nvPr>
        </p:nvSpPr>
        <p:spPr>
          <a:xfrm>
            <a:off x="1331640" y="260648"/>
            <a:ext cx="3888432" cy="576064"/>
          </a:xfrm>
        </p:spPr>
        <p:txBody>
          <a:bodyPr>
            <a:normAutofit fontScale="90000"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叶根友毛笔行书2.0版" pitchFamily="2" charset="-122"/>
                <a:ea typeface="叶根友毛笔行书2.0版" pitchFamily="2" charset="-122"/>
              </a:rPr>
              <a:t>学习目标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392389"/>
          </a:xfrm>
        </p:spPr>
        <p:txBody>
          <a:bodyPr/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一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、了解诗歌的一般常识，了解诗歌形象之美、音乐之美及语言凝炼而富有表现力的特点 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二、理解文章的主题，并深入地感受词中的意境，深切地体会诗人的思想感情。</a:t>
            </a:r>
          </a:p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三、体会作者作为一代风流人物要为中华民族建功立业的伟大抱负。</a:t>
            </a:r>
          </a:p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四、学会借景抒情的表达手法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dirty="0" smtClean="0"/>
          </a:p>
          <a:p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E1E473-0FD8-4C6B-847D-62B1E904EB79}" type="datetime3">
              <a:rPr lang="zh-CN" altLang="en-US" smtClean="0"/>
              <a:pPr>
                <a:defRPr/>
              </a:pPr>
              <a:t>2017年2月23日星期四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3312368" cy="576064"/>
          </a:xfrm>
        </p:spPr>
        <p:txBody>
          <a:bodyPr>
            <a:normAutofit fontScale="90000"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叶根友毛笔行书2.0版" pitchFamily="2" charset="-122"/>
                <a:ea typeface="叶根友毛笔行书2.0版" pitchFamily="2" charset="-122"/>
              </a:rPr>
              <a:t/>
            </a:r>
            <a:br>
              <a:rPr lang="en-US" altLang="zh-CN" b="1" dirty="0" smtClean="0">
                <a:solidFill>
                  <a:srgbClr val="FF0000"/>
                </a:solidFill>
                <a:latin typeface="叶根友毛笔行书2.0版" pitchFamily="2" charset="-122"/>
                <a:ea typeface="叶根友毛笔行书2.0版" pitchFamily="2" charset="-122"/>
              </a:rPr>
            </a:br>
            <a:r>
              <a:rPr lang="zh-CN" altLang="en-US" b="1" dirty="0" smtClean="0">
                <a:solidFill>
                  <a:srgbClr val="FF0000"/>
                </a:solidFill>
                <a:latin typeface="叶根友毛笔行书2.0版" pitchFamily="2" charset="-122"/>
                <a:ea typeface="叶根友毛笔行书2.0版" pitchFamily="2" charset="-122"/>
              </a:rPr>
              <a:t>作者简介</a:t>
            </a:r>
            <a:br>
              <a:rPr lang="zh-CN" altLang="en-US" b="1" dirty="0" smtClean="0">
                <a:solidFill>
                  <a:srgbClr val="FF0000"/>
                </a:solidFill>
                <a:latin typeface="叶根友毛笔行书2.0版" pitchFamily="2" charset="-122"/>
                <a:ea typeface="叶根友毛笔行书2.0版" pitchFamily="2" charset="-122"/>
              </a:rPr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484784"/>
            <a:ext cx="5472608" cy="4713288"/>
          </a:xfrm>
        </p:spPr>
        <p:txBody>
          <a:bodyPr/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毛泽东，字</a:t>
            </a:r>
            <a:r>
              <a:rPr lang="zh-CN" altLang="en-US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润之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，笔名</a:t>
            </a: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子任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en-US" altLang="zh-CN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1893</a:t>
            </a:r>
            <a:r>
              <a:rPr lang="zh-CN" altLang="en-US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26</a:t>
            </a:r>
            <a:r>
              <a:rPr lang="zh-CN" altLang="en-US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生于 </a:t>
            </a: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湖南湘潭韶山冲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一个农民家庭，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 1976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日在北京逝世。中国人民的领袖，马克思主义者，伟大的无产阶级革家、战略家和理论家、中国人民解放军和中华人民共和国的主要缔造者和领导人，诗人、书法家。</a:t>
            </a:r>
            <a:endParaRPr lang="zh-CN" altLang="en-US" dirty="0" smtClean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62ABA4-6DE0-47D4-95C7-463DA401633B}" type="datetime3">
              <a:rPr lang="zh-CN" altLang="en-US" smtClean="0"/>
              <a:pPr>
                <a:defRPr/>
              </a:pPr>
              <a:t>2017年2月23日星期四</a:t>
            </a:fld>
            <a:endParaRPr lang="zh-CN" altLang="en-US"/>
          </a:p>
        </p:txBody>
      </p:sp>
      <p:pic>
        <p:nvPicPr>
          <p:cNvPr id="6" name="Picture 5" descr="0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196752"/>
            <a:ext cx="320384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1115616" y="3789040"/>
            <a:ext cx="8028384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900" tIns="38100" rIns="88900" bIns="38100"/>
          <a:lstStyle/>
          <a:p>
            <a:pPr eaLnBrk="0" hangingPunct="0">
              <a:buSzPct val="100000"/>
              <a:buFont typeface="Times New Roman" pitchFamily="18" charset="0"/>
              <a:buNone/>
            </a:pPr>
            <a:r>
              <a:rPr lang="en-GB" sz="2800" b="1" dirty="0" err="1">
                <a:solidFill>
                  <a:srgbClr val="3333CC"/>
                </a:solidFill>
                <a:latin typeface="微软雅黑" pitchFamily="34" charset="-122"/>
                <a:ea typeface="微软雅黑" pitchFamily="34" charset="-122"/>
              </a:rPr>
              <a:t>这首词</a:t>
            </a:r>
            <a:r>
              <a:rPr lang="en-GB" altLang="zh-CN" sz="2800" b="1" dirty="0">
                <a:solidFill>
                  <a:srgbClr val="3333CC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GB" sz="2800" b="1" dirty="0">
                <a:solidFill>
                  <a:srgbClr val="3333CC"/>
                </a:solidFill>
                <a:latin typeface="微软雅黑" pitchFamily="34" charset="-122"/>
                <a:ea typeface="微软雅黑" pitchFamily="34" charset="-122"/>
              </a:rPr>
              <a:t>忆秦娥”是什么？“娄山关”又是什么？</a:t>
            </a:r>
            <a:endParaRPr lang="zh-CN" altLang="en-GB" sz="2800" b="1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300" name="WordArt 4"/>
          <p:cNvSpPr>
            <a:spLocks noChangeShapeType="1" noTextEdit="1"/>
          </p:cNvSpPr>
          <p:nvPr/>
        </p:nvSpPr>
        <p:spPr bwMode="auto">
          <a:xfrm>
            <a:off x="4427984" y="332656"/>
            <a:ext cx="4031233" cy="4524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i="1" kern="10" dirty="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华文行楷"/>
              </a:rPr>
              <a:t>词是一种怎样的文体？</a:t>
            </a:r>
          </a:p>
        </p:txBody>
      </p:sp>
      <p:sp>
        <p:nvSpPr>
          <p:cNvPr id="55301" name="WordArt 5"/>
          <p:cNvSpPr>
            <a:spLocks noChangeShapeType="1" noTextEdit="1"/>
          </p:cNvSpPr>
          <p:nvPr/>
        </p:nvSpPr>
        <p:spPr bwMode="auto">
          <a:xfrm>
            <a:off x="3059832" y="4437112"/>
            <a:ext cx="3096344" cy="5016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0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微软雅黑" pitchFamily="34" charset="-122"/>
                <a:ea typeface="微软雅黑" pitchFamily="34" charset="-122"/>
              </a:rPr>
              <a:t>忆秦娥</a:t>
            </a:r>
            <a:r>
              <a:rPr lang="en-US" altLang="zh-CN" sz="40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40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微软雅黑" pitchFamily="34" charset="-122"/>
                <a:ea typeface="微软雅黑" pitchFamily="34" charset="-122"/>
              </a:rPr>
              <a:t>娄山关</a:t>
            </a:r>
          </a:p>
        </p:txBody>
      </p:sp>
      <p:sp>
        <p:nvSpPr>
          <p:cNvPr id="55302" name="AutoShape 6"/>
          <p:cNvSpPr>
            <a:spLocks/>
          </p:cNvSpPr>
          <p:nvPr/>
        </p:nvSpPr>
        <p:spPr bwMode="auto">
          <a:xfrm>
            <a:off x="4499992" y="5085184"/>
            <a:ext cx="152400" cy="457200"/>
          </a:xfrm>
          <a:prstGeom prst="down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303" name="AutoShape 7"/>
          <p:cNvSpPr>
            <a:spLocks/>
          </p:cNvSpPr>
          <p:nvPr/>
        </p:nvSpPr>
        <p:spPr bwMode="auto">
          <a:xfrm>
            <a:off x="5480050" y="5106988"/>
            <a:ext cx="2286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304" name="AutoShape 8"/>
          <p:cNvSpPr>
            <a:spLocks/>
          </p:cNvSpPr>
          <p:nvPr/>
        </p:nvSpPr>
        <p:spPr bwMode="auto">
          <a:xfrm>
            <a:off x="3563888" y="5013176"/>
            <a:ext cx="2286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305" name="Rectangle 9"/>
          <p:cNvSpPr>
            <a:spLocks noChangeArrowheads="1"/>
          </p:cNvSpPr>
          <p:nvPr/>
        </p:nvSpPr>
        <p:spPr bwMode="auto">
          <a:xfrm>
            <a:off x="2915816" y="5545138"/>
            <a:ext cx="1557759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900" tIns="38100" rIns="88900" bIns="38100"/>
          <a:lstStyle/>
          <a:p>
            <a:pPr eaLnBrk="0" hangingPunct="0">
              <a:buSzPct val="100000"/>
              <a:buFont typeface="Times New Roman" pitchFamily="18" charset="0"/>
              <a:buNone/>
            </a:pPr>
            <a:endParaRPr lang="en-GB" sz="3600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4139952" y="5589240"/>
            <a:ext cx="1152129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900" tIns="38100" rIns="88900" bIns="38100"/>
          <a:lstStyle/>
          <a:p>
            <a:pPr eaLnBrk="0" hangingPunct="0">
              <a:buSzPct val="100000"/>
              <a:buFont typeface="Times New Roman" pitchFamily="18" charset="0"/>
              <a:buNone/>
            </a:pPr>
            <a:r>
              <a:rPr lang="zh-CN" altLang="en-US" sz="2400" b="1" dirty="0" smtClean="0">
                <a:solidFill>
                  <a:srgbClr val="9900FF"/>
                </a:solidFill>
                <a:latin typeface="楷体_GB2312" pitchFamily="49" charset="-122"/>
                <a:ea typeface="楷体_GB2312" pitchFamily="49" charset="-122"/>
              </a:rPr>
              <a:t>间隔号</a:t>
            </a:r>
            <a:endParaRPr lang="en-GB" sz="3600" dirty="0">
              <a:solidFill>
                <a:srgbClr val="FF99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5307" name="Rectangle 11"/>
          <p:cNvSpPr>
            <a:spLocks noChangeArrowheads="1"/>
          </p:cNvSpPr>
          <p:nvPr/>
        </p:nvSpPr>
        <p:spPr bwMode="auto">
          <a:xfrm>
            <a:off x="5324475" y="5661248"/>
            <a:ext cx="800100" cy="342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900" tIns="38100" rIns="88900" bIns="38100"/>
          <a:lstStyle/>
          <a:p>
            <a:pPr eaLnBrk="0" hangingPunct="0">
              <a:buSzPct val="100000"/>
              <a:buFont typeface="Times New Roman" pitchFamily="18" charset="0"/>
              <a:buNone/>
            </a:pPr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题目</a:t>
            </a:r>
            <a:endParaRPr lang="en-GB" sz="2400" b="1" dirty="0"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55308" name="Object 12"/>
          <p:cNvGraphicFramePr>
            <a:graphicFrameLocks noChangeAspect="1"/>
          </p:cNvGraphicFramePr>
          <p:nvPr/>
        </p:nvGraphicFramePr>
        <p:xfrm>
          <a:off x="0" y="4725144"/>
          <a:ext cx="1130300" cy="1785566"/>
        </p:xfrm>
        <a:graphic>
          <a:graphicData uri="http://schemas.openxmlformats.org/presentationml/2006/ole">
            <p:oleObj spid="_x0000_s1026" r:id="rId4" imgW="88703" imgH="164736" progId="">
              <p:embed/>
            </p:oleObj>
          </a:graphicData>
        </a:graphic>
      </p:graphicFrame>
      <p:sp>
        <p:nvSpPr>
          <p:cNvPr id="55309" name="WordArt 13"/>
          <p:cNvSpPr>
            <a:spLocks noChangeShapeType="1" noTextEdit="1"/>
          </p:cNvSpPr>
          <p:nvPr/>
        </p:nvSpPr>
        <p:spPr bwMode="auto">
          <a:xfrm>
            <a:off x="323528" y="3789040"/>
            <a:ext cx="674737" cy="863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2583"/>
              </a:avLst>
            </a:prstTxWarp>
          </a:bodyPr>
          <a:lstStyle/>
          <a:p>
            <a:pPr algn="ctr"/>
            <a:r>
              <a:rPr lang="zh-CN" altLang="en-US" sz="3600" kern="10" dirty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华文行楷"/>
              </a:rPr>
              <a:t>想一想</a:t>
            </a:r>
          </a:p>
        </p:txBody>
      </p:sp>
      <p:sp>
        <p:nvSpPr>
          <p:cNvPr id="15" name="矩形 14"/>
          <p:cNvSpPr/>
          <p:nvPr/>
        </p:nvSpPr>
        <p:spPr>
          <a:xfrm>
            <a:off x="683568" y="1412776"/>
            <a:ext cx="7560840" cy="224676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zh-CN" sz="2800" b="1" dirty="0" smtClean="0">
                <a:latin typeface="微软雅黑" pitchFamily="34" charset="-122"/>
                <a:ea typeface="微软雅黑" pitchFamily="34" charset="-122"/>
              </a:rPr>
              <a:t>古代一种韵文形式，又称长短句。一首词的句子、字数、韵律、平仄都有固定的格式，可以唱，这就是词谱。词人依照词谱填词。词谱名称叫词牌，如：《浪淘沙》、《如梦令》等。词可以没有题目；如果有题目，写在词牌后面。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115616" y="188640"/>
            <a:ext cx="2304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叶根友毛笔行书2.0版" pitchFamily="2" charset="-122"/>
                <a:ea typeface="叶根友毛笔行书2.0版" pitchFamily="2" charset="-122"/>
              </a:rPr>
              <a:t>文学常识</a:t>
            </a:r>
            <a:endParaRPr lang="zh-CN" altLang="en-US" sz="3600" b="1" dirty="0">
              <a:solidFill>
                <a:srgbClr val="FF0000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59832" y="5733256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词牌名</a:t>
            </a:r>
            <a:endParaRPr lang="zh-CN" altLang="en-US" sz="24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5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5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/>
      <p:bldP spid="55300" grpId="0"/>
      <p:bldP spid="55301" grpId="0"/>
      <p:bldP spid="55302" grpId="0" animBg="1"/>
      <p:bldP spid="55303" grpId="0" animBg="1"/>
      <p:bldP spid="55304" grpId="0" animBg="1"/>
      <p:bldP spid="55305" grpId="0"/>
      <p:bldP spid="55306" grpId="0"/>
      <p:bldP spid="55307" grpId="0"/>
      <p:bldP spid="55309" grpId="0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196752"/>
            <a:ext cx="4248472" cy="5184576"/>
          </a:xfrm>
          <a:prstGeom prst="rect">
            <a:avLst/>
          </a:prstGeom>
          <a:noFill/>
        </p:spPr>
      </p:pic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179513" y="1340768"/>
            <a:ext cx="4608512" cy="483209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1934年红军开始长征，1935年1月红军攻占遵义，二渡赤水，24日攻占桐梓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 25日凌晨借着月色向娄山关挺进，与黔军相遇，敌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军败退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，红军继续进军，与敌激烈拼搏，反复争夺，红军终于占领高地。此时已近黄昏，中央红军在夕阳映照下迅速通过娄山关。这次战役是遵义会议以来的第一个大胜仗。</a:t>
            </a:r>
          </a:p>
        </p:txBody>
      </p:sp>
      <p:sp>
        <p:nvSpPr>
          <p:cNvPr id="6" name="矩形 5"/>
          <p:cNvSpPr/>
          <p:nvPr/>
        </p:nvSpPr>
        <p:spPr>
          <a:xfrm>
            <a:off x="1403648" y="188640"/>
            <a:ext cx="2664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叶根友毛笔行书2.0版" pitchFamily="2" charset="-122"/>
                <a:ea typeface="叶根友毛笔行书2.0版" pitchFamily="2" charset="-122"/>
              </a:rPr>
              <a:t>写作背景</a:t>
            </a:r>
            <a:endParaRPr lang="zh-CN" alt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868144" y="1196752"/>
            <a:ext cx="28803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位于遵义县和桐梓县交界处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，是由四川进入贵州的要道，历来为兵家必争之地。</a:t>
            </a:r>
            <a:endParaRPr lang="zh-CN" altLang="en-US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图片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96752"/>
            <a:ext cx="3995936" cy="5112568"/>
          </a:xfrm>
          <a:prstGeom prst="rect">
            <a:avLst/>
          </a:prstGeom>
          <a:noFill/>
        </p:spPr>
      </p:pic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6710175" y="1052736"/>
            <a:ext cx="492443" cy="554461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eaVert" wrap="square">
            <a:spAutoFit/>
          </a:bodyPr>
          <a:lstStyle/>
          <a:p>
            <a:pPr lvl="1"/>
            <a:r>
              <a:rPr lang="zh-CN" altLang="en-US" sz="2000" dirty="0"/>
              <a:t>         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7599818" y="1412875"/>
            <a:ext cx="1292662" cy="419922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eaVert" wrap="squar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忆秦娥 </a:t>
            </a:r>
            <a:r>
              <a:rPr lang="en-US" altLang="zh-CN" sz="36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.</a:t>
            </a:r>
            <a:r>
              <a:rPr lang="zh-CN" altLang="en-US" sz="36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娄山关</a:t>
            </a:r>
          </a:p>
          <a:p>
            <a:r>
              <a:rPr lang="zh-CN" altLang="en-US" sz="36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       </a:t>
            </a:r>
            <a:r>
              <a:rPr lang="zh-CN" altLang="en-US" sz="28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一九三五年二月</a:t>
            </a:r>
            <a:endParaRPr lang="zh-CN" altLang="en-US" sz="36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29737" y="1412776"/>
            <a:ext cx="3508653" cy="496855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zh-CN" sz="3600" b="1" dirty="0" smtClean="0">
                <a:latin typeface="黑体" pitchFamily="49" charset="-122"/>
                <a:ea typeface="黑体" pitchFamily="49" charset="-122"/>
              </a:rPr>
              <a:t>西风烈，长空雁叫霜晨月。霜晨月，马蹄声碎，喇叭声咽。 </a:t>
            </a:r>
          </a:p>
          <a:p>
            <a:r>
              <a:rPr lang="en-US" altLang="zh-CN" sz="3600" b="1" dirty="0" smtClean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zh-CN" sz="3600" b="1" dirty="0" smtClean="0">
                <a:latin typeface="黑体" pitchFamily="49" charset="-122"/>
                <a:ea typeface="黑体" pitchFamily="49" charset="-122"/>
              </a:rPr>
              <a:t>雄关漫道真如铁，而今迈步从头越。从头越，苍山如海，残阳如血。</a:t>
            </a:r>
            <a:endParaRPr lang="zh-CN" altLang="en-US" sz="36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5736" y="18864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叶根友毛笔行书2.0版" pitchFamily="2" charset="-122"/>
                <a:ea typeface="叶根友毛笔行书2.0版" pitchFamily="2" charset="-122"/>
              </a:rPr>
              <a:t>诗歌赏析</a:t>
            </a:r>
            <a:endParaRPr lang="zh-CN" altLang="en-US" sz="3600" b="1" dirty="0">
              <a:solidFill>
                <a:srgbClr val="FF0000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9" name="娄山关朗读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987824" y="6309320"/>
            <a:ext cx="304800" cy="160784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43017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260648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叶根友毛笔行书2.0版" pitchFamily="2" charset="-122"/>
                <a:ea typeface="叶根友毛笔行书2.0版" pitchFamily="2" charset="-122"/>
              </a:rPr>
              <a:t>合作探究</a:t>
            </a:r>
            <a:endParaRPr lang="zh-CN" altLang="en-US" sz="3600" b="1" dirty="0">
              <a:solidFill>
                <a:srgbClr val="FF0000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340768"/>
            <a:ext cx="856895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微软雅黑" pitchFamily="34" charset="-122"/>
                <a:ea typeface="微软雅黑" pitchFamily="34" charset="-122"/>
              </a:rPr>
              <a:t>１、红军行军时的自然环境有哪些？</a:t>
            </a:r>
            <a:endParaRPr lang="en-US" altLang="zh-CN" sz="36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3600" b="1" dirty="0" smtClean="0">
                <a:latin typeface="微软雅黑" pitchFamily="34" charset="-122"/>
                <a:ea typeface="微软雅黑" pitchFamily="34" charset="-122"/>
              </a:rPr>
              <a:t>２、品味“碎”“咽”的表达效果？</a:t>
            </a:r>
            <a:endParaRPr lang="en-US" altLang="zh-CN" sz="36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3600" b="1" dirty="0" smtClean="0">
                <a:latin typeface="微软雅黑" pitchFamily="34" charset="-122"/>
                <a:ea typeface="微软雅黑" pitchFamily="34" charset="-122"/>
              </a:rPr>
              <a:t>３、词的上阕从什么角度描写了什么情景？</a:t>
            </a:r>
            <a:endParaRPr lang="en-US" altLang="zh-CN" sz="36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3600" b="1" dirty="0" smtClean="0">
                <a:latin typeface="微软雅黑" pitchFamily="34" charset="-122"/>
                <a:ea typeface="微软雅黑" pitchFamily="34" charset="-122"/>
              </a:rPr>
              <a:t>４、领悟名句“雄关漫道真如铁，而今迈步从头越”的意蕴。</a:t>
            </a:r>
            <a:endParaRPr lang="en-US" altLang="zh-CN" sz="36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3600" b="1" dirty="0" smtClean="0">
                <a:latin typeface="微软雅黑" pitchFamily="34" charset="-122"/>
                <a:ea typeface="微软雅黑" pitchFamily="34" charset="-122"/>
              </a:rPr>
              <a:t>５、讨论“从头越，苍山如海，残阳如血。苍山如海，</a:t>
            </a:r>
            <a:r>
              <a:rPr lang="zh-CN" altLang="en-US" sz="3600" b="1" dirty="0" smtClean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残阳如血。”的艺术效果</a:t>
            </a:r>
            <a:r>
              <a:rPr lang="zh-CN" altLang="en-US" sz="3600" b="1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36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3600" b="1" dirty="0" smtClean="0">
                <a:latin typeface="微软雅黑" pitchFamily="34" charset="-122"/>
                <a:ea typeface="微软雅黑" pitchFamily="34" charset="-122"/>
              </a:rPr>
              <a:t>６、词的下阕从什么角度写了什么</a:t>
            </a:r>
            <a:r>
              <a:rPr lang="zh-CN" altLang="en-US" sz="3600" b="1" dirty="0" smtClean="0">
                <a:latin typeface="微软雅黑" pitchFamily="34" charset="-122"/>
                <a:ea typeface="微软雅黑" pitchFamily="34" charset="-122"/>
                <a:hlinkClick r:id="rId2" action="ppaction://hlinksldjump"/>
              </a:rPr>
              <a:t>？</a:t>
            </a:r>
            <a:endParaRPr lang="zh-CN" altLang="en-US" sz="3600" b="1" dirty="0" smtClean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467544" y="1772816"/>
            <a:ext cx="5760640" cy="206210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西风烈，长空雁叫霜晨月</a:t>
            </a:r>
            <a:r>
              <a:rPr lang="zh-CN" altLang="en-US" sz="32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3200" b="1" dirty="0" smtClean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霜晨月，马蹄声碎，喇叭声咽</a:t>
            </a:r>
            <a:r>
              <a:rPr lang="zh-CN" altLang="en-US" sz="3200" b="1" dirty="0" smtClean="0">
                <a:solidFill>
                  <a:srgbClr val="0000FF"/>
                </a:solidFill>
                <a:ea typeface="华文新魏" pitchFamily="2" charset="-122"/>
              </a:rPr>
              <a:t>。</a:t>
            </a:r>
          </a:p>
          <a:p>
            <a:pPr>
              <a:spcBef>
                <a:spcPct val="50000"/>
              </a:spcBef>
            </a:pPr>
            <a:endParaRPr lang="zh-CN" altLang="en-US" sz="3200" b="1" dirty="0">
              <a:solidFill>
                <a:srgbClr val="0000FF"/>
              </a:solidFill>
              <a:latin typeface="Arial" charset="0"/>
              <a:ea typeface="华文行楷" pitchFamily="2" charset="-122"/>
            </a:endParaRPr>
          </a:p>
        </p:txBody>
      </p:sp>
      <p:sp>
        <p:nvSpPr>
          <p:cNvPr id="32774" name="Line 6"/>
          <p:cNvSpPr>
            <a:spLocks noChangeShapeType="1"/>
          </p:cNvSpPr>
          <p:nvPr/>
        </p:nvSpPr>
        <p:spPr bwMode="auto">
          <a:xfrm>
            <a:off x="5364088" y="2204864"/>
            <a:ext cx="838200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zh-CN" altLang="en-US" dirty="0"/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179512" y="1196752"/>
            <a:ext cx="1104790" cy="64633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00B050"/>
                </a:solidFill>
                <a:latin typeface="叶根友毛笔行书2.0版" pitchFamily="2" charset="-122"/>
                <a:ea typeface="叶根友毛笔行书2.0版" pitchFamily="2" charset="-122"/>
              </a:rPr>
              <a:t>上</a:t>
            </a:r>
            <a:r>
              <a:rPr lang="zh-CN" altLang="en-US" sz="3600" b="1" dirty="0" smtClean="0">
                <a:solidFill>
                  <a:srgbClr val="00B050"/>
                </a:solidFill>
                <a:latin typeface="叶根友毛笔行书2.0版" pitchFamily="2" charset="-122"/>
                <a:ea typeface="叶根友毛笔行书2.0版" pitchFamily="2" charset="-122"/>
              </a:rPr>
              <a:t>阙</a:t>
            </a:r>
            <a:endParaRPr lang="en-US" altLang="zh-CN" sz="3600" b="1" dirty="0">
              <a:solidFill>
                <a:srgbClr val="00B050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539552" y="3140968"/>
            <a:ext cx="8245549" cy="360098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“碎”：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表现出在铺满寒霜的崎岖山间石径上，马儿不能放步奔跑，只能发出细碎杂沓的声音。细碎，写出了马蹄声杂沓轻疾，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表现行军之急、行军之速。</a:t>
            </a:r>
          </a:p>
          <a:p>
            <a:pPr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“咽”：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本指声音哽咽而低沉，这里形容在烈烈的西风中传来若断若续、忽高忽低的军号声，犹如呜咽，显得十分悲壮。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形容晨风中军号时断时续，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既表现了红军斗争生活的艰苦卓绝，又渲染了行军途中庄严肃穆的气氛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en-US" altLang="zh-CN" sz="2400" b="1" dirty="0">
              <a:solidFill>
                <a:srgbClr val="FF006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789" name="Rectangle 21"/>
          <p:cNvSpPr>
            <a:spLocks noChangeArrowheads="1"/>
          </p:cNvSpPr>
          <p:nvPr/>
        </p:nvSpPr>
        <p:spPr bwMode="auto">
          <a:xfrm>
            <a:off x="6444208" y="1340768"/>
            <a:ext cx="2376264" cy="2246769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时间：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拂晓时刻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环境：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西风凛冽，天空辽阔，雁声嘹唳，寒霜铺地，残月如钩</a:t>
            </a:r>
            <a:endParaRPr lang="zh-CN" altLang="en-US" sz="2000" b="1" dirty="0" smtClean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763688" y="188640"/>
            <a:ext cx="2037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叶根友毛笔行书2.0版" pitchFamily="2" charset="-122"/>
                <a:ea typeface="叶根友毛笔行书2.0版" pitchFamily="2" charset="-122"/>
              </a:rPr>
              <a:t>诗歌赏析</a:t>
            </a:r>
            <a:endParaRPr lang="zh-CN" altLang="en-US" sz="3600" b="1" dirty="0">
              <a:solidFill>
                <a:srgbClr val="FF0000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7EA13F-82F6-4E4A-B589-5B4FF903046C}" type="datetime3">
              <a:rPr lang="zh-CN" altLang="en-US" smtClean="0"/>
              <a:pPr>
                <a:defRPr/>
              </a:pPr>
              <a:t>2017年2月23日星期四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0" y="1318022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上阕：红军霜晨行军图。</a:t>
            </a:r>
            <a:r>
              <a:rPr lang="zh-CN" altLang="en-US" sz="2800" b="1" dirty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zh-CN" altLang="en-US" sz="2800" b="1" dirty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句：行军的自然环境</a:t>
            </a:r>
            <a:r>
              <a:rPr lang="zh-CN" altLang="en-US" sz="2800" b="1" dirty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zh-CN" altLang="en-US" sz="2800" b="1" dirty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                        西风、雁鸣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                            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                            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白霜、残月</a:t>
            </a:r>
          </a:p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句：出征情形</a:t>
            </a: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刚劲悲壮，不见其人，只闻其声。</a:t>
            </a:r>
            <a:r>
              <a:rPr lang="zh-CN" altLang="en-US" sz="2800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诗人从</a:t>
            </a:r>
            <a:r>
              <a:rPr lang="zh-CN" altLang="en-US" sz="28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听觉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的角度对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风声、雁声、马蹄声、军号声进行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描写，表现了红军行军的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急切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和战斗的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激烈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。含蓄地</a:t>
            </a:r>
            <a:r>
              <a:rPr lang="zh-CN" altLang="en-US" sz="28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刻画了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红军在艰苦的环境中不畏严寒、不怕困难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的英雄气概。</a:t>
            </a:r>
            <a:r>
              <a:rPr lang="zh-CN" altLang="en-US" sz="2800" b="1" dirty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zh-CN" altLang="en-US" sz="2800" b="1" dirty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</a:br>
            <a:endParaRPr lang="zh-CN" altLang="en-US" sz="2800" b="1" dirty="0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79388" y="2420888"/>
            <a:ext cx="20161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/>
              <a:t>景：苍</a:t>
            </a:r>
            <a:r>
              <a:rPr lang="zh-CN" altLang="en-US" sz="2400" b="1" dirty="0" smtClean="0"/>
              <a:t>凉</a:t>
            </a:r>
            <a:endParaRPr lang="zh-CN" altLang="en-US" sz="2400" b="1" dirty="0"/>
          </a:p>
          <a:p>
            <a:pPr>
              <a:spcBef>
                <a:spcPct val="50000"/>
              </a:spcBef>
            </a:pPr>
            <a:r>
              <a:rPr lang="zh-CN" altLang="en-US" sz="2400" b="1" dirty="0"/>
              <a:t>        冷</a:t>
            </a:r>
            <a:r>
              <a:rPr lang="zh-CN" altLang="en-US" sz="2400" b="1" dirty="0" smtClean="0"/>
              <a:t>寂</a:t>
            </a:r>
            <a:endParaRPr lang="zh-CN" altLang="en-US" sz="2400" b="1" dirty="0"/>
          </a:p>
          <a:p>
            <a:pPr>
              <a:spcBef>
                <a:spcPct val="50000"/>
              </a:spcBef>
            </a:pPr>
            <a:r>
              <a:rPr lang="zh-CN" altLang="en-US" sz="2400" b="1" dirty="0"/>
              <a:t>        凛肃</a:t>
            </a:r>
            <a:endParaRPr lang="zh-CN" altLang="en-US" b="1" dirty="0"/>
          </a:p>
        </p:txBody>
      </p:sp>
      <p:sp>
        <p:nvSpPr>
          <p:cNvPr id="18439" name="AutoShape 7"/>
          <p:cNvSpPr>
            <a:spLocks/>
          </p:cNvSpPr>
          <p:nvPr/>
        </p:nvSpPr>
        <p:spPr bwMode="auto">
          <a:xfrm>
            <a:off x="2051720" y="2708920"/>
            <a:ext cx="45719" cy="864096"/>
          </a:xfrm>
          <a:prstGeom prst="leftBrace">
            <a:avLst>
              <a:gd name="adj1" fmla="val 15129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0" name="AutoShape 8"/>
          <p:cNvSpPr>
            <a:spLocks/>
          </p:cNvSpPr>
          <p:nvPr/>
        </p:nvSpPr>
        <p:spPr bwMode="auto">
          <a:xfrm flipH="1">
            <a:off x="4932040" y="2420888"/>
            <a:ext cx="45719" cy="1008112"/>
          </a:xfrm>
          <a:prstGeom prst="rightBrace">
            <a:avLst>
              <a:gd name="adj1" fmla="val 15615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5508104" y="2204864"/>
            <a:ext cx="30243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云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贵高原上特有景物集中起来，点出行军的季节和时间（冬晨）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23728" y="332656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叶根友毛笔行书2.0版" pitchFamily="2" charset="-122"/>
                <a:ea typeface="叶根友毛笔行书2.0版" pitchFamily="2" charset="-122"/>
              </a:rPr>
              <a:t>诗歌赏析</a:t>
            </a:r>
            <a:endParaRPr lang="zh-CN" altLang="en-US" sz="3600" b="1" dirty="0">
              <a:solidFill>
                <a:srgbClr val="FF0000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民族中学PPT模板20160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演示文稿1 [兼容模式]" id="{5768632A-1178-4769-B578-FAEA42284259}" vid="{218F301C-695D-4FA5-98F9-1410BC986BA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867</TotalTime>
  <Words>2351</Words>
  <Application>Microsoft Office PowerPoint</Application>
  <PresentationFormat>全屏显示(4:3)</PresentationFormat>
  <Paragraphs>137</Paragraphs>
  <Slides>19</Slides>
  <Notes>1</Notes>
  <HiddenSlides>0</HiddenSlides>
  <MMClips>2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民族中学PPT模板201604</vt:lpstr>
      <vt:lpstr> 语文出版社九年级上册第5课 </vt:lpstr>
      <vt:lpstr>学习目标</vt:lpstr>
      <vt:lpstr> 作者简介 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 主题理解 </vt:lpstr>
      <vt:lpstr>写作特色</vt:lpstr>
      <vt:lpstr>知识迁移</vt:lpstr>
      <vt:lpstr>课堂总结</vt:lpstr>
      <vt:lpstr>幻灯片 19</vt:lpstr>
    </vt:vector>
  </TitlesOfParts>
  <Company>qgmzzx@163.com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104</cp:revision>
  <dcterms:created xsi:type="dcterms:W3CDTF">2016-10-31T13:19:51Z</dcterms:created>
  <dcterms:modified xsi:type="dcterms:W3CDTF">2017-02-23T01:08:21Z</dcterms:modified>
</cp:coreProperties>
</file>