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3" r:id="rId3"/>
    <p:sldId id="284" r:id="rId4"/>
    <p:sldId id="285" r:id="rId5"/>
    <p:sldId id="331" r:id="rId6"/>
    <p:sldId id="332" r:id="rId7"/>
    <p:sldId id="333" r:id="rId8"/>
    <p:sldId id="286" r:id="rId9"/>
    <p:sldId id="298" r:id="rId10"/>
    <p:sldId id="334" r:id="rId11"/>
    <p:sldId id="287" r:id="rId12"/>
    <p:sldId id="259" r:id="rId13"/>
    <p:sldId id="289" r:id="rId14"/>
    <p:sldId id="260" r:id="rId15"/>
    <p:sldId id="312" r:id="rId16"/>
    <p:sldId id="292" r:id="rId17"/>
    <p:sldId id="294" r:id="rId18"/>
    <p:sldId id="296" r:id="rId19"/>
    <p:sldId id="297" r:id="rId20"/>
    <p:sldId id="329" r:id="rId21"/>
    <p:sldId id="299" r:id="rId22"/>
  </p:sldIdLst>
  <p:sldSz cx="9144000" cy="6858000" type="screen4x3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FF"/>
    <a:srgbClr val="FF66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2" charset="0"/>
              </a:rPr>
            </a:fld>
            <a:endParaRPr lang="zh-CN" altLang="en-US" dirty="0">
              <a:latin typeface="Times New Roman" panose="020206030504050203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microsoft.com/office/2007/relationships/media" Target="file:///F:\&#31461;&#20029;%20-%20&#26376;&#28385;&#35199;&#27004;2017.8.15&#12304;&#21335;&#20137;&#20154;&#12305;_&#26631;&#28165;%20-%20&#21103;&#26412;.flv" TargetMode="External"/><Relationship Id="rId2" Type="http://schemas.openxmlformats.org/officeDocument/2006/relationships/video" Target="file:///F:\&#31461;&#20029;%20-%20&#26376;&#28385;&#35199;&#27004;2017.8.15&#12304;&#21335;&#20137;&#20154;&#12305;_&#26631;&#28165;%20-%20&#21103;&#26412;.flv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8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9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0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oleObject" Target="../embeddings/oleObject10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 descr="E:\人物\人物画\古代人物\仕女图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-26987"/>
            <a:ext cx="9156700" cy="6884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 Box 3"/>
          <p:cNvSpPr txBox="1"/>
          <p:nvPr/>
        </p:nvSpPr>
        <p:spPr>
          <a:xfrm>
            <a:off x="103505" y="291148"/>
            <a:ext cx="609600" cy="4481512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欣赏歌曲</a:t>
            </a:r>
            <a:r>
              <a:rPr lang="en-US" altLang="x-none" sz="28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《</a:t>
            </a:r>
            <a:r>
              <a:rPr lang="zh-CN" altLang="en-US" sz="28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月满西楼</a:t>
            </a:r>
            <a:r>
              <a:rPr lang="en-US" altLang="x-none" sz="28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》</a:t>
            </a:r>
            <a:endParaRPr lang="en-US" altLang="x-none" sz="28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  <p:pic>
        <p:nvPicPr>
          <p:cNvPr id="2" name="童丽 - 月满西楼2017.8.15【南亩人】_标清 - 副本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3105" y="-27305"/>
            <a:ext cx="8364220" cy="6671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6823075" y="2889250"/>
          <a:ext cx="2266950" cy="406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1419225" imgH="2133600" progId="Paint.Picture">
                  <p:embed/>
                </p:oleObj>
              </mc:Choice>
              <mc:Fallback>
                <p:oleObj name="" r:id="rId1" imgW="1419225" imgH="2133600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823075" y="2889250"/>
                        <a:ext cx="2266950" cy="40655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8" name="Rectangle 2"/>
          <p:cNvSpPr>
            <a:spLocks noGrp="1" noRot="1"/>
          </p:cNvSpPr>
          <p:nvPr/>
        </p:nvSpPr>
        <p:spPr>
          <a:xfrm>
            <a:off x="206375" y="954088"/>
            <a:ext cx="7292975" cy="544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x-none" sz="4400" b="1" u="sng" dirty="0">
              <a:solidFill>
                <a:srgbClr val="9900CC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4400" b="1" dirty="0"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4400" b="1" dirty="0">
                <a:latin typeface="楷体_GB2312" pitchFamily="1" charset="-122"/>
                <a:ea typeface="楷体_GB2312" pitchFamily="1" charset="-122"/>
              </a:rPr>
              <a:t>伊世珍</a:t>
            </a:r>
            <a:r>
              <a:rPr lang="en-US" altLang="x-none" sz="4400" b="1" dirty="0"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4400" b="1" dirty="0">
                <a:latin typeface="楷体_GB2312" pitchFamily="1" charset="-122"/>
                <a:ea typeface="楷体_GB2312" pitchFamily="1" charset="-122"/>
              </a:rPr>
              <a:t>琅寰记</a:t>
            </a:r>
            <a:r>
              <a:rPr lang="en-US" altLang="x-none" sz="4400" b="1" dirty="0"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4400" b="1" dirty="0">
                <a:latin typeface="楷体_GB2312" pitchFamily="1" charset="-122"/>
                <a:ea typeface="楷体_GB2312" pitchFamily="1" charset="-122"/>
              </a:rPr>
              <a:t>说；“易安结缡</a:t>
            </a:r>
            <a:r>
              <a:rPr lang="zh-CN" altLang="en-US" sz="44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lí</a:t>
            </a:r>
            <a:r>
              <a:rPr lang="zh-CN" altLang="en-US" sz="4400" b="1" dirty="0">
                <a:latin typeface="楷体_GB2312" pitchFamily="1" charset="-122"/>
                <a:ea typeface="楷体_GB2312" pitchFamily="1" charset="-122"/>
              </a:rPr>
              <a:t>未久，明诚即负笈</a:t>
            </a:r>
            <a:r>
              <a:rPr lang="zh-CN" altLang="en-US" sz="44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jí</a:t>
            </a:r>
            <a:r>
              <a:rPr lang="zh-CN" altLang="en-US" sz="4400" b="1" dirty="0">
                <a:latin typeface="楷体_GB2312" pitchFamily="1" charset="-122"/>
                <a:ea typeface="楷体_GB2312" pitchFamily="1" charset="-122"/>
              </a:rPr>
              <a:t>远游。易安殊不忍别，觅锦帕书</a:t>
            </a:r>
            <a:r>
              <a:rPr lang="en-US" altLang="x-none" sz="4400" b="1" dirty="0"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4400" b="1" dirty="0">
                <a:latin typeface="楷体_GB2312" pitchFamily="1" charset="-122"/>
                <a:ea typeface="楷体_GB2312" pitchFamily="1" charset="-122"/>
              </a:rPr>
              <a:t>一剪梅</a:t>
            </a:r>
            <a:r>
              <a:rPr lang="en-US" altLang="x-none" sz="4400" b="1" dirty="0"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4400" b="1" dirty="0">
                <a:latin typeface="楷体_GB2312" pitchFamily="1" charset="-122"/>
                <a:ea typeface="楷体_GB2312" pitchFamily="1" charset="-122"/>
              </a:rPr>
              <a:t>词以送之。”</a:t>
            </a:r>
            <a:endParaRPr lang="zh-CN" altLang="en-US" sz="4400" b="1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2320925" y="549275"/>
            <a:ext cx="2724150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u="sng" dirty="0">
                <a:solidFill>
                  <a:srgbClr val="9900CC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写作背景：</a:t>
            </a:r>
            <a:endParaRPr lang="zh-CN" altLang="en-US" sz="4000" b="1" u="sng" dirty="0">
              <a:solidFill>
                <a:srgbClr val="9900CC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  <a:p>
            <a:endParaRPr lang="zh-CN" altLang="en-US" b="1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5667375" y="2574925"/>
          <a:ext cx="3476625" cy="298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3857625" imgH="1885950" progId="Paint.Picture">
                  <p:embed/>
                </p:oleObj>
              </mc:Choice>
              <mc:Fallback>
                <p:oleObj name="" r:id="rId1" imgW="3857625" imgH="1885950" progId="Paint.Picture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67375" y="2574925"/>
                        <a:ext cx="3476625" cy="2987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Text Box 3"/>
          <p:cNvSpPr txBox="1"/>
          <p:nvPr/>
        </p:nvSpPr>
        <p:spPr>
          <a:xfrm>
            <a:off x="1106488" y="279400"/>
            <a:ext cx="3103562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u="sng" dirty="0">
                <a:solidFill>
                  <a:srgbClr val="9900CC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音     韵      美</a:t>
            </a:r>
            <a:endParaRPr lang="zh-CN" altLang="en-US" sz="4000" b="1" u="sng" dirty="0">
              <a:solidFill>
                <a:srgbClr val="9900CC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  <a:p>
            <a:endParaRPr lang="zh-CN" altLang="en-US" b="1" dirty="0">
              <a:latin typeface="Times New Roman" panose="02020603050405020304" pitchFamily="2" charset="0"/>
            </a:endParaRPr>
          </a:p>
        </p:txBody>
      </p:sp>
      <p:sp>
        <p:nvSpPr>
          <p:cNvPr id="10244" name="Rectangle 4"/>
          <p:cNvSpPr>
            <a:spLocks noGrp="1" noRot="1"/>
          </p:cNvSpPr>
          <p:nvPr/>
        </p:nvSpPr>
        <p:spPr>
          <a:xfrm>
            <a:off x="407035" y="1036320"/>
            <a:ext cx="7291388" cy="544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x-none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自由诵读诗词，着重注意三点：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48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4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altLang="en-US" sz="4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、字正腔圆（基础）</a:t>
            </a:r>
            <a:endParaRPr lang="zh-CN" altLang="en-US" sz="48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48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4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4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、轻重缓急（关键）</a:t>
            </a:r>
            <a:endParaRPr lang="zh-CN" altLang="en-US" sz="48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48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4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4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、感情真挚（重点）</a:t>
            </a:r>
            <a:endParaRPr lang="zh-CN" altLang="en-US" sz="48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5667375" y="2574925"/>
          <a:ext cx="3476625" cy="298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3857625" imgH="1885950" progId="Paint.Picture">
                  <p:embed/>
                </p:oleObj>
              </mc:Choice>
              <mc:Fallback>
                <p:oleObj name="" r:id="rId1" imgW="3857625" imgH="1885950" progId="Paint.Picture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67375" y="2574925"/>
                        <a:ext cx="3476625" cy="2987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Rectangle 3"/>
          <p:cNvSpPr>
            <a:spLocks noGrp="1" noRot="1"/>
          </p:cNvSpPr>
          <p:nvPr/>
        </p:nvSpPr>
        <p:spPr>
          <a:xfrm>
            <a:off x="1016000" y="1089025"/>
            <a:ext cx="7291388" cy="544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x-none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音韵美的成因，常见的有三点：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40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4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、押韵</a:t>
            </a:r>
            <a:endParaRPr lang="zh-CN" altLang="en-US" sz="40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4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、对称</a:t>
            </a:r>
            <a:endParaRPr lang="zh-CN" altLang="en-US" sz="40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4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、叠词</a:t>
            </a:r>
            <a:endParaRPr lang="zh-CN" altLang="en-US" sz="40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7002463" y="4329113"/>
          <a:ext cx="1897062" cy="235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1428750" imgH="1924050" progId="Paint.Picture">
                  <p:embed/>
                </p:oleObj>
              </mc:Choice>
              <mc:Fallback>
                <p:oleObj name="" r:id="rId1" imgW="1428750" imgH="1924050" progId="Paint.Picture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02463" y="4329113"/>
                        <a:ext cx="1897062" cy="2355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Rectangle 3"/>
          <p:cNvSpPr>
            <a:spLocks noGrp="1"/>
          </p:cNvSpPr>
          <p:nvPr/>
        </p:nvSpPr>
        <p:spPr>
          <a:xfrm>
            <a:off x="250825" y="18891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4400" dirty="0">
                <a:solidFill>
                  <a:schemeClr val="tx2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一剪梅</a:t>
            </a:r>
            <a:endParaRPr lang="zh-CN" altLang="en-US" sz="4400" dirty="0">
              <a:solidFill>
                <a:schemeClr val="tx2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</p:txBody>
      </p:sp>
      <p:sp>
        <p:nvSpPr>
          <p:cNvPr id="11268" name="Rectangle 4"/>
          <p:cNvSpPr>
            <a:spLocks noGrp="1"/>
          </p:cNvSpPr>
          <p:nvPr/>
        </p:nvSpPr>
        <p:spPr>
          <a:xfrm>
            <a:off x="341313" y="131445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Times New Roman" panose="02020603050405020304" pitchFamily="2" charset="0"/>
              </a:rPr>
              <a:t>李清照 </a:t>
            </a:r>
            <a:br>
              <a:rPr lang="zh-CN" altLang="en-US" sz="3200" b="1" dirty="0">
                <a:latin typeface="Times New Roman" panose="02020603050405020304" pitchFamily="2" charset="0"/>
              </a:rPr>
            </a:br>
            <a:br>
              <a:rPr lang="zh-CN" altLang="en-US" sz="3200" b="1" dirty="0">
                <a:latin typeface="Times New Roman" panose="02020603050405020304" pitchFamily="2" charset="0"/>
              </a:rPr>
            </a:b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红藕香残玉簟秋。轻解罗裳，独上兰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舟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。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云中谁寄锦书来？雁字回时，月满西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楼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。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</a:t>
            </a:r>
            <a:b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</a:b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花自飘零水自流，一种相思，两处闲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愁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。此情无计可消除，才下眉头，却上心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头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。</a:t>
            </a:r>
            <a:r>
              <a:rPr lang="zh-CN" altLang="en-US" sz="3200" dirty="0">
                <a:solidFill>
                  <a:srgbClr val="9900CC"/>
                </a:solidFill>
                <a:latin typeface="Times New Roman" panose="02020603050405020304" pitchFamily="2" charset="0"/>
              </a:rPr>
              <a:t> </a:t>
            </a:r>
            <a:br>
              <a:rPr lang="zh-CN" altLang="en-US" sz="3200" dirty="0">
                <a:solidFill>
                  <a:srgbClr val="9900CC"/>
                </a:solidFill>
                <a:latin typeface="Times New Roman" panose="02020603050405020304" pitchFamily="2" charset="0"/>
              </a:rPr>
            </a:br>
            <a:br>
              <a:rPr lang="zh-CN" altLang="en-US" sz="3200" dirty="0">
                <a:solidFill>
                  <a:srgbClr val="9900CC"/>
                </a:solidFill>
                <a:latin typeface="Times New Roman" panose="02020603050405020304" pitchFamily="2" charset="0"/>
              </a:rPr>
            </a:br>
            <a:br>
              <a:rPr lang="zh-CN" altLang="en-US" sz="3200" dirty="0">
                <a:solidFill>
                  <a:srgbClr val="9900CC"/>
                </a:solidFill>
                <a:latin typeface="Times New Roman" panose="02020603050405020304" pitchFamily="2" charset="0"/>
              </a:rPr>
            </a:br>
            <a:endParaRPr lang="zh-CN" altLang="en-US" sz="3200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667375" y="2574925"/>
          <a:ext cx="3476625" cy="298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" imgW="3857625" imgH="1885950" progId="Paint.Picture">
                  <p:embed/>
                </p:oleObj>
              </mc:Choice>
              <mc:Fallback>
                <p:oleObj name="" r:id="rId1" imgW="3857625" imgH="1885950" progId="Paint.Picture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67375" y="2574925"/>
                        <a:ext cx="3476625" cy="2987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1" name="Rectangle 3"/>
          <p:cNvSpPr>
            <a:spLocks noGrp="1" noRot="1"/>
          </p:cNvSpPr>
          <p:nvPr/>
        </p:nvSpPr>
        <p:spPr>
          <a:xfrm>
            <a:off x="354330" y="2233930"/>
            <a:ext cx="7291388" cy="544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x-none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意境美的赏析，切入点有三：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32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、意象</a:t>
            </a:r>
            <a:endParaRPr lang="zh-CN" altLang="en-US" sz="32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32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32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、手法</a:t>
            </a:r>
            <a:endParaRPr lang="zh-CN" altLang="en-US" sz="32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32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32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、情感</a:t>
            </a:r>
            <a:endParaRPr lang="zh-CN" altLang="en-US" sz="32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1285" y="528955"/>
            <a:ext cx="791400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4、鉴赏评价D</a:t>
            </a:r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（1）鉴赏文学作品的形象、语言和表达技巧</a:t>
            </a:r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（2）评价文章的思想内容和作者的观点态度</a:t>
            </a:r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400" y="68580"/>
            <a:ext cx="68345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2017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年高考考纲之：二、古诗文阅读</a:t>
            </a:r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1106488" y="279400"/>
            <a:ext cx="3484562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u="sng" dirty="0">
                <a:solidFill>
                  <a:srgbClr val="9900CC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意       境       美</a:t>
            </a:r>
            <a:endParaRPr lang="zh-CN" altLang="en-US" sz="4000" b="1" u="sng" dirty="0">
              <a:solidFill>
                <a:srgbClr val="9900CC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  <a:p>
            <a:endParaRPr lang="zh-CN" altLang="en-US" b="1" dirty="0">
              <a:latin typeface="Times New Roman" panose="02020603050405020304" pitchFamily="2" charset="0"/>
            </a:endParaRPr>
          </a:p>
        </p:txBody>
      </p:sp>
      <p:sp>
        <p:nvSpPr>
          <p:cNvPr id="13315" name="Rectangle 3"/>
          <p:cNvSpPr>
            <a:spLocks noGrp="1" noRot="1"/>
          </p:cNvSpPr>
          <p:nvPr/>
        </p:nvSpPr>
        <p:spPr>
          <a:xfrm>
            <a:off x="342900" y="1223963"/>
            <a:ext cx="8143875" cy="19796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x-none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、</a:t>
            </a:r>
            <a:r>
              <a:rPr lang="en-US" altLang="x-none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白雨斋词话</a:t>
            </a:r>
            <a:r>
              <a:rPr lang="en-US" altLang="x-none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中说：“易安佳句，如</a:t>
            </a:r>
            <a:r>
              <a:rPr lang="en-US" altLang="x-none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一剪梅</a:t>
            </a:r>
            <a:r>
              <a:rPr lang="en-US" altLang="x-none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起七字云：‘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红藕香残玉簟秋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’，精秀绝伦，真不食人间烟火者”，你能说出它好在哪里吗？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6462713" y="4554538"/>
          <a:ext cx="2611437" cy="215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2486025" imgH="2800350" progId="Paint.Picture">
                  <p:embed/>
                </p:oleObj>
              </mc:Choice>
              <mc:Fallback>
                <p:oleObj name="" r:id="rId1" imgW="2486025" imgH="2800350" progId="Paint.Picture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462713" y="4554538"/>
                        <a:ext cx="2611437" cy="2151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Text Box 5"/>
          <p:cNvSpPr txBox="1"/>
          <p:nvPr/>
        </p:nvSpPr>
        <p:spPr>
          <a:xfrm>
            <a:off x="296863" y="3203575"/>
            <a:ext cx="841216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翻译：荷花凋谢了，只有芳香残留，竹席上有了新秋的凉意。</a:t>
            </a:r>
            <a:endParaRPr lang="zh-CN" altLang="en-US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342583" y="3900805"/>
            <a:ext cx="6821170" cy="9531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手法：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多角度相结合（视觉、嗅觉、触觉）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2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            以景衬情，情景交融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148590" y="4853623"/>
            <a:ext cx="9056370" cy="156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情感、作用：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            渲染了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凄清的氛围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，烘托了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孤寂的心情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，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            为下文抒发闲愁作铺垫。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/>
      <p:bldP spid="13318" grpId="0" bldLvl="0"/>
      <p:bldP spid="13319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Rot="1"/>
          </p:cNvSpPr>
          <p:nvPr/>
        </p:nvSpPr>
        <p:spPr>
          <a:xfrm>
            <a:off x="476250" y="593725"/>
            <a:ext cx="8145463" cy="1979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2、为了稍减闲愁，词人又臆想鸿雁能传书信，请描述一下“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云中谁寄锦书来？雁字回时，月满西楼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”这几句是怎样的优美意境呢？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299085" y="2289493"/>
            <a:ext cx="8412163" cy="822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温馨小提示：</a:t>
            </a:r>
            <a:endParaRPr lang="zh-CN" altLang="en-US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月满（上）西楼，（见）雁字回时，（想）云中谁寄锦书来？</a:t>
            </a:r>
            <a:endParaRPr lang="zh-CN" altLang="en-US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387350" y="3349625"/>
            <a:ext cx="8108950" cy="822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翻译：见一轮满月，我上了西楼。看到了整齐的雁阵归来，</a:t>
            </a:r>
            <a:endParaRPr lang="zh-CN" altLang="en-US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        云中的鸿雁你可带来书信给我？</a:t>
            </a:r>
            <a:endParaRPr lang="zh-CN" altLang="en-US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14341" name="Text Box 5"/>
          <p:cNvSpPr txBox="1"/>
          <p:nvPr/>
        </p:nvSpPr>
        <p:spPr>
          <a:xfrm>
            <a:off x="387350" y="4433570"/>
            <a:ext cx="8235950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意境：营造出</a:t>
            </a:r>
            <a:r>
              <a:rPr lang="zh-CN" altLang="en-US" sz="3200" b="1" u="sng" dirty="0">
                <a:solidFill>
                  <a:srgbClr val="FF0000"/>
                </a:solidFill>
                <a:latin typeface="Times New Roman" panose="02020603050405020304" pitchFamily="2" charset="0"/>
              </a:rPr>
              <a:t>凄清孤独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的优美意境。通过想象，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融情于景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， 勾勒出明月鸿阵的画面，寄托了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相思之愁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别离之苦</a:t>
            </a: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。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        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/>
      <p:bldP spid="14340" grpId="0" bldLvl="0"/>
      <p:bldP spid="1434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 noRot="1"/>
          </p:cNvSpPr>
          <p:nvPr/>
        </p:nvSpPr>
        <p:spPr>
          <a:xfrm>
            <a:off x="405765" y="385445"/>
            <a:ext cx="8955088" cy="19780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3、通过比较阅读，领略词人在“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一种相思，两处闲愁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”中所表露的旖旎yǐ nǐ、纯洁的爱情。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  </a:t>
            </a:r>
            <a:endParaRPr lang="zh-CN" altLang="en-US" sz="3200" b="1" dirty="0">
              <a:solidFill>
                <a:srgbClr val="9900CC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“愿为西南风，长逝入君怀。”</a:t>
            </a:r>
            <a:r>
              <a:rPr lang="zh-CN" altLang="en-US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——曹植《七哀》    </a:t>
            </a:r>
            <a:endParaRPr lang="zh-CN" altLang="en-US" b="1" dirty="0">
              <a:solidFill>
                <a:srgbClr val="9900CC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“浮云蔽白日，游子不复返。”</a:t>
            </a:r>
            <a:r>
              <a:rPr lang="zh-CN" altLang="en-US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——《行行重行行》</a:t>
            </a:r>
            <a:endParaRPr lang="zh-CN" altLang="en-US" b="1" dirty="0">
              <a:solidFill>
                <a:srgbClr val="9900CC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405765" y="3065145"/>
            <a:ext cx="7180580" cy="15068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  </a:t>
            </a:r>
            <a:r>
              <a:rPr lang="zh-CN" altLang="en-US" sz="28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</a:t>
            </a:r>
            <a:r>
              <a:rPr lang="zh-CN" altLang="en-US" sz="2800" b="1" dirty="0">
                <a:latin typeface="Times New Roman" panose="02020603050405020304" pitchFamily="2" charset="0"/>
              </a:rPr>
              <a:t>他俩是同样互相思念着，也同样因离别而苦恼着。表现了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对丈夫的无限钟情、充分信任，呈现出一种两情相悦之美。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7002463" y="4329113"/>
          <a:ext cx="1897062" cy="235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1428750" imgH="1924050" progId="Paint.Picture">
                  <p:embed/>
                </p:oleObj>
              </mc:Choice>
              <mc:Fallback>
                <p:oleObj name="" r:id="rId1" imgW="1428750" imgH="1924050" progId="Paint.Picture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02463" y="4329113"/>
                        <a:ext cx="1897062" cy="2355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 noRot="1"/>
          </p:cNvSpPr>
          <p:nvPr/>
        </p:nvSpPr>
        <p:spPr>
          <a:xfrm>
            <a:off x="264160" y="248920"/>
            <a:ext cx="8145463" cy="1079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4、名句赏析：“此情无计可消除，才下眉头，却上心头。”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  </a:t>
            </a:r>
            <a:endParaRPr lang="zh-CN" altLang="en-US" sz="3200" b="1" dirty="0">
              <a:solidFill>
                <a:srgbClr val="9900CC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7002463" y="4329113"/>
          <a:ext cx="1897062" cy="235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1428750" imgH="1924050" progId="Paint.Picture">
                  <p:embed/>
                </p:oleObj>
              </mc:Choice>
              <mc:Fallback>
                <p:oleObj name="" r:id="rId1" imgW="1428750" imgH="1924050" progId="Paint.Picture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02463" y="4329113"/>
                        <a:ext cx="1897062" cy="2355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Text Box 4"/>
          <p:cNvSpPr txBox="1"/>
          <p:nvPr/>
        </p:nvSpPr>
        <p:spPr>
          <a:xfrm>
            <a:off x="507365" y="1686243"/>
            <a:ext cx="7192963" cy="822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翻译：这种情意呀，无法消抹，</a:t>
            </a:r>
            <a:endParaRPr lang="zh-CN" altLang="en-US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         才从紧蹙的眉头上消除，却又悄然上了心头。</a:t>
            </a:r>
            <a:endParaRPr lang="zh-CN" altLang="en-US" dirty="0">
              <a:latin typeface="Times New Roman" panose="02020603050405020304" pitchFamily="2" charset="0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400685" y="2760980"/>
            <a:ext cx="8343265" cy="156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9900CC"/>
                </a:solidFill>
                <a:latin typeface="Times New Roman" panose="02020603050405020304" pitchFamily="2" charset="0"/>
              </a:rPr>
              <a:t>手法：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化抽象为具体，化虚为实。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2" charset="0"/>
            </a:endParaRPr>
          </a:p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         愁情为抽象之物，是虚写；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         能下能上为运动的具体之物，是实写。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570865" y="4558983"/>
            <a:ext cx="7532370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情感：更使人领略到女词人的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万千愁绪，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2" charset="0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           绵绵不断的相思之苦。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  <p:bldP spid="16389" grpId="0" bldLvl="0"/>
      <p:bldP spid="16390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5172" name="矩形 135171"/>
          <p:cNvSpPr/>
          <p:nvPr/>
        </p:nvSpPr>
        <p:spPr>
          <a:xfrm>
            <a:off x="539750" y="1412875"/>
            <a:ext cx="8135938" cy="10080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5173" name="文本框 135172"/>
          <p:cNvSpPr txBox="1"/>
          <p:nvPr/>
        </p:nvSpPr>
        <p:spPr>
          <a:xfrm>
            <a:off x="468313" y="476250"/>
            <a:ext cx="6400800" cy="5532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红藕香残玉簟秋，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轻解罗裳，独上兰舟。 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云中谁寄锦书来？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雁字回时，月满西楼。 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花自飘零水自流，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一种相思，两处闲愁。 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此情无计可消除，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才下眉头，却上心头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5174" name="右箭头 135173"/>
          <p:cNvSpPr/>
          <p:nvPr/>
        </p:nvSpPr>
        <p:spPr>
          <a:xfrm>
            <a:off x="5364163" y="549275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5175" name="文本框 135174"/>
          <p:cNvSpPr txBox="1"/>
          <p:nvPr/>
        </p:nvSpPr>
        <p:spPr>
          <a:xfrm>
            <a:off x="6362065" y="853758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>
                <a:schemeClr val="bg1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以景衬情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</p:txBody>
      </p:sp>
      <p:sp>
        <p:nvSpPr>
          <p:cNvPr id="135176" name="右箭头 135175"/>
          <p:cNvSpPr/>
          <p:nvPr/>
        </p:nvSpPr>
        <p:spPr>
          <a:xfrm>
            <a:off x="5364163" y="1196975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5178" name="燕尾形箭头 135177"/>
          <p:cNvSpPr/>
          <p:nvPr/>
        </p:nvSpPr>
        <p:spPr>
          <a:xfrm>
            <a:off x="5364163" y="2205038"/>
            <a:ext cx="914400" cy="4572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5179" name="文本框 135178"/>
          <p:cNvSpPr txBox="1"/>
          <p:nvPr/>
        </p:nvSpPr>
        <p:spPr>
          <a:xfrm>
            <a:off x="6443663" y="2133600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>
                <a:schemeClr val="bg1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融情于景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</p:txBody>
      </p:sp>
      <p:sp>
        <p:nvSpPr>
          <p:cNvPr id="135180" name="右箭头 135179"/>
          <p:cNvSpPr/>
          <p:nvPr/>
        </p:nvSpPr>
        <p:spPr>
          <a:xfrm>
            <a:off x="5364163" y="3500438"/>
            <a:ext cx="838200" cy="304800"/>
          </a:xfrm>
          <a:prstGeom prst="rightArrow">
            <a:avLst>
              <a:gd name="adj1" fmla="val 50000"/>
              <a:gd name="adj2" fmla="val 6875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5181" name="文本框 135180"/>
          <p:cNvSpPr txBox="1"/>
          <p:nvPr/>
        </p:nvSpPr>
        <p:spPr>
          <a:xfrm>
            <a:off x="6516688" y="3357563"/>
            <a:ext cx="181610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>
                <a:schemeClr val="bg1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借景抒情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</p:txBody>
      </p:sp>
      <p:sp>
        <p:nvSpPr>
          <p:cNvPr id="135182" name="右大括号 135181"/>
          <p:cNvSpPr/>
          <p:nvPr/>
        </p:nvSpPr>
        <p:spPr>
          <a:xfrm>
            <a:off x="5651500" y="4292600"/>
            <a:ext cx="288925" cy="1524000"/>
          </a:xfrm>
          <a:prstGeom prst="rightBrace">
            <a:avLst>
              <a:gd name="adj1" fmla="val 43956"/>
              <a:gd name="adj2" fmla="val 50000"/>
            </a:avLst>
          </a:prstGeom>
          <a:solidFill>
            <a:schemeClr val="accent1"/>
          </a:solidFill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5183" name="文本框 135182"/>
          <p:cNvSpPr txBox="1"/>
          <p:nvPr/>
        </p:nvSpPr>
        <p:spPr>
          <a:xfrm>
            <a:off x="6443663" y="4724400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>
                <a:schemeClr val="bg1"/>
              </a:buClr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化虚为实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0195" y="-34290"/>
            <a:ext cx="1407795" cy="583565"/>
          </a:xfrm>
          <a:prstGeom prst="rect">
            <a:avLst/>
          </a:prstGeom>
          <a:noFill/>
          <a:ln w="9525">
            <a:noFill/>
          </a:ln>
        </p:spPr>
        <p:txBody>
          <a:bodyPr wrap="none" rtlCol="0" anchor="t">
            <a:spAutoFit/>
          </a:bodyPr>
          <a:p>
            <a:pPr lvl="0" algn="l">
              <a:buClr>
                <a:schemeClr val="bg1"/>
              </a:buClr>
            </a:pPr>
            <a:r>
              <a:rPr lang="zh-CN" altLang="en-US" sz="3200" b="1" dirty="0">
                <a:solidFill>
                  <a:srgbClr val="FF0000"/>
                </a:solidFill>
                <a:ea typeface="隶书" panose="02010509060101010101" pitchFamily="1" charset="-122"/>
                <a:sym typeface="+mn-ea"/>
              </a:rPr>
              <a:t>小结：</a:t>
            </a:r>
            <a:endParaRPr lang="zh-CN" altLang="en-US" sz="3200" b="1" dirty="0">
              <a:solidFill>
                <a:srgbClr val="FF0000"/>
              </a:solidFill>
              <a:ea typeface="隶书" panose="02010509060101010101" pitchFamily="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6009005"/>
            <a:ext cx="1407795" cy="583565"/>
          </a:xfrm>
          <a:prstGeom prst="rect">
            <a:avLst/>
          </a:prstGeom>
          <a:noFill/>
          <a:ln w="9525">
            <a:noFill/>
          </a:ln>
        </p:spPr>
        <p:txBody>
          <a:bodyPr wrap="none" rtlCol="0" anchor="t">
            <a:spAutoFit/>
          </a:bodyPr>
          <a:p>
            <a:pPr lvl="0" algn="l">
              <a:buClr>
                <a:schemeClr val="bg1"/>
              </a:buClr>
            </a:pPr>
            <a:r>
              <a:rPr lang="zh-CN" altLang="en-US" sz="3200" b="1" dirty="0">
                <a:solidFill>
                  <a:srgbClr val="FF0000"/>
                </a:solidFill>
                <a:ea typeface="隶书" panose="02010509060101010101" pitchFamily="1" charset="-122"/>
                <a:sym typeface="+mn-ea"/>
              </a:rPr>
              <a:t>情感：</a:t>
            </a:r>
            <a:endParaRPr lang="zh-CN" altLang="en-US" sz="3200" b="1" dirty="0">
              <a:solidFill>
                <a:srgbClr val="FF0000"/>
              </a:solidFill>
              <a:ea typeface="隶书" panose="02010509060101010101" pitchFamily="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78355" y="5816600"/>
            <a:ext cx="6715760" cy="1076325"/>
          </a:xfrm>
          <a:prstGeom prst="rect">
            <a:avLst/>
          </a:prstGeom>
          <a:noFill/>
          <a:ln w="9525">
            <a:noFill/>
          </a:ln>
        </p:spPr>
        <p:txBody>
          <a:bodyPr wrap="none" rtlCol="0" anchor="t">
            <a:spAutoFit/>
          </a:bodyPr>
          <a:p>
            <a:pPr lvl="0" algn="l">
              <a:buClr>
                <a:schemeClr val="bg1"/>
              </a:buClr>
            </a:pPr>
            <a:r>
              <a:rPr lang="zh-CN" altLang="en-US" sz="3200" b="1" dirty="0">
                <a:solidFill>
                  <a:srgbClr val="FF0000"/>
                </a:solidFill>
                <a:ea typeface="隶书" panose="02010509060101010101" pitchFamily="1" charset="-122"/>
                <a:sym typeface="+mn-ea"/>
              </a:rPr>
              <a:t>抒写词人和丈夫别离后的孤独寂寞，</a:t>
            </a:r>
            <a:endParaRPr lang="zh-CN" altLang="en-US" sz="3200" b="1" dirty="0">
              <a:solidFill>
                <a:srgbClr val="FF0000"/>
              </a:solidFill>
              <a:ea typeface="隶书" panose="02010509060101010101" pitchFamily="1" charset="-122"/>
              <a:sym typeface="+mn-ea"/>
            </a:endParaRPr>
          </a:p>
          <a:p>
            <a:pPr lvl="0" algn="l">
              <a:buClr>
                <a:schemeClr val="bg1"/>
              </a:buClr>
            </a:pPr>
            <a:r>
              <a:rPr lang="zh-CN" altLang="en-US" sz="3200" b="1" dirty="0">
                <a:solidFill>
                  <a:srgbClr val="FF0000"/>
                </a:solidFill>
                <a:ea typeface="隶书" panose="02010509060101010101" pitchFamily="1" charset="-122"/>
                <a:sym typeface="+mn-ea"/>
              </a:rPr>
              <a:t>表现词人对丈夫浓浓的思念之情。</a:t>
            </a:r>
            <a:endParaRPr lang="zh-CN" altLang="en-US" sz="3200" b="1" dirty="0">
              <a:solidFill>
                <a:srgbClr val="FF0000"/>
              </a:solidFill>
              <a:ea typeface="隶书" panose="02010509060101010101" pitchFamily="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70370" y="135890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 rtlCol="0" anchor="t">
            <a:spAutoFit/>
          </a:bodyPr>
          <a:p>
            <a:pPr lvl="0" algn="l">
              <a:buClr>
                <a:schemeClr val="bg1"/>
              </a:buClr>
            </a:pPr>
            <a:r>
              <a:rPr lang="zh-CN" altLang="en-US" sz="3200" b="1" dirty="0">
                <a:solidFill>
                  <a:srgbClr val="FF0000"/>
                </a:solidFill>
                <a:ea typeface="隶书" panose="02010509060101010101" pitchFamily="1" charset="-122"/>
                <a:sym typeface="+mn-ea"/>
              </a:rPr>
              <a:t>手法</a:t>
            </a:r>
            <a:endParaRPr lang="zh-CN" altLang="en-US" sz="3200" b="1" dirty="0">
              <a:solidFill>
                <a:srgbClr val="FF0000"/>
              </a:solidFill>
              <a:ea typeface="隶书" panose="02010509060101010101" pitchFamily="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3" grpId="0"/>
      <p:bldP spid="135175" grpId="0"/>
      <p:bldP spid="135179" grpId="0"/>
      <p:bldP spid="135181" grpId="0"/>
      <p:bldP spid="13518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E:\小动物\0795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245" y="254000"/>
            <a:ext cx="3371850" cy="3189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3"/>
          <p:cNvSpPr txBox="1"/>
          <p:nvPr/>
        </p:nvSpPr>
        <p:spPr>
          <a:xfrm>
            <a:off x="1439545" y="3530600"/>
            <a:ext cx="658431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学习目标：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1、知人论世，欣赏并背诵这首诗；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2、诵读品味，把握并运用鉴赏诗歌的方法。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  <p:pic>
        <p:nvPicPr>
          <p:cNvPr id="4099" name="WordArt 3"/>
          <p:cNvPicPr/>
          <p:nvPr/>
        </p:nvPicPr>
        <p:blipFill>
          <a:blip r:embed="rId2"/>
          <a:stretch>
            <a:fillRect/>
          </a:stretch>
        </p:blipFill>
        <p:spPr>
          <a:xfrm>
            <a:off x="4017010" y="465138"/>
            <a:ext cx="3743325" cy="254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Text Box 4"/>
          <p:cNvSpPr txBox="1"/>
          <p:nvPr/>
        </p:nvSpPr>
        <p:spPr>
          <a:xfrm>
            <a:off x="7902575" y="2168525"/>
            <a:ext cx="793750" cy="15906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r>
              <a:rPr lang="zh-CN" altLang="en-US" sz="4000" b="1" dirty="0">
                <a:solidFill>
                  <a:srgbClr val="9900CC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李清照</a:t>
            </a:r>
            <a:endParaRPr lang="zh-CN" altLang="en-US" sz="4000" b="1" dirty="0">
              <a:solidFill>
                <a:srgbClr val="9900CC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7002463" y="4329113"/>
          <a:ext cx="1897062" cy="235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1" imgW="1428750" imgH="1924050" progId="Paint.Picture">
                  <p:embed/>
                </p:oleObj>
              </mc:Choice>
              <mc:Fallback>
                <p:oleObj name="" r:id="rId1" imgW="1428750" imgH="1924050" progId="Paint.Picture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02463" y="4329113"/>
                        <a:ext cx="1897062" cy="2355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Rectangle 3"/>
          <p:cNvSpPr>
            <a:spLocks noGrp="1"/>
          </p:cNvSpPr>
          <p:nvPr/>
        </p:nvSpPr>
        <p:spPr>
          <a:xfrm>
            <a:off x="341313" y="14446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4400" dirty="0">
                <a:solidFill>
                  <a:schemeClr val="tx2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一剪梅</a:t>
            </a:r>
            <a:endParaRPr lang="zh-CN" altLang="en-US" sz="4400" dirty="0">
              <a:solidFill>
                <a:schemeClr val="tx2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</p:txBody>
      </p:sp>
      <p:sp>
        <p:nvSpPr>
          <p:cNvPr id="18436" name="Rectangle 4"/>
          <p:cNvSpPr>
            <a:spLocks noGrp="1"/>
          </p:cNvSpPr>
          <p:nvPr/>
        </p:nvSpPr>
        <p:spPr>
          <a:xfrm>
            <a:off x="387350" y="12700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Times New Roman" panose="02020603050405020304" pitchFamily="2" charset="0"/>
              </a:rPr>
              <a:t>李清照 </a:t>
            </a:r>
            <a:br>
              <a:rPr lang="zh-CN" altLang="en-US" sz="3200" b="1" dirty="0">
                <a:latin typeface="Times New Roman" panose="02020603050405020304" pitchFamily="2" charset="0"/>
              </a:rPr>
            </a:br>
            <a:br>
              <a:rPr lang="zh-CN" altLang="en-US" sz="3200" b="1" dirty="0">
                <a:latin typeface="Times New Roman" panose="02020603050405020304" pitchFamily="2" charset="0"/>
              </a:rPr>
            </a:b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红藕香残玉簟秋。轻解罗裳，独上兰舟。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  云中谁寄锦书来？雁字回时，月满西楼。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 </a:t>
            </a:r>
            <a:b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</a:br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花自飘零水自流，一种相思，两处闲愁。此情无计可消除，才下眉头，却上心头。</a:t>
            </a:r>
            <a:r>
              <a:rPr lang="zh-CN" altLang="en-US" sz="3200" dirty="0">
                <a:solidFill>
                  <a:srgbClr val="9900CC"/>
                </a:solidFill>
                <a:latin typeface="Times New Roman" panose="02020603050405020304" pitchFamily="2" charset="0"/>
              </a:rPr>
              <a:t> </a:t>
            </a:r>
            <a:br>
              <a:rPr lang="zh-CN" altLang="en-US" sz="3200" dirty="0">
                <a:solidFill>
                  <a:srgbClr val="9900CC"/>
                </a:solidFill>
                <a:latin typeface="Times New Roman" panose="02020603050405020304" pitchFamily="2" charset="0"/>
              </a:rPr>
            </a:br>
            <a:br>
              <a:rPr lang="zh-CN" altLang="en-US" sz="3200" dirty="0">
                <a:solidFill>
                  <a:srgbClr val="9900CC"/>
                </a:solidFill>
                <a:latin typeface="Times New Roman" panose="02020603050405020304" pitchFamily="2" charset="0"/>
              </a:rPr>
            </a:br>
            <a:br>
              <a:rPr lang="zh-CN" altLang="en-US" sz="3200" dirty="0">
                <a:solidFill>
                  <a:srgbClr val="9900CC"/>
                </a:solidFill>
                <a:latin typeface="Times New Roman" panose="02020603050405020304" pitchFamily="2" charset="0"/>
              </a:rPr>
            </a:br>
            <a:endParaRPr lang="zh-CN" altLang="en-US" sz="3200" dirty="0">
              <a:solidFill>
                <a:srgbClr val="99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18437" name="Text Box 5"/>
          <p:cNvSpPr txBox="1"/>
          <p:nvPr/>
        </p:nvSpPr>
        <p:spPr>
          <a:xfrm>
            <a:off x="296863" y="144463"/>
            <a:ext cx="2214562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u="sng" dirty="0">
                <a:solidFill>
                  <a:srgbClr val="9900CC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当堂背诵</a:t>
            </a:r>
            <a:endParaRPr lang="zh-CN" altLang="en-US" sz="4000" b="1" u="sng" dirty="0">
              <a:solidFill>
                <a:srgbClr val="9900CC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  <a:p>
            <a:endParaRPr lang="zh-CN" altLang="en-US" b="1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04800" y="0"/>
          <a:ext cx="3529013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419225" imgH="2133600" progId="Paint.Picture">
                  <p:embed/>
                </p:oleObj>
              </mc:Choice>
              <mc:Fallback>
                <p:oleObj name="" r:id="rId1" imgW="1419225" imgH="213360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4800" y="0"/>
                        <a:ext cx="3529013" cy="6324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Text Box 3"/>
          <p:cNvSpPr txBox="1"/>
          <p:nvPr/>
        </p:nvSpPr>
        <p:spPr>
          <a:xfrm>
            <a:off x="4527550" y="2528888"/>
            <a:ext cx="3433763" cy="9445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9900CC"/>
                </a:solidFill>
                <a:latin typeface="Times New Roman" panose="02020603050405020304" pitchFamily="2" charset="0"/>
              </a:rPr>
              <a:t>你熟悉的李清照？</a:t>
            </a:r>
            <a:endParaRPr lang="zh-CN" altLang="en-US" sz="3200" b="1" dirty="0">
              <a:solidFill>
                <a:srgbClr val="9900CC"/>
              </a:solidFill>
              <a:latin typeface="Times New Roman" panose="02020603050405020304" pitchFamily="2" charset="0"/>
            </a:endParaRPr>
          </a:p>
          <a:p>
            <a:endParaRPr lang="zh-CN" altLang="en-US" b="1" dirty="0">
              <a:latin typeface="Times New Roman" panose="02020603050405020304" pitchFamily="2" charset="0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4302125" y="414338"/>
            <a:ext cx="3611563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u="sng" dirty="0">
                <a:solidFill>
                  <a:srgbClr val="9900CC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知   人    论    世</a:t>
            </a:r>
            <a:endParaRPr lang="zh-CN" altLang="en-US" sz="4000" b="1" u="sng" dirty="0">
              <a:solidFill>
                <a:srgbClr val="9900CC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  <a:p>
            <a:endParaRPr lang="zh-CN" altLang="en-US" b="1" dirty="0">
              <a:latin typeface="Times New Roman" panose="02020603050405020304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8193"/>
          <p:cNvSpPr/>
          <p:nvPr/>
        </p:nvSpPr>
        <p:spPr>
          <a:xfrm>
            <a:off x="304800" y="1174750"/>
            <a:ext cx="8483600" cy="557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solidFill>
                  <a:srgbClr val="00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李清照(约1084--约1155)，号易安居士，是</a:t>
            </a:r>
            <a:r>
              <a:rPr lang="zh-CN" altLang="en-US" sz="4000" b="1" dirty="0">
                <a:solidFill>
                  <a:srgbClr val="003300"/>
                </a:solidFill>
                <a:latin typeface="楷体_GB2312" pitchFamily="1" charset="-122"/>
                <a:ea typeface="楷体_GB2312" pitchFamily="1" charset="-122"/>
              </a:rPr>
              <a:t>两世之交最伟大的词作家,也是中国文学史上最伟大的女词人,在女作家中可谓“空前绝后”,“不徒俯视巾帼,直欲压倒须眉”.</a:t>
            </a:r>
            <a:r>
              <a:rPr lang="zh-CN" altLang="en-US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当代散文大家梁衡称之为“乱世中的美神”，她以沧桑的生命之躯连接了北宋和南宋。</a:t>
            </a:r>
            <a:endParaRPr lang="zh-CN" altLang="en-US" sz="4000" b="1" dirty="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  <a:p>
            <a:pPr lvl="0"/>
            <a:endParaRPr lang="zh-CN" altLang="en-US" sz="4000" b="1" dirty="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lang="zh-CN" altLang="en-US" sz="4000" b="1" dirty="0">
                <a:solidFill>
                  <a:srgbClr val="003300"/>
                </a:solidFill>
                <a:latin typeface="楷体_GB2312" pitchFamily="1" charset="-122"/>
                <a:ea typeface="楷体_GB2312" pitchFamily="1" charset="-122"/>
              </a:rPr>
              <a:t>           </a:t>
            </a:r>
            <a:endParaRPr lang="zh-CN" altLang="en-US" sz="4000" b="1" dirty="0">
              <a:solidFill>
                <a:srgbClr val="00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8195" name="矩形 8194"/>
          <p:cNvSpPr/>
          <p:nvPr/>
        </p:nvSpPr>
        <p:spPr>
          <a:xfrm>
            <a:off x="2484438" y="334963"/>
            <a:ext cx="3675062" cy="46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200" b="1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C0C0C0">
                      <a:alpha val="75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旷世才女</a:t>
            </a:r>
            <a:endParaRPr lang="zh-CN" altLang="en-US" sz="3200" b="1"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C0C0C0">
                    <a:alpha val="75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7885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23850" y="0"/>
            <a:ext cx="94678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标题 78849"/>
          <p:cNvSpPr>
            <a:spLocks noGrp="1"/>
          </p:cNvSpPr>
          <p:nvPr>
            <p:ph type="title"/>
          </p:nvPr>
        </p:nvSpPr>
        <p:spPr>
          <a:xfrm>
            <a:off x="2931160" y="0"/>
            <a:ext cx="5944235" cy="6858000"/>
          </a:xfrm>
        </p:spPr>
        <p:txBody>
          <a:bodyPr anchor="ctr"/>
          <a:p>
            <a:r>
              <a:rPr lang="zh-CN" altLang="en-US" sz="2000" b="1" dirty="0"/>
              <a:t>          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李清照（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1084-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约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1155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），号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易安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居士，济南章丘人。出生于爱好文学艺术的士大夫家庭，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18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岁嫁与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21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岁的太学生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赵明诚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，夫妻志趣相投，婚后生活美满。然而好景不长，遭遇靖康之变（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1126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），两人躲避战乱于江南，南渡不久，丈夫病死，李清照精神上受到沉重打击，最后，怀着对家国之思，在极度的愁苦和孤寂中死去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  李清照在诗词文赋上都有极高的成就，最擅长的还是词，是婉约派代表词人，创“词，别是一家”之说，其词被称为“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易安体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”，词集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漱玉集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。被认为是中国古代第一位女诗人，亦称“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一代词宗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”。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0483" name="文本占位符 78851" descr="xin_4faae68043a24bcd80ea73d6a6b86ff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23850" y="0"/>
            <a:ext cx="3024188" cy="6858000"/>
          </a:xfrm>
        </p:spPr>
      </p:pic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占位符 36865"/>
          <p:cNvSpPr>
            <a:spLocks noGrp="1"/>
          </p:cNvSpPr>
          <p:nvPr>
            <p:ph type="body" idx="1"/>
          </p:nvPr>
        </p:nvSpPr>
        <p:spPr>
          <a:xfrm>
            <a:off x="-377825" y="152400"/>
            <a:ext cx="9672638" cy="6477000"/>
          </a:xfrm>
        </p:spPr>
        <p:txBody>
          <a:bodyPr/>
          <a:p>
            <a:pPr marL="0" indent="0">
              <a:lnSpc>
                <a:spcPct val="80000"/>
              </a:lnSpc>
              <a:buNone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了解作者：李清照大事记：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1103-1126年：与赵明诚结婚，婚后融洽欢娱，共同致力于金石书画的研究，度过了这生中最安宁、幸福的日子。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1126年：北宋末日，腐败透顶，金兵入侵，围困京师。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1127年：金灭北宋，二人所存的十余屋金石书画在战火中焚为灰烬。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1129年：赵明诚孤身赴任，身染重病，八月十八日去世，终年49岁，李清照时年46岁。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1130年：李清照为赵明诚解不白之冤，在越州、台州、黄岩、温州之间漂泊。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1131年：幽居浙江会稽，又逢盗贼，重病缠身，几欲丧命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1132年夏：再嫁张汝舟，可惜遇人不淑，9月提出诉讼，与张汝舟离婚。被判刑两年。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1134年： 整理完成赵明诚遗著《金石录》。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1151-1156年：李清照没有子嗣，凄然一身，悲苦地离开人世。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80000"/>
              </a:lnSpc>
            </a:pP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2187575" y="-28575"/>
            <a:ext cx="2722563" cy="1058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u="sng" dirty="0">
                <a:solidFill>
                  <a:srgbClr val="9900CC"/>
                </a:solidFill>
                <a:latin typeface="Times New Roman" panose="02020603050405020304" pitchFamily="2" charset="0"/>
                <a:ea typeface="隶书" panose="02010509060101010101" pitchFamily="1" charset="-122"/>
              </a:rPr>
              <a:t>其人其诗：</a:t>
            </a:r>
            <a:endParaRPr lang="zh-CN" altLang="en-US" sz="4000" b="1" u="sng" dirty="0">
              <a:solidFill>
                <a:srgbClr val="9900CC"/>
              </a:solidFill>
              <a:latin typeface="Times New Roman" panose="02020603050405020304" pitchFamily="2" charset="0"/>
              <a:ea typeface="隶书" panose="02010509060101010101" pitchFamily="1" charset="-122"/>
            </a:endParaRPr>
          </a:p>
          <a:p>
            <a:endParaRPr lang="zh-CN" altLang="en-US" b="1" dirty="0">
              <a:latin typeface="Times New Roman" panose="02020603050405020304" pitchFamily="2" charset="0"/>
            </a:endParaRPr>
          </a:p>
        </p:txBody>
      </p:sp>
      <p:sp>
        <p:nvSpPr>
          <p:cNvPr id="7171" name="Rectangle 3"/>
          <p:cNvSpPr>
            <a:spLocks noGrp="1" noRot="1"/>
          </p:cNvSpPr>
          <p:nvPr/>
        </p:nvSpPr>
        <p:spPr>
          <a:xfrm>
            <a:off x="1016000" y="909638"/>
            <a:ext cx="7291388" cy="544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1、婚前婚后都生活在书香世家，</a:t>
            </a: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其父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李格非（与礼部员外郎）</a:t>
            </a: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，著名学者。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其夫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赵明诚（宋徽宗崇宁年间宰相赵挺之第三子）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是著名的金石考据家。李清照夫妇雅好词章，常相唱和。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2、11</a:t>
            </a:r>
            <a:r>
              <a:rPr lang="en-US" altLang="x-none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27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年，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靖康之乱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，李清照随家颠簸南下，后来丈夫病死，李清照亡国继以亡家，余生孤苦，郁郁而终。</a:t>
            </a: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32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3、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南渡之前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，李清照多写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闺情相思，明快清丽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；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南渡之后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，则多写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国破家亡夫死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，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感伤凄苦</a:t>
            </a: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。</a:t>
            </a:r>
            <a:endParaRPr lang="zh-CN" altLang="en-US" sz="28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2800" b="1" dirty="0">
              <a:solidFill>
                <a:srgbClr val="080808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 noRot="1"/>
          </p:cNvSpPr>
          <p:nvPr/>
        </p:nvSpPr>
        <p:spPr>
          <a:xfrm>
            <a:off x="566738" y="549275"/>
            <a:ext cx="7607300" cy="544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80808"/>
                </a:solidFill>
                <a:latin typeface="楷体_GB2312" pitchFamily="1" charset="-122"/>
                <a:ea typeface="楷体_GB2312" pitchFamily="1" charset="-122"/>
              </a:rPr>
              <a:t>4、李词善于创意出新,</a:t>
            </a: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擅用白描，创立了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雅而不难、易而不俗</a:t>
            </a: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，生活气息浓郁的“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易安体</a:t>
            </a: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”。后人有《漱玉词》辑本。         </a:t>
            </a:r>
            <a:endParaRPr lang="zh-CN" altLang="en-US" sz="3200" b="1" dirty="0"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3200" b="1" dirty="0"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  后人对她的评价：“</a:t>
            </a:r>
            <a:r>
              <a:rPr lang="zh-CN" altLang="en-US" sz="3200" b="1" dirty="0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男中李后主，女中李易安，极是当行本色。前此太白，故称词家三李</a:t>
            </a: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。”  </a:t>
            </a:r>
            <a:endParaRPr lang="zh-CN" altLang="en-US" sz="3200" b="1" dirty="0"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 </a:t>
            </a:r>
            <a:endParaRPr lang="zh-CN" altLang="en-US" sz="3200" b="1" dirty="0"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latin typeface="楷体_GB2312" pitchFamily="1" charset="-122"/>
                <a:ea typeface="楷体_GB2312" pitchFamily="1" charset="-122"/>
              </a:rPr>
              <a:t>  婉约派的正宗。</a:t>
            </a:r>
            <a:endParaRPr lang="zh-CN" altLang="en-US" sz="3200" b="1" dirty="0">
              <a:latin typeface="楷体_GB2312" pitchFamily="1" charset="-122"/>
              <a:ea typeface="楷体_GB2312" pitchFamily="1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zh-CN" altLang="en-US" sz="2800" b="1" dirty="0"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5967413" y="3338513"/>
          <a:ext cx="1792287" cy="321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419225" imgH="2133600" progId="Paint.Picture">
                  <p:embed/>
                </p:oleObj>
              </mc:Choice>
              <mc:Fallback>
                <p:oleObj name="" r:id="rId1" imgW="1419225" imgH="2133600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967413" y="3338513"/>
                        <a:ext cx="1792287" cy="3213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12289" descr="声声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88913"/>
            <a:ext cx="4067175" cy="6408737"/>
          </a:xfrm>
          <a:prstGeom prst="rect">
            <a:avLst/>
          </a:prstGeom>
          <a:noFill/>
          <a:ln w="9525">
            <a:noFill/>
          </a:ln>
          <a:effectLst>
            <a:outerShdw dist="135003" dir="2928844" algn="ctr" rotWithShape="0">
              <a:srgbClr val="333333">
                <a:alpha val="50000"/>
              </a:srgbClr>
            </a:outerShdw>
          </a:effectLst>
        </p:spPr>
      </p:pic>
      <p:sp>
        <p:nvSpPr>
          <p:cNvPr id="12291" name="文本框 12290"/>
          <p:cNvSpPr txBox="1"/>
          <p:nvPr/>
        </p:nvSpPr>
        <p:spPr>
          <a:xfrm>
            <a:off x="7667625" y="1557338"/>
            <a:ext cx="1281113" cy="41036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/>
            <a:r>
              <a:rPr lang="zh-CN" altLang="en-US" sz="7200" b="1">
                <a:solidFill>
                  <a:srgbClr val="FF3300"/>
                </a:solidFill>
                <a:latin typeface="Arial" panose="020B0604020202020204" pitchFamily="34" charset="0"/>
                <a:ea typeface="楷体_GB2312" pitchFamily="1" charset="-122"/>
              </a:rPr>
              <a:t>醉 花 阴</a:t>
            </a:r>
            <a:endParaRPr lang="zh-CN" altLang="en-US" sz="7200" b="1">
              <a:solidFill>
                <a:srgbClr val="FF33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12292" name="文本框 12291"/>
          <p:cNvSpPr txBox="1"/>
          <p:nvPr/>
        </p:nvSpPr>
        <p:spPr>
          <a:xfrm>
            <a:off x="3779838" y="-977900"/>
            <a:ext cx="4029075" cy="78359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4">
              <a:spcBef>
                <a:spcPct val="20000"/>
              </a:spcBef>
            </a:pPr>
            <a:r>
              <a:rPr lang="zh-CN" altLang="en-US" sz="2800" b="1">
                <a:solidFill>
                  <a:srgbClr val="3333FF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3600" b="1">
                <a:solidFill>
                  <a:srgbClr val="3333FF"/>
                </a:solidFill>
                <a:latin typeface="楷体_GB2312" pitchFamily="1" charset="-122"/>
                <a:ea typeface="楷体_GB2312" pitchFamily="1" charset="-122"/>
              </a:rPr>
              <a:t>薄雾浓云愁永昼，瑞脑</a:t>
            </a:r>
            <a:r>
              <a:rPr lang="zh-CN" altLang="en-US" sz="3600" b="1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销</a:t>
            </a:r>
            <a:r>
              <a:rPr lang="zh-CN" altLang="en-US" sz="3600" b="1">
                <a:solidFill>
                  <a:srgbClr val="3333FF"/>
                </a:solidFill>
                <a:latin typeface="楷体_GB2312" pitchFamily="1" charset="-122"/>
                <a:ea typeface="楷体_GB2312" pitchFamily="1" charset="-122"/>
              </a:rPr>
              <a:t>金兽。佳节又重阳，玉枕纱厨，半夜凉初透。 </a:t>
            </a:r>
            <a:br>
              <a:rPr lang="zh-CN" altLang="en-US" sz="3600" b="1">
                <a:solidFill>
                  <a:srgbClr val="3333FF"/>
                </a:solidFill>
                <a:latin typeface="楷体_GB2312" pitchFamily="1" charset="-122"/>
                <a:ea typeface="楷体_GB2312" pitchFamily="1" charset="-122"/>
              </a:rPr>
            </a:br>
            <a:r>
              <a:rPr lang="zh-CN" altLang="en-US" sz="3600" b="1">
                <a:solidFill>
                  <a:srgbClr val="3333FF"/>
                </a:solidFill>
                <a:latin typeface="楷体_GB2312" pitchFamily="1" charset="-122"/>
                <a:ea typeface="楷体_GB2312" pitchFamily="1" charset="-122"/>
              </a:rPr>
              <a:t>   东篱把酒黄昏后，有暗香盈袖。莫道不</a:t>
            </a:r>
            <a:r>
              <a:rPr lang="zh-CN" altLang="en-US" sz="3600" b="1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销魂</a:t>
            </a:r>
            <a:r>
              <a:rPr lang="zh-CN" altLang="en-US" sz="3600" b="1">
                <a:solidFill>
                  <a:srgbClr val="3333FF"/>
                </a:solidFill>
                <a:latin typeface="楷体_GB2312" pitchFamily="1" charset="-122"/>
                <a:ea typeface="楷体_GB2312" pitchFamily="1" charset="-122"/>
              </a:rPr>
              <a:t>，帘卷西风，人比黄花瘦。</a:t>
            </a:r>
            <a:endParaRPr lang="zh-CN" altLang="en-US" sz="3600" b="1">
              <a:solidFill>
                <a:srgbClr val="3333FF"/>
              </a:solidFill>
              <a:latin typeface="楷体_GB2312" pitchFamily="1" charset="-122"/>
              <a:ea typeface="楷体_GB2312" pitchFamily="1" charset="-122"/>
            </a:endParaRPr>
          </a:p>
          <a:p>
            <a:pPr lvl="0"/>
            <a:endParaRPr lang="zh-CN" altLang="en-US" sz="360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2476</Words>
  <Application>WPS 演示</Application>
  <PresentationFormat>全屏显示(4:3)</PresentationFormat>
  <Paragraphs>182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11</vt:i4>
      </vt:variant>
      <vt:variant>
        <vt:lpstr>幻灯片标题</vt:lpstr>
      </vt:variant>
      <vt:variant>
        <vt:i4>20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隶书</vt:lpstr>
      <vt:lpstr>楷体_GB2312</vt:lpstr>
      <vt:lpstr>华文新魏</vt:lpstr>
      <vt:lpstr>微软雅黑</vt:lpstr>
      <vt:lpstr>Arial Unicode MS</vt:lpstr>
      <vt:lpstr>Calibri</vt:lpstr>
      <vt:lpstr>新宋体</vt:lpstr>
      <vt:lpstr>黑体</vt:lpstr>
      <vt:lpstr>华文仿宋</vt:lpstr>
      <vt:lpstr>仿宋</vt:lpstr>
      <vt:lpstr>默认设计模板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       李清照（1084-约1155），号易安居士，济南章丘人。出生于爱好文学艺术的士大夫家庭，18岁嫁与21岁的太学生赵明诚，夫妻志趣相投，婚后生活美满。然而好景不长，遭遇靖康之变（1126），两人躲避战乱于江南，南渡不久，丈夫病死，李清照精神上受到沉重打击，最后，怀着对家国之思，在极度的愁苦和孤寂中死去。         李清照在诗词文赋上都有极高的成就，最擅长的还是词，是婉约派代表词人，创“词，别是一家”之说，其词被称为“易安体”，词集《漱玉集》。被认为是中国古代第一位女诗人，亦称“一代词宗”。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tyefjiki</cp:lastModifiedBy>
  <cp:revision>37</cp:revision>
  <dcterms:created xsi:type="dcterms:W3CDTF">2017-10-19T14:28:00Z</dcterms:created>
  <dcterms:modified xsi:type="dcterms:W3CDTF">2017-10-22T03:11:52Z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