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6" r:id="rId3"/>
    <p:sldId id="267" r:id="rId4"/>
    <p:sldId id="268" r:id="rId5"/>
    <p:sldId id="270" r:id="rId6"/>
    <p:sldId id="271" r:id="rId7"/>
    <p:sldId id="272" r:id="rId8"/>
    <p:sldId id="273" r:id="rId9"/>
    <p:sldId id="274" r:id="rId10"/>
    <p:sldId id="275" r:id="rId11"/>
    <p:sldId id="277" r:id="rId12"/>
    <p:sldId id="278" r:id="rId13"/>
    <p:sldId id="262" r:id="rId14"/>
    <p:sldId id="282" r:id="rId15"/>
    <p:sldId id="261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9D3AA-3B9C-4FA7-BAF2-C9E8936220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FE067-A8A9-48A0-9B15-76410938E3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IMG_116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" y="-13335"/>
            <a:ext cx="9130665" cy="6864985"/>
          </a:xfrm>
          <a:prstGeom prst="rect">
            <a:avLst/>
          </a:prstGeom>
        </p:spPr>
      </p:pic>
      <p:sp>
        <p:nvSpPr>
          <p:cNvPr id="5122" name="WordArt 7"/>
          <p:cNvSpPr>
            <a:spLocks noTextEdit="1"/>
          </p:cNvSpPr>
          <p:nvPr/>
        </p:nvSpPr>
        <p:spPr>
          <a:xfrm>
            <a:off x="2073593" y="1167765"/>
            <a:ext cx="5256212" cy="18859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10"/>
              </a:avLst>
            </a:prstTxWarp>
            <a:normAutofit/>
          </a:bodyPr>
          <a:p>
            <a:pPr algn="ctr"/>
            <a:r>
              <a:rPr lang="zh-CN" altLang="en-US" sz="4800" b="1"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华文行楷" charset="0"/>
                <a:ea typeface="华文行楷" charset="0"/>
              </a:rPr>
              <a:t>咏怀古迹（其三）</a:t>
            </a:r>
            <a:endParaRPr lang="zh-CN" altLang="en-US" sz="4800" b="1"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华文行楷" charset="0"/>
              <a:ea typeface="华文行楷" charset="0"/>
            </a:endParaRPr>
          </a:p>
        </p:txBody>
      </p:sp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Rectangle 9"/>
          <p:cNvSpPr/>
          <p:nvPr/>
        </p:nvSpPr>
        <p:spPr>
          <a:xfrm>
            <a:off x="2411413" y="476250"/>
            <a:ext cx="5976937" cy="28613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5000"/>
              </a:lnSpc>
            </a:pPr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绝代佳人，入宫见妒            </a:t>
            </a:r>
            <a:endParaRPr lang="zh-CN" altLang="en-US" sz="36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画图省识，远离汉宫　　　</a:t>
            </a:r>
            <a:endParaRPr lang="zh-CN" altLang="en-US" sz="36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身死异国，环珮空归            </a:t>
            </a:r>
            <a:endParaRPr lang="zh-CN" altLang="en-US" sz="36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dirty="0">
                <a:solidFill>
                  <a:srgbClr val="0033C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（千载之怨）</a:t>
            </a:r>
            <a:r>
              <a:rPr lang="zh-CN" altLang="en-US" sz="36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anose="02010609030101010101" charset="-122"/>
              </a:rPr>
              <a:t>  </a:t>
            </a:r>
            <a:r>
              <a:rPr lang="zh-CN" altLang="en-US" sz="3600" b="1" dirty="0">
                <a:latin typeface="Times New Roman" panose="02020603050405020304" pitchFamily="18" charset="0"/>
                <a:ea typeface="楷体_GB2312" panose="02010609030101010101" charset="-122"/>
              </a:rPr>
              <a:t>   </a:t>
            </a:r>
            <a:endParaRPr lang="zh-CN" altLang="en-US" sz="3600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1506" name="WordArt 10"/>
          <p:cNvSpPr>
            <a:spLocks noTextEdit="1"/>
          </p:cNvSpPr>
          <p:nvPr/>
        </p:nvSpPr>
        <p:spPr>
          <a:xfrm>
            <a:off x="528638" y="1203325"/>
            <a:ext cx="1522412" cy="936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昭君: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21507" name="WordArt 11"/>
          <p:cNvSpPr>
            <a:spLocks noTextEdit="1"/>
          </p:cNvSpPr>
          <p:nvPr/>
        </p:nvSpPr>
        <p:spPr>
          <a:xfrm>
            <a:off x="395288" y="3933825"/>
            <a:ext cx="1522412" cy="936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993300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诗人:</a:t>
            </a:r>
            <a:endParaRPr lang="zh-CN" altLang="en-US" sz="3600" b="1"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993300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21508" name="Rectangle 12"/>
          <p:cNvSpPr/>
          <p:nvPr/>
        </p:nvSpPr>
        <p:spPr>
          <a:xfrm>
            <a:off x="2411413" y="3573463"/>
            <a:ext cx="6300787" cy="27482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才华横溢，入朝见妒</a:t>
            </a:r>
            <a:endParaRPr lang="zh-CN" altLang="en-US" sz="36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不分忠佞，无辜遭贬</a:t>
            </a:r>
            <a:endParaRPr lang="zh-CN" altLang="en-US" sz="36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漂泊西南，有家难归</a:t>
            </a:r>
            <a:endParaRPr lang="zh-CN" altLang="en-US" sz="36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33C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（深沉怨恨）</a:t>
            </a:r>
            <a:endParaRPr lang="zh-CN" altLang="en-US" sz="3600" b="1" dirty="0">
              <a:solidFill>
                <a:srgbClr val="0033CC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9458" name="WordArt 3"/>
          <p:cNvSpPr>
            <a:spLocks noTextEdit="1"/>
          </p:cNvSpPr>
          <p:nvPr/>
        </p:nvSpPr>
        <p:spPr>
          <a:xfrm>
            <a:off x="-28575" y="12065"/>
            <a:ext cx="263779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合作探究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2" name="图片 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23380" y="785495"/>
            <a:ext cx="2372995" cy="5536565"/>
          </a:xfrm>
          <a:prstGeom prst="rect">
            <a:avLst/>
          </a:prstGeom>
        </p:spPr>
      </p:pic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15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150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5" grpId="0"/>
      <p:bldP spid="21507" grpId="0"/>
      <p:bldP spid="2150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Rectangle 2"/>
          <p:cNvSpPr/>
          <p:nvPr/>
        </p:nvSpPr>
        <p:spPr>
          <a:xfrm>
            <a:off x="250825" y="1628775"/>
            <a:ext cx="375348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4800" b="1" dirty="0">
                <a:latin typeface="Times New Roman" panose="02020603050405020304" pitchFamily="18" charset="0"/>
                <a:ea typeface="楷体_GB2312" panose="02010609030101010101" charset="-122"/>
              </a:rPr>
              <a:t>      </a:t>
            </a:r>
            <a:r>
              <a:rPr lang="en-US" altLang="zh-CN" sz="4800" b="1" dirty="0">
                <a:solidFill>
                  <a:srgbClr val="7030A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</a:t>
            </a:r>
            <a:r>
              <a:rPr sz="4000" b="1" dirty="0">
                <a:solidFill>
                  <a:srgbClr val="7030A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一句“怨恨”,连接了两个时代,道出了两个不幸的灵魂,杜甫和昭君,谁的怨恨之情要更多一些呢?</a:t>
            </a:r>
            <a:endParaRPr sz="4000" b="1" dirty="0">
              <a:solidFill>
                <a:srgbClr val="7030A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9458" name="WordArt 3"/>
          <p:cNvSpPr>
            <a:spLocks noTextEdit="1"/>
          </p:cNvSpPr>
          <p:nvPr/>
        </p:nvSpPr>
        <p:spPr>
          <a:xfrm>
            <a:off x="428625" y="234950"/>
            <a:ext cx="263779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合作探究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19459" name="Picture 4" descr="思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39038" y="4724400"/>
            <a:ext cx="1065212" cy="1366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310" y="678180"/>
            <a:ext cx="4761230" cy="5714365"/>
          </a:xfrm>
          <a:prstGeom prst="rect">
            <a:avLst/>
          </a:prstGeom>
        </p:spPr>
      </p:pic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           </a:t>
            </a:r>
            <a:r>
              <a:rPr lang="en-US" altLang="zh-CN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《</a:t>
            </a:r>
            <a:r>
              <a:rPr lang="zh-CN" altLang="en-US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咏史诗</a:t>
            </a:r>
            <a:r>
              <a:rPr lang="en-US" altLang="zh-CN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·</a:t>
            </a:r>
            <a:r>
              <a:rPr lang="zh-CN" altLang="en-US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汉宫</a:t>
            </a:r>
            <a:r>
              <a:rPr lang="en-US" altLang="zh-CN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》</a:t>
            </a:r>
            <a:endParaRPr lang="en-US" altLang="zh-CN" b="1" dirty="0" smtClean="0">
              <a:solidFill>
                <a:schemeClr val="accent2">
                  <a:lumMod val="50000"/>
                </a:schemeClr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          胡曾（晚唐）</a:t>
            </a:r>
            <a:endParaRPr lang="zh-CN" altLang="en-US" dirty="0" smtClean="0">
              <a:solidFill>
                <a:schemeClr val="accent2">
                  <a:lumMod val="50000"/>
                </a:schemeClr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zh-CN" altLang="en-US" sz="3600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明妃远嫁泣西风，玉箸双垂出汉宫。 　　</a:t>
            </a:r>
            <a:endParaRPr lang="en-US" altLang="zh-CN" sz="3600" b="1" dirty="0" smtClean="0">
              <a:solidFill>
                <a:schemeClr val="accent2">
                  <a:lumMod val="50000"/>
                </a:schemeClr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zh-CN" altLang="en-US" sz="3600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何事将军封万户，却令红粉为和戎。</a:t>
            </a:r>
            <a:endParaRPr lang="en-US" altLang="zh-CN" sz="3600" b="1" dirty="0" smtClean="0">
              <a:solidFill>
                <a:schemeClr val="accent2">
                  <a:lumMod val="50000"/>
                </a:schemeClr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            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latin typeface="楷体" pitchFamily="49" charset="-122"/>
                <a:ea typeface="楷体" pitchFamily="49" charset="-122"/>
              </a:rPr>
              <a:t>           </a:t>
            </a:r>
            <a:r>
              <a:rPr lang="en-US" altLang="zh-CN" dirty="0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</a:t>
            </a:r>
            <a:r>
              <a:rPr lang="en-US" altLang="zh-CN" b="1" dirty="0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《</a:t>
            </a:r>
            <a:r>
              <a:rPr lang="zh-CN" altLang="en-US" b="1" dirty="0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题昭君墓</a:t>
            </a:r>
            <a:r>
              <a:rPr lang="en-US" altLang="zh-CN" b="1" dirty="0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》</a:t>
            </a:r>
            <a:endParaRPr lang="en-US" altLang="zh-CN" b="1" dirty="0" smtClean="0">
              <a:solidFill>
                <a:srgbClr val="00B0F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zh-CN" altLang="en-US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      翦</a:t>
            </a:r>
            <a:r>
              <a:rPr lang="zh-CN" altLang="en-US" dirty="0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伯赞（</a:t>
            </a:r>
            <a:r>
              <a:rPr lang="zh-CN" altLang="en-US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近代史学家）</a:t>
            </a:r>
            <a:endParaRPr lang="zh-CN" altLang="en-US" dirty="0" smtClean="0">
              <a:solidFill>
                <a:srgbClr val="00B0F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zh-CN" altLang="en-US" sz="3600" b="1" dirty="0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　汉武雄图载史篇，长城万里遍烽烟。　</a:t>
            </a:r>
            <a:endParaRPr lang="zh-CN" altLang="en-US" sz="3600" b="1" dirty="0" smtClean="0">
              <a:solidFill>
                <a:srgbClr val="00B0F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3600" b="1" dirty="0" smtClean="0">
                <a:solidFill>
                  <a:srgbClr val="00B0F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何如一曲琵琶好，鸣镝无声五十年。</a:t>
            </a:r>
            <a:endParaRPr lang="zh-CN" altLang="en-US" sz="3600" b="1" dirty="0" smtClean="0">
              <a:solidFill>
                <a:srgbClr val="00B0F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dirty="0" smtClean="0"/>
              <a:t> 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19458" name="WordArt 3"/>
          <p:cNvSpPr>
            <a:spLocks noTextEdit="1"/>
          </p:cNvSpPr>
          <p:nvPr/>
        </p:nvSpPr>
        <p:spPr>
          <a:xfrm>
            <a:off x="66675" y="139065"/>
            <a:ext cx="263779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合作探究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3175" y="1847204"/>
            <a:ext cx="8186766" cy="4400567"/>
          </a:xfrm>
        </p:spPr>
        <p:txBody>
          <a:bodyPr>
            <a:normAutofit fontScale="80000"/>
          </a:bodyPr>
          <a:lstStyle/>
          <a:p>
            <a:pPr>
              <a:buNone/>
            </a:pP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4000" b="1" dirty="0" smtClean="0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历史总是令人敬畏的,也总是会勾起人们无限的遐思,唐太宗曾说过:“以铜为鉴,可正衣冠;以古为鉴,可知兴替。”在历史面前,我们每个人都能找到自己需要的东西,也能看见自己的影子。这是古往今来的文人墨客们偏爱怀古以伤今、讽今的原因。</a:t>
            </a:r>
            <a:endParaRPr lang="zh-CN" altLang="en-US" sz="4000" b="1" dirty="0" smtClean="0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  历史是充满人文色彩的,你从什么角度来看待它,它就会告诉你怎样的答案!</a:t>
            </a:r>
            <a:endParaRPr lang="zh-CN" altLang="en-US" sz="4000" b="1" dirty="0" smtClean="0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9458" name="WordArt 3"/>
          <p:cNvSpPr>
            <a:spLocks noTextEdit="1"/>
          </p:cNvSpPr>
          <p:nvPr/>
        </p:nvSpPr>
        <p:spPr>
          <a:xfrm>
            <a:off x="66675" y="139065"/>
            <a:ext cx="263779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总结提升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94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857364"/>
            <a:ext cx="8186766" cy="44005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4000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明妃只有一个，而吟咏明妃的诗歌却难以枚数，看来，当共鸣点不同时，我们的感受也不尽相同。请结合你对昭君出塞的看法，写一段百字左右的评论。    </a:t>
            </a:r>
            <a:endParaRPr lang="en-US" altLang="zh-CN" sz="4000" b="1" dirty="0" smtClean="0">
              <a:solidFill>
                <a:schemeClr val="accent2">
                  <a:lumMod val="50000"/>
                </a:schemeClr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4000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</a:t>
            </a:r>
            <a:r>
              <a:rPr lang="zh-CN" altLang="en-US" sz="4000" b="1" dirty="0" smtClean="0">
                <a:solidFill>
                  <a:schemeClr val="accent2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要求：至少使用一种修辞手法。</a:t>
            </a:r>
            <a:endParaRPr lang="zh-CN" altLang="en-US" sz="4000" b="1" dirty="0">
              <a:solidFill>
                <a:schemeClr val="accent2">
                  <a:lumMod val="50000"/>
                </a:schemeClr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9458" name="WordArt 3"/>
          <p:cNvSpPr>
            <a:spLocks noTextEdit="1"/>
          </p:cNvSpPr>
          <p:nvPr/>
        </p:nvSpPr>
        <p:spPr>
          <a:xfrm>
            <a:off x="66675" y="139065"/>
            <a:ext cx="263779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总结提升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4" descr="FR60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682625"/>
            <a:ext cx="8928100" cy="5527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Rectangle 7"/>
          <p:cNvSpPr/>
          <p:nvPr/>
        </p:nvSpPr>
        <p:spPr>
          <a:xfrm>
            <a:off x="2873375" y="1851025"/>
            <a:ext cx="33972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隶书" pitchFamily="49" charset="-122"/>
                <a:ea typeface="隶书" pitchFamily="49" charset="-122"/>
              </a:rPr>
              <a:t>咏怀古迹</a:t>
            </a:r>
            <a:r>
              <a:rPr lang="en-US" altLang="zh-CN" sz="3600" b="1" dirty="0">
                <a:solidFill>
                  <a:srgbClr val="0033CC"/>
                </a:solidFill>
                <a:latin typeface="隶书" pitchFamily="49" charset="-122"/>
                <a:ea typeface="隶书" pitchFamily="49" charset="-122"/>
              </a:rPr>
              <a:t>(</a:t>
            </a:r>
            <a:r>
              <a:rPr lang="zh-CN" altLang="en-US" sz="3600" b="1" dirty="0">
                <a:solidFill>
                  <a:srgbClr val="0033CC"/>
                </a:solidFill>
                <a:latin typeface="隶书" pitchFamily="49" charset="-122"/>
                <a:ea typeface="隶书" pitchFamily="49" charset="-122"/>
              </a:rPr>
              <a:t>其三</a:t>
            </a:r>
            <a:r>
              <a:rPr lang="en-US" altLang="zh-CN" sz="3600" b="1" dirty="0">
                <a:solidFill>
                  <a:srgbClr val="0033CC"/>
                </a:solidFill>
                <a:latin typeface="隶书" pitchFamily="49" charset="-122"/>
                <a:ea typeface="隶书" pitchFamily="49" charset="-122"/>
              </a:rPr>
              <a:t>)</a:t>
            </a:r>
            <a:endParaRPr lang="en-US" altLang="zh-CN" sz="3600" b="1" dirty="0">
              <a:solidFill>
                <a:srgbClr val="0033CC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6147" name="Rectangle 11"/>
          <p:cNvSpPr/>
          <p:nvPr/>
        </p:nvSpPr>
        <p:spPr>
          <a:xfrm>
            <a:off x="1692275" y="2708275"/>
            <a:ext cx="5976938" cy="2143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华文行楷" pitchFamily="2" charset="-122"/>
              </a:rPr>
              <a:t>群山万壑赴荆门，生长明妃尚有村。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华文行楷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华文行楷" pitchFamily="2" charset="-122"/>
              </a:rPr>
              <a:t>一去紫台连朔漠，独留青冢向黄昏。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华文行楷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华文行楷" pitchFamily="2" charset="-122"/>
              </a:rPr>
              <a:t>画图省识春风面，环</a:t>
            </a:r>
            <a:r>
              <a:rPr lang="zh-CN" altLang="en-US" sz="2800" b="1" dirty="0">
                <a:latin typeface="Times New Roman" panose="02020603050405020304" pitchFamily="18" charset="0"/>
                <a:ea typeface="华文行楷" pitchFamily="2" charset="-122"/>
              </a:rPr>
              <a:t>佩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华文行楷" pitchFamily="2" charset="-122"/>
              </a:rPr>
              <a:t>空归夜月魂。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华文行楷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华文行楷" pitchFamily="2" charset="-122"/>
              </a:rPr>
              <a:t>千载琵琶作胡语，分明怨恨曲中论。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9217" name="WordArt 3"/>
          <p:cNvSpPr>
            <a:spLocks noTextEdit="1"/>
          </p:cNvSpPr>
          <p:nvPr/>
        </p:nvSpPr>
        <p:spPr>
          <a:xfrm>
            <a:off x="417830" y="252095"/>
            <a:ext cx="2488565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整体感知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2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6146" grpId="0"/>
      <p:bldP spid="61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WordArt 3"/>
          <p:cNvSpPr>
            <a:spLocks noTextEdit="1"/>
          </p:cNvSpPr>
          <p:nvPr/>
        </p:nvSpPr>
        <p:spPr>
          <a:xfrm>
            <a:off x="236220" y="6985"/>
            <a:ext cx="2488565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整体感知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9218" name="Picture 4" descr="思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4025" y="3789363"/>
            <a:ext cx="1739900" cy="223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Rectangle 6"/>
          <p:cNvSpPr/>
          <p:nvPr/>
        </p:nvSpPr>
        <p:spPr>
          <a:xfrm>
            <a:off x="16510" y="1328420"/>
            <a:ext cx="446532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800" b="1" dirty="0">
                <a:latin typeface="Times New Roman" panose="02020603050405020304" pitchFamily="18" charset="0"/>
                <a:ea typeface="楷体_GB2312" panose="02010609030101010101" charset="-122"/>
              </a:rPr>
              <a:t>这首诗歌咏的对象是谁？</a:t>
            </a:r>
            <a:endParaRPr lang="zh-CN" altLang="en-US" sz="4800" b="1" dirty="0">
              <a:latin typeface="Times New Roman" panose="02020603050405020304" pitchFamily="18" charset="0"/>
              <a:ea typeface="楷体_GB2312" panose="02010609030101010101" charset="-122"/>
            </a:endParaRPr>
          </a:p>
        </p:txBody>
      </p:sp>
      <p:sp>
        <p:nvSpPr>
          <p:cNvPr id="11266" name="Text Box 2"/>
          <p:cNvSpPr txBox="1"/>
          <p:nvPr/>
        </p:nvSpPr>
        <p:spPr>
          <a:xfrm>
            <a:off x="16510" y="4121785"/>
            <a:ext cx="4465320" cy="1568450"/>
          </a:xfrm>
          <a:prstGeom prst="rect">
            <a:avLst/>
          </a:prstGeom>
          <a:solidFill>
            <a:srgbClr val="FFFFFF">
              <a:alpha val="58038"/>
            </a:srgbClr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找出其中点明感情的词语。</a:t>
            </a:r>
            <a:endParaRPr lang="zh-CN" altLang="en-US" sz="4800" b="1" dirty="0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0244" name="WordArt 8"/>
          <p:cNvSpPr>
            <a:spLocks noTextEdit="1"/>
          </p:cNvSpPr>
          <p:nvPr/>
        </p:nvSpPr>
        <p:spPr>
          <a:xfrm>
            <a:off x="701040" y="3032760"/>
            <a:ext cx="30956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solidFill>
                  <a:srgbClr val="993300"/>
                </a:solidFill>
                <a:effectLst>
                  <a:outerShdw dist="107763" dir="13499999" algn="ctr" rotWithShape="0">
                    <a:srgbClr val="C0C0C0">
                      <a:alpha val="50000"/>
                    </a:srgbClr>
                  </a:outerShdw>
                </a:effectLst>
                <a:latin typeface="华文新魏" charset="0"/>
                <a:ea typeface="华文新魏" charset="0"/>
              </a:rPr>
              <a:t>王昭君</a:t>
            </a:r>
            <a:endParaRPr lang="zh-CN" altLang="en-US" sz="3600" b="1">
              <a:solidFill>
                <a:srgbClr val="993300"/>
              </a:solidFill>
              <a:effectLst>
                <a:outerShdw dist="107763" dir="13499999" algn="ctr" rotWithShape="0">
                  <a:srgbClr val="C0C0C0">
                    <a:alpha val="50000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12291" name="WordArt 4"/>
          <p:cNvSpPr>
            <a:spLocks noTextEdit="1"/>
          </p:cNvSpPr>
          <p:nvPr/>
        </p:nvSpPr>
        <p:spPr>
          <a:xfrm>
            <a:off x="1369695" y="5455920"/>
            <a:ext cx="3048000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7329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/>
                  </a:outerShdw>
                </a:effectLst>
                <a:latin typeface="华文新魏" charset="0"/>
                <a:ea typeface="华文新魏" charset="0"/>
              </a:rPr>
              <a:t>怨恨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/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2" name="图片 1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7695" y="1931035"/>
            <a:ext cx="4691380" cy="4820285"/>
          </a:xfrm>
          <a:prstGeom prst="rect">
            <a:avLst/>
          </a:prstGeom>
        </p:spPr>
      </p:pic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10244" grpId="0"/>
      <p:bldP spid="11266" grpId="0" animBg="1"/>
      <p:bldP spid="122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AutoShape 2"/>
          <p:cNvSpPr/>
          <p:nvPr/>
        </p:nvSpPr>
        <p:spPr>
          <a:xfrm>
            <a:off x="1115695" y="112713"/>
            <a:ext cx="6551613" cy="3671887"/>
          </a:xfrm>
          <a:prstGeom prst="horizontalScroll">
            <a:avLst>
              <a:gd name="adj" fmla="val 12500"/>
            </a:avLst>
          </a:prstGeom>
          <a:solidFill>
            <a:schemeClr val="bg1">
              <a:alpha val="50195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51" name="Text Box 3"/>
          <p:cNvSpPr txBox="1"/>
          <p:nvPr/>
        </p:nvSpPr>
        <p:spPr>
          <a:xfrm>
            <a:off x="2038668" y="1124268"/>
            <a:ext cx="5554662" cy="1647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5000"/>
              </a:lnSpc>
            </a:pP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行楷" pitchFamily="2" charset="-122"/>
                <a:sym typeface="+mn-ea"/>
              </a:rPr>
              <a:t>群山万壑赴荆门，</a:t>
            </a:r>
            <a:endParaRPr lang="zh-CN" altLang="en-US" sz="4400" b="1" dirty="0">
              <a:solidFill>
                <a:srgbClr val="00B050"/>
              </a:solidFill>
              <a:latin typeface="Times New Roman" panose="02020603050405020304" pitchFamily="18" charset="0"/>
              <a:ea typeface="华文行楷" pitchFamily="2" charset="-122"/>
              <a:sym typeface="+mn-ea"/>
            </a:endParaRPr>
          </a:p>
          <a:p>
            <a:pPr>
              <a:lnSpc>
                <a:spcPct val="115000"/>
              </a:lnSpc>
            </a:pP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行楷" pitchFamily="2" charset="-122"/>
                <a:sym typeface="+mn-ea"/>
              </a:rPr>
              <a:t>生长明妃尚有村。</a:t>
            </a:r>
            <a:endParaRPr lang="zh-CN" altLang="en-US" sz="4400" b="1" dirty="0">
              <a:solidFill>
                <a:srgbClr val="00B050"/>
              </a:solidFill>
              <a:latin typeface="Times New Roman" panose="02020603050405020304" pitchFamily="18" charset="0"/>
              <a:ea typeface="华文行楷" pitchFamily="2" charset="-122"/>
              <a:sym typeface="+mn-ea"/>
            </a:endParaRPr>
          </a:p>
        </p:txBody>
      </p:sp>
      <p:sp>
        <p:nvSpPr>
          <p:cNvPr id="24577" name="Text Box 4"/>
          <p:cNvSpPr txBox="1"/>
          <p:nvPr/>
        </p:nvSpPr>
        <p:spPr>
          <a:xfrm>
            <a:off x="55880" y="2959735"/>
            <a:ext cx="3926205" cy="39833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5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charset="-122"/>
              </a:rPr>
              <a:t> </a:t>
            </a:r>
            <a:r>
              <a:rPr lang="zh-CN" altLang="en-US" sz="44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山水迤逦壮阔而雄奇,孕育出貌美女子——可谓“地灵人杰”。</a:t>
            </a:r>
            <a:endParaRPr lang="zh-CN" altLang="en-US" sz="44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17" name="WordArt 3"/>
          <p:cNvSpPr>
            <a:spLocks noTextEdit="1"/>
          </p:cNvSpPr>
          <p:nvPr/>
        </p:nvSpPr>
        <p:spPr>
          <a:xfrm>
            <a:off x="55880" y="-13970"/>
            <a:ext cx="2488565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鉴赏分析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2" name="图片 1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80155" y="3350260"/>
            <a:ext cx="5159375" cy="3452495"/>
          </a:xfrm>
          <a:prstGeom prst="rect">
            <a:avLst/>
          </a:prstGeom>
        </p:spPr>
      </p:pic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27651" grpId="0"/>
      <p:bldP spid="245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AutoShape 2"/>
          <p:cNvSpPr/>
          <p:nvPr/>
        </p:nvSpPr>
        <p:spPr>
          <a:xfrm>
            <a:off x="1115695" y="112713"/>
            <a:ext cx="6551613" cy="3671887"/>
          </a:xfrm>
          <a:prstGeom prst="horizontalScroll">
            <a:avLst>
              <a:gd name="adj" fmla="val 12500"/>
            </a:avLst>
          </a:prstGeom>
          <a:solidFill>
            <a:schemeClr val="bg1">
              <a:alpha val="50195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51" name="Text Box 3"/>
          <p:cNvSpPr txBox="1"/>
          <p:nvPr/>
        </p:nvSpPr>
        <p:spPr>
          <a:xfrm>
            <a:off x="2038668" y="1124268"/>
            <a:ext cx="5554662" cy="1647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5000"/>
              </a:lnSpc>
            </a:pP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行楷" pitchFamily="2" charset="-122"/>
                <a:sym typeface="+mn-ea"/>
              </a:rPr>
              <a:t>一去紫台连朔漠，</a:t>
            </a:r>
            <a:endParaRPr lang="zh-CN" altLang="en-US" sz="4400" b="1" dirty="0">
              <a:solidFill>
                <a:srgbClr val="00B050"/>
              </a:solidFill>
              <a:latin typeface="Times New Roman" panose="02020603050405020304" pitchFamily="18" charset="0"/>
              <a:ea typeface="华文行楷" pitchFamily="2" charset="-122"/>
              <a:sym typeface="+mn-ea"/>
            </a:endParaRPr>
          </a:p>
          <a:p>
            <a:pPr>
              <a:lnSpc>
                <a:spcPct val="115000"/>
              </a:lnSpc>
            </a:pP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行楷" pitchFamily="2" charset="-122"/>
                <a:sym typeface="+mn-ea"/>
              </a:rPr>
              <a:t>独留青冢向黄昏。</a:t>
            </a:r>
            <a:endParaRPr lang="zh-CN" altLang="en-US" sz="4400" b="1" dirty="0">
              <a:solidFill>
                <a:srgbClr val="00B050"/>
              </a:solidFill>
              <a:latin typeface="Times New Roman" panose="02020603050405020304" pitchFamily="18" charset="0"/>
              <a:ea typeface="华文行楷" pitchFamily="2" charset="-122"/>
              <a:sym typeface="+mn-ea"/>
            </a:endParaRPr>
          </a:p>
        </p:txBody>
      </p:sp>
      <p:sp>
        <p:nvSpPr>
          <p:cNvPr id="24577" name="Text Box 4"/>
          <p:cNvSpPr txBox="1"/>
          <p:nvPr/>
        </p:nvSpPr>
        <p:spPr>
          <a:xfrm>
            <a:off x="55880" y="2846705"/>
            <a:ext cx="3926205" cy="4054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5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charset="-122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含泪离别汉宫,离乡背井,离亲别友,去往那疾风劲草的茫茫大漠。只留下青冢一座孤寂地,日复一日地向着汉地诉说自己的异邦之苦,家国之思。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17" name="WordArt 3"/>
          <p:cNvSpPr>
            <a:spLocks noTextEdit="1"/>
          </p:cNvSpPr>
          <p:nvPr/>
        </p:nvSpPr>
        <p:spPr>
          <a:xfrm>
            <a:off x="55880" y="-13970"/>
            <a:ext cx="2488565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鉴赏分析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2" name="图片 1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2720" y="3262630"/>
            <a:ext cx="5091430" cy="3632835"/>
          </a:xfrm>
          <a:prstGeom prst="rect">
            <a:avLst/>
          </a:prstGeom>
        </p:spPr>
      </p:pic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27651" grpId="0"/>
      <p:bldP spid="245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AutoShape 2"/>
          <p:cNvSpPr/>
          <p:nvPr/>
        </p:nvSpPr>
        <p:spPr>
          <a:xfrm>
            <a:off x="1115695" y="112713"/>
            <a:ext cx="6551613" cy="3671887"/>
          </a:xfrm>
          <a:prstGeom prst="horizontalScroll">
            <a:avLst>
              <a:gd name="adj" fmla="val 12500"/>
            </a:avLst>
          </a:prstGeom>
          <a:solidFill>
            <a:schemeClr val="bg1">
              <a:alpha val="50195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51" name="Text Box 3"/>
          <p:cNvSpPr txBox="1"/>
          <p:nvPr/>
        </p:nvSpPr>
        <p:spPr>
          <a:xfrm>
            <a:off x="2038668" y="1124268"/>
            <a:ext cx="5554662" cy="1647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5000"/>
              </a:lnSpc>
            </a:pP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行楷" pitchFamily="2" charset="-122"/>
                <a:sym typeface="+mn-ea"/>
              </a:rPr>
              <a:t>画图省识春风面，</a:t>
            </a:r>
            <a:endParaRPr lang="zh-CN" altLang="en-US" sz="4400" b="1" dirty="0">
              <a:solidFill>
                <a:srgbClr val="00B050"/>
              </a:solidFill>
              <a:latin typeface="Times New Roman" panose="02020603050405020304" pitchFamily="18" charset="0"/>
              <a:ea typeface="华文行楷" pitchFamily="2" charset="-122"/>
              <a:sym typeface="+mn-ea"/>
            </a:endParaRPr>
          </a:p>
          <a:p>
            <a:pPr>
              <a:lnSpc>
                <a:spcPct val="115000"/>
              </a:lnSpc>
            </a:pP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行楷" pitchFamily="2" charset="-122"/>
                <a:sym typeface="+mn-ea"/>
              </a:rPr>
              <a:t>环佩空归夜月魂。</a:t>
            </a:r>
            <a:endParaRPr lang="zh-CN" altLang="en-US" sz="4400" b="1" dirty="0">
              <a:solidFill>
                <a:srgbClr val="00B050"/>
              </a:solidFill>
              <a:latin typeface="Times New Roman" panose="02020603050405020304" pitchFamily="18" charset="0"/>
              <a:ea typeface="华文行楷" pitchFamily="2" charset="-122"/>
              <a:sym typeface="+mn-ea"/>
            </a:endParaRPr>
          </a:p>
        </p:txBody>
      </p:sp>
      <p:sp>
        <p:nvSpPr>
          <p:cNvPr id="24577" name="Text Box 4"/>
          <p:cNvSpPr txBox="1"/>
          <p:nvPr/>
        </p:nvSpPr>
        <p:spPr>
          <a:xfrm>
            <a:off x="55880" y="2959735"/>
            <a:ext cx="3926205" cy="12236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5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意态由来画不成，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15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当时枉杀毛延寿。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17" name="WordArt 3"/>
          <p:cNvSpPr>
            <a:spLocks noTextEdit="1"/>
          </p:cNvSpPr>
          <p:nvPr/>
        </p:nvSpPr>
        <p:spPr>
          <a:xfrm>
            <a:off x="55880" y="-13970"/>
            <a:ext cx="2488565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鉴赏分析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55880" y="4332605"/>
            <a:ext cx="3426460" cy="23558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5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曾闻汉主杀画师,画师何足定妍媸。宫中多少如花女,不嫁单于君不知。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 Box 4"/>
          <p:cNvSpPr txBox="1"/>
          <p:nvPr/>
        </p:nvSpPr>
        <p:spPr>
          <a:xfrm>
            <a:off x="4057015" y="3267075"/>
            <a:ext cx="3926205" cy="30613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5000"/>
              </a:lnSpc>
            </a:pPr>
            <a:r>
              <a:rPr lang="zh-CN" altLang="en-US" sz="2800" b="1" dirty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一去心知更不归,可怜着尽汉宫衣;寄声欲问塞南事,只有年年鸿雁飞。“空”字,写尽了昭君的不幸,也传达了诗人的悲愤之情、伤悼之意。</a:t>
            </a:r>
            <a:endParaRPr lang="zh-CN" altLang="en-US" sz="2800" b="1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27651" grpId="0"/>
      <p:bldP spid="24577" grpId="0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AutoShape 2"/>
          <p:cNvSpPr/>
          <p:nvPr/>
        </p:nvSpPr>
        <p:spPr>
          <a:xfrm>
            <a:off x="1115695" y="112713"/>
            <a:ext cx="6551613" cy="3671887"/>
          </a:xfrm>
          <a:prstGeom prst="horizontalScroll">
            <a:avLst>
              <a:gd name="adj" fmla="val 12500"/>
            </a:avLst>
          </a:prstGeom>
          <a:solidFill>
            <a:schemeClr val="bg1">
              <a:alpha val="50195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51" name="Text Box 3"/>
          <p:cNvSpPr txBox="1"/>
          <p:nvPr/>
        </p:nvSpPr>
        <p:spPr>
          <a:xfrm>
            <a:off x="2038668" y="1124268"/>
            <a:ext cx="5554662" cy="1647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5000"/>
              </a:lnSpc>
            </a:pP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行楷" pitchFamily="2" charset="-122"/>
                <a:sym typeface="+mn-ea"/>
              </a:rPr>
              <a:t>千载琵琶作胡语，</a:t>
            </a:r>
            <a:endParaRPr lang="zh-CN" altLang="en-US" sz="4400" b="1" dirty="0">
              <a:solidFill>
                <a:srgbClr val="00B050"/>
              </a:solidFill>
              <a:latin typeface="Times New Roman" panose="02020603050405020304" pitchFamily="18" charset="0"/>
              <a:ea typeface="华文行楷" pitchFamily="2" charset="-122"/>
              <a:sym typeface="+mn-ea"/>
            </a:endParaRPr>
          </a:p>
          <a:p>
            <a:pPr>
              <a:lnSpc>
                <a:spcPct val="115000"/>
              </a:lnSpc>
            </a:pPr>
            <a:r>
              <a:rPr lang="zh-CN" altLang="en-US" sz="4400" b="1" dirty="0">
                <a:solidFill>
                  <a:srgbClr val="00B050"/>
                </a:solidFill>
                <a:latin typeface="Times New Roman" panose="02020603050405020304" pitchFamily="18" charset="0"/>
                <a:ea typeface="华文行楷" pitchFamily="2" charset="-122"/>
                <a:sym typeface="+mn-ea"/>
              </a:rPr>
              <a:t>分明怨恨曲中论。</a:t>
            </a:r>
            <a:endParaRPr lang="zh-CN" altLang="en-US" sz="4400" b="1" dirty="0">
              <a:solidFill>
                <a:srgbClr val="00B050"/>
              </a:solidFill>
              <a:latin typeface="Times New Roman" panose="02020603050405020304" pitchFamily="18" charset="0"/>
              <a:ea typeface="华文行楷" pitchFamily="2" charset="-122"/>
              <a:sym typeface="+mn-ea"/>
            </a:endParaRPr>
          </a:p>
        </p:txBody>
      </p:sp>
      <p:sp>
        <p:nvSpPr>
          <p:cNvPr id="24577" name="Text Box 4"/>
          <p:cNvSpPr txBox="1"/>
          <p:nvPr/>
        </p:nvSpPr>
        <p:spPr>
          <a:xfrm>
            <a:off x="55880" y="3662045"/>
            <a:ext cx="4405630" cy="23558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15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charset="-122"/>
              </a:rPr>
              <a:t> </a:t>
            </a:r>
            <a:r>
              <a:rPr lang="zh-CN" altLang="en-US" sz="32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恨皇帝昏庸、不辨美丑,致使她远嫁塞外;但更主要的,还是一个异域女子怀念故土的怨恨忧思。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17" name="WordArt 3"/>
          <p:cNvSpPr>
            <a:spLocks noTextEdit="1"/>
          </p:cNvSpPr>
          <p:nvPr/>
        </p:nvSpPr>
        <p:spPr>
          <a:xfrm>
            <a:off x="55880" y="-13970"/>
            <a:ext cx="2488565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鉴赏分析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2" name="图片 1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06620" y="3318510"/>
            <a:ext cx="4415155" cy="3521710"/>
          </a:xfrm>
          <a:prstGeom prst="rect">
            <a:avLst/>
          </a:prstGeom>
        </p:spPr>
      </p:pic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27651" grpId="0"/>
      <p:bldP spid="245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Rectangle 2"/>
          <p:cNvSpPr/>
          <p:nvPr/>
        </p:nvSpPr>
        <p:spPr>
          <a:xfrm>
            <a:off x="69850" y="1290955"/>
            <a:ext cx="4723130" cy="51390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4800" b="1" dirty="0">
                <a:latin typeface="Times New Roman" panose="02020603050405020304" pitchFamily="18" charset="0"/>
                <a:ea typeface="楷体_GB2312" panose="02010609030101010101" charset="-122"/>
              </a:rPr>
              <a:t> </a:t>
            </a:r>
            <a:r>
              <a:rPr sz="4000" b="1" dirty="0">
                <a:solidFill>
                  <a:srgbClr val="7030A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对于昭君来说,没有什么能弥补离乡背井、远嫁他乡的孤独与伤感,只有“怨恨”。那么杜甫呢?身为一介男儿,他又有什么样的怨恨能与昭君产生共鸣呢?</a:t>
            </a:r>
            <a:endParaRPr sz="4000" b="1" dirty="0">
              <a:solidFill>
                <a:srgbClr val="7030A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9458" name="WordArt 3"/>
          <p:cNvSpPr>
            <a:spLocks noTextEdit="1"/>
          </p:cNvSpPr>
          <p:nvPr/>
        </p:nvSpPr>
        <p:spPr>
          <a:xfrm>
            <a:off x="250825" y="-118745"/>
            <a:ext cx="263779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合作探究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19459" name="Picture 4" descr="思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39038" y="4724400"/>
            <a:ext cx="1065212" cy="1366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146104565628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045" y="210820"/>
            <a:ext cx="4059555" cy="6436995"/>
          </a:xfrm>
          <a:prstGeom prst="rect">
            <a:avLst/>
          </a:prstGeom>
        </p:spPr>
      </p:pic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94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Rectangle 2"/>
          <p:cNvSpPr/>
          <p:nvPr/>
        </p:nvSpPr>
        <p:spPr>
          <a:xfrm>
            <a:off x="250825" y="1628775"/>
            <a:ext cx="8353425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60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怀才不遇</a:t>
            </a:r>
            <a:endParaRPr sz="6000" b="1" dirty="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9458" name="WordArt 3"/>
          <p:cNvSpPr>
            <a:spLocks noTextEdit="1"/>
          </p:cNvSpPr>
          <p:nvPr/>
        </p:nvSpPr>
        <p:spPr>
          <a:xfrm>
            <a:off x="428625" y="234950"/>
            <a:ext cx="263779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华文新魏" charset="0"/>
                <a:ea typeface="华文新魏" charset="0"/>
              </a:rPr>
              <a:t>合作探究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19459" name="Picture 4" descr="思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39038" y="4724400"/>
            <a:ext cx="1065212" cy="1366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Rectangle 2"/>
          <p:cNvSpPr/>
          <p:nvPr/>
        </p:nvSpPr>
        <p:spPr>
          <a:xfrm>
            <a:off x="4051300" y="1628775"/>
            <a:ext cx="8353425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sz="60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漂泊异乡</a:t>
            </a:r>
            <a:endParaRPr sz="6000" b="1" dirty="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3" name="图片 2" descr="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" y="2642870"/>
            <a:ext cx="9105265" cy="4194810"/>
          </a:xfrm>
          <a:prstGeom prst="rect">
            <a:avLst/>
          </a:prstGeom>
        </p:spPr>
      </p:pic>
      <p:sp>
        <p:nvSpPr>
          <p:cNvPr id="3074" name="文本框 10242"/>
          <p:cNvSpPr txBox="1"/>
          <p:nvPr/>
        </p:nvSpPr>
        <p:spPr>
          <a:xfrm>
            <a:off x="22225" y="6659563"/>
            <a:ext cx="9099550" cy="241300"/>
          </a:xfrm>
          <a:prstGeom prst="rect">
            <a:avLst/>
          </a:prstGeom>
          <a:solidFill>
            <a:srgbClr val="FFFF99"/>
          </a:solidFill>
          <a:ln w="936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p>
            <a:pPr marL="342900" indent="-339725" algn="ctr" defTabSz="0">
              <a:lnSpc>
                <a:spcPct val="80000"/>
              </a:lnSpc>
              <a:spcBef>
                <a:spcPts val="900"/>
              </a:spcBef>
              <a:tabLst>
                <a:tab pos="342900" algn="l"/>
                <a:tab pos="606425" algn="l"/>
                <a:tab pos="871855" algn="l"/>
                <a:tab pos="1136650" algn="l"/>
                <a:tab pos="1402080" algn="l"/>
                <a:tab pos="1666875" algn="l"/>
                <a:tab pos="1932305" algn="l"/>
                <a:tab pos="2197100" algn="l"/>
                <a:tab pos="2462530" algn="l"/>
                <a:tab pos="2727325" algn="l"/>
                <a:tab pos="2992755" algn="l"/>
                <a:tab pos="3257550" algn="l"/>
                <a:tab pos="3522980" algn="l"/>
                <a:tab pos="3787775" algn="l"/>
                <a:tab pos="4053205" algn="l"/>
                <a:tab pos="4318000" algn="l"/>
                <a:tab pos="4583430" algn="l"/>
                <a:tab pos="4848225" algn="l"/>
                <a:tab pos="5113655" algn="l"/>
                <a:tab pos="5378450" algn="l"/>
                <a:tab pos="564388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zh-CN" altLang="x-none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微信公众号： </a:t>
            </a:r>
            <a:r>
              <a:rPr lang="en-US" altLang="zh-CN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a13973964130    </a:t>
            </a:r>
            <a:r>
              <a:rPr lang="zh-CN" altLang="en-US" dirty="0" err="1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名称：与子偕教    欢迎关注，敬请指导</a:t>
            </a:r>
            <a:endParaRPr lang="zh-CN" altLang="en-US" dirty="0" err="1">
              <a:solidFill>
                <a:srgbClr val="00206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1729</Words>
  <Application>WPS 演示</Application>
  <PresentationFormat>全屏显示(4:3)</PresentationFormat>
  <Paragraphs>136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华文行楷</vt:lpstr>
      <vt:lpstr>隶书</vt:lpstr>
      <vt:lpstr>Times New Roman</vt:lpstr>
      <vt:lpstr>华文行楷</vt:lpstr>
      <vt:lpstr>华文新魏</vt:lpstr>
      <vt:lpstr>楷体_GB2312</vt:lpstr>
      <vt:lpstr>微软雅黑</vt:lpstr>
      <vt:lpstr>黑体</vt:lpstr>
      <vt:lpstr>楷体</vt:lpstr>
      <vt:lpstr>Arial Unicode MS</vt:lpstr>
      <vt:lpstr>Calibri</vt:lpstr>
      <vt:lpstr>Latha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愚笨的樵夫</cp:lastModifiedBy>
  <cp:revision>41</cp:revision>
  <dcterms:created xsi:type="dcterms:W3CDTF">2016-03-27T08:21:00Z</dcterms:created>
  <dcterms:modified xsi:type="dcterms:W3CDTF">2018-01-29T01:21:01Z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