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71" r:id="rId12"/>
    <p:sldId id="270" r:id="rId13"/>
    <p:sldId id="272" r:id="rId14"/>
    <p:sldId id="273" r:id="rId15"/>
    <p:sldId id="274" r:id="rId16"/>
    <p:sldId id="275" r:id="rId17"/>
    <p:sldId id="264" r:id="rId18"/>
    <p:sldId id="265" r:id="rId19"/>
    <p:sldId id="266" r:id="rId20"/>
    <p:sldId id="267" r:id="rId21"/>
    <p:sldId id="268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449" autoAdjust="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6BF38F7-04CB-456B-BB93-B0AD4BBAE14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A885D33-B422-4CF3-B563-7D88295F7B1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53FF52F-078F-4320-9525-5F277006F90F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FD8AD85-74B9-4C59-897C-2EA67C4A5F5A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1398806-4EC0-435E-BE45-C2FFF3745295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4AF4ABF-E57F-4D42-9CF2-30836FED6FC2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3E9F28A-A3E8-49B0-8332-02154DC4820B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677BC1-A8FD-4848-81D2-135701D74E83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524A17E-E41B-4756-B43C-ACA15A37357D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825077-8D6C-455C-A11C-B392A33DDFA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83F853D-910C-4F50-B313-57386CB93ADD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A8042F0-549F-40AA-8D97-37EE2D14FF8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93C891A-3DFB-4298-AE7E-A95F5397B880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73A3559-F0C6-4162-88F7-33D18358F4AB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41517A1-07A7-410E-B0B2-3987054CD64E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B7E2303-2862-4614-9EB0-5E666F4D87B1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B22117A-4F6A-499C-8B9E-2EBC64F8AAA3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E94BCA8-3B58-442D-AFBA-07CC158E72A1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566D25-86CE-4637-B2CC-260C2BE58198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3D0C1A-60EB-46A3-A41E-09305E428C8D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C2381DA-D9D2-43AA-93E9-59315E8CE481}" type="slidenum">
              <a:rPr lang="en-US" altLang="zh-CN" smtClean="0"/>
            </a:fld>
            <a:endParaRPr lang="en-US" altLang="zh-CN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113B-A47D-4DDA-9A83-F4335BFBC32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E4DD-BC41-4193-901E-4FD520D2F8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FF3DD-5E70-480C-B3F1-71BA245B293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D1383-5498-4995-8263-E880E4E050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8AE33-2408-4922-8ED1-E3B8833D7E5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E49B2-597B-4DE9-91E3-17A096536F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EB24-87C0-4DE7-922B-3B1F6241A21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604EB-D2F4-481E-AB5D-80496C045D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4765-BFB8-4FFD-BB80-0DFB1378FF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978C6-A46A-4C47-8A72-AE3964947CD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D71BC-DBA2-42D3-AF54-0D91DE4FFDD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E81F9-061B-47A5-A35B-D199BE4B28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B0EDC-9AC5-4449-BBCB-0F07E890AA1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7A4E5-57DC-459A-B18B-A7955C0A34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455EB-35D8-4012-B54C-9344A9D0050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2EBC6-AD77-40F4-91A8-F14B07E3D9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414CB-E95F-4127-B9CD-400300F7F22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3E6B-9BB0-4496-BA42-B4F84EB62D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400F-E6A4-4CED-9DEB-58F53E19C97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A5FD-2669-4E01-BF76-112B15357B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A370E-04FC-49A4-B45C-9D78DB08574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8D2D1-56D0-4C34-B09F-17DED7F193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EDCF00-1E4A-4DCF-A23F-BC37D909DD4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FDA230-5734-4723-AB6A-7425C200C97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hyperlink" Target="&#25945;&#23398;&#21160;&#30011;&#65306;&#35748;&#35782;&#22278;.sw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1191860" y="2451630"/>
            <a:ext cx="678656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5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圆的认识</a:t>
            </a:r>
            <a:endParaRPr lang="zh-CN" altLang="en-US" sz="115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00" y="1143000"/>
            <a:ext cx="757237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4">
                    <a:lumMod val="10000"/>
                  </a:schemeClr>
                </a:solidFill>
                <a:latin typeface="华文楷体" pitchFamily="2" charset="-122"/>
                <a:ea typeface="华文楷体" pitchFamily="2" charset="-122"/>
              </a:rPr>
              <a:t>冀教版数学六年级上册第一单元</a:t>
            </a:r>
            <a:endParaRPr lang="zh-CN" altLang="en-US" sz="3600" b="1" dirty="0">
              <a:solidFill>
                <a:schemeClr val="accent4">
                  <a:lumMod val="10000"/>
                </a:schemeClr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2667000" y="1143000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0" y="3048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5050"/>
                </a:solidFill>
                <a:latin typeface="Times New Roman" panose="02020603050405020304" pitchFamily="18" charset="0"/>
              </a:rPr>
              <a:t>o</a:t>
            </a:r>
            <a:endParaRPr kumimoji="1" lang="en-US" altLang="zh-CN" sz="3200" b="1" i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62400" y="27432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72000" y="30480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rot="1992406">
            <a:off x="4419600" y="3581400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2667000" y="30480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rot="5400000">
            <a:off x="3620294" y="20947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rot="1593903">
            <a:off x="2743200" y="2590800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4572000" y="30480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rot="-3350676">
            <a:off x="4153694" y="22471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rot="7058033">
            <a:off x="3163094" y="39235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rot="-5400000">
            <a:off x="3620294" y="39997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rot="-762920">
            <a:off x="4572000" y="2819400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rot="-1658033">
            <a:off x="4495800" y="2590800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rot="-2725105">
            <a:off x="4306094" y="2323306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4572000" y="30480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 rot="-3350676">
            <a:off x="4153694" y="2247106"/>
            <a:ext cx="1905000" cy="1588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 rot="-4224796">
            <a:off x="3925094" y="2170906"/>
            <a:ext cx="1905000" cy="1588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 rot="5400000">
            <a:off x="3620294" y="2094706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rot="18249324" flipH="1">
            <a:off x="4145757" y="2234406"/>
            <a:ext cx="1881188" cy="28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3886200" y="1295400"/>
            <a:ext cx="68580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3200400" y="1676400"/>
            <a:ext cx="1371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 rot="1593903">
            <a:off x="2743200" y="2590800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 rot="5400000">
            <a:off x="3620294" y="2128044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2743200" y="2590800"/>
            <a:ext cx="1828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 rot="1593903">
            <a:off x="2743200" y="2590800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4" name="Line 28"/>
          <p:cNvSpPr>
            <a:spLocks noChangeShapeType="1"/>
          </p:cNvSpPr>
          <p:nvPr/>
        </p:nvSpPr>
        <p:spPr bwMode="auto">
          <a:xfrm>
            <a:off x="2667000" y="30480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>
            <a:off x="2667000" y="30480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 flipV="1">
            <a:off x="2819400" y="3048000"/>
            <a:ext cx="17526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7" name="Line 31"/>
          <p:cNvSpPr>
            <a:spLocks noChangeShapeType="1"/>
          </p:cNvSpPr>
          <p:nvPr/>
        </p:nvSpPr>
        <p:spPr bwMode="auto">
          <a:xfrm flipV="1">
            <a:off x="3124200" y="3048000"/>
            <a:ext cx="14478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8" name="Line 32"/>
          <p:cNvSpPr>
            <a:spLocks noChangeShapeType="1"/>
          </p:cNvSpPr>
          <p:nvPr/>
        </p:nvSpPr>
        <p:spPr bwMode="auto">
          <a:xfrm rot="7058033">
            <a:off x="3163094" y="3923506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9" name="Line 33"/>
          <p:cNvSpPr>
            <a:spLocks noChangeShapeType="1"/>
          </p:cNvSpPr>
          <p:nvPr/>
        </p:nvSpPr>
        <p:spPr bwMode="auto">
          <a:xfrm rot="7058033">
            <a:off x="3163094" y="39235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0" name="Line 34"/>
          <p:cNvSpPr>
            <a:spLocks noChangeShapeType="1"/>
          </p:cNvSpPr>
          <p:nvPr/>
        </p:nvSpPr>
        <p:spPr bwMode="auto">
          <a:xfrm flipV="1">
            <a:off x="4114800" y="3048000"/>
            <a:ext cx="4572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1" name="Line 35"/>
          <p:cNvSpPr>
            <a:spLocks noChangeShapeType="1"/>
          </p:cNvSpPr>
          <p:nvPr/>
        </p:nvSpPr>
        <p:spPr bwMode="auto">
          <a:xfrm rot="-5400000">
            <a:off x="3620294" y="3999706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2" name="Line 36"/>
          <p:cNvSpPr>
            <a:spLocks noChangeShapeType="1"/>
          </p:cNvSpPr>
          <p:nvPr/>
        </p:nvSpPr>
        <p:spPr bwMode="auto">
          <a:xfrm rot="-5400000">
            <a:off x="3620294" y="39997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3" name="Line 37"/>
          <p:cNvSpPr>
            <a:spLocks noChangeShapeType="1"/>
          </p:cNvSpPr>
          <p:nvPr/>
        </p:nvSpPr>
        <p:spPr bwMode="auto">
          <a:xfrm>
            <a:off x="4572000" y="3048000"/>
            <a:ext cx="6096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4" name="Line 38"/>
          <p:cNvSpPr>
            <a:spLocks noChangeShapeType="1"/>
          </p:cNvSpPr>
          <p:nvPr/>
        </p:nvSpPr>
        <p:spPr bwMode="auto">
          <a:xfrm>
            <a:off x="4572000" y="3048000"/>
            <a:ext cx="11430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5" name="Line 39"/>
          <p:cNvSpPr>
            <a:spLocks noChangeShapeType="1"/>
          </p:cNvSpPr>
          <p:nvPr/>
        </p:nvSpPr>
        <p:spPr bwMode="auto">
          <a:xfrm rot="1992406">
            <a:off x="4419600" y="3581400"/>
            <a:ext cx="1905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96" name="Line 40"/>
          <p:cNvSpPr>
            <a:spLocks noChangeShapeType="1"/>
          </p:cNvSpPr>
          <p:nvPr/>
        </p:nvSpPr>
        <p:spPr bwMode="auto">
          <a:xfrm rot="1992406">
            <a:off x="4419600" y="3581400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393700" y="5280025"/>
            <a:ext cx="86788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latin typeface="华文楷体" pitchFamily="2" charset="-122"/>
                <a:ea typeface="华文楷体" pitchFamily="2" charset="-122"/>
              </a:rPr>
              <a:t>在同一个圆里，有（　　　）条半径，它们的长度都（　　　）。</a:t>
            </a:r>
            <a:endParaRPr kumimoji="1"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4202113" y="5280025"/>
            <a:ext cx="1155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无数　　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1277938" y="5715000"/>
            <a:ext cx="93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相等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92" decel="100000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192" decel="100000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8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9" dur="192" fill="hold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1" dur="192" fill="hold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92" decel="100000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192" decel="100000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0" dur="192" fill="hold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2" dur="192" fill="hold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 animBg="1"/>
      <p:bldP spid="19486" grpId="0" animBg="1"/>
      <p:bldP spid="19487" grpId="0" animBg="1"/>
      <p:bldP spid="19488" grpId="0" animBg="1"/>
      <p:bldP spid="19489" grpId="0" animBg="1"/>
      <p:bldP spid="19490" grpId="0" animBg="1"/>
      <p:bldP spid="19491" grpId="0" animBg="1"/>
      <p:bldP spid="19492" grpId="0" animBg="1"/>
      <p:bldP spid="19493" grpId="0" animBg="1"/>
      <p:bldP spid="19494" grpId="0" animBg="1"/>
      <p:bldP spid="19495" grpId="0" animBg="1"/>
      <p:bldP spid="1949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2667000" y="1524000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572000" y="3429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o</a:t>
            </a:r>
            <a:endParaRPr kumimoji="1" lang="en-US" altLang="zh-CN" sz="3200" b="1" i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962400" y="31242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华文楷体" pitchFamily="2" charset="-122"/>
              <a:ea typeface="华文楷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667000" y="3429000"/>
            <a:ext cx="1905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572000" y="3429000"/>
            <a:ext cx="1905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572000" y="1524000"/>
            <a:ext cx="0" cy="38100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4140200" y="3429000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rPr>
              <a:t>d</a:t>
            </a:r>
            <a:endParaRPr kumimoji="1" lang="en-US" altLang="zh-CN" sz="3200" b="1" i="1">
              <a:solidFill>
                <a:srgbClr val="FF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364163" y="2924175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chemeClr val="tx2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563938" y="2924175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96075" y="283210"/>
            <a:ext cx="28575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00">
                <a:solidFill>
                  <a:srgbClr val="FFFFFF"/>
                </a:solidFill>
              </a:rPr>
              <a:t>kj.hhsxqgtm.net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kj.vrvvegdv.net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kj.ygjchge.net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kj.bsdgrh.net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kj.yfcbvjh.net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kj.jdxvreh.net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kj.ycfhgjvc.net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kj.ynmjki.net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kj.yfcnhgfd.net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kj.lfbreego.net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kj.jbmftft.net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kj.jtkfvhwd.net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kj.cwrwpght.net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kj.wsgfdrv.net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kj.zawfedg.net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kj.svcbfthg.net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kj.sfdhrrfv.net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kj.fvbbjnh.net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kj.lvncftrf.net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kj.jnmyuik.net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kj.ysedgf.net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kj.gcbvcjy.net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kj.ydfhjb.net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kj.tvbnfvgj.net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kj.gcvnvcy.net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kj.scvbvntj.net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kj.cbvdhthv.net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kj.jvbmht.net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kj.kdspcksp.net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kj.cceanpjs.net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kj.ebhkxuag.net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kj.qbeweeku.net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kj.bwhwftuv.net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kj.cbtmbwrb.net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kj.qftrrjxb.net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kj.pwjmcvxd.net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kj.rshnuase.net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kj.pgracngj.net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kj.tkcktrjq.net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kj.sckjhlun.net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kj.aemrmeaq.net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kj.bxdhftj.net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kj.kbsncqaq.net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kj.qktamuex.net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kj.rwrvkhbx.net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kj.xtprjqut.net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kj.qfsgkjgu.net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kj.qtmfuhne.net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kj.hnubkhux.net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kj.tnftubvu.net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kj.qvxvsaug.net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kj.ybvwpie.net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kj.rcqtuhc.net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kj.dsphwto.net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kj.tqauuqq.net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kj.mnoogji.net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kj.vjpaaqj.net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kj.cxjznex.net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kj.shlnguz.net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kj.gjfmlna.net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kj.yvjwdfm.net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kj.ksltbui.net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kj.yzchpqw.net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kj.xvqxtmqx.net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kj.zvbwepfd.net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kj.sgptsxrk.net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kj.rgdxxrwg.net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kj.xdqskrkk.net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kj.qwaxraks.net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kj.heqwnqcv.net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kj.qthagmqd.net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kj.hjwawtqd.net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kj.ufemavgw.net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kj.qremcwwm.net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kj.kkcxskgx.net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kj.peafgptf.net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kj.pefeajdg.net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kj.mfpgpvxs.net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kj.frjeahnm.net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kj.mncjnuhg.net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kj.tbpvpmkd.net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kj.bdmutmrr.net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ls.ssmrscfk.net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ls.gusftrvb.net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ls.cbncpefc.net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ls.pxtbdbhd.net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ls.cfgwnpjn.net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ms.lsxruck.net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ms.kpnfnrcp.net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ms.uvsbjpna.net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ms.beswkfbv.net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ms.exrxbvsp.net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ms.gcdrvxcv.net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ms.tcmtdwtf.net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ms.nqwgyup.net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ms.tanubqp.net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ms.ncdkchvm.net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ms.szvwidm.net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ms.ucummwjd.net</a:t>
            </a:r>
            <a:endParaRPr lang="zh-CN" altLang="en-US" sz="100">
              <a:solidFill>
                <a:srgbClr val="FFFFFF"/>
              </a:solidFill>
            </a:endParaRPr>
          </a:p>
          <a:p>
            <a:pPr algn="l"/>
            <a:r>
              <a:rPr lang="zh-CN" altLang="en-US" sz="100">
                <a:solidFill>
                  <a:srgbClr val="FFFFFF"/>
                </a:solidFill>
              </a:rPr>
              <a:t>ms.ydcihyk.net</a:t>
            </a:r>
            <a:endParaRPr lang="zh-CN" altLang="en-US" sz="1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  <p:bldP spid="23560" grpId="0" autoUpdateAnimBg="0"/>
      <p:bldP spid="23561" grpId="0" autoUpdateAnimBg="0"/>
      <p:bldP spid="2356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667000" y="1524000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572000" y="3429000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o</a:t>
            </a:r>
            <a:endParaRPr kumimoji="1" lang="en-US" altLang="zh-CN" sz="3200" b="1" i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962400" y="31242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华文楷体" pitchFamily="2" charset="-122"/>
              <a:ea typeface="华文楷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572000" y="1524000"/>
            <a:ext cx="0" cy="38100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191000" y="3429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rPr>
              <a:t>d</a:t>
            </a:r>
            <a:endParaRPr kumimoji="1" lang="en-US" altLang="zh-CN" sz="2400" b="1" i="1">
              <a:solidFill>
                <a:srgbClr val="FF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rot="2700000">
            <a:off x="2934494" y="2780506"/>
            <a:ext cx="1905000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rot="5400000">
            <a:off x="3635376" y="2492375"/>
            <a:ext cx="1871662" cy="15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851275" y="2205038"/>
            <a:ext cx="381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572000" y="2133600"/>
            <a:ext cx="381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i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2800" b="1" i="1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4572000" y="34290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364163" y="2852738"/>
            <a:ext cx="381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chemeClr val="tx2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08" grpId="0" animBg="1"/>
      <p:bldP spid="25609" grpId="0" autoUpdateAnimBg="0"/>
      <p:bldP spid="2561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667000" y="1524000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0" y="3429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o</a:t>
            </a:r>
            <a:endParaRPr kumimoji="1" lang="en-US" altLang="zh-CN" sz="3200" b="1" i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962400" y="31242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华文楷体" pitchFamily="2" charset="-122"/>
              <a:ea typeface="华文楷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572000" y="1524000"/>
            <a:ext cx="0" cy="38100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140200" y="3357563"/>
            <a:ext cx="381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rPr>
              <a:t>d</a:t>
            </a:r>
            <a:endParaRPr kumimoji="1" lang="en-US" altLang="zh-CN" sz="3200" b="1" i="1">
              <a:solidFill>
                <a:srgbClr val="FF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rot="5400000">
            <a:off x="3618707" y="2475706"/>
            <a:ext cx="1905000" cy="158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rot="2700000">
            <a:off x="4306094" y="40759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rot="5400000">
            <a:off x="3620294" y="4380706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572000" y="2133600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292725" y="3644900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2060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rgbClr val="00206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4572000" y="4419600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2060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kumimoji="1" lang="en-US" altLang="zh-CN" sz="3200" b="1" i="1">
              <a:solidFill>
                <a:srgbClr val="00206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  <p:bldP spid="27657" grpId="0" animBg="1"/>
      <p:bldP spid="27659" grpId="0" autoUpdateAnimBg="0"/>
      <p:bldP spid="2766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762000" y="1000125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667000" y="2905125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5050"/>
                </a:solidFill>
                <a:latin typeface="Times New Roman" panose="02020603050405020304" pitchFamily="18" charset="0"/>
              </a:rPr>
              <a:t>o</a:t>
            </a:r>
            <a:endParaRPr kumimoji="1" lang="en-US" altLang="zh-CN" sz="3200" b="1" i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057400" y="2600325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667000" y="1000125"/>
            <a:ext cx="0" cy="38100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24075" y="2570163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 i="1">
                <a:solidFill>
                  <a:srgbClr val="FF66FF"/>
                </a:solidFill>
                <a:latin typeface="Times New Roman" panose="02020603050405020304" pitchFamily="18" charset="0"/>
              </a:rPr>
              <a:t>d</a:t>
            </a:r>
            <a:endParaRPr kumimoji="1" lang="en-US" altLang="zh-CN" sz="3600" b="1" i="1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rot="5400000">
            <a:off x="1731169" y="1951831"/>
            <a:ext cx="1905000" cy="1588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rot="5400000">
            <a:off x="1715294" y="3856831"/>
            <a:ext cx="1905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700338" y="1633538"/>
            <a:ext cx="3921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0000FF"/>
                </a:solidFill>
                <a:latin typeface="Times New Roman" panose="02020603050405020304" pitchFamily="18" charset="0"/>
              </a:rPr>
              <a:t>r</a:t>
            </a:r>
            <a:endParaRPr kumimoji="1" lang="en-US" altLang="zh-CN" sz="3200" b="1" i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700338" y="3578225"/>
            <a:ext cx="38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chemeClr val="tx2"/>
                </a:solidFill>
                <a:latin typeface="Times New Roman" panose="02020603050405020304" pitchFamily="18" charset="0"/>
              </a:rPr>
              <a:t>r</a:t>
            </a:r>
            <a:endParaRPr kumimoji="1" lang="en-US" altLang="zh-CN" sz="3200" b="1" i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2895600" y="2752725"/>
            <a:ext cx="2286000" cy="304800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5486400" y="2600325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 i="1">
                <a:solidFill>
                  <a:srgbClr val="FF66FF"/>
                </a:solidFill>
                <a:latin typeface="Times New Roman" panose="02020603050405020304" pitchFamily="18" charset="0"/>
              </a:rPr>
              <a:t>d</a:t>
            </a:r>
            <a:r>
              <a:rPr kumimoji="1" lang="en-US" altLang="zh-CN" sz="3600" b="1" i="1">
                <a:latin typeface="Times New Roman" panose="02020603050405020304" pitchFamily="18" charset="0"/>
              </a:rPr>
              <a:t>=</a:t>
            </a:r>
            <a:r>
              <a:rPr kumimoji="1" lang="en-US" altLang="zh-CN" sz="3600" b="1" i="1">
                <a:solidFill>
                  <a:srgbClr val="0000FF"/>
                </a:solidFill>
                <a:latin typeface="Times New Roman" panose="02020603050405020304" pitchFamily="18" charset="0"/>
              </a:rPr>
              <a:t>r</a:t>
            </a:r>
            <a:r>
              <a:rPr kumimoji="1" lang="en-US" altLang="zh-CN" sz="3600" b="1" i="1">
                <a:latin typeface="Times New Roman" panose="02020603050405020304" pitchFamily="18" charset="0"/>
              </a:rPr>
              <a:t>+</a:t>
            </a:r>
            <a:r>
              <a:rPr kumimoji="1" lang="en-US" altLang="zh-CN" sz="3600" b="1" i="1">
                <a:solidFill>
                  <a:schemeClr val="tx2"/>
                </a:solidFill>
                <a:latin typeface="Times New Roman" panose="02020603050405020304" pitchFamily="18" charset="0"/>
              </a:rPr>
              <a:t>r</a:t>
            </a:r>
            <a:endParaRPr kumimoji="1" lang="en-US" altLang="zh-CN" sz="36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6011863" y="3146425"/>
            <a:ext cx="207962" cy="300038"/>
          </a:xfrm>
          <a:prstGeom prst="downArrow">
            <a:avLst>
              <a:gd name="adj1" fmla="val 50000"/>
              <a:gd name="adj2" fmla="val 36069"/>
            </a:avLst>
          </a:prstGeom>
          <a:solidFill>
            <a:srgbClr val="FFFF66"/>
          </a:solidFill>
          <a:ln w="9525">
            <a:solidFill>
              <a:srgbClr val="0000FF"/>
            </a:solidFill>
            <a:miter lim="800000"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508625" y="3578225"/>
            <a:ext cx="1295400" cy="762000"/>
          </a:xfrm>
          <a:prstGeom prst="rect">
            <a:avLst/>
          </a:prstGeom>
          <a:noFill/>
          <a:ln w="25400">
            <a:solidFill>
              <a:srgbClr val="92D05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 b="1" i="1">
                <a:latin typeface="Times New Roman" panose="02020603050405020304" pitchFamily="18" charset="0"/>
              </a:rPr>
              <a:t>d=2r</a:t>
            </a:r>
            <a:endParaRPr kumimoji="1" lang="en-US" altLang="zh-CN" sz="4400" b="1">
              <a:latin typeface="Times New Roman" panose="02020603050405020304" pitchFamily="18" charset="0"/>
            </a:endParaRP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508625" y="4802188"/>
            <a:ext cx="1295400" cy="762000"/>
          </a:xfrm>
          <a:prstGeom prst="rect">
            <a:avLst/>
          </a:prstGeom>
          <a:noFill/>
          <a:ln w="25400">
            <a:solidFill>
              <a:srgbClr val="92D05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 b="1" i="1">
                <a:latin typeface="Times New Roman" panose="02020603050405020304" pitchFamily="18" charset="0"/>
              </a:rPr>
              <a:t>r= </a:t>
            </a:r>
            <a:r>
              <a:rPr kumimoji="1" lang="en-US" altLang="zh-CN" sz="4400" b="1" i="1" u="sng" baseline="50000">
                <a:latin typeface="Times New Roman" panose="02020603050405020304" pitchFamily="18" charset="0"/>
              </a:rPr>
              <a:t>d</a:t>
            </a:r>
            <a:endParaRPr kumimoji="1" lang="en-US" altLang="zh-CN" sz="4400" b="1">
              <a:latin typeface="Times New Roman" panose="02020603050405020304" pitchFamily="18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6011863" y="4946650"/>
            <a:ext cx="4603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400" b="1" i="1" baseline="-25000">
                <a:latin typeface="Times New Roman" panose="02020603050405020304" pitchFamily="18" charset="0"/>
              </a:rPr>
              <a:t> 2</a:t>
            </a:r>
            <a:endParaRPr kumimoji="1" lang="en-US" altLang="zh-CN" sz="4400" b="1" i="1" baseline="-25000">
              <a:latin typeface="Times New Roman" panose="02020603050405020304" pitchFamily="18" charset="0"/>
            </a:endParaRPr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>
            <a:off x="6011863" y="4441825"/>
            <a:ext cx="207962" cy="293688"/>
          </a:xfrm>
          <a:prstGeom prst="downArrow">
            <a:avLst>
              <a:gd name="adj1" fmla="val 50000"/>
              <a:gd name="adj2" fmla="val 35305"/>
            </a:avLst>
          </a:prstGeom>
          <a:solidFill>
            <a:srgbClr val="FFFF66"/>
          </a:solidFill>
          <a:ln w="9525">
            <a:solidFill>
              <a:srgbClr val="0000FF"/>
            </a:solidFill>
            <a:miter lim="800000"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785813" y="5648325"/>
            <a:ext cx="73580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在同一个圆里，直径是半径的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２倍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，半径是直径的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一半。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 animBg="1"/>
      <p:bldP spid="29708" grpId="0" autoUpdateAnimBg="0"/>
      <p:bldP spid="29709" grpId="0" animBg="1"/>
      <p:bldP spid="29710" grpId="0" animBg="1"/>
      <p:bldP spid="29711" grpId="0" animBg="1"/>
      <p:bldP spid="29712" grpId="0" autoUpdateAnimBg="0"/>
      <p:bldP spid="29713" grpId="0" animBg="1"/>
      <p:bldP spid="297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933056"/>
            <a:ext cx="5140171" cy="2068497"/>
          </a:xfrm>
          <a:prstGeom prst="rect">
            <a:avLst/>
          </a:prstGeom>
        </p:spPr>
      </p:pic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16386" name="图片 1" descr="抠图、试一试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928688"/>
            <a:ext cx="2500312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500188" y="1643063"/>
            <a:ext cx="1643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试一试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214313" y="2643188"/>
            <a:ext cx="8715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用下面的方法可以测量出没有圆心的圆的直径。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75" y="4000500"/>
            <a:ext cx="3214688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857250" y="1428750"/>
            <a:ext cx="7215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分别量出下面圆内的几条线段的长度。你发现了什么？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7411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86375" y="2643188"/>
            <a:ext cx="27241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57313" y="5149850"/>
            <a:ext cx="2786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直径最长</a:t>
            </a:r>
            <a:endParaRPr lang="zh-CN" altLang="en-US" sz="40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643563" y="3214688"/>
            <a:ext cx="2286000" cy="5715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0800000" flipH="1" flipV="1">
            <a:off x="5357813" y="3990975"/>
            <a:ext cx="2571750" cy="1111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572125" y="4643438"/>
            <a:ext cx="2143125" cy="158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9584E-6 L -0.32101 -4.4958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59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4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9.25069E-8 L -0.321 0.0013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5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01573E-6 L -0.29739 -0.0300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78" y="-1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18434" name="图片 3" descr="抠图、练一练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500" y="928688"/>
            <a:ext cx="2357438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357313" y="1711325"/>
            <a:ext cx="1643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练一练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500063" y="2514600"/>
            <a:ext cx="785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找出下面各圆的半径或直径并用字母表示。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357188" y="3500438"/>
            <a:ext cx="8429625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" y="4191000"/>
            <a:ext cx="1500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直径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d</a:t>
            </a:r>
            <a:endParaRPr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00500" y="4786313"/>
            <a:ext cx="1214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半径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00938" y="3929063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半径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r</a:t>
            </a:r>
            <a:endParaRPr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500063" y="1214438"/>
            <a:ext cx="785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按要求画出半径或直径，用字母表示测量。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1">
            <a:lum contrast="20000"/>
          </a:blip>
          <a:srcRect/>
          <a:stretch>
            <a:fillRect/>
          </a:stretch>
        </p:blipFill>
        <p:spPr bwMode="auto">
          <a:xfrm>
            <a:off x="357188" y="1857375"/>
            <a:ext cx="839152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2357438" y="4000500"/>
            <a:ext cx="1285875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357938" y="3929063"/>
            <a:ext cx="2143125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2071688" y="2143125"/>
            <a:ext cx="65722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你注意过吗？下水道的井盖都是圆形的。你知道这是为什么吗</a:t>
            </a:r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？ 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0484" name="图片 5" descr="？.wmf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4313" y="1214438"/>
            <a:ext cx="20097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2886075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28600" y="2132856"/>
            <a:ext cx="87630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、结合具体实物，经历认识圆的过程。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、了解圆的特征及其各部分名称，理解同一个圆中直径与半径的关系。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、通过观察、操作、想象等活动，发展空间观念。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895600" y="955675"/>
            <a:ext cx="3048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latin typeface="华文楷体" pitchFamily="2" charset="-122"/>
                <a:ea typeface="华文楷体" pitchFamily="2" charset="-122"/>
              </a:rPr>
              <a:t>教学目标</a:t>
            </a:r>
            <a:endParaRPr lang="zh-CN" altLang="en-US" sz="4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4100" name="图片 3" descr="QQ截图2014081910565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0125" y="1000125"/>
            <a:ext cx="58578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1643063" y="1071563"/>
            <a:ext cx="4643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动物汽车设计大赛。</a:t>
            </a:r>
            <a:endParaRPr lang="zh-CN" altLang="en-US" sz="3200" b="1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86620"/>
            <a:ext cx="6429375" cy="468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5122" name="图片 1" descr="？.wmf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0063" y="1143000"/>
            <a:ext cx="20097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071563" y="3443288"/>
            <a:ext cx="728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为什么小猴子设计的汽车是跑的最快最稳的呢？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00063" y="1143000"/>
            <a:ext cx="80724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我们周围有很多物品的面都是圆形的，如硬币的面、钟面、圆桌的面、茶叶筒的上下面等。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图片 3" descr="0_副本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14438" y="3360738"/>
            <a:ext cx="11430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1_副本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38" y="2789238"/>
            <a:ext cx="2428875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2_副本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3143250"/>
            <a:ext cx="2535238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3_副本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2571750"/>
            <a:ext cx="6429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1214438" y="3357563"/>
            <a:ext cx="1143000" cy="11430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928938" y="2786063"/>
            <a:ext cx="2428875" cy="235743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715000" y="3143250"/>
            <a:ext cx="2500313" cy="64293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286500" y="2571750"/>
            <a:ext cx="642938" cy="14287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00125" y="5357813"/>
            <a:ext cx="7429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你还能举出哪些物品的面是圆形的？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7170" name="图片 1" descr="0_副本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85938" y="1714500"/>
            <a:ext cx="11430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2" descr="1_副本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5" y="1003300"/>
            <a:ext cx="242887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/>
        </p:nvSpPr>
        <p:spPr>
          <a:xfrm>
            <a:off x="1785938" y="1714500"/>
            <a:ext cx="1143000" cy="11430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429125" y="1000125"/>
            <a:ext cx="2428875" cy="235743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4869160"/>
            <a:ext cx="70723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观察得出圆的特征：由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曲线围成的封闭图形，无顶点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97687E-6 L -0.00191 0.271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13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20259E-6 L 0.00087 0.33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69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8194" name="Picture 1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857250" y="2000250"/>
            <a:ext cx="562133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2" descr="QQ截图20140819144948_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214438"/>
            <a:ext cx="6953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357313" y="1357313"/>
            <a:ext cx="4643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认识圆。</a:t>
            </a:r>
            <a:endParaRPr lang="zh-CN" altLang="en-US" sz="3200" b="1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38" y="1000125"/>
            <a:ext cx="261937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071563" y="2786063"/>
            <a:ext cx="7072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一个圆有多少条直径和多少条半径？它们有什么关系？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071563" y="4371975"/>
            <a:ext cx="7072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圆和我们以前学过的图形有什么不同？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667000" y="1000125"/>
            <a:ext cx="3810000" cy="38100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572000" y="2905125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i="1">
                <a:solidFill>
                  <a:srgbClr val="FF5050"/>
                </a:solidFill>
                <a:latin typeface="Times New Roman" panose="02020603050405020304" pitchFamily="18" charset="0"/>
              </a:rPr>
              <a:t>o</a:t>
            </a:r>
            <a:endParaRPr kumimoji="1" lang="en-US" altLang="zh-CN" sz="3200" b="1" i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962400" y="2600325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endParaRPr kumimoji="1" lang="en-US" altLang="zh-CN" sz="3200" b="1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2667000" y="2905125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572000" y="1000125"/>
            <a:ext cx="0" cy="381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124200" y="1685925"/>
            <a:ext cx="289560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3124200" y="1609725"/>
            <a:ext cx="2895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3352800" y="1457325"/>
            <a:ext cx="2438400" cy="2895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3505200" y="1304925"/>
            <a:ext cx="2133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3810000" y="1152525"/>
            <a:ext cx="152400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4191000" y="1000125"/>
            <a:ext cx="762000" cy="381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2667000" y="2905125"/>
            <a:ext cx="3810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rot="664556">
            <a:off x="2667000" y="2905125"/>
            <a:ext cx="3810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rot="1401037">
            <a:off x="2667000" y="2905125"/>
            <a:ext cx="3810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rot="2374471">
            <a:off x="2667000" y="2905125"/>
            <a:ext cx="3810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2667000" y="2905125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3352800" y="1457325"/>
            <a:ext cx="2438400" cy="2895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3505200" y="1304925"/>
            <a:ext cx="2133600" cy="3200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3810000" y="1152525"/>
            <a:ext cx="1524000" cy="3505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4191000" y="1000125"/>
            <a:ext cx="762000" cy="3810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4572000" y="1000125"/>
            <a:ext cx="0" cy="3810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 rot="2374471">
            <a:off x="2667000" y="2905125"/>
            <a:ext cx="3810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3352800" y="1457325"/>
            <a:ext cx="2438400" cy="2895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3505200" y="1304925"/>
            <a:ext cx="2133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3779838" y="1176338"/>
            <a:ext cx="152400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1" name="Line 27"/>
          <p:cNvSpPr>
            <a:spLocks noChangeShapeType="1"/>
          </p:cNvSpPr>
          <p:nvPr/>
        </p:nvSpPr>
        <p:spPr bwMode="auto">
          <a:xfrm>
            <a:off x="4191000" y="1000125"/>
            <a:ext cx="762000" cy="381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2" name="Line 28"/>
          <p:cNvSpPr>
            <a:spLocks noChangeShapeType="1"/>
          </p:cNvSpPr>
          <p:nvPr/>
        </p:nvSpPr>
        <p:spPr bwMode="auto">
          <a:xfrm>
            <a:off x="4572000" y="1000125"/>
            <a:ext cx="0" cy="381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 flipH="1">
            <a:off x="4114800" y="1076325"/>
            <a:ext cx="914400" cy="3657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 rot="180384" flipH="1">
            <a:off x="3657600" y="1228725"/>
            <a:ext cx="1828800" cy="3352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35" name="Line 31"/>
          <p:cNvSpPr>
            <a:spLocks noChangeShapeType="1"/>
          </p:cNvSpPr>
          <p:nvPr/>
        </p:nvSpPr>
        <p:spPr bwMode="auto">
          <a:xfrm flipV="1">
            <a:off x="3124200" y="1609725"/>
            <a:ext cx="289560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22263" y="5186363"/>
            <a:ext cx="86788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 dirty="0">
                <a:latin typeface="华文楷体" pitchFamily="2" charset="-122"/>
                <a:ea typeface="华文楷体" pitchFamily="2" charset="-122"/>
              </a:rPr>
              <a:t>在同一个圆里，有（　　　）条直径，它们的长度都（　　　）。</a:t>
            </a:r>
            <a:endParaRPr kumimoji="1"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4143375" y="5214938"/>
            <a:ext cx="1008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无数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1204913" y="5643563"/>
            <a:ext cx="1152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相等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>
            <a:off x="2700338" y="2905125"/>
            <a:ext cx="38163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 animBg="1"/>
      <p:bldP spid="21528" grpId="0" animBg="1"/>
      <p:bldP spid="21529" grpId="0" animBg="1"/>
      <p:bldP spid="21530" grpId="0" animBg="1"/>
      <p:bldP spid="21531" grpId="0" animBg="1"/>
      <p:bldP spid="21532" grpId="0" animBg="1"/>
      <p:bldP spid="21533" grpId="0" animBg="1"/>
      <p:bldP spid="21534" grpId="0" animBg="1"/>
      <p:bldP spid="21535" grpId="0" animBg="1"/>
      <p:bldP spid="21539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1989</Words>
  <Application>WPS 演示</Application>
  <PresentationFormat>全屏显示(4:3)</PresentationFormat>
  <Paragraphs>223</Paragraphs>
  <Slides>19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华文楷体</vt:lpstr>
      <vt:lpstr>Times New Roman</vt:lpstr>
      <vt:lpstr>微软雅黑</vt:lpstr>
      <vt:lpstr>Arial Unicode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keywords>第一PPT模板网-WWW.1PPT.COM</cp:keywords>
  <dc:description>第一PPT模板网-WWW.1PPT.COM</dc:description>
  <dc:subject>第一PPT模板网-WWW.1PPT.COM</dc:subject>
  <cp:lastModifiedBy>不曾相识的微笑</cp:lastModifiedBy>
  <cp:revision>6</cp:revision>
  <dcterms:created xsi:type="dcterms:W3CDTF">2014-08-19T07:29:00Z</dcterms:created>
  <dcterms:modified xsi:type="dcterms:W3CDTF">2018-05-16T02:57:58Z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