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308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CC00"/>
    <a:srgbClr val="003366"/>
    <a:srgbClr val="0066FF"/>
    <a:srgbClr val="FF5050"/>
    <a:srgbClr val="33CC33"/>
    <a:srgbClr val="CC330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 showGuides="1">
      <p:cViewPr varScale="1">
        <p:scale>
          <a:sx n="94" d="100"/>
          <a:sy n="94" d="100"/>
        </p:scale>
        <p:origin x="-8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深圳复读营 </a:t>
            </a:r>
            <a:r>
              <a:rPr lang="en-US" altLang="zh-CN" dirty="0" smtClean="0"/>
              <a:t>13926516894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D09F9-1BF9-48CC-BA6F-FED7F2329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13926516894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D09F9-1BF9-48CC-BA6F-FED7F23299A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GIF"/><Relationship Id="rId1" Type="http://schemas.openxmlformats.org/officeDocument/2006/relationships/hyperlink" Target="../&#39640;&#20013;&#25945;&#32946;/&#39640;&#32771;&#25216;&#24039;/&#35838;&#20214;/07&#24191;&#24030;&#19968;&#27169;/2007&#24180;(2)/&#39064;&#24847;&#20316;&#25991;&#35757;&#32451;&#26448;&#26009;&#65288;&#25919;&#27835;&#29677;&#65289;/&#26032;&#24314;&#25991;&#20214;&#22841;1/&#30701;&#20449;&#32451;&#20064;.ppt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media" Target="file:///C:\Users\Administrator\Music\&#26519;&#28023;-&#29749;&#29750;&#35821;(&#12298;&#20964;&#31359;&#29281;&#20025;&#12299;&#30005;&#35270;&#21095;&#25554;&#26354;).mp3" TargetMode="External"/><Relationship Id="rId3" Type="http://schemas.openxmlformats.org/officeDocument/2006/relationships/audio" Target="file:///C:\Users\Administrator\Music\&#26519;&#28023;-&#29749;&#29750;&#35821;(&#12298;&#20964;&#31359;&#29281;&#20025;&#12299;&#30005;&#35270;&#21095;&#25554;&#26354;).mp3" TargetMode="Externa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1" Type="http://schemas.openxmlformats.org/officeDocument/2006/relationships/hyperlink" Target="http://baike.baidu.com/image/4e83cb62b401a4cee7113ae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矩形 3073"/>
          <p:cNvSpPr/>
          <p:nvPr/>
        </p:nvSpPr>
        <p:spPr>
          <a:xfrm rot="5400000">
            <a:off x="63500" y="1873250"/>
            <a:ext cx="3543300" cy="1439863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>
                    <a:alpha val="10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咸阳城东楼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>
                  <a:alpha val="10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5" name="矩形 3074"/>
          <p:cNvSpPr/>
          <p:nvPr/>
        </p:nvSpPr>
        <p:spPr>
          <a:xfrm>
            <a:off x="7165975" y="4724400"/>
            <a:ext cx="1506538" cy="11080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/>
            <a:r>
              <a:rPr lang="zh-CN" altLang="en-US" sz="3600" b="1" i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>
                    <a:alpha val="10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唐 许浑</a:t>
            </a:r>
            <a:endParaRPr lang="zh-CN" altLang="en-US" sz="3600" b="1" i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>
                  <a:alpha val="10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内容占位符 1"/>
          <p:cNvSpPr>
            <a:spLocks noGrp="1"/>
          </p:cNvSpPr>
          <p:nvPr>
            <p:ph idx="4294967295"/>
          </p:nvPr>
        </p:nvSpPr>
        <p:spPr>
          <a:xfrm>
            <a:off x="457200" y="517281"/>
            <a:ext cx="8229600" cy="5401408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 dirty="0" smtClean="0">
                <a:solidFill>
                  <a:srgbClr val="3333CC"/>
                </a:solidFill>
                <a:latin typeface="楷体_GB2312" pitchFamily="1" charset="-122"/>
                <a:ea typeface="楷体_GB2312" pitchFamily="1" charset="-122"/>
              </a:rPr>
              <a:t>  此后</a:t>
            </a:r>
            <a:r>
              <a:rPr lang="zh-CN" altLang="en-US" b="1" dirty="0">
                <a:solidFill>
                  <a:srgbClr val="3333CC"/>
                </a:solidFill>
                <a:latin typeface="楷体_GB2312" pitchFamily="1" charset="-122"/>
                <a:ea typeface="楷体_GB2312" pitchFamily="1" charset="-122"/>
              </a:rPr>
              <a:t>李商隐卷进两党纷争，既和他们都有交往，又反对两党争权夺利。牛党主持朝政以后，他遂受冷遇、排斥，以致漂泊四方，最后李商隐满怀报国之志，在悲愤寂寞中死去。终年四十六岁。</a:t>
            </a:r>
            <a:br>
              <a:rPr lang="zh-CN" altLang="en-US" b="1" dirty="0">
                <a:solidFill>
                  <a:srgbClr val="3333CC"/>
                </a:solidFill>
                <a:latin typeface="楷体_GB2312" pitchFamily="1" charset="-122"/>
                <a:ea typeface="楷体_GB2312" pitchFamily="1" charset="-122"/>
              </a:rPr>
            </a:br>
            <a:r>
              <a:rPr lang="zh-CN" altLang="en-US" b="1" dirty="0">
                <a:solidFill>
                  <a:srgbClr val="3333CC"/>
                </a:solidFill>
                <a:latin typeface="楷体_GB2312" pitchFamily="1" charset="-122"/>
                <a:ea typeface="楷体_GB2312" pitchFamily="1" charset="-122"/>
              </a:rPr>
              <a:t>　　在</a:t>
            </a:r>
            <a:r>
              <a:rPr lang="zh-CN" altLang="en-US" b="1" u="sng" dirty="0">
                <a:solidFill>
                  <a:srgbClr val="3333CC"/>
                </a:solidFill>
                <a:latin typeface="楷体_GB2312" pitchFamily="1" charset="-122"/>
                <a:ea typeface="楷体_GB2312" pitchFamily="1" charset="-122"/>
              </a:rPr>
              <a:t>爱情生活</a:t>
            </a:r>
            <a:r>
              <a:rPr lang="zh-CN" altLang="en-US" b="1" dirty="0">
                <a:solidFill>
                  <a:srgbClr val="3333CC"/>
                </a:solidFill>
                <a:latin typeface="楷体_GB2312" pitchFamily="1" charset="-122"/>
                <a:ea typeface="楷体_GB2312" pitchFamily="1" charset="-122"/>
              </a:rPr>
              <a:t>方面，诗人也屡遭不幸。青年时期，他先后与女道士宋真人、洛阳商人少女柳枝相爱，均以悲剧告终。与王茂元之女结婚后，夫妻感情甚好，幸福生活不过十余年，妻子因病亡故。政治和爱情上的双重不幸，使诗人的诗作常寄予着深沉的身世之感。</a:t>
            </a:r>
            <a:endParaRPr lang="zh-CN" altLang="en-US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ChangeArrowheads="1"/>
          </p:cNvSpPr>
          <p:nvPr/>
        </p:nvSpPr>
        <p:spPr bwMode="auto">
          <a:xfrm>
            <a:off x="2312377" y="228600"/>
            <a:ext cx="4254012" cy="840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060">
                <a:solidFill>
                  <a:srgbClr val="3333CC"/>
                </a:solidFill>
                <a:latin typeface="Arial" panose="020B0604020202020204" pitchFamily="34" charset="0"/>
              </a:rPr>
              <a:t>二、无题诗界定</a:t>
            </a:r>
            <a:endParaRPr lang="zh-CN" altLang="en-US" sz="4060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Text Box 11"/>
          <p:cNvSpPr txBox="1">
            <a:spLocks noChangeArrowheads="1"/>
          </p:cNvSpPr>
          <p:nvPr/>
        </p:nvSpPr>
        <p:spPr bwMode="auto">
          <a:xfrm>
            <a:off x="317989" y="1434612"/>
            <a:ext cx="8573965" cy="555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955">
                <a:solidFill>
                  <a:schemeClr val="tx2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    </a:t>
            </a:r>
            <a:r>
              <a:rPr lang="zh-CN" altLang="en-US" sz="2955">
                <a:solidFill>
                  <a:schemeClr val="tx2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李商隐的爱情诗是最为人们广泛传诵的。他常取名</a:t>
            </a:r>
            <a:r>
              <a:rPr lang="en-US" altLang="zh-CN" sz="2955">
                <a:solidFill>
                  <a:schemeClr val="tx2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《</a:t>
            </a:r>
            <a:r>
              <a:rPr lang="zh-CN" altLang="en-US" sz="2955">
                <a:solidFill>
                  <a:schemeClr val="tx2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无题</a:t>
            </a:r>
            <a:r>
              <a:rPr lang="en-US" altLang="zh-CN" sz="2955">
                <a:solidFill>
                  <a:schemeClr val="tx2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</a:t>
            </a:r>
            <a:r>
              <a:rPr lang="zh-CN" altLang="en-US" sz="2955">
                <a:solidFill>
                  <a:schemeClr val="tx2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r>
              <a:rPr lang="zh-CN" altLang="en-US" sz="2955">
                <a:latin typeface="华文仿宋" panose="02010600040101010101" pitchFamily="2" charset="-122"/>
                <a:ea typeface="华文仿宋" panose="02010600040101010101" pitchFamily="2" charset="-122"/>
              </a:rPr>
              <a:t>以“无题”作为诗的题目是李商隐的独创。这类诗并非成于一时一地，大多以男女爱情相思为题材，其中有的可能别有寄寓，也可能以恋爱本事为依托。情思婉转沉挚，辞藻典雅精丽。其内容或因不便明言，或因难用一个恰当的题目表现，所以</a:t>
            </a:r>
            <a:r>
              <a:rPr lang="zh-CN" altLang="en-US" sz="2955" u="sng">
                <a:latin typeface="华文仿宋" panose="02010600040101010101" pitchFamily="2" charset="-122"/>
                <a:ea typeface="华文仿宋" panose="02010600040101010101" pitchFamily="2" charset="-122"/>
              </a:rPr>
              <a:t>命名为“无题”</a:t>
            </a:r>
            <a:r>
              <a:rPr lang="zh-CN" altLang="en-US" sz="2955">
                <a:latin typeface="华文仿宋" panose="02010600040101010101" pitchFamily="2" charset="-122"/>
                <a:ea typeface="华文仿宋" panose="02010600040101010101" pitchFamily="2" charset="-122"/>
              </a:rPr>
              <a:t>，这是一类；还有一类无题诗，是</a:t>
            </a:r>
            <a:r>
              <a:rPr lang="zh-CN" altLang="en-US" sz="2955" u="sng">
                <a:latin typeface="华文仿宋" panose="02010600040101010101" pitchFamily="2" charset="-122"/>
                <a:ea typeface="华文仿宋" panose="02010600040101010101" pitchFamily="2" charset="-122"/>
              </a:rPr>
              <a:t>用篇首或句中二字为题</a:t>
            </a:r>
            <a:r>
              <a:rPr lang="zh-CN" altLang="en-US" sz="2955">
                <a:latin typeface="华文仿宋" panose="02010600040101010101" pitchFamily="2" charset="-122"/>
                <a:ea typeface="华文仿宋" panose="02010600040101010101" pitchFamily="2" charset="-122"/>
              </a:rPr>
              <a:t>，如</a:t>
            </a:r>
            <a:r>
              <a:rPr lang="en-US" altLang="zh-CN" sz="2955">
                <a:latin typeface="华文仿宋" panose="02010600040101010101" pitchFamily="2" charset="-122"/>
                <a:ea typeface="华文仿宋" panose="02010600040101010101" pitchFamily="2" charset="-122"/>
              </a:rPr>
              <a:t>《</a:t>
            </a:r>
            <a:r>
              <a:rPr lang="zh-CN" altLang="en-US" sz="2955">
                <a:latin typeface="华文仿宋" panose="02010600040101010101" pitchFamily="2" charset="-122"/>
                <a:ea typeface="华文仿宋" panose="02010600040101010101" pitchFamily="2" charset="-122"/>
              </a:rPr>
              <a:t>锦瑟</a:t>
            </a:r>
            <a:r>
              <a:rPr lang="en-US" altLang="zh-CN" sz="2955">
                <a:latin typeface="华文仿宋" panose="02010600040101010101" pitchFamily="2" charset="-122"/>
                <a:ea typeface="华文仿宋" panose="02010600040101010101" pitchFamily="2" charset="-122"/>
              </a:rPr>
              <a:t>》</a:t>
            </a:r>
            <a:r>
              <a:rPr lang="zh-CN" altLang="en-US" sz="2955">
                <a:latin typeface="华文仿宋" panose="02010600040101010101" pitchFamily="2" charset="-122"/>
                <a:ea typeface="华文仿宋" panose="02010600040101010101" pitchFamily="2" charset="-122"/>
              </a:rPr>
              <a:t>、</a:t>
            </a:r>
            <a:r>
              <a:rPr lang="en-US" altLang="zh-CN" sz="2955">
                <a:latin typeface="华文仿宋" panose="02010600040101010101" pitchFamily="2" charset="-122"/>
                <a:ea typeface="华文仿宋" panose="02010600040101010101" pitchFamily="2" charset="-122"/>
              </a:rPr>
              <a:t>《</a:t>
            </a:r>
            <a:r>
              <a:rPr lang="zh-CN" altLang="en-US" sz="2955">
                <a:latin typeface="华文仿宋" panose="02010600040101010101" pitchFamily="2" charset="-122"/>
                <a:ea typeface="华文仿宋" panose="02010600040101010101" pitchFamily="2" charset="-122"/>
              </a:rPr>
              <a:t>碧城</a:t>
            </a:r>
            <a:r>
              <a:rPr lang="en-US" altLang="zh-CN" sz="2955">
                <a:latin typeface="华文仿宋" panose="02010600040101010101" pitchFamily="2" charset="-122"/>
                <a:ea typeface="华文仿宋" panose="02010600040101010101" pitchFamily="2" charset="-122"/>
              </a:rPr>
              <a:t>》</a:t>
            </a:r>
            <a:r>
              <a:rPr lang="zh-CN" altLang="en-US" sz="2955">
                <a:latin typeface="华文仿宋" panose="02010600040101010101" pitchFamily="2" charset="-122"/>
                <a:ea typeface="华文仿宋" panose="02010600040101010101" pitchFamily="2" charset="-122"/>
              </a:rPr>
              <a:t>。 </a:t>
            </a:r>
            <a:br>
              <a:rPr lang="zh-CN" altLang="en-US" sz="2955">
                <a:latin typeface="华文仿宋" panose="02010600040101010101" pitchFamily="2" charset="-122"/>
                <a:ea typeface="华文仿宋" panose="02010600040101010101" pitchFamily="2" charset="-122"/>
              </a:rPr>
            </a:br>
            <a:endParaRPr lang="zh-CN" altLang="en-US" sz="2955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pic>
        <p:nvPicPr>
          <p:cNvPr id="6148" name="Picture 13" descr="32">
            <a:hlinkClick r:id="rId1" action="ppaction://hlinkpres?slideindex=1&amp;slidetitle="/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7808" y="263769"/>
            <a:ext cx="1144466" cy="98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CH04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331" y="263769"/>
            <a:ext cx="2511669" cy="103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2113085" y="228600"/>
            <a:ext cx="4254012" cy="840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4060">
                <a:solidFill>
                  <a:srgbClr val="3333CC"/>
                </a:solidFill>
                <a:latin typeface="Arial" panose="020B0604020202020204" pitchFamily="34" charset="0"/>
              </a:rPr>
              <a:t>三、无题诗基调</a:t>
            </a:r>
            <a:endParaRPr lang="zh-CN" altLang="en-US" sz="4060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Rectangle 7"/>
          <p:cNvSpPr>
            <a:spLocks noChangeArrowheads="1"/>
          </p:cNvSpPr>
          <p:nvPr/>
        </p:nvSpPr>
        <p:spPr bwMode="auto">
          <a:xfrm>
            <a:off x="517281" y="1200101"/>
            <a:ext cx="8310196" cy="566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955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en-US" sz="2955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浓烈而凄清</a:t>
            </a:r>
            <a:r>
              <a:rPr lang="zh-CN" altLang="en-US" sz="2955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构成了无题诗的情感基调。</a:t>
            </a:r>
            <a:endParaRPr lang="zh-CN" altLang="en-US" sz="2955">
              <a:solidFill>
                <a:schemeClr val="tx2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955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    所谓</a:t>
            </a:r>
            <a:r>
              <a:rPr lang="zh-CN" altLang="en-US" sz="2955">
                <a:solidFill>
                  <a:srgbClr val="FF0000"/>
                </a:solidFill>
                <a:latin typeface="宋体" panose="02010600030101010101" pitchFamily="2" charset="-122"/>
                <a:ea typeface="楷体_GB2312" pitchFamily="1" charset="-122"/>
              </a:rPr>
              <a:t>“</a:t>
            </a:r>
            <a:r>
              <a:rPr lang="zh-CN" altLang="en-US" sz="2955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浓烈</a:t>
            </a:r>
            <a:r>
              <a:rPr lang="zh-CN" altLang="en-US" sz="2955">
                <a:solidFill>
                  <a:srgbClr val="FF0000"/>
                </a:solidFill>
                <a:latin typeface="宋体" panose="02010600030101010101" pitchFamily="2" charset="-122"/>
                <a:ea typeface="楷体_GB2312" pitchFamily="1" charset="-122"/>
              </a:rPr>
              <a:t>”</a:t>
            </a:r>
            <a:r>
              <a:rPr lang="zh-CN" altLang="en-US" sz="2955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，是说它绝不作浮泛的情语。所谓</a:t>
            </a:r>
            <a:r>
              <a:rPr lang="zh-CN" altLang="en-US" sz="2955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“</a:t>
            </a:r>
            <a:r>
              <a:rPr lang="zh-CN" altLang="en-US" sz="2955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凄清</a:t>
            </a:r>
            <a:r>
              <a:rPr lang="zh-CN" altLang="en-US" sz="2955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”</a:t>
            </a:r>
            <a:r>
              <a:rPr lang="zh-CN" altLang="en-US" sz="2955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，就是说，无论诗中的相思与追求是怎样的一往情深、缠绵萦回，那结果却总是伤怀，总是无望，总是迷茫。</a:t>
            </a:r>
            <a:endParaRPr lang="zh-CN" altLang="en-US" sz="2955">
              <a:solidFill>
                <a:schemeClr val="tx2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kumimoji="1" lang="zh-CN" altLang="en-US" sz="2955">
                <a:latin typeface="楷体_GB2312" pitchFamily="1" charset="-122"/>
                <a:ea typeface="楷体_GB2312" pitchFamily="1" charset="-122"/>
              </a:rPr>
              <a:t>    这种基调除了有着时代内涵外，还打上了诗人自己的烙印。诗人深爱妻子王氏，然而婚后他辗转奔波、</a:t>
            </a:r>
            <a:r>
              <a:rPr lang="zh-CN" altLang="en-US" sz="2955">
                <a:latin typeface="楷体_GB2312" pitchFamily="1" charset="-122"/>
                <a:ea typeface="楷体_GB2312" pitchFamily="1" charset="-122"/>
              </a:rPr>
              <a:t>漂泊四方</a:t>
            </a:r>
            <a:r>
              <a:rPr kumimoji="1" lang="zh-CN" altLang="en-US" sz="2955">
                <a:latin typeface="楷体_GB2312" pitchFamily="1" charset="-122"/>
                <a:ea typeface="楷体_GB2312" pitchFamily="1" charset="-122"/>
              </a:rPr>
              <a:t>，夫妻长年分居。正届中年，妻子溘然病逝，更使他蒙受了巨大的痛苦。正是个人的不幸和社会上的爱情悲剧互相融合，才形成了无题诗特有的感情基调。</a:t>
            </a:r>
            <a:endParaRPr lang="zh-CN" altLang="en-US" sz="2955">
              <a:solidFill>
                <a:schemeClr val="tx2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369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sz="3690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2182164" y="703774"/>
            <a:ext cx="5317881" cy="70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en-US" altLang="zh-CN" sz="3325" dirty="0" smtClean="0"/>
              <a:t>《</a:t>
            </a:r>
            <a:r>
              <a:rPr lang="zh-CN" altLang="en-US" sz="3325" dirty="0"/>
              <a:t>无题</a:t>
            </a:r>
            <a:r>
              <a:rPr lang="en-US" altLang="zh-CN" sz="3325" dirty="0"/>
              <a:t>》</a:t>
            </a:r>
            <a:endParaRPr lang="en-US" altLang="zh-CN" sz="3325" dirty="0"/>
          </a:p>
        </p:txBody>
      </p:sp>
      <p:sp>
        <p:nvSpPr>
          <p:cNvPr id="35846" name="Rectangle 3"/>
          <p:cNvSpPr>
            <a:spLocks noRot="1" noChangeArrowheads="1"/>
          </p:cNvSpPr>
          <p:nvPr/>
        </p:nvSpPr>
        <p:spPr bwMode="auto">
          <a:xfrm>
            <a:off x="849923" y="1966546"/>
            <a:ext cx="8141677" cy="47859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zh-CN" altLang="en-US" sz="3325" b="1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相见时难别亦难，东风无力百花残。</a:t>
            </a:r>
            <a:endParaRPr lang="zh-CN" altLang="en-US" sz="3325" b="1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zh-CN" altLang="en-US" sz="3325" b="1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春蚕到死丝方尽，蜡炬成灰泪始干。</a:t>
            </a:r>
            <a:endParaRPr lang="zh-CN" altLang="en-US" sz="3325" b="1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zh-CN" altLang="en-US" sz="3325" b="1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晓镜但愁云鬓改，夜吟应觉月光寒。</a:t>
            </a:r>
            <a:endParaRPr lang="zh-CN" altLang="en-US" sz="3325" b="1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zh-CN" altLang="en-US" sz="3325" b="1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蓬山此去无多路，青鸟殷勤为探看。</a:t>
            </a:r>
            <a:endParaRPr lang="zh-CN" altLang="en-US" sz="3325" b="1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</p:txBody>
      </p:sp>
      <p:pic>
        <p:nvPicPr>
          <p:cNvPr id="8196" name="Picture 12" descr="水仙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389" y="4511920"/>
            <a:ext cx="1874226" cy="208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-877766" y="171450"/>
            <a:ext cx="11144250" cy="1055078"/>
          </a:xfrm>
        </p:spPr>
        <p:txBody>
          <a:bodyPr/>
          <a:lstStyle/>
          <a:p>
            <a:r>
              <a:rPr lang="zh-CN" altLang="en-US" sz="554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首联</a:t>
            </a:r>
            <a:r>
              <a:rPr lang="en-US" altLang="zh-CN" sz="554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: </a:t>
            </a:r>
            <a:r>
              <a:rPr lang="en-US" altLang="zh-CN" sz="2955" b="1">
                <a:solidFill>
                  <a:srgbClr val="3333CC"/>
                </a:solidFill>
                <a:ea typeface="华文新魏" panose="02010800040101010101" pitchFamily="2" charset="-122"/>
              </a:rPr>
              <a:t>“</a:t>
            </a:r>
            <a:r>
              <a:rPr lang="zh-CN" altLang="en-US" sz="2955" b="1">
                <a:solidFill>
                  <a:srgbClr val="3333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相见时难别亦难，东风无力百花残。</a:t>
            </a:r>
            <a:r>
              <a:rPr lang="zh-CN" altLang="en-US" sz="2955" b="1">
                <a:solidFill>
                  <a:srgbClr val="3333CC"/>
                </a:solidFill>
                <a:ea typeface="华文新魏" panose="02010800040101010101" pitchFamily="2" charset="-122"/>
              </a:rPr>
              <a:t>”</a:t>
            </a:r>
            <a:endParaRPr lang="zh-CN" altLang="en-US" sz="2955" b="1">
              <a:solidFill>
                <a:srgbClr val="3333C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2046" y="1502020"/>
            <a:ext cx="7709389" cy="106240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．概括首联内容：惜别之苦。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．比较揣摩两个</a:t>
            </a:r>
            <a:r>
              <a:rPr lang="zh-CN" altLang="en-US" b="1">
                <a:ea typeface="黑体" panose="02010609060101010101" pitchFamily="49" charset="-122"/>
              </a:rPr>
              <a:t>“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难</a:t>
            </a:r>
            <a:r>
              <a:rPr lang="zh-CN" altLang="en-US" b="1">
                <a:ea typeface="黑体" panose="02010609060101010101" pitchFamily="49" charset="-122"/>
              </a:rPr>
              <a:t>”</a:t>
            </a: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字有何不同？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zh-CN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252046" y="3562350"/>
            <a:ext cx="9623181" cy="63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955"/>
              <a:t>3</a:t>
            </a:r>
            <a:r>
              <a:rPr lang="zh-CN" altLang="en-US" sz="2955"/>
              <a:t>．理解</a:t>
            </a:r>
            <a:r>
              <a:rPr lang="zh-CN" altLang="en-US" sz="2955">
                <a:latin typeface="Arial" panose="020B0604020202020204" pitchFamily="34" charset="0"/>
              </a:rPr>
              <a:t>“</a:t>
            </a:r>
            <a:r>
              <a:rPr lang="zh-CN" altLang="en-US" sz="2955"/>
              <a:t>东风无力百花残</a:t>
            </a:r>
            <a:r>
              <a:rPr lang="zh-CN" altLang="en-US" sz="2955">
                <a:latin typeface="Arial" panose="020B0604020202020204" pitchFamily="34" charset="0"/>
              </a:rPr>
              <a:t>”</a:t>
            </a:r>
            <a:r>
              <a:rPr lang="zh-CN" altLang="en-US" sz="2955"/>
              <a:t>的意境。</a:t>
            </a:r>
            <a:endParaRPr lang="zh-CN" altLang="en-US" sz="2955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16574" y="2564423"/>
            <a:ext cx="7445619" cy="9105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2955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前者为“困难”，写出情人相见之苦；后者为“痛苦、难受”，写出离别之苦。</a:t>
            </a:r>
            <a:endParaRPr lang="zh-CN" altLang="en-US" sz="2955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70035" y="4226169"/>
            <a:ext cx="8573965" cy="227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zh-CN" altLang="en-US" sz="2955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点明分离的季节（</a:t>
            </a:r>
            <a:r>
              <a:rPr lang="zh-CN" altLang="en-US" sz="2215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暮春</a:t>
            </a:r>
            <a:r>
              <a:rPr lang="zh-CN" altLang="en-US" sz="2955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）及环境（</a:t>
            </a:r>
            <a:r>
              <a:rPr lang="zh-CN" altLang="en-US" sz="2215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百花凋谢</a:t>
            </a:r>
            <a:r>
              <a:rPr lang="zh-CN" altLang="en-US" sz="2955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），用“东风无力”和“百花残”</a:t>
            </a:r>
            <a:r>
              <a:rPr lang="zh-CN" altLang="en-US" sz="2955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营造了离别的悲伤凄凉的意境，借景抒情，</a:t>
            </a:r>
            <a:r>
              <a:rPr lang="zh-CN" altLang="en-US" sz="2955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以暮春衰残景物映衬别离之情</a:t>
            </a:r>
            <a:r>
              <a:rPr lang="zh-CN" altLang="en-US" sz="2955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，倍增哀怨。融情于景，达到了情景交融的效果。</a:t>
            </a:r>
            <a:endParaRPr lang="zh-CN" altLang="en-US" sz="2955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bldLvl="0" animBg="1"/>
      <p:bldP spid="3891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-877766" y="171450"/>
            <a:ext cx="11144250" cy="1055078"/>
          </a:xfrm>
        </p:spPr>
        <p:txBody>
          <a:bodyPr/>
          <a:lstStyle/>
          <a:p>
            <a:r>
              <a:rPr lang="zh-CN" altLang="en-US" sz="554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颔联：</a:t>
            </a:r>
            <a:r>
              <a:rPr lang="zh-CN" altLang="en-US" sz="2955" b="1">
                <a:solidFill>
                  <a:srgbClr val="3333CC"/>
                </a:solidFill>
                <a:ea typeface="华文新魏" panose="02010800040101010101" pitchFamily="2" charset="-122"/>
              </a:rPr>
              <a:t>“春蚕到死丝方尽，蜡炬成灰泪始干。”</a:t>
            </a:r>
            <a:endParaRPr lang="zh-CN" altLang="en-US" sz="2955" b="1">
              <a:solidFill>
                <a:srgbClr val="3333CC"/>
              </a:solidFill>
              <a:ea typeface="华文新魏" panose="02010800040101010101" pitchFamily="2" charset="-122"/>
            </a:endParaRP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2046" y="1302727"/>
            <a:ext cx="7908681" cy="126169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585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585" b="1">
                <a:latin typeface="黑体" panose="02010609060101010101" pitchFamily="49" charset="-122"/>
                <a:ea typeface="黑体" panose="02010609060101010101" pitchFamily="49" charset="-122"/>
              </a:rPr>
              <a:t>．概括颔联的内容</a:t>
            </a:r>
            <a:r>
              <a:rPr lang="en-US" altLang="zh-CN" sz="2585" b="1">
                <a:latin typeface="黑体" panose="02010609060101010101" pitchFamily="49" charset="-122"/>
                <a:ea typeface="黑体" panose="02010609060101010101" pitchFamily="49" charset="-122"/>
              </a:rPr>
              <a:t>: </a:t>
            </a:r>
            <a:r>
              <a:rPr lang="zh-CN" altLang="en-US" sz="2585" b="1">
                <a:latin typeface="黑体" panose="02010609060101010101" pitchFamily="49" charset="-122"/>
                <a:ea typeface="黑体" panose="02010609060101010101" pitchFamily="49" charset="-122"/>
              </a:rPr>
              <a:t>爱情忠贞。</a:t>
            </a:r>
            <a:endParaRPr lang="zh-CN" altLang="en-US" sz="2585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585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585" b="1">
                <a:latin typeface="黑体" panose="02010609060101010101" pitchFamily="49" charset="-122"/>
                <a:ea typeface="黑体" panose="02010609060101010101" pitchFamily="49" charset="-122"/>
              </a:rPr>
              <a:t>．此为名句，理解</a:t>
            </a:r>
            <a:r>
              <a:rPr lang="zh-CN" altLang="en-US" sz="2585" b="1">
                <a:ea typeface="黑体" panose="02010609060101010101" pitchFamily="49" charset="-122"/>
              </a:rPr>
              <a:t>“</a:t>
            </a:r>
            <a:r>
              <a:rPr lang="zh-CN" altLang="en-US" sz="2585" b="1">
                <a:latin typeface="黑体" panose="02010609060101010101" pitchFamily="49" charset="-122"/>
                <a:ea typeface="黑体" panose="02010609060101010101" pitchFamily="49" charset="-122"/>
              </a:rPr>
              <a:t>春蚕</a:t>
            </a:r>
            <a:r>
              <a:rPr lang="zh-CN" altLang="en-US" sz="2585" b="1">
                <a:ea typeface="黑体" panose="02010609060101010101" pitchFamily="49" charset="-122"/>
              </a:rPr>
              <a:t>”</a:t>
            </a:r>
            <a:r>
              <a:rPr lang="zh-CN" altLang="en-US" sz="2585" b="1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585" b="1">
                <a:ea typeface="黑体" panose="02010609060101010101" pitchFamily="49" charset="-122"/>
              </a:rPr>
              <a:t>“</a:t>
            </a:r>
            <a:r>
              <a:rPr lang="zh-CN" altLang="en-US" sz="2585" b="1">
                <a:latin typeface="黑体" panose="02010609060101010101" pitchFamily="49" charset="-122"/>
                <a:ea typeface="黑体" panose="02010609060101010101" pitchFamily="49" charset="-122"/>
              </a:rPr>
              <a:t>蜡炬</a:t>
            </a:r>
            <a:r>
              <a:rPr lang="zh-CN" altLang="en-US" sz="2585" b="1">
                <a:ea typeface="黑体" panose="02010609060101010101" pitchFamily="49" charset="-122"/>
              </a:rPr>
              <a:t>”</a:t>
            </a:r>
            <a:r>
              <a:rPr lang="zh-CN" altLang="en-US" sz="2585" b="1">
                <a:latin typeface="黑体" panose="02010609060101010101" pitchFamily="49" charset="-122"/>
                <a:ea typeface="黑体" panose="02010609060101010101" pitchFamily="49" charset="-122"/>
              </a:rPr>
              <a:t>两个意象的表情作用。</a:t>
            </a:r>
            <a:endParaRPr lang="zh-CN" altLang="en-US" sz="2585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58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451338" y="2564423"/>
            <a:ext cx="8175266" cy="39154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altLang="zh-CN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春蚕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蜡炬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两个象征意象，运用了比兴的手法，极为熨贴。并用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蚕吐丝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蜡流泪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巧妙比喻，用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谐音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，用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到死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成灰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方尽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始干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两相对照，妙句天成，表现相思之深和对爱情的忠贞，形象贴切，含意隽永。 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方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“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始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”</a:t>
            </a:r>
            <a:r>
              <a:rPr lang="zh-CN" altLang="en-US" sz="2955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强化了这种怀感。成为表达坚贞不渝的爱情的千古名句。</a:t>
            </a:r>
            <a:endParaRPr lang="zh-CN" altLang="en-US" sz="2955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983274" y="2684023"/>
            <a:ext cx="7178919" cy="2140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133350">
              <a:defRPr/>
            </a:pPr>
            <a:r>
              <a:rPr lang="en-US" altLang="zh-CN" sz="3325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⑴</a:t>
            </a:r>
            <a:r>
              <a:rPr lang="zh-CN" altLang="en-US" sz="3325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原意：</a:t>
            </a:r>
            <a:endParaRPr lang="zh-CN" altLang="en-US" sz="3325" b="1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indent="133350">
              <a:defRPr/>
            </a:pPr>
            <a:r>
              <a:rPr lang="zh-CN" altLang="en-US" sz="3325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比喻恋人别后相思之苦。</a:t>
            </a:r>
            <a:endParaRPr lang="zh-CN" altLang="en-US" sz="3325" b="1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indent="133350">
              <a:defRPr/>
            </a:pPr>
            <a:r>
              <a:rPr lang="zh-CN" altLang="en-US" sz="3325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⑵新意：</a:t>
            </a:r>
            <a:endParaRPr lang="zh-CN" altLang="en-US" sz="3325" b="1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indent="133350">
              <a:defRPr/>
            </a:pPr>
            <a:r>
              <a:rPr lang="zh-CN" altLang="en-US" sz="3325" b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比喻人们为某种理想而执着追求。</a:t>
            </a:r>
            <a:endParaRPr lang="zh-CN" altLang="en-US" sz="3325" b="1" dirty="0">
              <a:solidFill>
                <a:srgbClr val="800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717798" y="703774"/>
            <a:ext cx="7709869" cy="1340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6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现在人们赋予</a:t>
            </a:r>
            <a:r>
              <a:rPr lang="zh-CN" altLang="en-US" sz="4060" dirty="0">
                <a:solidFill>
                  <a:schemeClr val="tx2"/>
                </a:solidFill>
                <a:latin typeface="华文中宋" panose="02010600040101010101" pitchFamily="2" charset="-122"/>
                <a:ea typeface="华文新魏" panose="02010800040101010101" pitchFamily="2" charset="-122"/>
              </a:rPr>
              <a:t>“</a:t>
            </a:r>
            <a:r>
              <a:rPr lang="zh-CN" altLang="en-US" sz="406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春蚕到死丝方尽，蜡炬成灰泪始干</a:t>
            </a:r>
            <a:r>
              <a:rPr lang="zh-CN" altLang="en-US" sz="4060" dirty="0">
                <a:solidFill>
                  <a:schemeClr val="tx2"/>
                </a:solidFill>
                <a:latin typeface="华文中宋" panose="02010600040101010101" pitchFamily="2" charset="-122"/>
                <a:ea typeface="华文新魏" panose="02010800040101010101" pitchFamily="2" charset="-122"/>
              </a:rPr>
              <a:t>”</a:t>
            </a:r>
            <a:r>
              <a:rPr lang="zh-CN" altLang="en-US" sz="406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什么样的新意？</a:t>
            </a:r>
            <a:endParaRPr lang="zh-CN" altLang="en-US" sz="4060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6388" name="Picture 4" descr="u=3673092385,200940705&amp;fm=0&amp;gp=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30262"/>
            <a:ext cx="1544515" cy="186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1314450" y="5024804"/>
            <a:ext cx="7378211" cy="77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kumimoji="1" lang="zh-CN" altLang="en-US" sz="2215"/>
              <a:t>例子：重病期间，周总理仍旧坚持工作，在他身上，我们可以领悟到什么叫</a:t>
            </a:r>
            <a:r>
              <a:rPr kumimoji="1" lang="zh-CN" altLang="en-US" sz="2215">
                <a:latin typeface="Arial" panose="020B0604020202020204" pitchFamily="34" charset="0"/>
              </a:rPr>
              <a:t>“</a:t>
            </a:r>
            <a:r>
              <a:rPr kumimoji="1" lang="zh-CN" altLang="en-US" sz="2215"/>
              <a:t>春蚕到死丝方尽，蜡炬成灰泪始干</a:t>
            </a:r>
            <a:r>
              <a:rPr kumimoji="1" lang="zh-CN" altLang="en-US" sz="2215">
                <a:latin typeface="Arial" panose="020B0604020202020204" pitchFamily="34" charset="0"/>
              </a:rPr>
              <a:t>”</a:t>
            </a:r>
            <a:r>
              <a:rPr kumimoji="1" lang="zh-CN" altLang="en-US" sz="2215"/>
              <a:t>。</a:t>
            </a:r>
            <a:endParaRPr lang="zh-CN" altLang="en-US" sz="3325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628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8" grpId="0"/>
      <p:bldP spid="430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-945174" y="105508"/>
            <a:ext cx="10757389" cy="1055077"/>
          </a:xfrm>
        </p:spPr>
        <p:txBody>
          <a:bodyPr/>
          <a:lstStyle/>
          <a:p>
            <a:r>
              <a:rPr lang="zh-CN" altLang="en-US" sz="554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尾联：</a:t>
            </a:r>
            <a:r>
              <a:rPr lang="zh-CN" altLang="en-US" sz="2955" b="1">
                <a:solidFill>
                  <a:schemeClr val="tx1"/>
                </a:solidFill>
                <a:ea typeface="华文新魏" panose="02010800040101010101" pitchFamily="2" charset="-122"/>
              </a:rPr>
              <a:t>“蓬山此去无多路，青鸟殷勤为探看。”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4638" y="1036027"/>
            <a:ext cx="9144000" cy="132910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b="1"/>
              <a:t>1</a:t>
            </a:r>
            <a:r>
              <a:rPr lang="zh-CN" altLang="en-US" b="1"/>
              <a:t>．</a:t>
            </a:r>
            <a:r>
              <a:rPr lang="zh-CN" altLang="en-US" sz="3325" b="1">
                <a:latin typeface="黑体" panose="02010609060101010101" pitchFamily="49" charset="-122"/>
                <a:ea typeface="黑体" panose="02010609060101010101" pitchFamily="49" charset="-122"/>
              </a:rPr>
              <a:t>理解典故</a:t>
            </a:r>
            <a:r>
              <a:rPr lang="en-US" altLang="zh-CN" sz="3325" b="1">
                <a:ea typeface="黑体" panose="02010609060101010101" pitchFamily="49" charset="-122"/>
              </a:rPr>
              <a:t>——</a:t>
            </a:r>
            <a:r>
              <a:rPr lang="en-US" altLang="zh-CN" sz="3325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325" b="1">
                <a:latin typeface="黑体" panose="02010609060101010101" pitchFamily="49" charset="-122"/>
                <a:ea typeface="黑体" panose="02010609060101010101" pitchFamily="49" charset="-122"/>
              </a:rPr>
              <a:t>见课后注释。</a:t>
            </a:r>
            <a:endParaRPr lang="zh-CN" altLang="en-US" sz="3325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Tx/>
              <a:buNone/>
            </a:pPr>
            <a:r>
              <a:rPr lang="en-US" altLang="zh-CN" b="1"/>
              <a:t>2</a:t>
            </a:r>
            <a:r>
              <a:rPr lang="zh-CN" altLang="en-US" sz="3325" b="1">
                <a:latin typeface="黑体" panose="02010609060101010101" pitchFamily="49" charset="-122"/>
                <a:ea typeface="黑体" panose="02010609060101010101" pitchFamily="49" charset="-122"/>
              </a:rPr>
              <a:t>．表意作用。</a:t>
            </a:r>
            <a:endParaRPr lang="zh-CN" altLang="en-US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84638" y="2234712"/>
            <a:ext cx="8959362" cy="4416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尾联用神话传说来表达自己的美好愿望。以传说中的仙山</a:t>
            </a:r>
            <a:r>
              <a:rPr lang="en-US" altLang="zh-CN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---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蓬莱山 作为对方居处的象征，以王母驾下的青鸟使者代为打探她的下落。</a:t>
            </a:r>
            <a:endParaRPr lang="zh-CN" altLang="en-US" sz="2955" b="1">
              <a:effectLst>
                <a:outerShdw blurRad="38100" dist="38100" dir="2700000" algn="tl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既表达了对心爱之人的劝慰之情，也倾诉了自己绝对没有放弃再次相见的一线希望的恒心与决心，但这个寄希望于使者的结尾，并没有改变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“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相见时难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”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的痛苦境遇，不过是无望中的希望，前途依旧渺茫。诗写完了，这场悲剧的结局如何，我们无法知晓，或许抒情主人公的痛苦与追求还将继续下去。</a:t>
            </a:r>
            <a:endParaRPr lang="zh-CN" altLang="en-US" sz="2955" b="1">
              <a:effectLst>
                <a:outerShdw blurRad="38100" dist="38100" dir="2700000" algn="tl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7614138" y="105508"/>
            <a:ext cx="1529862" cy="70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325"/>
              <a:t>kān</a:t>
            </a:r>
            <a:endParaRPr lang="en-US" altLang="zh-CN" sz="3325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-612531" y="171450"/>
            <a:ext cx="10197612" cy="1055078"/>
          </a:xfrm>
        </p:spPr>
        <p:txBody>
          <a:bodyPr/>
          <a:lstStyle/>
          <a:p>
            <a:r>
              <a:rPr lang="zh-CN" altLang="en-US" sz="554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颈联：</a:t>
            </a:r>
            <a:r>
              <a:rPr lang="zh-CN" altLang="en-US" sz="2955" b="1">
                <a:solidFill>
                  <a:schemeClr val="tx1"/>
                </a:solidFill>
                <a:ea typeface="华文新魏" panose="02010800040101010101" pitchFamily="2" charset="-122"/>
              </a:rPr>
              <a:t>“晓镜但愁云鬓改，夜吟应觉月光寒。”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78777" y="1235320"/>
            <a:ext cx="8965223" cy="1129811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2215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215" b="1">
                <a:latin typeface="黑体" panose="02010609060101010101" pitchFamily="49" charset="-122"/>
                <a:ea typeface="黑体" panose="02010609060101010101" pitchFamily="49" charset="-122"/>
              </a:rPr>
              <a:t>．</a:t>
            </a:r>
            <a:r>
              <a:rPr lang="zh-CN" altLang="en-US" sz="2585" b="1"/>
              <a:t>上面两句写的是诗人自己，下面两句就转到对方女主人公身上了，想象她别离后的生活。此联在写法上有何特点？</a:t>
            </a:r>
            <a:endParaRPr lang="zh-CN" altLang="en-US" sz="2215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zh-CN" sz="221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2046" y="3163766"/>
            <a:ext cx="8891954" cy="104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585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585">
                <a:latin typeface="宋体" panose="02010600030101010101" pitchFamily="2" charset="-122"/>
                <a:ea typeface="宋体" panose="02010600030101010101" pitchFamily="2" charset="-122"/>
              </a:rPr>
              <a:t>．“但愁云鬓改”怎样理解？“夜吟应觉月光寒”传达出情人怎样的心境？</a:t>
            </a:r>
            <a:endParaRPr lang="zh-CN" altLang="en-US" sz="258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65943" y="2299189"/>
            <a:ext cx="9357946" cy="6375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虚写。设想情人对自己的思念之苦。从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“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应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”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字可见。</a:t>
            </a:r>
            <a:endParaRPr lang="zh-CN" altLang="en-US" sz="2955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52046" y="4226169"/>
            <a:ext cx="8707315" cy="2658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US" altLang="zh-CN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“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但愁云鬓改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”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，早晨起来，因为思念的愁苦，连头发也散乱渐白，形象表达了主人公的离愁之深。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“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夜吟应觉月光寒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”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是诗人想象姑娘感到月光的凄清和寒冷，传达出</a:t>
            </a:r>
            <a:r>
              <a:rPr lang="zh-CN" altLang="en-US" sz="2955" b="1" u="sng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女主人公孤寂凄凉的心境</a:t>
            </a:r>
            <a:r>
              <a:rPr lang="zh-CN" altLang="en-US" sz="2955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br>
              <a:rPr lang="zh-CN" altLang="en-US" sz="3325" b="1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3325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ldLvl="0" animBg="1"/>
      <p:bldP spid="4096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-945174" y="105508"/>
            <a:ext cx="10757389" cy="1055077"/>
          </a:xfrm>
        </p:spPr>
        <p:txBody>
          <a:bodyPr/>
          <a:lstStyle/>
          <a:p>
            <a:r>
              <a:rPr lang="zh-CN" altLang="en-US" sz="554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尾联：</a:t>
            </a:r>
            <a:r>
              <a:rPr lang="zh-CN" altLang="en-US" sz="2955" b="1">
                <a:solidFill>
                  <a:schemeClr val="tx1"/>
                </a:solidFill>
                <a:ea typeface="华文新魏" panose="02010800040101010101" pitchFamily="2" charset="-122"/>
              </a:rPr>
              <a:t>“蓬山此去无多路，青鸟殷勤为探看。”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4638" y="1036027"/>
            <a:ext cx="9144000" cy="132910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b="1"/>
              <a:t>1</a:t>
            </a:r>
            <a:r>
              <a:rPr lang="zh-CN" altLang="en-US" b="1"/>
              <a:t>．</a:t>
            </a:r>
            <a:r>
              <a:rPr lang="zh-CN" altLang="en-US" sz="3325" b="1">
                <a:latin typeface="黑体" panose="02010609060101010101" pitchFamily="49" charset="-122"/>
                <a:ea typeface="黑体" panose="02010609060101010101" pitchFamily="49" charset="-122"/>
              </a:rPr>
              <a:t>理解典故</a:t>
            </a:r>
            <a:r>
              <a:rPr lang="en-US" altLang="zh-CN" sz="3325" b="1">
                <a:ea typeface="黑体" panose="02010609060101010101" pitchFamily="49" charset="-122"/>
              </a:rPr>
              <a:t>——</a:t>
            </a:r>
            <a:r>
              <a:rPr lang="en-US" altLang="zh-CN" sz="3325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325" b="1">
                <a:latin typeface="黑体" panose="02010609060101010101" pitchFamily="49" charset="-122"/>
                <a:ea typeface="黑体" panose="02010609060101010101" pitchFamily="49" charset="-122"/>
              </a:rPr>
              <a:t>见课后注释。</a:t>
            </a:r>
            <a:endParaRPr lang="zh-CN" altLang="en-US" sz="3325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Tx/>
              <a:buNone/>
            </a:pPr>
            <a:r>
              <a:rPr lang="en-US" altLang="zh-CN" b="1"/>
              <a:t>2</a:t>
            </a:r>
            <a:r>
              <a:rPr lang="zh-CN" altLang="en-US" sz="3325" b="1">
                <a:latin typeface="黑体" panose="02010609060101010101" pitchFamily="49" charset="-122"/>
                <a:ea typeface="黑体" panose="02010609060101010101" pitchFamily="49" charset="-122"/>
              </a:rPr>
              <a:t>．表意作用。</a:t>
            </a:r>
            <a:endParaRPr lang="zh-CN" altLang="en-US" b="1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84638" y="2234712"/>
            <a:ext cx="8959362" cy="4416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尾联用神话传说来表达自己的美好愿望。以传说中的仙山</a:t>
            </a:r>
            <a:r>
              <a:rPr lang="en-US" altLang="zh-CN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---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蓬莱山 作为对方居处的象征，以王母驾下的青鸟使者代为打探她的下落。</a:t>
            </a:r>
            <a:endParaRPr lang="zh-CN" altLang="en-US" sz="2955" b="1">
              <a:effectLst>
                <a:outerShdw blurRad="38100" dist="38100" dir="2700000" algn="tl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既表达了对心爱之人的劝慰之情，也倾诉了自己绝对没有放弃再次相见的一线希望的恒心与决心，但这个寄希望于使者的结尾，并没有改变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“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相见时难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细黑" panose="02010600040101010101" pitchFamily="2" charset="-122"/>
                <a:ea typeface="华文新魏" panose="02010800040101010101" pitchFamily="2" charset="-122"/>
              </a:rPr>
              <a:t>”</a:t>
            </a:r>
            <a:r>
              <a:rPr lang="zh-CN" altLang="en-US" sz="2955" b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的痛苦境遇，不过是无望中的希望，前途依旧渺茫。诗写完了，这场悲剧的结局如何，我们无法知晓，或许抒情主人公的痛苦与追求还将继续下去。</a:t>
            </a:r>
            <a:endParaRPr lang="zh-CN" altLang="en-US" sz="2955" b="1">
              <a:effectLst>
                <a:outerShdw blurRad="38100" dist="38100" dir="2700000" algn="tl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7614138" y="105508"/>
            <a:ext cx="1529862" cy="70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325"/>
              <a:t>kān</a:t>
            </a:r>
            <a:endParaRPr lang="en-US" altLang="zh-CN" sz="3325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098" name="图片 409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3213100"/>
            <a:ext cx="2519363" cy="3543300"/>
          </a:xfrm>
          <a:prstGeom prst="rect">
            <a:avLst/>
          </a:prstGeom>
          <a:noFill/>
          <a:ln w="9525">
            <a:noFill/>
          </a:ln>
          <a:effectLst>
            <a:outerShdw dist="107763" dir="2699999" algn="ctr" rotWithShape="0">
              <a:srgbClr val="808080">
                <a:alpha val="50000"/>
              </a:srgbClr>
            </a:outerShdw>
          </a:effectLst>
        </p:spPr>
      </p:pic>
      <p:sp>
        <p:nvSpPr>
          <p:cNvPr id="4099" name="文本框 4098"/>
          <p:cNvSpPr txBox="1"/>
          <p:nvPr/>
        </p:nvSpPr>
        <p:spPr>
          <a:xfrm>
            <a:off x="38100" y="-95250"/>
            <a:ext cx="7127875" cy="2282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6633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一上高城万里愁，蒹葭杨柳似汀洲。          </a:t>
            </a:r>
            <a:endParaRPr lang="zh-CN" altLang="en-US" sz="3600" b="1" dirty="0">
              <a:solidFill>
                <a:srgbClr val="6633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3600" b="1" dirty="0">
                <a:solidFill>
                  <a:srgbClr val="6633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溪云初起日沉阁，山雨欲来风满楼。</a:t>
            </a:r>
            <a:endParaRPr lang="zh-CN" altLang="en-US" sz="3600" b="1" dirty="0">
              <a:solidFill>
                <a:srgbClr val="6633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3600" b="1" dirty="0">
                <a:solidFill>
                  <a:srgbClr val="6633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鸟下绿芜秦苑夕，蝉鸣黄叶汉宫秋。</a:t>
            </a:r>
            <a:endParaRPr lang="zh-CN" altLang="en-US" sz="3600" b="1" dirty="0">
              <a:solidFill>
                <a:srgbClr val="6633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zh-CN" altLang="en-US" sz="3600" b="1" dirty="0">
                <a:solidFill>
                  <a:srgbClr val="6633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行人莫问当年事，故国东来渭水流。</a:t>
            </a:r>
            <a:endParaRPr lang="zh-CN" altLang="en-US" sz="3600" b="1" dirty="0">
              <a:solidFill>
                <a:srgbClr val="6633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0" name="文本框 4099"/>
          <p:cNvSpPr txBox="1"/>
          <p:nvPr/>
        </p:nvSpPr>
        <p:spPr>
          <a:xfrm>
            <a:off x="95250" y="2303780"/>
            <a:ext cx="9048115" cy="4154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    </a:t>
            </a: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诗人在宣宗大中三年（</a:t>
            </a:r>
            <a:r>
              <a:rPr lang="en-US" altLang="zh-CN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849</a:t>
            </a: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）任监察御史的时候，大唐王朝已经“日薄西山、气息奄奄”了。一个秋天的傍晚，他登上咸阳古城楼观赏风景，见太阳西沉，乌云滚来，凉风阵阵</a:t>
            </a:r>
            <a:r>
              <a:rPr lang="en-US" altLang="zh-CN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……</a:t>
            </a:r>
            <a:r>
              <a:rPr lang="zh-CN" altLang="en-US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诗人的忧愁思乡之情和吊古伤今之感袭上心头，交织在一起，于是即兴写下了这首意蕴别致的七律</a:t>
            </a:r>
            <a:r>
              <a:rPr lang="en-US" altLang="zh-CN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endParaRPr lang="en-US" altLang="zh-CN" sz="2400" b="1">
              <a:solidFill>
                <a:srgbClr val="000066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r>
              <a:rPr lang="en-US" altLang="zh-CN" sz="2400" b="1">
                <a:solidFill>
                  <a:srgbClr val="000066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  </a:t>
            </a:r>
            <a:r>
              <a:rPr lang="en-US" altLang="zh-CN" sz="24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zh-CN" altLang="en-US" sz="2400" b="1" dirty="0">
                <a:solidFill>
                  <a:srgbClr val="6633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“一登上这高高的咸阳西楼，心中便涌起无边的忧愁；眼前蒹葭苍苍、杨柳堆烟，就像云水迷濛、沙洲萋萋的故乡。磻溪之上暮云渐起，慈福寺边夕阳西落；骤起的凉风满布西楼，一场山雨眼看就要来了。鸟雀仓惶，逃入禁苑的绿丛；寒蝉悲鸣，躲在深宫的枯桐。羁旅于此的人，还是不要追问旧朝的往事吧！秦汉故址上，只剩下渭水还像昔日一样，不息东流……”</a:t>
            </a:r>
            <a:endParaRPr lang="zh-CN" altLang="en-US" sz="2400" b="1" dirty="0">
              <a:solidFill>
                <a:srgbClr val="6633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1" name="文本框 4100"/>
          <p:cNvSpPr txBox="1"/>
          <p:nvPr/>
        </p:nvSpPr>
        <p:spPr>
          <a:xfrm>
            <a:off x="7258050" y="74613"/>
            <a:ext cx="188595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latin typeface="Arial" panose="020B0604020202020204" pitchFamily="34" charset="0"/>
              </a:rPr>
              <a:t>汀ting</a:t>
            </a:r>
            <a:endParaRPr lang="zh-CN" altLang="en-US" sz="2000" b="1" dirty="0">
              <a:latin typeface="Arial" panose="020B0604020202020204" pitchFamily="34" charset="0"/>
            </a:endParaRPr>
          </a:p>
        </p:txBody>
      </p:sp>
      <p:pic>
        <p:nvPicPr>
          <p:cNvPr id="4102" name="林海-琵琶语(《凤穿牡丹》电视剧插曲).mp3" descr="林海-琵琶语(《凤穿牡丹》电视剧插曲)"/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250" y="645795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4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4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4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2"/>
                </p:tgtEl>
              </p:cMediaNode>
            </p:audio>
          </p:childTnLst>
        </p:cTn>
      </p:par>
    </p:tnLst>
    <p:bldLst>
      <p:bldP spid="4099" grpId="0" bldLvl="0"/>
      <p:bldP spid="4099" grpId="1" bldLvl="0"/>
      <p:bldP spid="4099" grpId="2" bldLvl="0"/>
      <p:bldP spid="4100" grpId="0" bldLvl="0"/>
      <p:bldP spid="4100" grpId="1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3931" y="1502020"/>
            <a:ext cx="8294077" cy="1055077"/>
          </a:xfrm>
        </p:spPr>
        <p:txBody>
          <a:bodyPr/>
          <a:lstStyle/>
          <a:p>
            <a:r>
              <a:rPr lang="zh-CN" altLang="en-US" sz="3690" b="1"/>
              <a:t>让我们再来领略一下这首</a:t>
            </a:r>
            <a:br>
              <a:rPr lang="zh-CN" altLang="en-US" sz="3690" b="1"/>
            </a:br>
            <a:r>
              <a:rPr lang="zh-CN" altLang="en-US" sz="3690" b="1"/>
              <a:t>“</a:t>
            </a:r>
            <a:r>
              <a:rPr lang="zh-CN" altLang="en-US" sz="3690" b="1">
                <a:solidFill>
                  <a:srgbClr val="FF3300"/>
                </a:solidFill>
              </a:rPr>
              <a:t>爱情的绝唱</a:t>
            </a:r>
            <a:r>
              <a:rPr lang="zh-CN" altLang="en-US" sz="3690" b="1"/>
              <a:t>”</a:t>
            </a:r>
            <a:r>
              <a:rPr lang="en-US" altLang="zh-CN" sz="3690" b="1"/>
              <a:t>——</a:t>
            </a:r>
            <a:br>
              <a:rPr lang="en-US" altLang="zh-CN" sz="3690" b="1"/>
            </a:br>
            <a:endParaRPr lang="en-US" altLang="zh-CN" sz="3690" b="1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1338" y="2564423"/>
            <a:ext cx="8692662" cy="4029808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zh-CN" altLang="en-US" sz="2215" b="1"/>
              <a:t>你我的相见是多么的难得，犹如百花盛开须得期遇着春风一度；</a:t>
            </a:r>
            <a:endParaRPr lang="zh-CN" altLang="en-US" sz="2215" b="1"/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215" b="1"/>
              <a:t>你我的离别却又那么难舍，好似东风无力想要挽留住百花凋残。</a:t>
            </a:r>
            <a:endParaRPr lang="zh-CN" altLang="en-US" sz="2215" b="1"/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215" b="1"/>
              <a:t>我对你的思念啊，就像那春蚕吐丝，不死则绵延无尽、哪有绝期？</a:t>
            </a:r>
            <a:endParaRPr lang="zh-CN" altLang="en-US" sz="2215" b="1"/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215" b="1"/>
              <a:t>我想你的泪流啊，就像那蜡炬燃烧，不灭则长流不止、怎会停息？</a:t>
            </a:r>
            <a:endParaRPr lang="zh-CN" altLang="en-US" sz="2215" b="1"/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215" b="1"/>
              <a:t>你早起对镜梳妆时的慵容，是否有着容颜转变的愁虑；</a:t>
            </a:r>
            <a:endParaRPr lang="zh-CN" altLang="en-US" sz="2215" b="1"/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215" b="1"/>
              <a:t>你夜晚对月低吟时的孤影，怎经得起清辉遍洒的冷寒。</a:t>
            </a:r>
            <a:endParaRPr lang="zh-CN" altLang="en-US" sz="2215" b="1"/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215" b="1"/>
              <a:t>虽说此去蓬莱仙山的路途并不遥远啊，</a:t>
            </a:r>
            <a:endParaRPr lang="zh-CN" altLang="en-US" sz="2215" b="1"/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2215" b="1"/>
              <a:t>我却只能烦请殷勤的青鸟去代为探候！</a:t>
            </a:r>
            <a:endParaRPr lang="zh-CN" altLang="en-US" sz="2215" b="1"/>
          </a:p>
        </p:txBody>
      </p:sp>
      <p:pic>
        <p:nvPicPr>
          <p:cNvPr id="24580" name="Picture 5" descr="流星1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69169" y="504092"/>
            <a:ext cx="3587262" cy="3521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4638" y="1502020"/>
            <a:ext cx="8707315" cy="3831980"/>
          </a:xfrm>
        </p:spPr>
        <p:txBody>
          <a:bodyPr/>
          <a:lstStyle/>
          <a:p>
            <a:r>
              <a:rPr lang="en-US" altLang="zh-CN" sz="2215" b="1">
                <a:solidFill>
                  <a:srgbClr val="3333C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zh-CN" altLang="en-US" sz="2215" b="1">
                <a:solidFill>
                  <a:srgbClr val="3333C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．回环往复的抒情方法。</a:t>
            </a:r>
            <a:r>
              <a:rPr lang="zh-CN" altLang="en-US" sz="2215" b="1">
                <a:latin typeface="华文细黑" panose="02010600040101010101" pitchFamily="2" charset="-122"/>
                <a:ea typeface="华文细黑" panose="02010600040101010101" pitchFamily="2" charset="-122"/>
              </a:rPr>
              <a:t>四联各有侧重，每一联都是一个抒情角度。开头从相见时难写到离别，表现一对恋人刻骨铭心的相思，痛苦难堪的真情；颔联从自己一方表白对爱情的忠贞不渝，九死不悔；颈联由己及推人，表现恋人双方苦苦思念；尾联化用神话传说，写自己渴望相见的心愿。</a:t>
            </a:r>
            <a:endParaRPr lang="zh-CN" altLang="en-US" sz="2215" b="1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2215" b="1">
                <a:solidFill>
                  <a:srgbClr val="3333C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r>
              <a:rPr lang="zh-CN" altLang="en-US" sz="2215" b="1">
                <a:solidFill>
                  <a:srgbClr val="3333C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．比兴手法的运用与谐音双关手法的配合使用。</a:t>
            </a:r>
            <a:r>
              <a:rPr lang="zh-CN" altLang="en-US" sz="2215" b="1">
                <a:latin typeface="华文细黑" panose="02010600040101010101" pitchFamily="2" charset="-122"/>
                <a:ea typeface="华文细黑" panose="02010600040101010101" pitchFamily="2" charset="-122"/>
              </a:rPr>
              <a:t>“春蚕到死丝方尽，蜡炬成灰泪始干。”以春蚕之丝和蜡炬之泪这两个象征性意象，来表现相思之苦和对爱情的坚贞，形象贴切，意境隽永。             </a:t>
            </a:r>
            <a:endParaRPr lang="zh-CN" altLang="en-US" sz="2215" b="1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2215" b="1">
                <a:solidFill>
                  <a:srgbClr val="3333C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r>
              <a:rPr lang="zh-CN" altLang="en-US" sz="2215" b="1">
                <a:solidFill>
                  <a:srgbClr val="3333C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．婉曲柔密的风格。</a:t>
            </a:r>
            <a:r>
              <a:rPr lang="zh-CN" altLang="en-US" sz="2215" b="1">
                <a:latin typeface="华文细黑" panose="02010600040101010101" pitchFamily="2" charset="-122"/>
                <a:ea typeface="华文细黑" panose="02010600040101010101" pitchFamily="2" charset="-122"/>
              </a:rPr>
              <a:t>全诗感情强烈，但没有外露的句子，而是用委婉绵柔的形式来吐露，或用残春季节的暗示，或用残春蜡炬表现，又用神话假托，呈现婉曲柔密的风格特点。 </a:t>
            </a:r>
            <a:endParaRPr lang="zh-CN" altLang="en-US" sz="2215" b="1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2215" b="1">
                <a:solidFill>
                  <a:srgbClr val="3333C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r>
              <a:rPr lang="zh-CN" altLang="en-US" sz="2215" b="1">
                <a:solidFill>
                  <a:srgbClr val="3333C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．艺术风格。</a:t>
            </a:r>
            <a:r>
              <a:rPr lang="zh-CN" altLang="en-US" sz="2215" b="1">
                <a:latin typeface="华文细黑" panose="02010600040101010101" pitchFamily="2" charset="-122"/>
                <a:ea typeface="华文细黑" panose="02010600040101010101" pitchFamily="2" charset="-122"/>
              </a:rPr>
              <a:t>深情绵邈，绮丽精工的独特风格。</a:t>
            </a:r>
            <a:endParaRPr lang="zh-CN" altLang="en-US" sz="2215" b="1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2445727" y="263769"/>
            <a:ext cx="4082562" cy="1195754"/>
          </a:xfrm>
          <a:prstGeom prst="horizontalScroll">
            <a:avLst>
              <a:gd name="adj" fmla="val 12500"/>
            </a:avLst>
          </a:prstGeom>
          <a:solidFill>
            <a:srgbClr val="003366"/>
          </a:solidFill>
          <a:ln w="9525">
            <a:solidFill>
              <a:srgbClr val="FF6600"/>
            </a:solidFill>
            <a:round/>
          </a:ln>
        </p:spPr>
        <p:txBody>
          <a:bodyPr wrap="none" anchor="ctr"/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kumimoji="1" lang="zh-CN" altLang="en-US" sz="3690">
                <a:solidFill>
                  <a:srgbClr val="FFFF00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艺 术 特 色</a:t>
            </a:r>
            <a:endParaRPr kumimoji="1" lang="zh-CN" altLang="en-US" sz="3690">
              <a:solidFill>
                <a:srgbClr val="FFFF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pic>
        <p:nvPicPr>
          <p:cNvPr id="22532" name="Picture 14" descr="u=1228209074,679700057&amp;fm=0&amp;gp=3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143" y="438150"/>
            <a:ext cx="1230923" cy="99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1338" y="1434612"/>
            <a:ext cx="8297008" cy="487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kumimoji="1" lang="en-US" altLang="zh-CN" sz="2955">
                <a:solidFill>
                  <a:srgbClr val="000066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kumimoji="1" lang="zh-CN" altLang="en-US" sz="2955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这首诗是描写爱情相思最为脍炙人口的名篇</a:t>
            </a:r>
            <a:r>
              <a:rPr kumimoji="1" lang="en-US" altLang="zh-CN" sz="2955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kumimoji="1" lang="zh-CN" altLang="en-US" sz="2955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千百年来其影响巨大深远。颔联以“春蚕”“蜡烛”一对最有表现力的比喻来抒写强烈的相思和至死不渝的爱情，这是全诗最精彩的部分，也是千古传诵的名句。这种忠贞的感情是一种高尚的精神，不管是对爱情、对友情、对工作、对事业都需要。</a:t>
            </a:r>
            <a:endParaRPr kumimoji="1" lang="zh-CN" altLang="en-US" sz="2955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00000"/>
              </a:lnSpc>
            </a:pPr>
            <a:r>
              <a:rPr kumimoji="1" lang="zh-CN" altLang="en-US" sz="2955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全诗构思巧妙，想象细致入微，比喻精确得当，语言生动精辟、意境优美，如同一支动人的歌，久久留在读者的心上。</a:t>
            </a:r>
            <a:endParaRPr kumimoji="1" lang="zh-CN" altLang="en-US" sz="2955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2445727" y="263769"/>
            <a:ext cx="4082562" cy="1195754"/>
          </a:xfrm>
          <a:prstGeom prst="horizontalScroll">
            <a:avLst>
              <a:gd name="adj" fmla="val 12500"/>
            </a:avLst>
          </a:prstGeom>
          <a:solidFill>
            <a:srgbClr val="003366"/>
          </a:solidFill>
          <a:ln w="9525">
            <a:solidFill>
              <a:srgbClr val="FF6600"/>
            </a:solidFill>
            <a:round/>
          </a:ln>
        </p:spPr>
        <p:txBody>
          <a:bodyPr wrap="none" anchor="ctr"/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kumimoji="1" lang="zh-CN" altLang="en-US" sz="3690">
                <a:solidFill>
                  <a:srgbClr val="FFFF00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小    结</a:t>
            </a:r>
            <a:endParaRPr kumimoji="1" lang="zh-CN" altLang="en-US" sz="3690">
              <a:solidFill>
                <a:srgbClr val="FFFF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-612531" y="1858108"/>
            <a:ext cx="7378212" cy="4684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zh-CN" sz="369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369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无题（其一）</a:t>
            </a:r>
            <a:br>
              <a:rPr lang="zh-CN" altLang="en-US" sz="369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br>
              <a:rPr lang="zh-CN" altLang="en-US" sz="295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95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昨夜星辰昨夜风，画楼西畔桂堂东。</a:t>
            </a:r>
            <a:br>
              <a:rPr lang="zh-CN" altLang="en-US" sz="295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95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身无彩凤双飞翼，心有灵犀一点通。</a:t>
            </a:r>
            <a:br>
              <a:rPr lang="zh-CN" altLang="en-US" sz="295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95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隔座送钩春酒暖，分曹射覆蜡灯红。</a:t>
            </a:r>
            <a:br>
              <a:rPr lang="zh-CN" altLang="en-US" sz="295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955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嗟余听鼓应官去，走马兰台类转蓬。</a:t>
            </a:r>
            <a:br>
              <a:rPr lang="zh-CN" altLang="en-US" sz="369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br>
              <a:rPr lang="zh-CN" altLang="en-US" sz="166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endParaRPr lang="zh-CN" altLang="en-US" sz="166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altLang="zh-CN" sz="369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7" name="WordArt 3"/>
          <p:cNvSpPr>
            <a:spLocks noChangeArrowheads="1" noChangeShapeType="1" noTextEdit="1"/>
          </p:cNvSpPr>
          <p:nvPr/>
        </p:nvSpPr>
        <p:spPr bwMode="auto">
          <a:xfrm>
            <a:off x="252046" y="438150"/>
            <a:ext cx="2526323" cy="7986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  <a:defRPr/>
            </a:pPr>
            <a:r>
              <a:rPr lang="zh-CN" altLang="en-US" sz="3325" b="1" kern="10">
                <a:ln w="9525">
                  <a:solidFill>
                    <a:schemeClr val="tx1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阅读</a:t>
            </a:r>
            <a:r>
              <a:rPr lang="en-US" altLang="zh-CN" sz="3325" b="1" kern="10">
                <a:ln w="9525">
                  <a:solidFill>
                    <a:schemeClr val="tx1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3325" b="1" kern="10">
                <a:ln w="9525">
                  <a:solidFill>
                    <a:schemeClr val="tx1"/>
                  </a:solidFill>
                  <a:round/>
                </a:ln>
                <a:latin typeface="宋体" panose="02010600030101010101" pitchFamily="2" charset="-122"/>
                <a:ea typeface="宋体" panose="02010600030101010101" pitchFamily="2" charset="-122"/>
              </a:rPr>
              <a:t>拓展</a:t>
            </a:r>
            <a:endParaRPr lang="zh-CN" altLang="en-US" sz="3325" b="1" kern="10">
              <a:ln w="9525">
                <a:solidFill>
                  <a:schemeClr val="tx1"/>
                </a:solidFill>
                <a:round/>
              </a:ln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" name="Group 10"/>
          <p:cNvGrpSpPr/>
          <p:nvPr/>
        </p:nvGrpSpPr>
        <p:grpSpPr bwMode="auto">
          <a:xfrm>
            <a:off x="5835162" y="3162300"/>
            <a:ext cx="4586654" cy="2526323"/>
            <a:chOff x="3982" y="1842"/>
            <a:chExt cx="3130" cy="1724"/>
          </a:xfrm>
        </p:grpSpPr>
        <p:sp>
          <p:nvSpPr>
            <p:cNvPr id="25606" name="Rectangle 5"/>
            <p:cNvSpPr>
              <a:spLocks noChangeArrowheads="1"/>
            </p:cNvSpPr>
            <p:nvPr/>
          </p:nvSpPr>
          <p:spPr bwMode="auto">
            <a:xfrm>
              <a:off x="3982" y="1842"/>
              <a:ext cx="3130" cy="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</a:pPr>
              <a:r>
                <a:rPr lang="en-US" altLang="zh-CN" sz="2585">
                  <a:solidFill>
                    <a:srgbClr val="CC0099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——</a:t>
              </a:r>
              <a:r>
                <a:rPr lang="zh-CN" altLang="en-US" sz="2585">
                  <a:solidFill>
                    <a:srgbClr val="CC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追忆昨夜相会。</a:t>
              </a:r>
              <a:endParaRPr lang="zh-CN" altLang="en-US" sz="2955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20000"/>
                </a:spcBef>
              </a:pPr>
              <a:endParaRPr lang="zh-CN" altLang="en-US" sz="74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20000"/>
                </a:spcBef>
              </a:pPr>
              <a:endParaRPr lang="en-US" altLang="zh-CN" sz="2585">
                <a:solidFill>
                  <a:srgbClr val="CC0099"/>
                </a:solidFill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sp>
          <p:nvSpPr>
            <p:cNvPr id="25607" name="Rectangle 6"/>
            <p:cNvSpPr>
              <a:spLocks noChangeArrowheads="1"/>
            </p:cNvSpPr>
            <p:nvPr/>
          </p:nvSpPr>
          <p:spPr bwMode="auto">
            <a:xfrm>
              <a:off x="3982" y="2250"/>
              <a:ext cx="2495" cy="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585">
                  <a:solidFill>
                    <a:srgbClr val="CC0099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——</a:t>
              </a:r>
              <a:r>
                <a:rPr lang="zh-CN" altLang="en-US" sz="2585">
                  <a:solidFill>
                    <a:srgbClr val="CC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写今宵相思之情。</a:t>
              </a:r>
              <a:endParaRPr lang="zh-CN" altLang="en-US" sz="2585">
                <a:solidFill>
                  <a:srgbClr val="CC0099"/>
                </a:solidFill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sp>
          <p:nvSpPr>
            <p:cNvPr id="25608" name="Rectangle 7"/>
            <p:cNvSpPr>
              <a:spLocks noChangeArrowheads="1"/>
            </p:cNvSpPr>
            <p:nvPr/>
          </p:nvSpPr>
          <p:spPr bwMode="auto">
            <a:xfrm>
              <a:off x="3982" y="2613"/>
              <a:ext cx="3080" cy="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90000"/>
                <a:buFont typeface="Wingdings" panose="05000000000000000000" pitchFamily="2" charset="2"/>
                <a:buNone/>
              </a:pPr>
              <a:r>
                <a:rPr lang="en-US" altLang="zh-CN" sz="2585">
                  <a:solidFill>
                    <a:srgbClr val="CC0099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——</a:t>
              </a:r>
              <a:r>
                <a:rPr lang="zh-CN" altLang="en-US" sz="2585">
                  <a:solidFill>
                    <a:srgbClr val="CC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描写宴会情景。</a:t>
              </a:r>
              <a:endParaRPr lang="zh-CN" altLang="en-US" sz="2585">
                <a:solidFill>
                  <a:srgbClr val="CC0099"/>
                </a:solidFill>
                <a:latin typeface="Arial" panose="020B0604020202020204" pitchFamily="34" charset="0"/>
                <a:ea typeface="华文中宋" panose="02010600040101010101" pitchFamily="2" charset="-122"/>
              </a:endParaRPr>
            </a:p>
          </p:txBody>
        </p:sp>
        <p:sp>
          <p:nvSpPr>
            <p:cNvPr id="25609" name="Rectangle 8"/>
            <p:cNvSpPr>
              <a:spLocks noChangeArrowheads="1"/>
            </p:cNvSpPr>
            <p:nvPr/>
          </p:nvSpPr>
          <p:spPr bwMode="auto">
            <a:xfrm>
              <a:off x="3982" y="2976"/>
              <a:ext cx="2631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 eaLnBrk="0" hangingPunct="0">
                <a:lnSpc>
                  <a:spcPct val="120000"/>
                </a:lnSpc>
                <a:spcBef>
                  <a:spcPct val="50000"/>
                </a:spcBef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zh-CN" sz="2585">
                  <a:solidFill>
                    <a:srgbClr val="CC0099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——</a:t>
              </a:r>
              <a:r>
                <a:rPr lang="zh-CN" altLang="en-US" sz="2585">
                  <a:solidFill>
                    <a:srgbClr val="CC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叙述天亮分别。</a:t>
              </a:r>
              <a:endParaRPr lang="zh-CN" altLang="en-US" sz="2585">
                <a:solidFill>
                  <a:srgbClr val="CC0099"/>
                </a:solidFill>
                <a:latin typeface="Arial" panose="020B0604020202020204" pitchFamily="34" charset="0"/>
                <a:ea typeface="华文中宋" panose="02010600040101010101" pitchFamily="2" charset="-122"/>
              </a:endParaRPr>
            </a:p>
            <a:p>
              <a:pPr eaLnBrk="1" hangingPunct="1">
                <a:lnSpc>
                  <a:spcPct val="90000"/>
                </a:lnSpc>
                <a:spcBef>
                  <a:spcPct val="20000"/>
                </a:spcBef>
              </a:pPr>
              <a:endParaRPr lang="zh-CN" altLang="en-US" sz="2585">
                <a:solidFill>
                  <a:srgbClr val="CC0099"/>
                </a:solidFill>
                <a:latin typeface="Arial" panose="020B0604020202020204" pitchFamily="34" charset="0"/>
                <a:ea typeface="华文中宋" panose="02010600040101010101" pitchFamily="2" charset="-122"/>
              </a:endParaRPr>
            </a:p>
            <a:p>
              <a:pPr eaLnBrk="1" hangingPunct="1">
                <a:lnSpc>
                  <a:spcPct val="90000"/>
                </a:lnSpc>
                <a:spcBef>
                  <a:spcPct val="20000"/>
                </a:spcBef>
              </a:pPr>
              <a:endParaRPr lang="en-US" altLang="zh-CN" sz="2955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5605" name="Picture 11" descr="李商隐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323" y="263769"/>
            <a:ext cx="1847850" cy="272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2" y="263769"/>
            <a:ext cx="8440615" cy="6330462"/>
          </a:xfrm>
          <a:prstGeom prst="rect">
            <a:avLst/>
          </a:prstGeom>
        </p:spPr>
      </p:pic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1235321" y="2439866"/>
            <a:ext cx="6673362" cy="162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325" dirty="0">
                <a:latin typeface="华文新魏" panose="02010800040101010101" pitchFamily="2" charset="-122"/>
                <a:ea typeface="华文新魏" panose="02010800040101010101" pitchFamily="2" charset="-122"/>
              </a:rPr>
              <a:t>行香子（树绕村庄）</a:t>
            </a:r>
            <a:endParaRPr lang="en-US" altLang="zh-CN" sz="3325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325" dirty="0">
                <a:latin typeface="华文新魏" panose="02010800040101010101" pitchFamily="2" charset="-122"/>
                <a:ea typeface="华文新魏" panose="02010800040101010101" pitchFamily="2" charset="-122"/>
              </a:rPr>
              <a:t>秦    观</a:t>
            </a:r>
            <a:endParaRPr lang="zh-CN" altLang="en-US" sz="2585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3" y="304961"/>
            <a:ext cx="8476945" cy="6103388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02" y="703774"/>
            <a:ext cx="8430006" cy="584926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3" y="263769"/>
            <a:ext cx="8440614" cy="5757519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3" y="263769"/>
            <a:ext cx="8440615" cy="569105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88" y="263770"/>
            <a:ext cx="8388319" cy="635770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文本框 6145"/>
          <p:cNvSpPr txBox="1"/>
          <p:nvPr/>
        </p:nvSpPr>
        <p:spPr>
          <a:xfrm>
            <a:off x="85725" y="690563"/>
            <a:ext cx="6862763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6147" name="文本框 6146"/>
          <p:cNvSpPr txBox="1"/>
          <p:nvPr/>
        </p:nvSpPr>
        <p:spPr>
          <a:xfrm>
            <a:off x="160338" y="374650"/>
            <a:ext cx="7653337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6148" name="文本框 6147"/>
          <p:cNvSpPr txBox="1"/>
          <p:nvPr/>
        </p:nvSpPr>
        <p:spPr>
          <a:xfrm>
            <a:off x="85725" y="2107248"/>
            <a:ext cx="8561388" cy="4481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诗人首联扣题，抒情写景：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“高楼”，指咸阳城西楼，咸阳旧城在西安市西北，汉时称长安，秦汉两朝在此建都。隋朝时向东南移二十城建新城，即唐京师长安。咸阳旧城隔渭水与长安相望；“蒹葭”，即芦荻（蒹，荻；葭，芦），暗用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《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诗经蒹葭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》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的诗意，表思念心绪；“汀洲”，水边之地为汀、水中之地为洲，这里指代诗人在江南的故乡。诗人一登上咸阳高高的城楼，向南望去，远处烟笼蒹葭，雾罩杨柳，很像长江中的汀洲。诗人游宦长安，远离家乡，一旦登临，思乡之情涌上心头。蒹葭杨柳，居然略类江南。万里之愁，正以乡思为始：“一上”表明触发诗人情感时间之短瞬，“</a:t>
            </a:r>
            <a:r>
              <a:rPr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万里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”则极言愁思空间之迢遥广大，一个“愁”字，奠定了全诗的基调。笔触低沉，景致凄迷，触景生情，苍凉伤感的情怀落笔即出，意远而势雄。</a:t>
            </a: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49" name="文本框 6148"/>
          <p:cNvSpPr txBox="1"/>
          <p:nvPr/>
        </p:nvSpPr>
        <p:spPr>
          <a:xfrm>
            <a:off x="85725" y="1055688"/>
            <a:ext cx="7981950" cy="701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4000" b="1">
                <a:solidFill>
                  <a:srgbClr val="666699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一上高城万里愁，蒹葭杨柳似汀洲</a:t>
            </a:r>
            <a:endParaRPr lang="zh-CN" altLang="en-US" sz="4000" b="1">
              <a:solidFill>
                <a:srgbClr val="666699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7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49" grpId="1" bldLvl="0"/>
      <p:bldP spid="6149" grpId="2" bldLvl="0"/>
      <p:bldP spid="6149" grpId="3" bldLvl="0"/>
      <p:bldP spid="6149" grpId="4" bldLvl="0"/>
      <p:bldP spid="6149" grpId="5" bldLvl="0"/>
      <p:bldP spid="6149" grpId="6" bldLvl="0"/>
      <p:bldP spid="6149" grpId="7" bldLvl="0"/>
      <p:bldP spid="6149" grpId="8" bldLvl="0"/>
      <p:bldP spid="6149" grpId="9" bldLvl="0"/>
      <p:bldP spid="6149" grpId="10" bldLvl="0"/>
      <p:bldP spid="6149" grpId="11" bldLvl="0"/>
      <p:bldP spid="6149" grpId="12" bldLvl="0"/>
      <p:bldP spid="6149" grpId="13" bldLvl="0"/>
      <p:bldP spid="6149" grpId="14" bldLvl="0"/>
      <p:bldP spid="6149" grpId="15" bldLvl="0"/>
      <p:bldP spid="6149" grpId="16" bldLvl="0"/>
      <p:bldP spid="6149" grpId="17" bldLvl="0"/>
      <p:bldP spid="6148" grpId="0" bldLvl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89" y="263769"/>
            <a:ext cx="8388318" cy="6330462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28" y="371430"/>
            <a:ext cx="8341380" cy="5547259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3" y="263769"/>
            <a:ext cx="8440615" cy="628927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3" y="263769"/>
            <a:ext cx="8440615" cy="5691050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3" y="263769"/>
            <a:ext cx="8440614" cy="6330462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3" y="263769"/>
            <a:ext cx="8440614" cy="6422208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2" y="281953"/>
            <a:ext cx="8440615" cy="6312278"/>
          </a:xfrm>
        </p:spPr>
      </p:pic>
      <p:sp>
        <p:nvSpPr>
          <p:cNvPr id="5" name="矩形 4"/>
          <p:cNvSpPr/>
          <p:nvPr/>
        </p:nvSpPr>
        <p:spPr>
          <a:xfrm>
            <a:off x="6964882" y="6123504"/>
            <a:ext cx="1738643" cy="311150"/>
          </a:xfrm>
          <a:prstGeom prst="rect">
            <a:avLst/>
          </a:prstGeom>
          <a:noFill/>
        </p:spPr>
        <p:txBody>
          <a:bodyPr wrap="square" lIns="84406" tIns="42203" rIns="84406" bIns="42203">
            <a:spAutoFit/>
          </a:bodyPr>
          <a:lstStyle/>
          <a:p>
            <a:pPr algn="ctr"/>
            <a:r>
              <a:rPr lang="zh-CN" altLang="en-US" sz="1475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深圳复读营    潘攀 </a:t>
            </a:r>
            <a:endParaRPr lang="zh-CN" altLang="en-US" sz="1475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2110154" y="1600200"/>
            <a:ext cx="4079631" cy="14067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11"/>
              </a:avLst>
            </a:prstTxWarp>
          </a:bodyPr>
          <a:lstStyle/>
          <a:p>
            <a:pPr algn="ctr"/>
            <a:r>
              <a:rPr lang="zh-CN" altLang="en-US" sz="3325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丑奴儿</a:t>
            </a:r>
            <a:endParaRPr lang="zh-CN" altLang="en-US" sz="3325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3075" name="WordArt 5"/>
          <p:cNvSpPr>
            <a:spLocks noChangeArrowheads="1" noChangeShapeType="1" noTextEdit="1"/>
          </p:cNvSpPr>
          <p:nvPr/>
        </p:nvSpPr>
        <p:spPr bwMode="auto">
          <a:xfrm>
            <a:off x="3305908" y="3429000"/>
            <a:ext cx="3094892" cy="6330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325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书博山道中壁</a:t>
            </a:r>
            <a:endParaRPr lang="zh-CN" altLang="en-US" sz="3325" kern="10" dirty="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116" y="756138"/>
            <a:ext cx="5137638" cy="527538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b="1" smtClean="0"/>
              <a:t>辛弃疾（</a:t>
            </a:r>
            <a:r>
              <a:rPr lang="en-US" altLang="zh-CN" b="1" smtClean="0"/>
              <a:t>1140.5.18</a:t>
            </a:r>
            <a:r>
              <a:rPr lang="zh-CN" altLang="en-US" b="1" smtClean="0"/>
              <a:t>－</a:t>
            </a:r>
            <a:r>
              <a:rPr lang="en-US" altLang="zh-CN" b="1" smtClean="0"/>
              <a:t>1207.10.3</a:t>
            </a:r>
            <a:r>
              <a:rPr lang="zh-CN" altLang="en-US" b="1" smtClean="0"/>
              <a:t>），南宋爱国词人。原字坦夫，改字幼安，中年名所居曰稼轩，因此自号</a:t>
            </a:r>
            <a:r>
              <a:rPr lang="zh-CN" altLang="en-US" b="1" smtClean="0">
                <a:latin typeface="Times New Roman" panose="02020603050405020304" pitchFamily="18" charset="0"/>
              </a:rPr>
              <a:t>“</a:t>
            </a:r>
            <a:r>
              <a:rPr lang="zh-CN" altLang="en-US" b="1" smtClean="0"/>
              <a:t>稼轩居士</a:t>
            </a:r>
            <a:r>
              <a:rPr lang="zh-CN" altLang="en-US" b="1" smtClean="0">
                <a:latin typeface="Times New Roman" panose="02020603050405020304" pitchFamily="18" charset="0"/>
              </a:rPr>
              <a:t>”</a:t>
            </a:r>
            <a:r>
              <a:rPr lang="zh-CN" altLang="en-US" b="1" smtClean="0"/>
              <a:t>。汉族，历城（今山东省济南市历城区遥墙镇四风闸村）人。辛弃疾存词</a:t>
            </a:r>
            <a:r>
              <a:rPr lang="en-US" altLang="zh-CN" b="1" smtClean="0"/>
              <a:t>600</a:t>
            </a:r>
            <a:r>
              <a:rPr lang="zh-CN" altLang="en-US" b="1" smtClean="0"/>
              <a:t>多首。强烈的爱国主义思想和战斗精神是辛词的基本思想内容。他是我国历史上伟大的豪放派词人、爱国者、军事家和政治家。 </a:t>
            </a:r>
            <a:endParaRPr lang="zh-CN" altLang="en-US" b="1" smtClean="0"/>
          </a:p>
          <a:p>
            <a:pPr eaLnBrk="1" hangingPunct="1">
              <a:lnSpc>
                <a:spcPct val="90000"/>
              </a:lnSpc>
            </a:pPr>
            <a:endParaRPr lang="en-US" altLang="zh-CN" b="1" smtClean="0"/>
          </a:p>
        </p:txBody>
      </p:sp>
      <p:pic>
        <p:nvPicPr>
          <p:cNvPr id="4099" name="Picture 4" descr="069cd72ad9cfc4d7e7cd401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431" y="615462"/>
            <a:ext cx="2579077" cy="3376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62708" y="545123"/>
            <a:ext cx="5064369" cy="569741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2215" b="1"/>
              <a:t>博山寺</a:t>
            </a:r>
            <a:r>
              <a:rPr lang="zh-CN" altLang="en-US" sz="2215">
                <a:hlinkClick r:id="rId1"/>
              </a:rPr>
              <a:t> </a:t>
            </a:r>
            <a:endParaRPr lang="zh-CN" altLang="en-US" sz="2215"/>
          </a:p>
          <a:p>
            <a:pPr eaLnBrk="1" hangingPunct="1">
              <a:lnSpc>
                <a:spcPct val="90000"/>
              </a:lnSpc>
            </a:pPr>
            <a:r>
              <a:rPr lang="zh-CN" altLang="en-US" sz="2215"/>
              <a:t>　　博山寺，又名能仁寺。位于江西省广丰县洋口镇博山村，广丰县城西去</a:t>
            </a:r>
            <a:r>
              <a:rPr lang="en-US" altLang="zh-CN" sz="2215"/>
              <a:t>15</a:t>
            </a:r>
            <a:r>
              <a:rPr lang="zh-CN" altLang="en-US" sz="2215"/>
              <a:t>公里。始建于唐同光年间（</a:t>
            </a:r>
            <a:r>
              <a:rPr lang="en-US" altLang="zh-CN" sz="2215"/>
              <a:t>923</a:t>
            </a:r>
            <a:r>
              <a:rPr lang="zh-CN" altLang="en-US" sz="2215"/>
              <a:t>年</a:t>
            </a:r>
            <a:r>
              <a:rPr lang="en-US" altLang="zh-CN" sz="2215"/>
              <a:t>—925</a:t>
            </a:r>
            <a:r>
              <a:rPr lang="zh-CN" altLang="en-US" sz="2215"/>
              <a:t>年），明隆庆间毁于火，万历间重建，天启元年（</a:t>
            </a:r>
            <a:r>
              <a:rPr lang="en-US" altLang="zh-CN" sz="2215"/>
              <a:t>1621</a:t>
            </a:r>
            <a:r>
              <a:rPr lang="zh-CN" altLang="en-US" sz="2215"/>
              <a:t>）建成大殿、藏经阁、法堂、禅堂 等</a:t>
            </a:r>
            <a:r>
              <a:rPr lang="en-US" altLang="zh-CN" sz="2215"/>
              <a:t>12</a:t>
            </a:r>
            <a:r>
              <a:rPr lang="zh-CN" altLang="en-US" sz="2215"/>
              <a:t>栋</a:t>
            </a:r>
            <a:r>
              <a:rPr lang="en-US" altLang="zh-CN" sz="2215"/>
              <a:t>24</a:t>
            </a:r>
            <a:r>
              <a:rPr lang="zh-CN" altLang="en-US" sz="2215"/>
              <a:t>厅，铸成大铜佛、铜香炉、铜钟多件，最著名的是</a:t>
            </a:r>
            <a:r>
              <a:rPr lang="en-US" altLang="zh-CN" sz="2215"/>
              <a:t>11</a:t>
            </a:r>
            <a:r>
              <a:rPr lang="zh-CN" altLang="en-US" sz="2215"/>
              <a:t>口铜钟，据说用 了３万６千斤赤宝铜。自明始，博山寺一直是江南名刹，晚明时曾誉为“天下第二丛林”，南宋著名爱国词人辛弃疾晚年闲居时，在博山建“稼轩书舍”，读书于此，吟咏颇多，写词十多阕。博山寺侧有辛弃疾读书处，今存遗址。</a:t>
            </a:r>
            <a:endParaRPr lang="zh-CN" altLang="en-US" sz="2215"/>
          </a:p>
          <a:p>
            <a:pPr eaLnBrk="1" hangingPunct="1">
              <a:lnSpc>
                <a:spcPct val="90000"/>
              </a:lnSpc>
            </a:pPr>
            <a:endParaRPr lang="zh-CN" altLang="en-US" sz="2215"/>
          </a:p>
          <a:p>
            <a:pPr eaLnBrk="1" hangingPunct="1">
              <a:lnSpc>
                <a:spcPct val="90000"/>
              </a:lnSpc>
            </a:pPr>
            <a:endParaRPr lang="en-US" altLang="zh-CN" sz="2215"/>
          </a:p>
        </p:txBody>
      </p:sp>
      <p:pic>
        <p:nvPicPr>
          <p:cNvPr id="5123" name="Picture 4" descr="4e83cb62b401a4cee7113a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38" y="615462"/>
            <a:ext cx="3235569" cy="288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文本框 7169"/>
          <p:cNvSpPr txBox="1"/>
          <p:nvPr/>
        </p:nvSpPr>
        <p:spPr>
          <a:xfrm>
            <a:off x="-9525" y="2060575"/>
            <a:ext cx="9136380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颔联写晚眺远景，寓意深远：</a:t>
            </a:r>
            <a:r>
              <a:rPr lang="zh-CN" altLang="en-US" sz="2800" b="1">
                <a:latin typeface="Arial" panose="020B0604020202020204" pitchFamily="34" charset="0"/>
                <a:ea typeface="微软雅黑" panose="020B0503020204020204" pitchFamily="34" charset="-122"/>
              </a:rPr>
              <a:t>“溪”指磻溪，“阁”指慈福寺，诗人有自注：“南近磻溪，西对慈福寺阁。” 诗人傍晚登上城楼，只见磻溪罩云，暮色苍茫，一轮红日渐薄远山，夕阳与慈福寺阁姿影相叠，仿佛靠近寺阁而落。就在这夕照图初展丽景之际，蓦然凉风突起，咸阳西楼顿时沐浴在凄风之中，一场山雨眼看就要到了。这是对自然景物的临摹，也是对唐王朝日薄西山，危机四伏的没落局势的形象化勾画，它淋漓尽致而又形象入神地传出了诗人“万里愁”的真实原因。云起日沉，雨来风满，动感分明；“风为雨头”，含蕴深刻。此联常用来比喻重大事件发生前的紧张气氛，是千古传咏的名句。</a:t>
            </a:r>
            <a:endParaRPr lang="zh-CN" altLang="en-US" sz="2800" b="1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1" name="文本框 7170"/>
          <p:cNvSpPr txBox="1"/>
          <p:nvPr/>
        </p:nvSpPr>
        <p:spPr>
          <a:xfrm>
            <a:off x="174625" y="44450"/>
            <a:ext cx="80708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7172" name="文本框 7171"/>
          <p:cNvSpPr txBox="1"/>
          <p:nvPr/>
        </p:nvSpPr>
        <p:spPr>
          <a:xfrm>
            <a:off x="130175" y="1123950"/>
            <a:ext cx="80105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rgbClr val="6633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溪云初起日沉阁，山雨欲来风满楼</a:t>
            </a:r>
            <a:endParaRPr lang="zh-CN" altLang="en-US" sz="4000" b="1">
              <a:solidFill>
                <a:srgbClr val="6633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/>
      <p:bldP spid="7170" grpId="0" bldLvl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116" y="1740878"/>
            <a:ext cx="6192715" cy="4152900"/>
          </a:xfrm>
        </p:spPr>
        <p:txBody>
          <a:bodyPr/>
          <a:lstStyle/>
          <a:p>
            <a:pPr eaLnBrk="1" hangingPunct="1"/>
            <a:r>
              <a:rPr lang="zh-CN" altLang="en-US" sz="3325"/>
              <a:t>辛弃疾被弹劾去职、闲居带湖时所作的一首词。他在带湖居住期间，闲游于博山道中，却无心赏玩当地风光。眼看国事日非，自己无能为力，一腔愁绪无法排遣，遂在博山道中一壁上题了这首词。 </a:t>
            </a:r>
            <a:endParaRPr lang="zh-CN" altLang="en-US" sz="3325"/>
          </a:p>
          <a:p>
            <a:pPr eaLnBrk="1" hangingPunct="1"/>
            <a:endParaRPr lang="en-US" altLang="zh-CN" smtClean="0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1125415" y="615462"/>
            <a:ext cx="4220308" cy="165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60"/>
              <a:t>本词背景</a:t>
            </a:r>
            <a:endParaRPr lang="zh-CN" altLang="en-US" sz="4060"/>
          </a:p>
          <a:p>
            <a:pPr eaLnBrk="1" hangingPunct="1">
              <a:spcBef>
                <a:spcPct val="50000"/>
              </a:spcBef>
            </a:pPr>
            <a:endParaRPr lang="en-US" altLang="zh-CN" sz="4060"/>
          </a:p>
        </p:txBody>
      </p:sp>
      <p:pic>
        <p:nvPicPr>
          <p:cNvPr id="6148" name="Picture 5" descr="chou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155" y="1178169"/>
            <a:ext cx="183759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116" y="1529862"/>
            <a:ext cx="5067300" cy="4572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丑奴儿</a:t>
            </a:r>
            <a:r>
              <a:rPr lang="en-US" altLang="zh-CN" b="1" smtClean="0"/>
              <a:t>·</a:t>
            </a:r>
            <a:r>
              <a:rPr lang="zh-CN" altLang="en-US" b="1" smtClean="0"/>
              <a:t>书博山道中壁</a:t>
            </a:r>
            <a:endParaRPr lang="zh-CN" altLang="en-US" b="1" smtClean="0"/>
          </a:p>
          <a:p>
            <a:pPr eaLnBrk="1" hangingPunct="1"/>
            <a:r>
              <a:rPr lang="zh-CN" altLang="en-US" b="1" smtClean="0"/>
              <a:t>（辛弃疾） </a:t>
            </a:r>
            <a:endParaRPr lang="zh-CN" altLang="en-US" b="1" smtClean="0"/>
          </a:p>
          <a:p>
            <a:pPr eaLnBrk="1" hangingPunct="1"/>
            <a:r>
              <a:rPr lang="zh-CN" altLang="en-US" b="1" smtClean="0"/>
              <a:t>少年不识愁滋味，爱上层楼，爱上层楼，为赋词强说愁。 </a:t>
            </a:r>
            <a:endParaRPr lang="zh-CN" altLang="en-US" b="1" smtClean="0"/>
          </a:p>
          <a:p>
            <a:pPr eaLnBrk="1" hangingPunct="1"/>
            <a:r>
              <a:rPr lang="zh-CN" altLang="en-US" b="1" smtClean="0"/>
              <a:t>而今识尽愁滋味，欲说还休，欲说还休，却道天凉好个秋。</a:t>
            </a:r>
            <a:endParaRPr lang="zh-CN" altLang="en-US" b="1" smtClean="0"/>
          </a:p>
          <a:p>
            <a:pPr eaLnBrk="1" hangingPunct="1"/>
            <a:endParaRPr lang="en-US" altLang="zh-CN" b="1" smtClean="0"/>
          </a:p>
        </p:txBody>
      </p:sp>
      <p:pic>
        <p:nvPicPr>
          <p:cNvPr id="7171" name="Picture 5" descr="2008121315292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38" y="967154"/>
            <a:ext cx="2954215" cy="253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984738" y="615462"/>
            <a:ext cx="3727938" cy="943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540"/>
              <a:t>朗读课文</a:t>
            </a:r>
            <a:endParaRPr lang="zh-CN" altLang="en-US" sz="554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545123"/>
            <a:ext cx="1899138" cy="984738"/>
          </a:xfrm>
        </p:spPr>
        <p:txBody>
          <a:bodyPr/>
          <a:lstStyle/>
          <a:p>
            <a:pPr algn="l" eaLnBrk="1" hangingPunct="1"/>
            <a:r>
              <a:rPr lang="zh-CN" altLang="en-US" sz="3690" b="1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译文</a:t>
            </a:r>
            <a:endParaRPr lang="zh-CN" altLang="en-US" sz="3690" dirty="0"/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【</a:t>
            </a:r>
            <a:r>
              <a:rPr lang="zh-CN" altLang="en-US" smtClean="0"/>
              <a:t>注释</a:t>
            </a:r>
            <a:r>
              <a:rPr lang="en-US" altLang="zh-CN" smtClean="0"/>
              <a:t>】 ①</a:t>
            </a:r>
            <a:r>
              <a:rPr lang="zh-CN" altLang="en-US" smtClean="0"/>
              <a:t>丑奴儿：即</a:t>
            </a:r>
            <a:r>
              <a:rPr lang="en-US" altLang="zh-CN" smtClean="0"/>
              <a:t>《</a:t>
            </a:r>
            <a:r>
              <a:rPr lang="zh-CN" altLang="en-US" smtClean="0"/>
              <a:t>采桑子</a:t>
            </a:r>
            <a:r>
              <a:rPr lang="en-US" altLang="zh-CN" smtClean="0"/>
              <a:t>》</a:t>
            </a:r>
            <a:r>
              <a:rPr lang="zh-CN" altLang="en-US" smtClean="0"/>
              <a:t>。 ②层楼：高楼。 </a:t>
            </a:r>
            <a:endParaRPr lang="zh-CN" altLang="en-US" smtClean="0"/>
          </a:p>
          <a:p>
            <a:pPr eaLnBrk="1" hangingPunct="1"/>
            <a:r>
              <a:rPr lang="en-US" altLang="zh-CN" smtClean="0"/>
              <a:t>【</a:t>
            </a:r>
            <a:r>
              <a:rPr lang="zh-CN" altLang="en-US" smtClean="0"/>
              <a:t>译文</a:t>
            </a:r>
            <a:r>
              <a:rPr lang="en-US" altLang="zh-CN" smtClean="0"/>
              <a:t>】 </a:t>
            </a:r>
            <a:r>
              <a:rPr lang="zh-CN" altLang="en-US" smtClean="0"/>
              <a:t>人年少时不知道忧愁的滋味， 喜欢登高远望， 喜欢登高远望， 为写一首新词无愁而勉强说愁， 现在尝尽了忧愁的滋味， 想说却说不出， 想说却说不出， 只好说道好个清凉的秋天呀！ </a:t>
            </a:r>
            <a:endParaRPr lang="zh-CN" altLang="en-US" smtClean="0"/>
          </a:p>
          <a:p>
            <a:pPr eaLnBrk="1" hangingPunct="1"/>
            <a:endParaRPr lang="en-US" altLang="zh-CN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7" decel="100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7" decel="100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65047" y="1811216"/>
            <a:ext cx="7883769" cy="5278315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词的上片写少年时代思想单纯，没有经历人世艰辛，喜欢登上高楼，赏玩景致，本来没有愁苦可言，但为赋新词强说愁，只好装出一副斯文的样子。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词的下片笔锋一转，写出历尽沧桑，饱尝愁苦之后，思想情感的变化，着重写自己现在知愁。作者处处注意同上片进行对比，表现自己随着年岁的增长，处世阅历渐深，对于这个“愁”字有了真切的体验。 </a:t>
            </a:r>
            <a:endPara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73723" y="685800"/>
            <a:ext cx="2065020" cy="658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690" b="1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整体感悟</a:t>
            </a:r>
            <a:endParaRPr lang="zh-CN" altLang="en-US" sz="3690" b="1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allAtOnce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115" y="756139"/>
            <a:ext cx="7883769" cy="5137638"/>
          </a:xfrm>
        </p:spPr>
        <p:txBody>
          <a:bodyPr/>
          <a:lstStyle/>
          <a:p>
            <a:pPr eaLnBrk="1" hangingPunct="1"/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作者连用两个“</a:t>
            </a:r>
            <a:r>
              <a:rPr lang="zh-CN" altLang="en-US" sz="3325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爱上层楼</a:t>
            </a:r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”，这一</a:t>
            </a:r>
            <a:r>
              <a:rPr lang="zh-CN" altLang="en-US" sz="3325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叠句</a:t>
            </a:r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的运用，有什么作用？</a:t>
            </a:r>
            <a:endParaRPr lang="zh-CN" altLang="en-US" sz="3325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marL="0" indent="0">
              <a:buNone/>
            </a:pPr>
            <a:endParaRPr lang="en-US" altLang="zh-CN" sz="5540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30116" y="2092569"/>
            <a:ext cx="8162192" cy="427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3300"/>
              </a:buClr>
              <a:buSzPct val="70000"/>
              <a:buFont typeface="Wingdings" panose="05000000000000000000" pitchFamily="2" charset="2"/>
              <a:buChar char="|"/>
            </a:pPr>
            <a:r>
              <a:rPr lang="zh-CN" altLang="en-US" sz="2585" b="1" dirty="0"/>
              <a:t>作者连用两个“爱上层楼”，这一叠句的运用，避开了一般的泛泛描述，而是有力地带起了下文。前一个“爱上层楼”，同首句构成因果复句，意谓作者年轻时根本不懂什么是忧愁，所以喜欢登楼赏玩。后一个“爱上层楼”，又同下面“为赋新词强说愁”结成因果关系，即因为爱上高楼而触发诗兴，在当时“不识愁滋味”的情况下，也要勉强说些“愁闷”之类的话。这一叠句的运用，把两个不同的层次联系起来，上片“不知愁”这一思想表达得十分完整。 </a:t>
            </a:r>
            <a:endParaRPr lang="zh-CN" altLang="en-US" sz="2585" b="1" dirty="0"/>
          </a:p>
          <a:p>
            <a:pPr eaLnBrk="1" hangingPunct="1">
              <a:spcBef>
                <a:spcPct val="50000"/>
              </a:spcBef>
              <a:buClr>
                <a:srgbClr val="FF3300"/>
              </a:buClr>
              <a:buSzPct val="70000"/>
              <a:buFont typeface="Wingdings" panose="05000000000000000000" pitchFamily="2" charset="2"/>
              <a:buChar char="|"/>
            </a:pPr>
            <a:endParaRPr lang="en-US" altLang="zh-CN" sz="2585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703385" y="896816"/>
            <a:ext cx="5416062" cy="1115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3300"/>
              </a:buClr>
              <a:buSzPct val="70000"/>
              <a:buFont typeface="Wingdings" panose="05000000000000000000" pitchFamily="2" charset="2"/>
              <a:buChar char="|"/>
            </a:pPr>
            <a:r>
              <a:rPr lang="en-US" altLang="zh-CN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“</a:t>
            </a:r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而今识尽愁滋味”，这里的“尽”字，有什么作用？</a:t>
            </a:r>
            <a:endParaRPr lang="zh-CN" altLang="en-US" sz="3325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844062" y="2655278"/>
            <a:ext cx="5416062" cy="2360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90"/>
              <a:t>是极有概括力的，它包含着作者许多复杂的感受，从而完成了整篇词作在思想感情上的一大转折。</a:t>
            </a:r>
            <a:endParaRPr lang="zh-CN" altLang="en-US" sz="3690"/>
          </a:p>
        </p:txBody>
      </p:sp>
      <p:pic>
        <p:nvPicPr>
          <p:cNvPr id="12292" name="Picture 6" descr="OOOPIC_zhangfan_200810297bf9b5babfbb835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446" y="685801"/>
            <a:ext cx="2373923" cy="278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115" y="756139"/>
            <a:ext cx="7883769" cy="5137638"/>
          </a:xfrm>
        </p:spPr>
        <p:txBody>
          <a:bodyPr/>
          <a:lstStyle/>
          <a:p>
            <a:pPr eaLnBrk="1" hangingPunct="1"/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作者又连用两句“欲说还休”，仍然采用叠句形式，在结构用法上也与上片互为呼应。作者为什么会“欲说还休”？</a:t>
            </a:r>
            <a:endParaRPr lang="zh-CN" altLang="en-US" sz="3325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773723" y="2655277"/>
            <a:ext cx="7526215" cy="290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</a:pPr>
            <a:r>
              <a:rPr lang="zh-CN" altLang="en-US" sz="3325" dirty="0"/>
              <a:t>词中“欲说还休”实际上是统治者不许他发表救国的言论。由于他是个北方归正军民，处处受到猜忌，所以连话也不敢明讲。</a:t>
            </a:r>
            <a:endParaRPr lang="zh-CN" altLang="en-US" sz="3325" dirty="0"/>
          </a:p>
          <a:p>
            <a:pPr eaLnBrk="1" hangingPunct="1">
              <a:spcBef>
                <a:spcPct val="50000"/>
              </a:spcBef>
            </a:pPr>
            <a:endParaRPr lang="en-US" altLang="zh-CN" sz="3325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03386" y="545123"/>
            <a:ext cx="7669823" cy="2250831"/>
          </a:xfrm>
        </p:spPr>
        <p:txBody>
          <a:bodyPr/>
          <a:lstStyle/>
          <a:p>
            <a:pPr eaLnBrk="1" hangingPunct="1"/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辛弃疾</a:t>
            </a:r>
            <a:r>
              <a:rPr lang="en-US" altLang="zh-CN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《</a:t>
            </a:r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丑奴儿</a:t>
            </a:r>
            <a:r>
              <a:rPr lang="en-US" altLang="zh-CN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》</a:t>
            </a:r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全篇写愁，上下篇用了三个“愁”字。</a:t>
            </a:r>
            <a:r>
              <a:rPr lang="en-US" altLang="zh-CN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《</a:t>
            </a:r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丑奴儿 书博山道中壁</a:t>
            </a:r>
            <a:r>
              <a:rPr lang="en-US" altLang="zh-CN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》</a:t>
            </a:r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中上阕里的愁和下阕里的愁有何不同</a:t>
            </a:r>
            <a:r>
              <a:rPr lang="en-US" altLang="zh-CN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? </a:t>
            </a:r>
            <a:endParaRPr lang="en-US" altLang="zh-CN" sz="3325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en-US" altLang="zh-CN" sz="369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08892" y="3077309"/>
            <a:ext cx="7458808" cy="258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60" dirty="0"/>
              <a:t>上片“为赋新词强说愁”的“愁”是指闲愁</a:t>
            </a:r>
            <a:r>
              <a:rPr lang="en-US" altLang="zh-CN" sz="4060" dirty="0"/>
              <a:t>;</a:t>
            </a:r>
            <a:r>
              <a:rPr lang="zh-CN" altLang="en-US" sz="4060" dirty="0"/>
              <a:t>下片“而今识尽愁滋味”的“愁”是指关怀国事，怀才不遇所引起的哀愁。</a:t>
            </a:r>
            <a:endParaRPr lang="zh-CN" altLang="en-US" sz="406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3046" y="685800"/>
            <a:ext cx="7883769" cy="1266092"/>
          </a:xfrm>
        </p:spPr>
        <p:txBody>
          <a:bodyPr/>
          <a:lstStyle/>
          <a:p>
            <a:pPr eaLnBrk="1" hangingPunct="1"/>
            <a:r>
              <a:rPr lang="zh-CN" altLang="en-US" sz="3325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词尾以“却道天凉好个秋！”结尾，作者不言愁苦反言天气，有什么作用？</a:t>
            </a:r>
            <a:endParaRPr lang="zh-CN" altLang="en-US" sz="3325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/>
            <a:endParaRPr lang="en-US" altLang="zh-CN" sz="4060" dirty="0"/>
          </a:p>
        </p:txBody>
      </p:sp>
      <p:sp>
        <p:nvSpPr>
          <p:cNvPr id="4" name="Rectangle 3"/>
          <p:cNvSpPr txBox="1">
            <a:spLocks noRot="1" noChangeArrowheads="1"/>
          </p:cNvSpPr>
          <p:nvPr/>
        </p:nvSpPr>
        <p:spPr bwMode="auto">
          <a:xfrm>
            <a:off x="622362" y="1811215"/>
            <a:ext cx="7958931" cy="5275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anose="05020102010507070707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anose="05020102010507070707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zh-CN" altLang="en-US" sz="2955" kern="0"/>
              <a:t>作者怀着捐躯报国的志愿投奔南宋，本想与南宋政权同心协力，共建恢复大业。谁知，南宋政权对他招之即来，挥之即去，他不仅报国无门，而且还落得被削职闲居的境地，“一腔忠愤，无处发泄”，其心中的愁闷痛楚可以想见。而在当时投降派把持朝政的情况下，抒发这种忧愁是犯大忌的，因此作者在此不便直说，只得转而言天气，“天凉好个秋”。这句结尾表面形似轻脱，实则十分含蓄，充分表达了作者之“愁”的深沉博大。 </a:t>
            </a:r>
            <a:endParaRPr lang="zh-CN" altLang="en-US" sz="2955" kern="0"/>
          </a:p>
          <a:p>
            <a:pPr eaLnBrk="1" hangingPunct="1"/>
            <a:endParaRPr lang="en-US" altLang="zh-CN" sz="2955" kern="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30360" y="740117"/>
            <a:ext cx="7883769" cy="485335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3690" b="1" dirty="0"/>
              <a:t>  </a:t>
            </a:r>
            <a:r>
              <a:rPr lang="zh-CN" altLang="en-US" sz="3690" b="1" dirty="0"/>
              <a:t>课堂小结：</a:t>
            </a:r>
            <a:endParaRPr lang="zh-CN" altLang="en-US" sz="3690" b="1" dirty="0"/>
          </a:p>
          <a:p>
            <a:pPr eaLnBrk="1" hangingPunct="1"/>
            <a:r>
              <a:rPr lang="zh-CN" altLang="en-US" dirty="0" smtClean="0"/>
              <a:t>这首词是作者带湖闲居时的作品。通篇言愁。通过“少年”时与“而今”的对比， 表现了作者受压抑、遭排挤、报国无路的痛苦，也是对南宋朝廷的讽刺与不满。上片写 少年不识愁滋味。下片写而今历尽艰辛，“识尽愁滋味”。全词构思新巧，平易浅近。 浓愁淡写，重语轻说。寓激情于婉约之中。含蓄蕴藉，语浅意深。别具一种耐人寻味的 情韵。 </a:t>
            </a:r>
            <a:endParaRPr lang="zh-CN" altLang="en-US" dirty="0" smtClean="0"/>
          </a:p>
          <a:p>
            <a:pPr eaLnBrk="1" hangingPunct="1"/>
            <a:endParaRPr lang="en-US" altLang="zh-CN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文本框 8193"/>
          <p:cNvSpPr txBox="1"/>
          <p:nvPr/>
        </p:nvSpPr>
        <p:spPr>
          <a:xfrm>
            <a:off x="100013" y="2492375"/>
            <a:ext cx="8793162" cy="3994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颈联写晚眺近景，虚实结合：</a:t>
            </a:r>
            <a:r>
              <a:rPr lang="zh-CN" altLang="en-US" sz="3200" b="1">
                <a:latin typeface="Arial" panose="020B0604020202020204" pitchFamily="34" charset="0"/>
                <a:ea typeface="微软雅黑" panose="020B0503020204020204" pitchFamily="34" charset="-122"/>
              </a:rPr>
              <a:t>山雨将到，鸟雀仓惶逃入遍地绿芜、秋蝉悲鸣躲在黄叶高林，这些是诗人眼前的实景。但早已荡然无存的“秦苑”“汉宫”又给人无尽的联想</a:t>
            </a:r>
            <a:r>
              <a:rPr lang="en-US" altLang="zh-CN" sz="3200" b="1">
                <a:latin typeface="Arial" panose="020B0604020202020204" pitchFamily="34" charset="0"/>
                <a:ea typeface="微软雅黑" panose="020B0503020204020204" pitchFamily="34" charset="-122"/>
              </a:rPr>
              <a:t>——</a:t>
            </a:r>
            <a:r>
              <a:rPr lang="zh-CN" altLang="en-US" sz="3200" b="1">
                <a:latin typeface="Arial" panose="020B0604020202020204" pitchFamily="34" charset="0"/>
                <a:ea typeface="微软雅黑" panose="020B0503020204020204" pitchFamily="34" charset="-122"/>
              </a:rPr>
              <a:t>禁苑深宫，而今绿芜遍地，黄叶满林；唯有鸟雀和虫鸣，不识兴亡，依然如故。历史的演进，王朝的更替，世事的变化沧桑，把诗人的愁怨从“万里”推向“千古”，以实景叠合虚景，吊古之情油然而生。</a:t>
            </a:r>
            <a:endParaRPr lang="zh-CN" altLang="en-US" sz="3200" b="1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95" name="文本框 8194"/>
          <p:cNvSpPr txBox="1"/>
          <p:nvPr/>
        </p:nvSpPr>
        <p:spPr>
          <a:xfrm>
            <a:off x="1044575" y="1090613"/>
            <a:ext cx="87169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rgbClr val="FF505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鸟下绿芜秦苑夕，蝉鸣黄叶汉宫秋</a:t>
            </a:r>
            <a:endParaRPr lang="zh-CN" altLang="en-US" sz="4000" b="1">
              <a:solidFill>
                <a:srgbClr val="FF505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  <p:bldP spid="8194" grpId="0" bldLvl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976197" y="2032489"/>
            <a:ext cx="4453303" cy="172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8860"/>
              <a:t>再见</a:t>
            </a:r>
            <a:endParaRPr lang="zh-CN" altLang="en-US" sz="886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文本框 9217"/>
          <p:cNvSpPr txBox="1"/>
          <p:nvPr/>
        </p:nvSpPr>
        <p:spPr>
          <a:xfrm>
            <a:off x="0" y="1412875"/>
            <a:ext cx="9142730" cy="5507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尾联作结，融情于景：</a:t>
            </a:r>
            <a:r>
              <a:rPr lang="zh-CN" altLang="en-US" sz="3200" b="1">
                <a:latin typeface="Arial" panose="020B0604020202020204" pitchFamily="34" charset="0"/>
                <a:ea typeface="微软雅黑" panose="020B0503020204020204" pitchFamily="34" charset="-122"/>
              </a:rPr>
              <a:t>“行人”，过客。泛指古往今来征人游子，也包括作者在内；“故国”，指秦汉故都咸阳；“东来”，指诗人自东边而来。诗人最后感慨道：羁旅过客还是不要索问当年秦汉兴亡之事吧！我这次来故国咸阳，连遗址都寻不着，只有渭水还像昔日一样长流不止而已。“莫问”二字，并非劝诫之辞 ，实乃令人思索之语，它让读者从悲凉颓败的自然景物中钩沉历史的教训；一个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“流”</a:t>
            </a:r>
            <a:r>
              <a:rPr lang="zh-CN" altLang="en-US" sz="3200" b="1">
                <a:latin typeface="Arial" panose="020B0604020202020204" pitchFamily="34" charset="0"/>
                <a:ea typeface="微软雅黑" panose="020B0503020204020204" pitchFamily="34" charset="-122"/>
              </a:rPr>
              <a:t>字，则暗示出颓势难救的痛惜之情。渭水无语东流的景象中，融铸着诗人相思的忧愁和感古伤今的悲凉，委婉含蓄，令人伤感。</a:t>
            </a:r>
            <a:endParaRPr lang="zh-CN" altLang="en-US" sz="3200" b="1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19" name="文本框 9218"/>
          <p:cNvSpPr txBox="1"/>
          <p:nvPr/>
        </p:nvSpPr>
        <p:spPr>
          <a:xfrm>
            <a:off x="0" y="746125"/>
            <a:ext cx="8670925" cy="701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4000" b="1">
                <a:solidFill>
                  <a:srgbClr val="003366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行人莫问当年事，故国东来渭水流</a:t>
            </a:r>
            <a:endParaRPr lang="zh-CN" altLang="en-US" sz="4000" b="1">
              <a:solidFill>
                <a:srgbClr val="003366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  <p:bldP spid="9218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SYTP107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769"/>
            <a:ext cx="9144000" cy="63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流星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2377" y="1169377"/>
            <a:ext cx="3587262" cy="3521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 descr="121b888eb7abd1f3f11f368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6008" y="263769"/>
            <a:ext cx="5037992" cy="54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2564423"/>
            <a:ext cx="7174523" cy="135694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sz="886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zh-CN" sz="8860" b="1" i="1" kern="0" dirty="0">
                <a:solidFill>
                  <a:schemeClr val="folHlink"/>
                </a:solidFill>
                <a:latin typeface="+mj-lt"/>
                <a:ea typeface="楷体_GB2312" pitchFamily="1" charset="-122"/>
                <a:cs typeface="+mj-cs"/>
              </a:rPr>
              <a:t>无 题</a:t>
            </a:r>
            <a:endParaRPr lang="zh-CN" sz="8860" b="1" i="1" kern="0" dirty="0">
              <a:solidFill>
                <a:schemeClr val="folHlink"/>
              </a:solidFill>
              <a:latin typeface="+mj-lt"/>
              <a:ea typeface="楷体_GB2312" pitchFamily="1" charset="-122"/>
              <a:cs typeface="+mj-cs"/>
            </a:endParaRPr>
          </a:p>
        </p:txBody>
      </p:sp>
      <p:sp>
        <p:nvSpPr>
          <p:cNvPr id="2055" name="Text Box 3"/>
          <p:cNvSpPr txBox="1">
            <a:spLocks noChangeArrowheads="1"/>
          </p:cNvSpPr>
          <p:nvPr/>
        </p:nvSpPr>
        <p:spPr bwMode="auto">
          <a:xfrm>
            <a:off x="1913792" y="4758104"/>
            <a:ext cx="2674327" cy="70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zh-CN" altLang="en-US" sz="3325">
                <a:solidFill>
                  <a:srgbClr val="FF0000"/>
                </a:solidFill>
                <a:ea typeface="楷体_GB2312" pitchFamily="1" charset="-122"/>
              </a:rPr>
              <a:t>李商隐</a:t>
            </a:r>
            <a:endParaRPr lang="zh-CN" altLang="en-US" sz="3325">
              <a:solidFill>
                <a:srgbClr val="FF0000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84738" y="1320312"/>
            <a:ext cx="7174523" cy="561242"/>
          </a:xfrm>
        </p:spPr>
        <p:txBody>
          <a:bodyPr/>
          <a:lstStyle/>
          <a:p>
            <a:endParaRPr lang="zh-CN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6148" name="Picture 4" descr="D:\My Pictures\0017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263769"/>
            <a:ext cx="8440615" cy="633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24378" y="1255624"/>
            <a:ext cx="8036466" cy="4351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540" b="1" dirty="0">
                <a:solidFill>
                  <a:srgbClr val="FF9900"/>
                </a:solidFill>
                <a:ea typeface="隶书" panose="02010509060101010101" pitchFamily="49" charset="-122"/>
              </a:rPr>
              <a:t>学习目标：</a:t>
            </a:r>
            <a:endParaRPr lang="zh-CN" altLang="en-US" sz="5540" b="1" dirty="0">
              <a:solidFill>
                <a:srgbClr val="FF9900"/>
              </a:solidFill>
              <a:ea typeface="隶书" panose="020105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5540" b="1" dirty="0">
                <a:solidFill>
                  <a:srgbClr val="FF9900"/>
                </a:solidFill>
                <a:ea typeface="隶书" panose="02010509060101010101" pitchFamily="49" charset="-122"/>
              </a:rPr>
              <a:t>1</a:t>
            </a:r>
            <a:r>
              <a:rPr lang="zh-CN" altLang="en-US" sz="5540" b="1" dirty="0">
                <a:solidFill>
                  <a:srgbClr val="FF9900"/>
                </a:solidFill>
                <a:ea typeface="隶书" panose="02010509060101010101" pitchFamily="49" charset="-122"/>
              </a:rPr>
              <a:t>、学习声情并茂地朗诵。</a:t>
            </a:r>
            <a:endParaRPr lang="zh-CN" altLang="en-US" sz="5540" b="1" dirty="0">
              <a:solidFill>
                <a:srgbClr val="FF9900"/>
              </a:solidFill>
              <a:ea typeface="隶书" panose="020105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5540" b="1" dirty="0">
                <a:solidFill>
                  <a:srgbClr val="FF9900"/>
                </a:solidFill>
                <a:ea typeface="隶书" panose="02010509060101010101" pitchFamily="49" charset="-122"/>
              </a:rPr>
              <a:t>2</a:t>
            </a:r>
            <a:r>
              <a:rPr lang="zh-CN" altLang="en-US" sz="5540" b="1" dirty="0">
                <a:solidFill>
                  <a:srgbClr val="FF9900"/>
                </a:solidFill>
                <a:ea typeface="隶书" panose="02010509060101010101" pitchFamily="49" charset="-122"/>
              </a:rPr>
              <a:t>、理解和体会诗中的意境和情感。</a:t>
            </a:r>
            <a:endParaRPr lang="zh-CN" altLang="en-US" sz="5540" b="1" dirty="0">
              <a:solidFill>
                <a:srgbClr val="FF9900"/>
              </a:solidFill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图片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954" y="263769"/>
            <a:ext cx="1395046" cy="176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252046" y="1101969"/>
            <a:ext cx="7562850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215" dirty="0">
                <a:latin typeface="华文仿宋" panose="02010600040101010101" pitchFamily="2" charset="-122"/>
                <a:ea typeface="华文仿宋" panose="02010600040101010101" pitchFamily="2" charset="-122"/>
              </a:rPr>
              <a:t>    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李商隐（约</a:t>
            </a:r>
            <a:r>
              <a:rPr lang="en-US" altLang="zh-CN" sz="2585" dirty="0">
                <a:latin typeface="楷体_GB2312" pitchFamily="1" charset="-122"/>
                <a:ea typeface="楷体_GB2312" pitchFamily="1" charset="-122"/>
              </a:rPr>
              <a:t>813</a:t>
            </a:r>
            <a:r>
              <a:rPr lang="en-US" altLang="zh-CN" sz="2585" dirty="0">
                <a:latin typeface="华文仿宋" panose="02010600040101010101" pitchFamily="2" charset="-122"/>
                <a:ea typeface="楷体_GB2312" pitchFamily="1" charset="-122"/>
              </a:rPr>
              <a:t>—</a:t>
            </a:r>
            <a:r>
              <a:rPr lang="en-US" altLang="zh-CN" sz="2585" dirty="0">
                <a:latin typeface="楷体_GB2312" pitchFamily="1" charset="-122"/>
                <a:ea typeface="楷体_GB2312" pitchFamily="1" charset="-122"/>
              </a:rPr>
              <a:t>858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年），字</a:t>
            </a:r>
            <a:r>
              <a:rPr lang="zh-CN" altLang="en-US" sz="2585" u="sng" dirty="0">
                <a:latin typeface="楷体_GB2312" pitchFamily="1" charset="-122"/>
                <a:ea typeface="楷体_GB2312" pitchFamily="1" charset="-122"/>
              </a:rPr>
              <a:t>义山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，号</a:t>
            </a:r>
            <a:r>
              <a:rPr lang="zh-CN" altLang="en-US" sz="2585" u="sng" dirty="0">
                <a:latin typeface="楷体_GB2312" pitchFamily="1" charset="-122"/>
                <a:ea typeface="楷体_GB2312" pitchFamily="1" charset="-122"/>
              </a:rPr>
              <a:t>玉谿生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，又号</a:t>
            </a:r>
            <a:r>
              <a:rPr lang="zh-CN" altLang="en-US" sz="2585" u="sng" dirty="0">
                <a:latin typeface="楷体_GB2312" pitchFamily="1" charset="-122"/>
                <a:ea typeface="楷体_GB2312" pitchFamily="1" charset="-122"/>
              </a:rPr>
              <a:t>樊南生</a:t>
            </a:r>
            <a:r>
              <a:rPr lang="zh-CN" altLang="en-US" sz="2585" dirty="0" smtClean="0">
                <a:latin typeface="楷体_GB2312" pitchFamily="1" charset="-122"/>
                <a:ea typeface="楷体_GB2312" pitchFamily="1" charset="-122"/>
              </a:rPr>
              <a:t>，晚唐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诗人，怀州河内（今河南沁阳）人，与杜牧齐名，称</a:t>
            </a:r>
            <a:r>
              <a:rPr lang="zh-CN" altLang="en-US" sz="2585" u="sng" dirty="0" smtClean="0">
                <a:latin typeface="华文仿宋" panose="02010600040101010101" pitchFamily="2" charset="-122"/>
                <a:ea typeface="楷体_GB2312" pitchFamily="1" charset="-122"/>
              </a:rPr>
              <a:t>“</a:t>
            </a:r>
            <a:r>
              <a:rPr lang="zh-CN" altLang="en-US" sz="2585" u="sng" dirty="0" smtClean="0">
                <a:latin typeface="楷体_GB2312" pitchFamily="1" charset="-122"/>
                <a:ea typeface="楷体_GB2312" pitchFamily="1" charset="-122"/>
              </a:rPr>
              <a:t>小李杜</a:t>
            </a:r>
            <a:r>
              <a:rPr lang="zh-CN" altLang="en-US" sz="2585" u="sng" dirty="0" smtClean="0">
                <a:latin typeface="华文仿宋" panose="02010600040101010101" pitchFamily="2" charset="-122"/>
                <a:ea typeface="楷体_GB2312" pitchFamily="1" charset="-122"/>
              </a:rPr>
              <a:t>”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。一生与晚唐四十多年的牛李党争相始末。初以文采为牛党人</a:t>
            </a:r>
            <a:r>
              <a:rPr lang="zh-CN" altLang="en-US" sz="2585" u="sng" dirty="0">
                <a:latin typeface="楷体_GB2312" pitchFamily="1" charset="-122"/>
                <a:ea typeface="楷体_GB2312" pitchFamily="1" charset="-122"/>
              </a:rPr>
              <a:t>令狐楚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所赏识。</a:t>
            </a:r>
            <a:r>
              <a:rPr lang="en-US" altLang="zh-CN" sz="2585" dirty="0">
                <a:latin typeface="楷体_GB2312" pitchFamily="1" charset="-122"/>
                <a:ea typeface="楷体_GB2312" pitchFamily="1" charset="-122"/>
              </a:rPr>
              <a:t>25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岁时举进士后。次年，李党人河阳节度使</a:t>
            </a:r>
            <a:r>
              <a:rPr lang="zh-CN" altLang="en-US" sz="2585" u="sng" dirty="0">
                <a:latin typeface="楷体_GB2312" pitchFamily="1" charset="-122"/>
                <a:ea typeface="楷体_GB2312" pitchFamily="1" charset="-122"/>
              </a:rPr>
              <a:t>王茂元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也爱其才，任为书记，并把女儿嫁给他。但当时的牛（僧孺）李（德裕）党争激烈，令狐楚属牛党，王茂元则属李党。李商隐此举被视为投靠王茂元，因此被令狐楚之子</a:t>
            </a:r>
            <a:r>
              <a:rPr lang="zh-CN" altLang="en-US" sz="2585" u="sng" dirty="0">
                <a:latin typeface="楷体_GB2312" pitchFamily="1" charset="-122"/>
                <a:ea typeface="楷体_GB2312" pitchFamily="1" charset="-122"/>
              </a:rPr>
              <a:t>令狐绹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指责为</a:t>
            </a:r>
            <a:r>
              <a:rPr lang="zh-CN" altLang="en-US" sz="2585" dirty="0">
                <a:latin typeface="华文仿宋" panose="02010600040101010101" pitchFamily="2" charset="-122"/>
                <a:ea typeface="楷体_GB2312" pitchFamily="1" charset="-122"/>
              </a:rPr>
              <a:t>“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忘家恩，放利偷合</a:t>
            </a:r>
            <a:r>
              <a:rPr lang="zh-CN" altLang="en-US" sz="2585" dirty="0">
                <a:latin typeface="华文仿宋" panose="02010600040101010101" pitchFamily="2" charset="-122"/>
                <a:ea typeface="楷体_GB2312" pitchFamily="1" charset="-122"/>
              </a:rPr>
              <a:t>”</a:t>
            </a:r>
            <a:r>
              <a:rPr lang="zh-CN" altLang="en-US" sz="2585" dirty="0">
                <a:latin typeface="楷体_GB2312" pitchFamily="1" charset="-122"/>
                <a:ea typeface="楷体_GB2312" pitchFamily="1" charset="-122"/>
              </a:rPr>
              <a:t>而受牛党排挤。</a:t>
            </a:r>
            <a:endParaRPr lang="zh-CN" altLang="en-US" sz="2585" dirty="0"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2378320" y="263769"/>
            <a:ext cx="4054719" cy="71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 eaLnBrk="0" hangingPunct="0">
              <a:lnSpc>
                <a:spcPct val="120000"/>
              </a:lnSpc>
              <a:spcBef>
                <a:spcPct val="50000"/>
              </a:spcBef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4060">
                <a:solidFill>
                  <a:srgbClr val="3333CC"/>
                </a:solidFill>
                <a:latin typeface="Arial" panose="020B0604020202020204" pitchFamily="34" charset="0"/>
              </a:rPr>
              <a:t>一、走近诗人</a:t>
            </a:r>
            <a:endParaRPr lang="zh-CN" altLang="en-US" sz="4060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空白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6264</Words>
  <Application>WPS 演示</Application>
  <PresentationFormat>在屏幕上显示</PresentationFormat>
  <Paragraphs>236</Paragraphs>
  <Slides>50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74" baseType="lpstr">
      <vt:lpstr>Arial</vt:lpstr>
      <vt:lpstr>宋体</vt:lpstr>
      <vt:lpstr>Wingdings</vt:lpstr>
      <vt:lpstr>楷体</vt:lpstr>
      <vt:lpstr>微软雅黑</vt:lpstr>
      <vt:lpstr>楷体_GB2312</vt:lpstr>
      <vt:lpstr>黑体</vt:lpstr>
      <vt:lpstr>隶书</vt:lpstr>
      <vt:lpstr>华文仿宋</vt:lpstr>
      <vt:lpstr>Arial Unicode MS</vt:lpstr>
      <vt:lpstr>Calibri</vt:lpstr>
      <vt:lpstr>华文新魏</vt:lpstr>
      <vt:lpstr>华文细黑</vt:lpstr>
      <vt:lpstr>Arial</vt:lpstr>
      <vt:lpstr>华文中宋</vt:lpstr>
      <vt:lpstr>Times New Roman</vt:lpstr>
      <vt:lpstr>华文彩云</vt:lpstr>
      <vt:lpstr>华文琥珀</vt:lpstr>
      <vt:lpstr>华文行楷</vt:lpstr>
      <vt:lpstr>Wingdings 2</vt:lpstr>
      <vt:lpstr>新宋体</vt:lpstr>
      <vt:lpstr>仿宋</vt:lpstr>
      <vt:lpstr>Wingdings</vt:lpstr>
      <vt:lpstr>空白设计模板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首联: “相见时难别亦难，东风无力百花残。”</vt:lpstr>
      <vt:lpstr>颔联：“春蚕到死丝方尽，蜡炬成灰泪始干。”</vt:lpstr>
      <vt:lpstr>PowerPoint 演示文稿</vt:lpstr>
      <vt:lpstr>尾联：“蓬山此去无多路，青鸟殷勤为探看。” </vt:lpstr>
      <vt:lpstr>颈联：“晓镜但愁云鬓改，夜吟应觉月光寒。” </vt:lpstr>
      <vt:lpstr>尾联：“蓬山此去无多路，青鸟殷勤为探看。” </vt:lpstr>
      <vt:lpstr>让我们再来领略一下这首 “爱情的绝唱”——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译文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秦巴之峰</cp:lastModifiedBy>
  <cp:revision>4</cp:revision>
  <dcterms:created xsi:type="dcterms:W3CDTF">2013-03-23T01:52:00Z</dcterms:created>
  <dcterms:modified xsi:type="dcterms:W3CDTF">2018-11-07T06:27:08Z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2052-10.1.0.7668</vt:lpwstr>
  </property>
</Properties>
</file>