
<file path=[Content_Types].xml><?xml version="1.0" encoding="utf-8"?>
<Types xmlns="http://schemas.openxmlformats.org/package/2006/content-types">
  <Default Extension="jpeg" ContentType="image/jpeg"/>
  <Default Extension="wav" ContentType="audio/x-wav"/>
  <Default Extension="png" ContentType="image/png"/>
  <Default Extension="gif" ContentType="image/gi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7" r:id="rId3"/>
    <p:sldId id="258" r:id="rId4"/>
    <p:sldId id="259" r:id="rId5"/>
    <p:sldId id="284" r:id="rId6"/>
    <p:sldId id="285" r:id="rId7"/>
    <p:sldId id="300" r:id="rId8"/>
    <p:sldId id="302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303" r:id="rId18"/>
    <p:sldId id="344" r:id="rId19"/>
    <p:sldId id="347" r:id="rId20"/>
    <p:sldId id="349" r:id="rId21"/>
    <p:sldId id="346" r:id="rId22"/>
    <p:sldId id="350" r:id="rId23"/>
    <p:sldId id="351" r:id="rId24"/>
    <p:sldId id="358" r:id="rId25"/>
    <p:sldId id="352" r:id="rId26"/>
    <p:sldId id="354" r:id="rId27"/>
    <p:sldId id="353" r:id="rId28"/>
    <p:sldId id="360" r:id="rId29"/>
    <p:sldId id="355" r:id="rId30"/>
    <p:sldId id="356" r:id="rId31"/>
    <p:sldId id="357" r:id="rId32"/>
    <p:sldId id="359" r:id="rId33"/>
    <p:sldId id="286" r:id="rId34"/>
    <p:sldId id="287" r:id="rId35"/>
    <p:sldId id="304" r:id="rId36"/>
    <p:sldId id="305" r:id="rId37"/>
    <p:sldId id="270" r:id="rId38"/>
    <p:sldId id="288" r:id="rId39"/>
    <p:sldId id="289" r:id="rId40"/>
    <p:sldId id="271" r:id="rId41"/>
    <p:sldId id="290" r:id="rId42"/>
    <p:sldId id="291" r:id="rId43"/>
    <p:sldId id="292" r:id="rId44"/>
    <p:sldId id="293" r:id="rId45"/>
    <p:sldId id="272" r:id="rId46"/>
    <p:sldId id="294" r:id="rId47"/>
    <p:sldId id="273" r:id="rId48"/>
    <p:sldId id="295" r:id="rId49"/>
    <p:sldId id="274" r:id="rId50"/>
    <p:sldId id="296" r:id="rId51"/>
    <p:sldId id="276" r:id="rId52"/>
    <p:sldId id="277" r:id="rId53"/>
    <p:sldId id="279" r:id="rId54"/>
    <p:sldId id="280" r:id="rId55"/>
    <p:sldId id="281" r:id="rId56"/>
    <p:sldId id="282" r:id="rId57"/>
    <p:sldId id="283" r:id="rId58"/>
    <p:sldId id="299" r:id="rId59"/>
    <p:sldId id="307" r:id="rId60"/>
  </p:sldIdLst>
  <p:sldSz cx="12192000" cy="6858000"/>
  <p:notesSz cx="7103745" cy="10234295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xkb1.com" initials="x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4" Type="http://schemas.openxmlformats.org/officeDocument/2006/relationships/commentAuthors" Target="commentAuthors.xml"/><Relationship Id="rId63" Type="http://schemas.openxmlformats.org/officeDocument/2006/relationships/tableStyles" Target="tableStyles.xml"/><Relationship Id="rId62" Type="http://schemas.openxmlformats.org/officeDocument/2006/relationships/viewProps" Target="viewProps.xml"/><Relationship Id="rId61" Type="http://schemas.openxmlformats.org/officeDocument/2006/relationships/presProps" Target="presProps.xml"/><Relationship Id="rId60" Type="http://schemas.openxmlformats.org/officeDocument/2006/relationships/slide" Target="slides/slide58.xml"/><Relationship Id="rId6" Type="http://schemas.openxmlformats.org/officeDocument/2006/relationships/slide" Target="slides/slide4.xml"/><Relationship Id="rId59" Type="http://schemas.openxmlformats.org/officeDocument/2006/relationships/slide" Target="slides/slide57.xml"/><Relationship Id="rId58" Type="http://schemas.openxmlformats.org/officeDocument/2006/relationships/slide" Target="slides/slide56.xml"/><Relationship Id="rId57" Type="http://schemas.openxmlformats.org/officeDocument/2006/relationships/slide" Target="slides/slide55.xml"/><Relationship Id="rId56" Type="http://schemas.openxmlformats.org/officeDocument/2006/relationships/slide" Target="slides/slide54.xml"/><Relationship Id="rId55" Type="http://schemas.openxmlformats.org/officeDocument/2006/relationships/slide" Target="slides/slide53.xml"/><Relationship Id="rId54" Type="http://schemas.openxmlformats.org/officeDocument/2006/relationships/slide" Target="slides/slide52.xml"/><Relationship Id="rId53" Type="http://schemas.openxmlformats.org/officeDocument/2006/relationships/slide" Target="slides/slide51.xml"/><Relationship Id="rId52" Type="http://schemas.openxmlformats.org/officeDocument/2006/relationships/slide" Target="slides/slide50.xml"/><Relationship Id="rId51" Type="http://schemas.openxmlformats.org/officeDocument/2006/relationships/slide" Target="slides/slide49.xml"/><Relationship Id="rId50" Type="http://schemas.openxmlformats.org/officeDocument/2006/relationships/slide" Target="slides/slide48.xml"/><Relationship Id="rId5" Type="http://schemas.openxmlformats.org/officeDocument/2006/relationships/slide" Target="slides/slide3.xml"/><Relationship Id="rId49" Type="http://schemas.openxmlformats.org/officeDocument/2006/relationships/slide" Target="slides/slide47.xml"/><Relationship Id="rId48" Type="http://schemas.openxmlformats.org/officeDocument/2006/relationships/slide" Target="slides/slide46.xml"/><Relationship Id="rId47" Type="http://schemas.openxmlformats.org/officeDocument/2006/relationships/slide" Target="slides/slide45.xml"/><Relationship Id="rId46" Type="http://schemas.openxmlformats.org/officeDocument/2006/relationships/slide" Target="slides/slide44.xml"/><Relationship Id="rId45" Type="http://schemas.openxmlformats.org/officeDocument/2006/relationships/slide" Target="slides/slide43.xml"/><Relationship Id="rId44" Type="http://schemas.openxmlformats.org/officeDocument/2006/relationships/slide" Target="slides/slide42.xml"/><Relationship Id="rId43" Type="http://schemas.openxmlformats.org/officeDocument/2006/relationships/slide" Target="slides/slide41.xml"/><Relationship Id="rId42" Type="http://schemas.openxmlformats.org/officeDocument/2006/relationships/slide" Target="slides/slide40.xml"/><Relationship Id="rId41" Type="http://schemas.openxmlformats.org/officeDocument/2006/relationships/slide" Target="slides/slide39.xml"/><Relationship Id="rId40" Type="http://schemas.openxmlformats.org/officeDocument/2006/relationships/slide" Target="slides/slide38.xml"/><Relationship Id="rId4" Type="http://schemas.openxmlformats.org/officeDocument/2006/relationships/slide" Target="slides/slide2.xml"/><Relationship Id="rId39" Type="http://schemas.openxmlformats.org/officeDocument/2006/relationships/slide" Target="slides/slide37.xml"/><Relationship Id="rId38" Type="http://schemas.openxmlformats.org/officeDocument/2006/relationships/slide" Target="slides/slide36.xml"/><Relationship Id="rId37" Type="http://schemas.openxmlformats.org/officeDocument/2006/relationships/slide" Target="slides/slide35.xml"/><Relationship Id="rId36" Type="http://schemas.openxmlformats.org/officeDocument/2006/relationships/slide" Target="slides/slide34.xml"/><Relationship Id="rId35" Type="http://schemas.openxmlformats.org/officeDocument/2006/relationships/slide" Target="slides/slide33.xml"/><Relationship Id="rId34" Type="http://schemas.openxmlformats.org/officeDocument/2006/relationships/slide" Target="slides/slide32.xml"/><Relationship Id="rId33" Type="http://schemas.openxmlformats.org/officeDocument/2006/relationships/slide" Target="slides/slide31.xml"/><Relationship Id="rId32" Type="http://schemas.openxmlformats.org/officeDocument/2006/relationships/slide" Target="slides/slide30.xml"/><Relationship Id="rId31" Type="http://schemas.openxmlformats.org/officeDocument/2006/relationships/slide" Target="slides/slide29.xml"/><Relationship Id="rId30" Type="http://schemas.openxmlformats.org/officeDocument/2006/relationships/slide" Target="slides/slide28.xml"/><Relationship Id="rId3" Type="http://schemas.openxmlformats.org/officeDocument/2006/relationships/slide" Target="slides/slide1.xml"/><Relationship Id="rId29" Type="http://schemas.openxmlformats.org/officeDocument/2006/relationships/slide" Target="slides/slide27.xml"/><Relationship Id="rId28" Type="http://schemas.openxmlformats.org/officeDocument/2006/relationships/slide" Target="slides/slide26.xml"/><Relationship Id="rId27" Type="http://schemas.openxmlformats.org/officeDocument/2006/relationships/slide" Target="slides/slide25.xml"/><Relationship Id="rId26" Type="http://schemas.openxmlformats.org/officeDocument/2006/relationships/slide" Target="slides/slide24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838200" y="365125"/>
            <a:ext cx="10515600" cy="58118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4" y="1778438"/>
            <a:ext cx="4873574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4" y="2665379"/>
            <a:ext cx="4873574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8" y="1778438"/>
            <a:ext cx="4897576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8" y="2665379"/>
            <a:ext cx="4897576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4.png"/><Relationship Id="rId1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6.png"/><Relationship Id="rId1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8.png"/><Relationship Id="rId1" Type="http://schemas.openxmlformats.org/officeDocument/2006/relationships/image" Target="../media/image1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0.png"/><Relationship Id="rId1" Type="http://schemas.openxmlformats.org/officeDocument/2006/relationships/image" Target="../media/image1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2.png"/><Relationship Id="rId1" Type="http://schemas.openxmlformats.org/officeDocument/2006/relationships/image" Target="../media/image21.jpeg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23.jpe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4.GIF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27.jpeg"/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image" Target="../media/image24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8.jpeg"/></Relationships>
</file>

<file path=ppt/slides/_rels/slide2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30.png"/><Relationship Id="rId3" Type="http://schemas.openxmlformats.org/officeDocument/2006/relationships/image" Target="../media/image29.jpe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audio" Target="../media/audio3.wav"/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image" Target="../media/image31.GIF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5.jpe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2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4.jpeg"/><Relationship Id="rId1" Type="http://schemas.openxmlformats.org/officeDocument/2006/relationships/image" Target="../media/image33.jpe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5.jpe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6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8.jpeg"/><Relationship Id="rId1" Type="http://schemas.openxmlformats.org/officeDocument/2006/relationships/image" Target="../media/image37.jpe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9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1.jpeg"/><Relationship Id="rId1" Type="http://schemas.openxmlformats.org/officeDocument/2006/relationships/image" Target="../media/image40.jpe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3.jpeg"/><Relationship Id="rId1" Type="http://schemas.openxmlformats.org/officeDocument/2006/relationships/image" Target="../media/image42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6.pn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4.jpe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6.jpeg"/><Relationship Id="rId1" Type="http://schemas.openxmlformats.org/officeDocument/2006/relationships/image" Target="../media/image45.jpeg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7.jpeg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8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50.jpeg"/><Relationship Id="rId1" Type="http://schemas.openxmlformats.org/officeDocument/2006/relationships/image" Target="../media/image49.jpeg"/></Relationships>
</file>

<file path=ppt/slides/_rels/slide4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54.jpeg"/><Relationship Id="rId3" Type="http://schemas.openxmlformats.org/officeDocument/2006/relationships/image" Target="../media/image53.jpeg"/><Relationship Id="rId2" Type="http://schemas.openxmlformats.org/officeDocument/2006/relationships/image" Target="../media/image52.jpeg"/><Relationship Id="rId1" Type="http://schemas.openxmlformats.org/officeDocument/2006/relationships/image" Target="../media/image51.jpeg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8.jpeg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7.jpeg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6.png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30.png"/><Relationship Id="rId3" Type="http://schemas.openxmlformats.org/officeDocument/2006/relationships/image" Target="../media/image29.jpe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27.jpeg"/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image" Target="../media/image24.jpeg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8.jpeg"/><Relationship Id="rId1" Type="http://schemas.openxmlformats.org/officeDocument/2006/relationships/image" Target="../media/image7.GI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10.png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2.png"/><Relationship Id="rId1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838658" name="图片 4" descr="yy37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588" y="0"/>
            <a:ext cx="12187237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38659" name="副标题 2"/>
          <p:cNvSpPr/>
          <p:nvPr/>
        </p:nvSpPr>
        <p:spPr>
          <a:xfrm>
            <a:off x="2590800" y="3289300"/>
            <a:ext cx="7175500" cy="584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algn="ctr">
              <a:buFont typeface="Arial" panose="020B0604020202020204" pitchFamily="34" charset="0"/>
              <a:buNone/>
            </a:pPr>
            <a:r>
              <a:rPr lang="zh-CN" altLang="en-US" sz="2600" b="1" dirty="0">
                <a:solidFill>
                  <a:srgbClr val="000000"/>
                </a:solidFill>
                <a:latin typeface="黑体" panose="02010609060101010101" pitchFamily="1" charset="-122"/>
                <a:ea typeface="黑体" panose="02010609060101010101" pitchFamily="1" charset="-122"/>
                <a:sym typeface="黑体" panose="02010609060101010101" pitchFamily="1" charset="-122"/>
              </a:rPr>
              <a:t>部编本人教版</a:t>
            </a:r>
            <a:r>
              <a:rPr lang="en-US" altLang="x-none" sz="2600" b="1" dirty="0">
                <a:solidFill>
                  <a:srgbClr val="000000"/>
                </a:solidFill>
                <a:latin typeface="黑体" panose="02010609060101010101" pitchFamily="1" charset="-122"/>
                <a:ea typeface="黑体" panose="02010609060101010101" pitchFamily="1" charset="-122"/>
                <a:sym typeface="黑体" panose="02010609060101010101" pitchFamily="1" charset="-122"/>
              </a:rPr>
              <a:t>·</a:t>
            </a:r>
            <a:r>
              <a:rPr lang="zh-CN" altLang="en-US" sz="2600" b="1" dirty="0">
                <a:solidFill>
                  <a:srgbClr val="000000"/>
                </a:solidFill>
                <a:latin typeface="黑体" panose="02010609060101010101" pitchFamily="1" charset="-122"/>
                <a:ea typeface="黑体" panose="02010609060101010101" pitchFamily="1" charset="-122"/>
                <a:sym typeface="黑体" panose="02010609060101010101" pitchFamily="1" charset="-122"/>
              </a:rPr>
              <a:t>一年级下册语文</a:t>
            </a:r>
            <a:endParaRPr lang="zh-CN" altLang="en-US" sz="2600" b="1" dirty="0">
              <a:solidFill>
                <a:srgbClr val="000000"/>
              </a:solidFill>
              <a:latin typeface="黑体" panose="02010609060101010101" pitchFamily="1" charset="-122"/>
              <a:ea typeface="黑体" panose="02010609060101010101" pitchFamily="1" charset="-122"/>
              <a:sym typeface="黑体" panose="02010609060101010101" pitchFamily="1" charset="-122"/>
            </a:endParaRPr>
          </a:p>
        </p:txBody>
      </p:sp>
      <p:sp>
        <p:nvSpPr>
          <p:cNvPr id="838660" name="标题 1"/>
          <p:cNvSpPr/>
          <p:nvPr/>
        </p:nvSpPr>
        <p:spPr>
          <a:xfrm>
            <a:off x="2446338" y="2252663"/>
            <a:ext cx="7175500" cy="1036637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algn="ctr">
              <a:buFont typeface="Arial" panose="020B0604020202020204" pitchFamily="34" charset="0"/>
              <a:buNone/>
            </a:pPr>
            <a:r>
              <a:rPr lang="en-US" altLang="x-none" sz="5300" b="1" dirty="0">
                <a:solidFill>
                  <a:srgbClr val="000000"/>
                </a:solidFill>
                <a:latin typeface="黑体" panose="02010609060101010101" pitchFamily="1" charset="-122"/>
                <a:ea typeface="黑体" panose="02010609060101010101" pitchFamily="1" charset="-122"/>
                <a:sym typeface="黑体" panose="02010609060101010101" pitchFamily="1" charset="-122"/>
              </a:rPr>
              <a:t>18  </a:t>
            </a:r>
            <a:r>
              <a:rPr lang="zh-CN" altLang="en-US" sz="5300" b="1" dirty="0">
                <a:solidFill>
                  <a:srgbClr val="000000"/>
                </a:solidFill>
                <a:latin typeface="黑体" panose="02010609060101010101" pitchFamily="1" charset="-122"/>
                <a:ea typeface="黑体" panose="02010609060101010101" pitchFamily="1" charset="-122"/>
                <a:sym typeface="黑体" panose="02010609060101010101" pitchFamily="1" charset="-122"/>
              </a:rPr>
              <a:t>小猴子下山</a:t>
            </a:r>
            <a:endParaRPr lang="zh-CN" altLang="en-US" sz="5300" b="1" dirty="0">
              <a:solidFill>
                <a:srgbClr val="000000"/>
              </a:solidFill>
              <a:latin typeface="黑体" panose="02010609060101010101" pitchFamily="1" charset="-122"/>
              <a:ea typeface="黑体" panose="02010609060101010101" pitchFamily="1" charset="-122"/>
              <a:sym typeface="黑体" panose="02010609060101010101" pitchFamily="1" charset="-122"/>
            </a:endParaRPr>
          </a:p>
        </p:txBody>
      </p:sp>
      <p:sp>
        <p:nvSpPr>
          <p:cNvPr id="838661" name="直接连接符 3"/>
          <p:cNvSpPr/>
          <p:nvPr/>
        </p:nvSpPr>
        <p:spPr>
          <a:xfrm>
            <a:off x="3309938" y="3252788"/>
            <a:ext cx="5378450" cy="1587"/>
          </a:xfrm>
          <a:prstGeom prst="line">
            <a:avLst/>
          </a:prstGeom>
          <a:ln w="38100" cap="flat" cmpd="sng">
            <a:solidFill>
              <a:srgbClr val="000000"/>
            </a:solidFill>
            <a:prstDash val="solid"/>
            <a:headEnd type="none" w="med" len="med"/>
            <a:tailEnd type="none" w="med" len="med"/>
          </a:ln>
        </p:spPr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43781" name="矩形 20"/>
          <p:cNvSpPr/>
          <p:nvPr/>
        </p:nvSpPr>
        <p:spPr>
          <a:xfrm>
            <a:off x="4832350" y="465138"/>
            <a:ext cx="2230438" cy="107632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None/>
            </a:pPr>
            <a:r>
              <a:rPr lang="en-US" altLang="x-none" sz="6400" b="1" baseline="0" dirty="0">
                <a:solidFill>
                  <a:srgbClr val="FF3300"/>
                </a:solidFill>
                <a:latin typeface="宋体" panose="02010600030101010101" pitchFamily="2" charset="-122"/>
                <a:ea typeface="宋体" panose="02010600030101010101" pitchFamily="2" charset="-122"/>
                <a:sym typeface="Calibri" panose="020F0502020204030204" charset="0"/>
              </a:rPr>
              <a:t>chánɡ</a:t>
            </a:r>
            <a:endParaRPr lang="en-US" altLang="x-none" sz="6400" b="1" baseline="0" dirty="0">
              <a:solidFill>
                <a:srgbClr val="FF3300"/>
              </a:solidFill>
              <a:latin typeface="宋体" panose="02010600030101010101" pitchFamily="2" charset="-122"/>
              <a:ea typeface="宋体" panose="02010600030101010101" pitchFamily="2" charset="-122"/>
              <a:sym typeface="Calibri" panose="020F0502020204030204" charset="0"/>
            </a:endParaRPr>
          </a:p>
        </p:txBody>
      </p:sp>
      <p:sp>
        <p:nvSpPr>
          <p:cNvPr id="843782" name="矩形 21"/>
          <p:cNvSpPr/>
          <p:nvPr/>
        </p:nvSpPr>
        <p:spPr>
          <a:xfrm>
            <a:off x="7920038" y="1319213"/>
            <a:ext cx="3233737" cy="253809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buNone/>
            </a:pPr>
            <a:r>
              <a:rPr lang="zh-CN" altLang="en-US" sz="5300" b="1" baseline="0" dirty="0">
                <a:latin typeface="宋体" panose="02010600030101010101" pitchFamily="2" charset="-122"/>
                <a:ea typeface="宋体" panose="02010600030101010101" pitchFamily="2" charset="-122"/>
                <a:sym typeface="Calibri" panose="020F0502020204030204" charset="0"/>
              </a:rPr>
              <a:t>平常</a:t>
            </a:r>
            <a:endParaRPr lang="zh-CN" altLang="en-US" sz="5300" b="1" baseline="0" dirty="0">
              <a:latin typeface="宋体" panose="02010600030101010101" pitchFamily="2" charset="-122"/>
              <a:ea typeface="宋体" panose="02010600030101010101" pitchFamily="2" charset="-122"/>
              <a:sym typeface="Calibri" panose="020F0502020204030204" charset="0"/>
            </a:endParaRPr>
          </a:p>
          <a:p>
            <a:pPr>
              <a:buNone/>
            </a:pPr>
            <a:r>
              <a:rPr lang="zh-CN" altLang="en-US" sz="5300" b="1" baseline="0" dirty="0">
                <a:latin typeface="宋体" panose="02010600030101010101" pitchFamily="2" charset="-122"/>
                <a:ea typeface="宋体" panose="02010600030101010101" pitchFamily="2" charset="-122"/>
                <a:sym typeface="Calibri" panose="020F0502020204030204" charset="0"/>
              </a:rPr>
              <a:t>经常</a:t>
            </a:r>
            <a:endParaRPr lang="zh-CN" altLang="en-US" sz="5300" b="1" baseline="0" dirty="0">
              <a:latin typeface="宋体" panose="02010600030101010101" pitchFamily="2" charset="-122"/>
              <a:ea typeface="宋体" panose="02010600030101010101" pitchFamily="2" charset="-122"/>
              <a:sym typeface="Calibri" panose="020F0502020204030204" charset="0"/>
            </a:endParaRPr>
          </a:p>
          <a:p>
            <a:pPr>
              <a:buNone/>
            </a:pPr>
            <a:r>
              <a:rPr lang="zh-CN" altLang="en-US" sz="5300" b="1" baseline="0" dirty="0">
                <a:latin typeface="宋体" panose="02010600030101010101" pitchFamily="2" charset="-122"/>
                <a:ea typeface="宋体" panose="02010600030101010101" pitchFamily="2" charset="-122"/>
                <a:sym typeface="Calibri" panose="020F0502020204030204" charset="0"/>
              </a:rPr>
              <a:t>正常</a:t>
            </a:r>
            <a:endParaRPr lang="zh-CN" altLang="en-US" sz="5300" b="1" baseline="0" dirty="0">
              <a:latin typeface="宋体" panose="02010600030101010101" pitchFamily="2" charset="-122"/>
              <a:ea typeface="宋体" panose="02010600030101010101" pitchFamily="2" charset="-122"/>
              <a:sym typeface="Calibri" panose="020F0502020204030204" charset="0"/>
            </a:endParaRPr>
          </a:p>
        </p:txBody>
      </p:sp>
      <p:sp>
        <p:nvSpPr>
          <p:cNvPr id="843787" name="矩形 10"/>
          <p:cNvSpPr/>
          <p:nvPr/>
        </p:nvSpPr>
        <p:spPr>
          <a:xfrm>
            <a:off x="2211388" y="4833938"/>
            <a:ext cx="1441450" cy="731837"/>
          </a:xfrm>
          <a:prstGeom prst="rect">
            <a:avLst/>
          </a:prstGeom>
          <a:solidFill>
            <a:srgbClr val="FFFFFF">
              <a:alpha val="50000"/>
            </a:srgbClr>
          </a:solidFill>
          <a:ln w="9525">
            <a:noFill/>
          </a:ln>
        </p:spPr>
        <p:txBody>
          <a:bodyPr>
            <a:spAutoFit/>
          </a:bodyPr>
          <a:p>
            <a:pPr>
              <a:lnSpc>
                <a:spcPct val="120000"/>
              </a:lnSpc>
            </a:pPr>
            <a:r>
              <a:rPr lang="zh-CN" altLang="en-US" sz="3400" b="1" dirty="0">
                <a:solidFill>
                  <a:srgbClr val="FF0000"/>
                </a:solidFill>
                <a:latin typeface="黑体" panose="02010609060101010101" pitchFamily="1" charset="-122"/>
                <a:ea typeface="黑体" panose="02010609060101010101" pitchFamily="1" charset="-122"/>
                <a:sym typeface="黑体" panose="02010609060101010101" pitchFamily="1" charset="-122"/>
              </a:rPr>
              <a:t>笔顺：</a:t>
            </a:r>
            <a:endParaRPr lang="zh-CN" altLang="en-US" sz="3400" b="1" dirty="0">
              <a:solidFill>
                <a:srgbClr val="000000"/>
              </a:solidFill>
              <a:latin typeface="楷体_GB2312" panose="02010600030101010101" pitchFamily="1" charset="-122"/>
              <a:ea typeface="楷体_GB2312" panose="02010600030101010101" pitchFamily="1" charset="-122"/>
              <a:sym typeface="楷体_GB2312" panose="02010600030101010101" pitchFamily="1" charset="-122"/>
            </a:endParaRPr>
          </a:p>
        </p:txBody>
      </p:sp>
      <p:pic>
        <p:nvPicPr>
          <p:cNvPr id="843788" name="Picture 2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582988" y="4933950"/>
            <a:ext cx="7072312" cy="5000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51350" y="1541780"/>
            <a:ext cx="2691130" cy="27241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37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7" dur="500"/>
                                        <p:tgtEl>
                                          <p:spTgt spid="8437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37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arn(inVertical)">
                                      <p:cBhvr>
                                        <p:cTn id="12" dur="500"/>
                                        <p:tgtEl>
                                          <p:spTgt spid="8437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37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6" dur="500"/>
                                        <p:tgtEl>
                                          <p:spTgt spid="8437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3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21" dur="1000"/>
                                        <p:tgtEl>
                                          <p:spTgt spid="8437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437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437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3781" grpId="0" bldLvl="0"/>
      <p:bldP spid="843782" grpId="0" bldLvl="0"/>
      <p:bldP spid="843787" grpId="0" bldLvl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44805" name="矩形 20"/>
          <p:cNvSpPr/>
          <p:nvPr/>
        </p:nvSpPr>
        <p:spPr>
          <a:xfrm>
            <a:off x="5135563" y="452438"/>
            <a:ext cx="1820862" cy="107632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None/>
            </a:pPr>
            <a:r>
              <a:rPr lang="en-US" altLang="x-none" sz="6400" b="1" baseline="0" dirty="0">
                <a:solidFill>
                  <a:srgbClr val="FF3300"/>
                </a:solidFill>
                <a:latin typeface="宋体" panose="02010600030101010101" pitchFamily="2" charset="-122"/>
                <a:ea typeface="宋体" panose="02010600030101010101" pitchFamily="2" charset="-122"/>
                <a:sym typeface="Calibri" panose="020F0502020204030204" charset="0"/>
              </a:rPr>
              <a:t>wǎnɡ</a:t>
            </a:r>
            <a:endParaRPr lang="zh-CN" altLang="en-US" sz="6400" b="1" baseline="0" dirty="0">
              <a:solidFill>
                <a:srgbClr val="FF3300"/>
              </a:solidFill>
              <a:latin typeface="宋体" panose="02010600030101010101" pitchFamily="2" charset="-122"/>
              <a:ea typeface="宋体" panose="02010600030101010101" pitchFamily="2" charset="-122"/>
              <a:sym typeface="Calibri" panose="020F0502020204030204" charset="0"/>
            </a:endParaRPr>
          </a:p>
        </p:txBody>
      </p:sp>
      <p:sp>
        <p:nvSpPr>
          <p:cNvPr id="844806" name="矩形 21"/>
          <p:cNvSpPr/>
          <p:nvPr/>
        </p:nvSpPr>
        <p:spPr>
          <a:xfrm>
            <a:off x="8113713" y="1257300"/>
            <a:ext cx="3359150" cy="304609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buNone/>
            </a:pPr>
            <a:r>
              <a:rPr lang="zh-CN" altLang="en-US" sz="4800" b="1" baseline="0" dirty="0">
                <a:latin typeface="宋体" panose="02010600030101010101" pitchFamily="2" charset="-122"/>
                <a:ea typeface="宋体" panose="02010600030101010101" pitchFamily="2" charset="-122"/>
                <a:sym typeface="Calibri" panose="020F0502020204030204" charset="0"/>
              </a:rPr>
              <a:t>往常</a:t>
            </a:r>
            <a:endParaRPr lang="zh-CN" altLang="en-US" sz="4800" b="1" baseline="0" dirty="0">
              <a:latin typeface="宋体" panose="02010600030101010101" pitchFamily="2" charset="-122"/>
              <a:ea typeface="宋体" panose="02010600030101010101" pitchFamily="2" charset="-122"/>
              <a:sym typeface="Calibri" panose="020F0502020204030204" charset="0"/>
            </a:endParaRPr>
          </a:p>
          <a:p>
            <a:pPr>
              <a:buNone/>
            </a:pPr>
            <a:r>
              <a:rPr lang="zh-CN" altLang="en-US" sz="4800" b="1" baseline="0" dirty="0">
                <a:latin typeface="宋体" panose="02010600030101010101" pitchFamily="2" charset="-122"/>
                <a:ea typeface="宋体" panose="02010600030101010101" pitchFamily="2" charset="-122"/>
                <a:sym typeface="Calibri" panose="020F0502020204030204" charset="0"/>
              </a:rPr>
              <a:t>向往</a:t>
            </a:r>
            <a:endParaRPr lang="zh-CN" altLang="en-US" sz="4800" b="1" baseline="0" dirty="0">
              <a:latin typeface="宋体" panose="02010600030101010101" pitchFamily="2" charset="-122"/>
              <a:ea typeface="宋体" panose="02010600030101010101" pitchFamily="2" charset="-122"/>
              <a:sym typeface="Calibri" panose="020F0502020204030204" charset="0"/>
            </a:endParaRPr>
          </a:p>
          <a:p>
            <a:pPr>
              <a:buNone/>
            </a:pPr>
            <a:r>
              <a:rPr lang="zh-CN" altLang="en-US" sz="4800" b="1" baseline="0" dirty="0">
                <a:latin typeface="宋体" panose="02010600030101010101" pitchFamily="2" charset="-122"/>
                <a:ea typeface="宋体" panose="02010600030101010101" pitchFamily="2" charset="-122"/>
                <a:sym typeface="Calibri" panose="020F0502020204030204" charset="0"/>
              </a:rPr>
              <a:t>以往</a:t>
            </a:r>
            <a:endParaRPr lang="zh-CN" altLang="en-US" sz="4800" b="1" baseline="0" dirty="0">
              <a:latin typeface="宋体" panose="02010600030101010101" pitchFamily="2" charset="-122"/>
              <a:ea typeface="宋体" panose="02010600030101010101" pitchFamily="2" charset="-122"/>
              <a:sym typeface="Calibri" panose="020F0502020204030204" charset="0"/>
            </a:endParaRPr>
          </a:p>
          <a:p>
            <a:pPr>
              <a:buNone/>
            </a:pPr>
            <a:r>
              <a:rPr lang="zh-CN" altLang="en-US" sz="4800" b="1" baseline="0" dirty="0">
                <a:latin typeface="宋体" panose="02010600030101010101" pitchFamily="2" charset="-122"/>
                <a:ea typeface="宋体" panose="02010600030101010101" pitchFamily="2" charset="-122"/>
                <a:sym typeface="Calibri" panose="020F0502020204030204" charset="0"/>
              </a:rPr>
              <a:t>过往</a:t>
            </a:r>
            <a:endParaRPr lang="zh-CN" altLang="en-US" sz="4800" b="1" baseline="0" dirty="0">
              <a:latin typeface="宋体" panose="02010600030101010101" pitchFamily="2" charset="-122"/>
              <a:ea typeface="宋体" panose="02010600030101010101" pitchFamily="2" charset="-122"/>
              <a:sym typeface="Calibri" panose="020F0502020204030204" charset="0"/>
            </a:endParaRPr>
          </a:p>
        </p:txBody>
      </p:sp>
      <p:sp>
        <p:nvSpPr>
          <p:cNvPr id="844808" name="矩形 26"/>
          <p:cNvSpPr/>
          <p:nvPr/>
        </p:nvSpPr>
        <p:spPr>
          <a:xfrm>
            <a:off x="8072438" y="2795588"/>
            <a:ext cx="3236912" cy="82994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buNone/>
            </a:pPr>
            <a:endParaRPr lang="zh-CN" altLang="en-US" sz="4800" b="1" baseline="0" dirty="0">
              <a:latin typeface="宋体" panose="02010600030101010101" pitchFamily="2" charset="-122"/>
              <a:ea typeface="宋体" panose="02010600030101010101" pitchFamily="2" charset="-122"/>
              <a:sym typeface="Calibri" panose="020F0502020204030204" charset="0"/>
            </a:endParaRPr>
          </a:p>
        </p:txBody>
      </p:sp>
      <p:sp>
        <p:nvSpPr>
          <p:cNvPr id="844811" name="矩形 10"/>
          <p:cNvSpPr/>
          <p:nvPr/>
        </p:nvSpPr>
        <p:spPr>
          <a:xfrm>
            <a:off x="1827213" y="4641850"/>
            <a:ext cx="1439862" cy="731838"/>
          </a:xfrm>
          <a:prstGeom prst="rect">
            <a:avLst/>
          </a:prstGeom>
          <a:solidFill>
            <a:srgbClr val="FFFFFF">
              <a:alpha val="50000"/>
            </a:srgbClr>
          </a:solidFill>
          <a:ln w="9525">
            <a:noFill/>
          </a:ln>
        </p:spPr>
        <p:txBody>
          <a:bodyPr>
            <a:spAutoFit/>
          </a:bodyPr>
          <a:p>
            <a:pPr>
              <a:lnSpc>
                <a:spcPct val="120000"/>
              </a:lnSpc>
            </a:pPr>
            <a:r>
              <a:rPr lang="zh-CN" altLang="en-US" sz="3400" b="1" dirty="0">
                <a:solidFill>
                  <a:srgbClr val="FF0000"/>
                </a:solidFill>
                <a:latin typeface="黑体" panose="02010609060101010101" pitchFamily="1" charset="-122"/>
                <a:ea typeface="黑体" panose="02010609060101010101" pitchFamily="1" charset="-122"/>
                <a:sym typeface="黑体" panose="02010609060101010101" pitchFamily="1" charset="-122"/>
              </a:rPr>
              <a:t>笔顺：</a:t>
            </a:r>
            <a:endParaRPr lang="zh-CN" altLang="en-US" sz="3400" b="1" dirty="0">
              <a:solidFill>
                <a:srgbClr val="000000"/>
              </a:solidFill>
              <a:latin typeface="楷体_GB2312" panose="02010600030101010101" pitchFamily="1" charset="-122"/>
              <a:ea typeface="楷体_GB2312" panose="02010600030101010101" pitchFamily="1" charset="-122"/>
              <a:sym typeface="楷体_GB2312" panose="02010600030101010101" pitchFamily="1" charset="-122"/>
            </a:endParaRPr>
          </a:p>
        </p:txBody>
      </p:sp>
      <p:pic>
        <p:nvPicPr>
          <p:cNvPr id="844812" name="Picture 2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271838" y="4757738"/>
            <a:ext cx="5986462" cy="4714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38015" y="1529080"/>
            <a:ext cx="2901950" cy="29375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4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7" dur="500"/>
                                        <p:tgtEl>
                                          <p:spTgt spid="8448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48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arn(inVertical)">
                                      <p:cBhvr>
                                        <p:cTn id="12" dur="500"/>
                                        <p:tgtEl>
                                          <p:spTgt spid="8448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48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6" dur="500"/>
                                        <p:tgtEl>
                                          <p:spTgt spid="8448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48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21" dur="1000"/>
                                        <p:tgtEl>
                                          <p:spTgt spid="8448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448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448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48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26" dur="1000"/>
                                        <p:tgtEl>
                                          <p:spTgt spid="8448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448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448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4805" grpId="0" bldLvl="0"/>
      <p:bldP spid="844806" grpId="0" bldLvl="0"/>
      <p:bldP spid="844808" grpId="0" bldLvl="0"/>
      <p:bldP spid="844811" grpId="0" bldLvl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45829" name="矩形 20"/>
          <p:cNvSpPr/>
          <p:nvPr/>
        </p:nvSpPr>
        <p:spPr>
          <a:xfrm>
            <a:off x="5278438" y="452438"/>
            <a:ext cx="1411287" cy="107632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None/>
            </a:pPr>
            <a:r>
              <a:rPr lang="en-US" altLang="x-none" sz="6400" b="1" baseline="0" dirty="0">
                <a:solidFill>
                  <a:srgbClr val="FF3300"/>
                </a:solidFill>
                <a:latin typeface="宋体" panose="02010600030101010101" pitchFamily="2" charset="-122"/>
                <a:ea typeface="宋体" panose="02010600030101010101" pitchFamily="2" charset="-122"/>
                <a:sym typeface="Calibri" panose="020F0502020204030204" charset="0"/>
              </a:rPr>
              <a:t>ɡuā</a:t>
            </a:r>
            <a:endParaRPr lang="en-US" altLang="x-none" sz="6400" b="1" baseline="0" dirty="0">
              <a:solidFill>
                <a:srgbClr val="FF3300"/>
              </a:solidFill>
              <a:latin typeface="宋体" panose="02010600030101010101" pitchFamily="2" charset="-122"/>
              <a:ea typeface="宋体" panose="02010600030101010101" pitchFamily="2" charset="-122"/>
              <a:sym typeface="Calibri" panose="020F0502020204030204" charset="0"/>
            </a:endParaRPr>
          </a:p>
        </p:txBody>
      </p:sp>
      <p:sp>
        <p:nvSpPr>
          <p:cNvPr id="845830" name="矩形 21"/>
          <p:cNvSpPr/>
          <p:nvPr/>
        </p:nvSpPr>
        <p:spPr>
          <a:xfrm>
            <a:off x="8281988" y="1357313"/>
            <a:ext cx="3359150" cy="23069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buNone/>
            </a:pPr>
            <a:r>
              <a:rPr lang="zh-CN" altLang="en-US" sz="4800" b="1" baseline="0" dirty="0">
                <a:latin typeface="宋体" panose="02010600030101010101" pitchFamily="2" charset="-122"/>
                <a:ea typeface="宋体" panose="02010600030101010101" pitchFamily="2" charset="-122"/>
                <a:sym typeface="Calibri" panose="020F0502020204030204" charset="0"/>
              </a:rPr>
              <a:t>西瓜</a:t>
            </a:r>
            <a:endParaRPr lang="zh-CN" altLang="en-US" sz="4800" b="1" baseline="0" dirty="0">
              <a:latin typeface="宋体" panose="02010600030101010101" pitchFamily="2" charset="-122"/>
              <a:ea typeface="宋体" panose="02010600030101010101" pitchFamily="2" charset="-122"/>
              <a:sym typeface="Calibri" panose="020F0502020204030204" charset="0"/>
            </a:endParaRPr>
          </a:p>
          <a:p>
            <a:pPr>
              <a:buNone/>
            </a:pPr>
            <a:r>
              <a:rPr lang="zh-CN" altLang="en-US" sz="4800" b="1" baseline="0" dirty="0">
                <a:latin typeface="宋体" panose="02010600030101010101" pitchFamily="2" charset="-122"/>
                <a:ea typeface="宋体" panose="02010600030101010101" pitchFamily="2" charset="-122"/>
                <a:sym typeface="Calibri" panose="020F0502020204030204" charset="0"/>
              </a:rPr>
              <a:t>瓜子</a:t>
            </a:r>
            <a:endParaRPr lang="zh-CN" altLang="en-US" sz="4800" b="1" baseline="0" dirty="0">
              <a:latin typeface="宋体" panose="02010600030101010101" pitchFamily="2" charset="-122"/>
              <a:ea typeface="宋体" panose="02010600030101010101" pitchFamily="2" charset="-122"/>
              <a:sym typeface="Calibri" panose="020F0502020204030204" charset="0"/>
            </a:endParaRPr>
          </a:p>
          <a:p>
            <a:pPr>
              <a:buNone/>
            </a:pPr>
            <a:r>
              <a:rPr lang="zh-CN" altLang="en-US" sz="4800" b="1" baseline="0" dirty="0">
                <a:latin typeface="宋体" panose="02010600030101010101" pitchFamily="2" charset="-122"/>
                <a:ea typeface="宋体" panose="02010600030101010101" pitchFamily="2" charset="-122"/>
                <a:sym typeface="Calibri" panose="020F0502020204030204" charset="0"/>
              </a:rPr>
              <a:t>瓜分</a:t>
            </a:r>
            <a:endParaRPr lang="zh-CN" altLang="en-US" sz="4800" b="1" baseline="0" dirty="0">
              <a:latin typeface="宋体" panose="02010600030101010101" pitchFamily="2" charset="-122"/>
              <a:ea typeface="宋体" panose="02010600030101010101" pitchFamily="2" charset="-122"/>
              <a:sym typeface="Calibri" panose="020F0502020204030204" charset="0"/>
            </a:endParaRPr>
          </a:p>
        </p:txBody>
      </p:sp>
      <p:sp>
        <p:nvSpPr>
          <p:cNvPr id="845833" name="矩形 10"/>
          <p:cNvSpPr/>
          <p:nvPr/>
        </p:nvSpPr>
        <p:spPr>
          <a:xfrm>
            <a:off x="2957513" y="5326063"/>
            <a:ext cx="1441450" cy="731837"/>
          </a:xfrm>
          <a:prstGeom prst="rect">
            <a:avLst/>
          </a:prstGeom>
          <a:solidFill>
            <a:srgbClr val="FFFFFF">
              <a:alpha val="50000"/>
            </a:srgbClr>
          </a:solidFill>
          <a:ln w="9525">
            <a:noFill/>
          </a:ln>
        </p:spPr>
        <p:txBody>
          <a:bodyPr>
            <a:spAutoFit/>
          </a:bodyPr>
          <a:p>
            <a:pPr>
              <a:lnSpc>
                <a:spcPct val="120000"/>
              </a:lnSpc>
            </a:pPr>
            <a:r>
              <a:rPr lang="zh-CN" altLang="en-US" sz="3400" b="1" dirty="0">
                <a:solidFill>
                  <a:srgbClr val="FF0000"/>
                </a:solidFill>
                <a:latin typeface="黑体" panose="02010609060101010101" pitchFamily="1" charset="-122"/>
                <a:ea typeface="黑体" panose="02010609060101010101" pitchFamily="1" charset="-122"/>
                <a:sym typeface="黑体" panose="02010609060101010101" pitchFamily="1" charset="-122"/>
              </a:rPr>
              <a:t>造句：</a:t>
            </a:r>
            <a:endParaRPr lang="zh-CN" altLang="en-US" sz="3400" b="1" dirty="0">
              <a:solidFill>
                <a:srgbClr val="000000"/>
              </a:solidFill>
              <a:latin typeface="楷体_GB2312" panose="02010600030101010101" pitchFamily="1" charset="-122"/>
              <a:ea typeface="楷体_GB2312" panose="02010600030101010101" pitchFamily="1" charset="-122"/>
              <a:sym typeface="楷体_GB2312" panose="02010600030101010101" pitchFamily="1" charset="-122"/>
            </a:endParaRPr>
          </a:p>
        </p:txBody>
      </p:sp>
      <p:pic>
        <p:nvPicPr>
          <p:cNvPr id="845836" name="Picture 2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629150" y="4735513"/>
            <a:ext cx="3716338" cy="4079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06620" y="1633220"/>
            <a:ext cx="2553335" cy="252285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5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7" dur="500"/>
                                        <p:tgtEl>
                                          <p:spTgt spid="8458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58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1" dur="500"/>
                                        <p:tgtEl>
                                          <p:spTgt spid="8458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5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16" dur="1000"/>
                                        <p:tgtEl>
                                          <p:spTgt spid="8458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458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458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5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arn(inVertical)">
                                      <p:cBhvr>
                                        <p:cTn id="23" dur="500"/>
                                        <p:tgtEl>
                                          <p:spTgt spid="8458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5829" grpId="0" bldLvl="0"/>
      <p:bldP spid="845830" grpId="0" bldLvl="0"/>
      <p:bldP spid="845833" grpId="0" bldLvl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46853" name="矩形 20"/>
          <p:cNvSpPr/>
          <p:nvPr/>
        </p:nvSpPr>
        <p:spPr>
          <a:xfrm>
            <a:off x="5468938" y="452438"/>
            <a:ext cx="1411287" cy="107632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None/>
            </a:pPr>
            <a:r>
              <a:rPr lang="en-US" altLang="x-none" sz="6400" b="1" baseline="0" dirty="0">
                <a:solidFill>
                  <a:srgbClr val="FF3300"/>
                </a:solidFill>
                <a:latin typeface="宋体" panose="02010600030101010101" pitchFamily="2" charset="-122"/>
                <a:ea typeface="宋体" panose="02010600030101010101" pitchFamily="2" charset="-122"/>
                <a:sym typeface="Calibri" panose="020F0502020204030204" charset="0"/>
              </a:rPr>
              <a:t>jìn</a:t>
            </a:r>
            <a:endParaRPr lang="zh-CN" altLang="en-US" sz="6400" b="1" baseline="0" dirty="0">
              <a:solidFill>
                <a:srgbClr val="FF3300"/>
              </a:solidFill>
              <a:latin typeface="宋体" panose="02010600030101010101" pitchFamily="2" charset="-122"/>
              <a:ea typeface="宋体" panose="02010600030101010101" pitchFamily="2" charset="-122"/>
              <a:sym typeface="Calibri" panose="020F0502020204030204" charset="0"/>
            </a:endParaRPr>
          </a:p>
        </p:txBody>
      </p:sp>
      <p:sp>
        <p:nvSpPr>
          <p:cNvPr id="846854" name="矩形 21"/>
          <p:cNvSpPr/>
          <p:nvPr/>
        </p:nvSpPr>
        <p:spPr>
          <a:xfrm>
            <a:off x="8208963" y="1143000"/>
            <a:ext cx="3328987" cy="23069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buNone/>
            </a:pPr>
            <a:r>
              <a:rPr lang="zh-CN" altLang="en-US" sz="4800" b="1" baseline="0" dirty="0">
                <a:latin typeface="宋体" panose="02010600030101010101" pitchFamily="2" charset="-122"/>
                <a:ea typeface="宋体" panose="02010600030101010101" pitchFamily="2" charset="-122"/>
                <a:sym typeface="Calibri" panose="020F0502020204030204" charset="0"/>
              </a:rPr>
              <a:t>进门</a:t>
            </a:r>
            <a:endParaRPr lang="zh-CN" altLang="en-US" sz="4800" b="1" baseline="0" dirty="0">
              <a:latin typeface="宋体" panose="02010600030101010101" pitchFamily="2" charset="-122"/>
              <a:ea typeface="宋体" panose="02010600030101010101" pitchFamily="2" charset="-122"/>
              <a:sym typeface="Calibri" panose="020F0502020204030204" charset="0"/>
            </a:endParaRPr>
          </a:p>
          <a:p>
            <a:pPr>
              <a:buNone/>
            </a:pPr>
            <a:r>
              <a:rPr lang="zh-CN" altLang="en-US" sz="4800" b="1" baseline="0" dirty="0">
                <a:latin typeface="宋体" panose="02010600030101010101" pitchFamily="2" charset="-122"/>
                <a:ea typeface="宋体" panose="02010600030101010101" pitchFamily="2" charset="-122"/>
                <a:sym typeface="Calibri" panose="020F0502020204030204" charset="0"/>
              </a:rPr>
              <a:t>进入</a:t>
            </a:r>
            <a:endParaRPr lang="zh-CN" altLang="en-US" sz="4800" b="1" baseline="0" dirty="0">
              <a:latin typeface="宋体" panose="02010600030101010101" pitchFamily="2" charset="-122"/>
              <a:ea typeface="宋体" panose="02010600030101010101" pitchFamily="2" charset="-122"/>
              <a:sym typeface="Calibri" panose="020F0502020204030204" charset="0"/>
            </a:endParaRPr>
          </a:p>
          <a:p>
            <a:pPr>
              <a:buNone/>
            </a:pPr>
            <a:r>
              <a:rPr lang="zh-CN" altLang="en-US" sz="4800" b="1" baseline="0" dirty="0">
                <a:latin typeface="宋体" panose="02010600030101010101" pitchFamily="2" charset="-122"/>
                <a:ea typeface="宋体" panose="02010600030101010101" pitchFamily="2" charset="-122"/>
                <a:sym typeface="Calibri" panose="020F0502020204030204" charset="0"/>
              </a:rPr>
              <a:t>前进</a:t>
            </a:r>
            <a:endParaRPr lang="zh-CN" altLang="en-US" sz="4800" b="1" baseline="0" dirty="0">
              <a:latin typeface="宋体" panose="02010600030101010101" pitchFamily="2" charset="-122"/>
              <a:ea typeface="宋体" panose="02010600030101010101" pitchFamily="2" charset="-122"/>
              <a:sym typeface="Calibri" panose="020F0502020204030204" charset="0"/>
            </a:endParaRPr>
          </a:p>
        </p:txBody>
      </p:sp>
      <p:sp>
        <p:nvSpPr>
          <p:cNvPr id="846859" name="矩形 10"/>
          <p:cNvSpPr/>
          <p:nvPr/>
        </p:nvSpPr>
        <p:spPr>
          <a:xfrm>
            <a:off x="1871663" y="4579938"/>
            <a:ext cx="1441450" cy="731837"/>
          </a:xfrm>
          <a:prstGeom prst="rect">
            <a:avLst/>
          </a:prstGeom>
          <a:solidFill>
            <a:srgbClr val="FFFFFF">
              <a:alpha val="50000"/>
            </a:srgbClr>
          </a:solidFill>
          <a:ln w="9525">
            <a:noFill/>
          </a:ln>
        </p:spPr>
        <p:txBody>
          <a:bodyPr>
            <a:spAutoFit/>
          </a:bodyPr>
          <a:p>
            <a:pPr>
              <a:lnSpc>
                <a:spcPct val="120000"/>
              </a:lnSpc>
            </a:pPr>
            <a:r>
              <a:rPr lang="zh-CN" altLang="en-US" sz="3400" b="1" dirty="0">
                <a:solidFill>
                  <a:srgbClr val="FF0000"/>
                </a:solidFill>
                <a:latin typeface="黑体" panose="02010609060101010101" pitchFamily="1" charset="-122"/>
                <a:ea typeface="黑体" panose="02010609060101010101" pitchFamily="1" charset="-122"/>
                <a:sym typeface="黑体" panose="02010609060101010101" pitchFamily="1" charset="-122"/>
              </a:rPr>
              <a:t>笔顺：</a:t>
            </a:r>
            <a:endParaRPr lang="zh-CN" altLang="en-US" sz="3400" b="1" dirty="0">
              <a:solidFill>
                <a:srgbClr val="000000"/>
              </a:solidFill>
              <a:latin typeface="楷体_GB2312" panose="02010600030101010101" pitchFamily="1" charset="-122"/>
              <a:ea typeface="楷体_GB2312" panose="02010600030101010101" pitchFamily="1" charset="-122"/>
              <a:sym typeface="楷体_GB2312" panose="02010600030101010101" pitchFamily="1" charset="-122"/>
            </a:endParaRPr>
          </a:p>
        </p:txBody>
      </p:sp>
      <p:pic>
        <p:nvPicPr>
          <p:cNvPr id="846860" name="Picture 2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213100" y="4711700"/>
            <a:ext cx="5561013" cy="4460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89195" y="1685290"/>
            <a:ext cx="2371725" cy="23526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68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7" dur="500"/>
                                        <p:tgtEl>
                                          <p:spTgt spid="8468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68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arn(inVertical)">
                                      <p:cBhvr>
                                        <p:cTn id="12" dur="500"/>
                                        <p:tgtEl>
                                          <p:spTgt spid="8468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68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6" dur="500"/>
                                        <p:tgtEl>
                                          <p:spTgt spid="8468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68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21" dur="1000"/>
                                        <p:tgtEl>
                                          <p:spTgt spid="8468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468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468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6853" grpId="0" bldLvl="0"/>
      <p:bldP spid="846854" grpId="0" bldLvl="0"/>
      <p:bldP spid="846859" grpId="0" bldLvl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47877" name="矩形 20"/>
          <p:cNvSpPr/>
          <p:nvPr/>
        </p:nvSpPr>
        <p:spPr>
          <a:xfrm>
            <a:off x="5151438" y="452438"/>
            <a:ext cx="1820862" cy="107632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None/>
            </a:pPr>
            <a:r>
              <a:rPr lang="en-US" altLang="x-none" sz="6400" b="1" baseline="0" dirty="0">
                <a:solidFill>
                  <a:srgbClr val="FF3300"/>
                </a:solidFill>
                <a:latin typeface="宋体" panose="02010600030101010101" pitchFamily="2" charset="-122"/>
                <a:ea typeface="宋体" panose="02010600030101010101" pitchFamily="2" charset="-122"/>
                <a:sym typeface="Calibri" panose="020F0502020204030204" charset="0"/>
              </a:rPr>
              <a:t>kōnɡ</a:t>
            </a:r>
            <a:endParaRPr lang="zh-CN" altLang="en-US" sz="6400" b="1" baseline="0" dirty="0">
              <a:solidFill>
                <a:srgbClr val="FF3300"/>
              </a:solidFill>
              <a:latin typeface="宋体" panose="02010600030101010101" pitchFamily="2" charset="-122"/>
              <a:ea typeface="宋体" panose="02010600030101010101" pitchFamily="2" charset="-122"/>
              <a:sym typeface="Calibri" panose="020F0502020204030204" charset="0"/>
            </a:endParaRPr>
          </a:p>
        </p:txBody>
      </p:sp>
      <p:sp>
        <p:nvSpPr>
          <p:cNvPr id="847878" name="矩形 21"/>
          <p:cNvSpPr/>
          <p:nvPr/>
        </p:nvSpPr>
        <p:spPr>
          <a:xfrm>
            <a:off x="8210550" y="1144588"/>
            <a:ext cx="3646488" cy="304609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buNone/>
            </a:pPr>
            <a:r>
              <a:rPr lang="zh-CN" altLang="en-US" sz="4800" b="1" baseline="0" dirty="0">
                <a:latin typeface="宋体" panose="02010600030101010101" pitchFamily="2" charset="-122"/>
                <a:ea typeface="宋体" panose="02010600030101010101" pitchFamily="2" charset="-122"/>
                <a:sym typeface="Calibri" panose="020F0502020204030204" charset="0"/>
              </a:rPr>
              <a:t>天空</a:t>
            </a:r>
            <a:endParaRPr lang="zh-CN" altLang="en-US" sz="4800" b="1" baseline="0" dirty="0">
              <a:latin typeface="宋体" panose="02010600030101010101" pitchFamily="2" charset="-122"/>
              <a:ea typeface="宋体" panose="02010600030101010101" pitchFamily="2" charset="-122"/>
              <a:sym typeface="Calibri" panose="020F0502020204030204" charset="0"/>
            </a:endParaRPr>
          </a:p>
          <a:p>
            <a:pPr>
              <a:buNone/>
            </a:pPr>
            <a:r>
              <a:rPr lang="zh-CN" altLang="en-US" sz="4800" b="1" baseline="0" dirty="0">
                <a:latin typeface="宋体" panose="02010600030101010101" pitchFamily="2" charset="-122"/>
                <a:ea typeface="宋体" panose="02010600030101010101" pitchFamily="2" charset="-122"/>
                <a:sym typeface="Calibri" panose="020F0502020204030204" charset="0"/>
              </a:rPr>
              <a:t>空间</a:t>
            </a:r>
            <a:endParaRPr lang="zh-CN" altLang="en-US" sz="4800" b="1" baseline="0" dirty="0">
              <a:latin typeface="宋体" panose="02010600030101010101" pitchFamily="2" charset="-122"/>
              <a:ea typeface="宋体" panose="02010600030101010101" pitchFamily="2" charset="-122"/>
              <a:sym typeface="Calibri" panose="020F0502020204030204" charset="0"/>
            </a:endParaRPr>
          </a:p>
          <a:p>
            <a:pPr>
              <a:buNone/>
            </a:pPr>
            <a:r>
              <a:rPr lang="zh-CN" altLang="en-US" sz="4800" b="1" baseline="0" dirty="0">
                <a:latin typeface="宋体" panose="02010600030101010101" pitchFamily="2" charset="-122"/>
                <a:ea typeface="宋体" panose="02010600030101010101" pitchFamily="2" charset="-122"/>
                <a:sym typeface="Calibri" panose="020F0502020204030204" charset="0"/>
              </a:rPr>
              <a:t>空气</a:t>
            </a:r>
            <a:endParaRPr lang="zh-CN" altLang="en-US" sz="4800" b="1" baseline="0" dirty="0">
              <a:latin typeface="宋体" panose="02010600030101010101" pitchFamily="2" charset="-122"/>
              <a:ea typeface="宋体" panose="02010600030101010101" pitchFamily="2" charset="-122"/>
              <a:sym typeface="Calibri" panose="020F0502020204030204" charset="0"/>
            </a:endParaRPr>
          </a:p>
          <a:p>
            <a:pPr>
              <a:buNone/>
            </a:pPr>
            <a:r>
              <a:rPr lang="zh-CN" altLang="en-US" sz="4800" b="1" baseline="0" dirty="0">
                <a:latin typeface="宋体" panose="02010600030101010101" pitchFamily="2" charset="-122"/>
                <a:ea typeface="宋体" panose="02010600030101010101" pitchFamily="2" charset="-122"/>
                <a:sym typeface="Calibri" panose="020F0502020204030204" charset="0"/>
              </a:rPr>
              <a:t>空中</a:t>
            </a:r>
            <a:endParaRPr lang="zh-CN" altLang="en-US" sz="4800" b="1" baseline="0" dirty="0">
              <a:latin typeface="宋体" panose="02010600030101010101" pitchFamily="2" charset="-122"/>
              <a:ea typeface="宋体" panose="02010600030101010101" pitchFamily="2" charset="-122"/>
              <a:sym typeface="Calibri" panose="020F0502020204030204" charset="0"/>
            </a:endParaRPr>
          </a:p>
        </p:txBody>
      </p:sp>
      <p:sp>
        <p:nvSpPr>
          <p:cNvPr id="847883" name="矩形 10"/>
          <p:cNvSpPr/>
          <p:nvPr/>
        </p:nvSpPr>
        <p:spPr>
          <a:xfrm>
            <a:off x="2063750" y="4605338"/>
            <a:ext cx="1441450" cy="731837"/>
          </a:xfrm>
          <a:prstGeom prst="rect">
            <a:avLst/>
          </a:prstGeom>
          <a:solidFill>
            <a:srgbClr val="FFFFFF">
              <a:alpha val="50000"/>
            </a:srgbClr>
          </a:solidFill>
          <a:ln w="9525">
            <a:noFill/>
          </a:ln>
        </p:spPr>
        <p:txBody>
          <a:bodyPr>
            <a:spAutoFit/>
          </a:bodyPr>
          <a:p>
            <a:pPr>
              <a:lnSpc>
                <a:spcPct val="120000"/>
              </a:lnSpc>
            </a:pPr>
            <a:r>
              <a:rPr lang="zh-CN" altLang="en-US" sz="3400" b="1" dirty="0">
                <a:solidFill>
                  <a:srgbClr val="FF0000"/>
                </a:solidFill>
                <a:latin typeface="黑体" panose="02010609060101010101" pitchFamily="1" charset="-122"/>
                <a:ea typeface="黑体" panose="02010609060101010101" pitchFamily="1" charset="-122"/>
                <a:sym typeface="黑体" panose="02010609060101010101" pitchFamily="1" charset="-122"/>
              </a:rPr>
              <a:t>笔顺：</a:t>
            </a:r>
            <a:endParaRPr lang="zh-CN" altLang="en-US" sz="3400" b="1" dirty="0">
              <a:solidFill>
                <a:srgbClr val="000000"/>
              </a:solidFill>
              <a:latin typeface="楷体_GB2312" panose="02010600030101010101" pitchFamily="1" charset="-122"/>
              <a:ea typeface="楷体_GB2312" panose="02010600030101010101" pitchFamily="1" charset="-122"/>
              <a:sym typeface="楷体_GB2312" panose="02010600030101010101" pitchFamily="1" charset="-122"/>
            </a:endParaRPr>
          </a:p>
        </p:txBody>
      </p:sp>
      <p:pic>
        <p:nvPicPr>
          <p:cNvPr id="847884" name="Picture 1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504883" y="4749800"/>
            <a:ext cx="5370512" cy="44291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07230" y="1648460"/>
            <a:ext cx="2774950" cy="27419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7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7" dur="500"/>
                                        <p:tgtEl>
                                          <p:spTgt spid="8478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78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arn(inVertical)">
                                      <p:cBhvr>
                                        <p:cTn id="12" dur="500"/>
                                        <p:tgtEl>
                                          <p:spTgt spid="8478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78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6" dur="500"/>
                                        <p:tgtEl>
                                          <p:spTgt spid="8478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78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21" dur="1000"/>
                                        <p:tgtEl>
                                          <p:spTgt spid="8478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478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478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7877" grpId="0" bldLvl="0"/>
      <p:bldP spid="847878" grpId="0" bldLvl="0"/>
      <p:bldP spid="847883" grpId="0" bldLvl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848898" name="组合 7"/>
          <p:cNvGrpSpPr/>
          <p:nvPr/>
        </p:nvGrpSpPr>
        <p:grpSpPr>
          <a:xfrm>
            <a:off x="239713" y="112713"/>
            <a:ext cx="3903662" cy="1338262"/>
            <a:chOff x="0" y="0"/>
            <a:chExt cx="2927161" cy="1002532"/>
          </a:xfrm>
        </p:grpSpPr>
        <p:grpSp>
          <p:nvGrpSpPr>
            <p:cNvPr id="848899" name="组合 3"/>
            <p:cNvGrpSpPr/>
            <p:nvPr/>
          </p:nvGrpSpPr>
          <p:grpSpPr>
            <a:xfrm>
              <a:off x="706360" y="399188"/>
              <a:ext cx="2220801" cy="544595"/>
              <a:chOff x="0" y="0"/>
              <a:chExt cx="2221001" cy="659622"/>
            </a:xfrm>
          </p:grpSpPr>
          <p:pic>
            <p:nvPicPr>
              <p:cNvPr id="848900" name="图片 1"/>
              <p:cNvPicPr>
                <a:picLocks noChangeAspect="1"/>
              </p:cNvPicPr>
              <p:nvPr/>
            </p:nvPicPr>
            <p:blipFill>
              <a:blip r:embed="rId1">
                <a:clrChange>
                  <a:clrFrom>
                    <a:srgbClr val="FFFEFD"/>
                  </a:clrFrom>
                  <a:clrTo>
                    <a:srgbClr val="FFFEFD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132840" y="52186"/>
                <a:ext cx="2088161" cy="607436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848901" name="文本框 2"/>
              <p:cNvSpPr/>
              <p:nvPr/>
            </p:nvSpPr>
            <p:spPr>
              <a:xfrm>
                <a:off x="0" y="0"/>
                <a:ext cx="1927143" cy="604644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p>
                <a:pPr algn="ctr"/>
                <a:r>
                  <a:rPr lang="zh-CN" altLang="en-US" sz="3700" b="1" dirty="0">
                    <a:solidFill>
                      <a:srgbClr val="0070C0"/>
                    </a:solidFill>
                    <a:latin typeface="黑体" panose="02010609060101010101" pitchFamily="1" charset="-122"/>
                    <a:ea typeface="黑体" panose="02010609060101010101" pitchFamily="1" charset="-122"/>
                    <a:sym typeface="黑体" panose="02010609060101010101" pitchFamily="1" charset="-122"/>
                  </a:rPr>
                  <a:t>整体感知</a:t>
                </a:r>
                <a:endParaRPr lang="zh-CN" altLang="en-US" sz="3700" b="1" dirty="0">
                  <a:solidFill>
                    <a:srgbClr val="0070C0"/>
                  </a:solidFill>
                  <a:latin typeface="黑体" panose="02010609060101010101" pitchFamily="1" charset="-122"/>
                  <a:ea typeface="黑体" panose="02010609060101010101" pitchFamily="1" charset="-122"/>
                  <a:sym typeface="黑体" panose="02010609060101010101" pitchFamily="1" charset="-122"/>
                </a:endParaRPr>
              </a:p>
            </p:txBody>
          </p:sp>
        </p:grpSp>
        <p:pic>
          <p:nvPicPr>
            <p:cNvPr id="848902" name="Picture 8" descr="F:\外部文件\状元矢量无对联.pn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0"/>
              <a:ext cx="991131" cy="1002532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848903" name="矩形 6"/>
          <p:cNvSpPr/>
          <p:nvPr/>
        </p:nvSpPr>
        <p:spPr>
          <a:xfrm>
            <a:off x="808038" y="1700213"/>
            <a:ext cx="10758487" cy="15859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30000"/>
              </a:lnSpc>
            </a:pPr>
            <a:r>
              <a:rPr lang="zh-CN" altLang="en-US" sz="3700" b="1" dirty="0">
                <a:solidFill>
                  <a:srgbClr val="FF00FF"/>
                </a:solidFill>
                <a:latin typeface="黑体" panose="02010609060101010101" pitchFamily="1" charset="-122"/>
                <a:ea typeface="黑体" panose="02010609060101010101" pitchFamily="1" charset="-122"/>
                <a:sym typeface="黑体" panose="02010609060101010101" pitchFamily="1" charset="-122"/>
              </a:rPr>
              <a:t>    听课文朗读，找一找：小猴子到了哪些地方？小猴子在这些地方做了什么？</a:t>
            </a:r>
            <a:endParaRPr lang="zh-CN" altLang="en-US" sz="3700" b="1" dirty="0">
              <a:solidFill>
                <a:srgbClr val="FF00FF"/>
              </a:solidFill>
              <a:latin typeface="黑体" panose="02010609060101010101" pitchFamily="1" charset="-122"/>
              <a:ea typeface="黑体" panose="02010609060101010101" pitchFamily="1" charset="-122"/>
              <a:sym typeface="黑体" panose="02010609060101010101" pitchFamily="1" charset="-122"/>
            </a:endParaRPr>
          </a:p>
        </p:txBody>
      </p:sp>
      <p:pic>
        <p:nvPicPr>
          <p:cNvPr id="848904" name="Picture 12" descr="C:\Documents and Settings\Administrator\桌面\图片3_副本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4763" y="3429000"/>
            <a:ext cx="4999037" cy="29162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灯片编号占位符 1"/>
          <p:cNvSpPr/>
          <p:nvPr>
            <p:ph type="sldNum" sz="quarter" idx="12"/>
          </p:nvPr>
        </p:nvSpPr>
        <p:spPr/>
        <p:txBody>
          <a:bodyPr/>
          <a:p>
            <a:pPr lvl="0"/>
            <a:fld id="{9A0DB2DC-4C9A-4742-B13C-FB6460FD3503}" type="slidenum">
              <a:rPr lang="zh-CN" altLang="en-US" dirty="0">
                <a:ea typeface="宋体" panose="02010600030101010101" pitchFamily="2" charset="-122"/>
              </a:rPr>
            </a:fld>
            <a:endParaRPr lang="zh-CN" altLang="en-US" dirty="0"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147" name="Rectangle 3"/>
          <p:cNvSpPr>
            <a:spLocks noGrp="1"/>
          </p:cNvSpPr>
          <p:nvPr>
            <p:ph idx="1"/>
          </p:nvPr>
        </p:nvSpPr>
        <p:spPr>
          <a:xfrm>
            <a:off x="1929765" y="1588135"/>
            <a:ext cx="8863330" cy="2139950"/>
          </a:xfrm>
        </p:spPr>
        <p:txBody>
          <a:bodyPr vert="horz" wrap="square" lIns="91440" tIns="45720" rIns="91440" bIns="45720" anchor="t"/>
          <a:p>
            <a:pPr marL="0" indent="0" eaLnBrk="1" hangingPunct="1">
              <a:lnSpc>
                <a:spcPct val="90000"/>
              </a:lnSpc>
              <a:buNone/>
            </a:pPr>
            <a:r>
              <a:rPr lang="zh-CN" altLang="en-US" sz="4000" b="1" dirty="0"/>
              <a:t>边读边想：小猴子去了哪些地方，用“——”划出来，小猴子看见了什么，用“~~”划出来。</a:t>
            </a:r>
            <a:endParaRPr lang="zh-CN" altLang="en-US" sz="4000" b="1" dirty="0"/>
          </a:p>
          <a:p>
            <a:pPr eaLnBrk="1" hangingPunct="1">
              <a:lnSpc>
                <a:spcPct val="90000"/>
              </a:lnSpc>
            </a:pPr>
            <a:endParaRPr lang="zh-CN" altLang="en-US" sz="4000" b="1" dirty="0"/>
          </a:p>
        </p:txBody>
      </p:sp>
      <p:sp>
        <p:nvSpPr>
          <p:cNvPr id="7171" name="WordArt 4"/>
          <p:cNvSpPr/>
          <p:nvPr/>
        </p:nvSpPr>
        <p:spPr>
          <a:xfrm>
            <a:off x="1847850" y="115888"/>
            <a:ext cx="3600450" cy="9366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 eaLnBrk="0" hangingPunct="0"/>
            <a:r>
              <a:rPr lang="zh-CN" altLang="en-US" sz="3600">
                <a:ln w="12700" cap="flat" cmpd="sng">
                  <a:solidFill>
                    <a:srgbClr val="3333CC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B2B2B2">
                    <a:alpha val="50195"/>
                  </a:srgbClr>
                </a:solidFill>
                <a:effectLst>
                  <a:outerShdw dist="38100" algn="ctr" rotWithShape="0">
                    <a:srgbClr val="9999FF"/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自读提示</a:t>
            </a:r>
            <a:endParaRPr lang="zh-CN" altLang="en-US" sz="3600">
              <a:ln w="12700" cap="flat" cmpd="sng">
                <a:solidFill>
                  <a:srgbClr val="3333CC"/>
                </a:solidFill>
                <a:prstDash val="solid"/>
                <a:headEnd type="none" w="med" len="med"/>
                <a:tailEnd type="none" w="med" len="med"/>
              </a:ln>
              <a:solidFill>
                <a:srgbClr val="B2B2B2">
                  <a:alpha val="50195"/>
                </a:srgbClr>
              </a:solidFill>
              <a:effectLst>
                <a:outerShdw dist="38100" algn="ctr" rotWithShape="0">
                  <a:srgbClr val="9999FF"/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charRg st="33" end="8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147">
                                            <p:txEl>
                                              <p:charRg st="33" end="8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/>
        </p:nvSpPr>
        <p:spPr>
          <a:xfrm>
            <a:off x="1437005" y="525145"/>
            <a:ext cx="9011920" cy="4235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ct val="120000"/>
              </a:lnSpc>
            </a:pPr>
            <a:r>
              <a:rPr lang="en-US" altLang="zh-CN"/>
              <a:t>	</a:t>
            </a:r>
            <a:endParaRPr lang="zh-CN" altLang="en-US" sz="2400"/>
          </a:p>
        </p:txBody>
      </p:sp>
      <p:sp>
        <p:nvSpPr>
          <p:cNvPr id="5" name="文本框 4"/>
          <p:cNvSpPr txBox="1"/>
          <p:nvPr/>
        </p:nvSpPr>
        <p:spPr>
          <a:xfrm>
            <a:off x="1499235" y="266065"/>
            <a:ext cx="9194165" cy="632650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>
              <a:lnSpc>
                <a:spcPct val="130000"/>
              </a:lnSpc>
            </a:pPr>
            <a:r>
              <a:rPr lang="en-US" altLang="zh-CN" sz="2400">
                <a:sym typeface="+mn-ea"/>
              </a:rPr>
              <a:t>	1</a:t>
            </a:r>
            <a:r>
              <a:rPr lang="zh-CN" altLang="zh-CN" sz="2400">
                <a:sym typeface="+mn-ea"/>
              </a:rPr>
              <a:t>、</a:t>
            </a:r>
            <a:r>
              <a:rPr lang="zh-CN" altLang="en-US" sz="2400">
                <a:sym typeface="+mn-ea"/>
              </a:rPr>
              <a:t>有一天，一只小猴子下山来。它走到一块</a:t>
            </a:r>
            <a:r>
              <a:rPr lang="zh-CN" altLang="en-US" sz="2400" u="sng">
                <a:solidFill>
                  <a:srgbClr val="FF0000"/>
                </a:solidFill>
                <a:sym typeface="+mn-ea"/>
              </a:rPr>
              <a:t>玉米地</a:t>
            </a:r>
            <a:r>
              <a:rPr lang="zh-CN" altLang="en-US" sz="2400">
                <a:sym typeface="+mn-ea"/>
              </a:rPr>
              <a:t>里，</a:t>
            </a:r>
            <a:r>
              <a:rPr lang="zh-CN" altLang="en-US" sz="2400">
                <a:solidFill>
                  <a:srgbClr val="FF0000"/>
                </a:solidFill>
                <a:sym typeface="+mn-ea"/>
              </a:rPr>
              <a:t>看见玉米</a:t>
            </a:r>
            <a:r>
              <a:rPr lang="zh-CN" altLang="en-US" sz="2400">
                <a:sym typeface="+mn-ea"/>
              </a:rPr>
              <a:t>结得又大又多，非常高兴，就掰了一个，扛着往前走。</a:t>
            </a:r>
            <a:endParaRPr lang="zh-CN" altLang="en-US" sz="2400"/>
          </a:p>
          <a:p>
            <a:pPr algn="l">
              <a:lnSpc>
                <a:spcPct val="130000"/>
              </a:lnSpc>
            </a:pPr>
            <a:endParaRPr lang="zh-CN" altLang="en-US" sz="2400"/>
          </a:p>
          <a:p>
            <a:pPr algn="l">
              <a:lnSpc>
                <a:spcPct val="130000"/>
              </a:lnSpc>
            </a:pPr>
            <a:r>
              <a:rPr lang="en-US" altLang="zh-CN" sz="2400">
                <a:sym typeface="+mn-ea"/>
              </a:rPr>
              <a:t>	2</a:t>
            </a:r>
            <a:r>
              <a:rPr lang="zh-CN" altLang="en-US" sz="2400">
                <a:sym typeface="+mn-ea"/>
              </a:rPr>
              <a:t>、小猴子扛着玉米，走到</a:t>
            </a:r>
            <a:r>
              <a:rPr lang="zh-CN" altLang="en-US" sz="2400" u="sng">
                <a:solidFill>
                  <a:srgbClr val="FF0000"/>
                </a:solidFill>
                <a:sym typeface="+mn-ea"/>
              </a:rPr>
              <a:t>一棵桃树</a:t>
            </a:r>
            <a:r>
              <a:rPr lang="zh-CN" altLang="en-US" sz="2400">
                <a:sym typeface="+mn-ea"/>
              </a:rPr>
              <a:t>下。它看见满树的</a:t>
            </a:r>
            <a:r>
              <a:rPr lang="zh-CN" altLang="en-US" sz="2400">
                <a:solidFill>
                  <a:srgbClr val="FF0000"/>
                </a:solidFill>
                <a:sym typeface="+mn-ea"/>
              </a:rPr>
              <a:t>桃子</a:t>
            </a:r>
            <a:r>
              <a:rPr lang="zh-CN" altLang="en-US" sz="2400">
                <a:sym typeface="+mn-ea"/>
              </a:rPr>
              <a:t>又大又红，非常高兴，就扔了玉米去摘桃子。</a:t>
            </a:r>
            <a:endParaRPr lang="zh-CN" altLang="en-US" sz="2400"/>
          </a:p>
          <a:p>
            <a:pPr algn="l">
              <a:lnSpc>
                <a:spcPct val="130000"/>
              </a:lnSpc>
            </a:pPr>
            <a:endParaRPr lang="zh-CN" altLang="en-US" sz="2400"/>
          </a:p>
          <a:p>
            <a:pPr algn="l">
              <a:lnSpc>
                <a:spcPct val="130000"/>
              </a:lnSpc>
            </a:pPr>
            <a:r>
              <a:rPr lang="en-US" altLang="zh-CN" sz="2400">
                <a:sym typeface="+mn-ea"/>
              </a:rPr>
              <a:t>	3</a:t>
            </a:r>
            <a:r>
              <a:rPr lang="zh-CN" altLang="en-US" sz="2400">
                <a:sym typeface="+mn-ea"/>
              </a:rPr>
              <a:t>、小猴子捧着几个桃子，走到</a:t>
            </a:r>
            <a:r>
              <a:rPr lang="zh-CN" altLang="en-US" sz="2400" u="sng">
                <a:solidFill>
                  <a:srgbClr val="FF0000"/>
                </a:solidFill>
                <a:sym typeface="+mn-ea"/>
              </a:rPr>
              <a:t>一片瓜地</a:t>
            </a:r>
            <a:r>
              <a:rPr lang="zh-CN" altLang="en-US" sz="2400">
                <a:sym typeface="+mn-ea"/>
              </a:rPr>
              <a:t>里。它看见满地的</a:t>
            </a:r>
            <a:r>
              <a:rPr lang="zh-CN" altLang="en-US" sz="2400">
                <a:solidFill>
                  <a:srgbClr val="FF0000"/>
                </a:solidFill>
                <a:sym typeface="+mn-ea"/>
              </a:rPr>
              <a:t>西瓜</a:t>
            </a:r>
            <a:r>
              <a:rPr lang="zh-CN" altLang="en-US" sz="2400">
                <a:sym typeface="+mn-ea"/>
              </a:rPr>
              <a:t>又大又圆，非常高兴，就扔了桃子去摘西瓜。</a:t>
            </a:r>
            <a:endParaRPr lang="zh-CN" altLang="en-US" sz="2400"/>
          </a:p>
          <a:p>
            <a:pPr algn="l">
              <a:lnSpc>
                <a:spcPct val="130000"/>
              </a:lnSpc>
            </a:pPr>
            <a:endParaRPr lang="zh-CN" altLang="en-US" sz="2400"/>
          </a:p>
          <a:p>
            <a:pPr algn="l">
              <a:lnSpc>
                <a:spcPct val="130000"/>
              </a:lnSpc>
            </a:pPr>
            <a:r>
              <a:rPr lang="en-US" altLang="zh-CN" sz="2400">
                <a:sym typeface="+mn-ea"/>
              </a:rPr>
              <a:t>	4</a:t>
            </a:r>
            <a:r>
              <a:rPr lang="zh-CN" altLang="en-US" sz="2400">
                <a:sym typeface="+mn-ea"/>
              </a:rPr>
              <a:t>、小猴子抱着一个大西瓜</a:t>
            </a:r>
            <a:r>
              <a:rPr lang="zh-CN" altLang="en-US" sz="2400" u="sng">
                <a:solidFill>
                  <a:srgbClr val="FF0000"/>
                </a:solidFill>
                <a:sym typeface="+mn-ea"/>
              </a:rPr>
              <a:t>往回走</a:t>
            </a:r>
            <a:r>
              <a:rPr lang="zh-CN" altLang="en-US" sz="2400">
                <a:sym typeface="+mn-ea"/>
              </a:rPr>
              <a:t>。走着走着，看见</a:t>
            </a:r>
            <a:r>
              <a:rPr lang="zh-CN" altLang="en-US" sz="2400">
                <a:solidFill>
                  <a:srgbClr val="FF0000"/>
                </a:solidFill>
                <a:sym typeface="+mn-ea"/>
              </a:rPr>
              <a:t>一只小兔</a:t>
            </a:r>
            <a:r>
              <a:rPr lang="zh-CN" altLang="en-US" sz="2400">
                <a:sym typeface="+mn-ea"/>
              </a:rPr>
              <a:t>蹦蹦跳跳的，真可爱。它非常高兴，就扔了西瓜去追小兔。</a:t>
            </a:r>
            <a:endParaRPr lang="zh-CN" altLang="en-US" sz="2400"/>
          </a:p>
          <a:p>
            <a:pPr algn="l">
              <a:lnSpc>
                <a:spcPct val="130000"/>
              </a:lnSpc>
            </a:pPr>
            <a:endParaRPr lang="zh-CN" altLang="en-US" sz="2400"/>
          </a:p>
          <a:p>
            <a:pPr algn="l">
              <a:lnSpc>
                <a:spcPct val="130000"/>
              </a:lnSpc>
            </a:pPr>
            <a:r>
              <a:rPr lang="en-US" altLang="zh-CN" sz="2400">
                <a:sym typeface="+mn-ea"/>
              </a:rPr>
              <a:t>	5</a:t>
            </a:r>
            <a:r>
              <a:rPr lang="zh-CN" altLang="en-US" sz="2400">
                <a:sym typeface="+mn-ea"/>
              </a:rPr>
              <a:t>、小兔跑进树林子，不见了。小猴子只好空着手回家去。</a:t>
            </a:r>
            <a:endParaRPr lang="zh-CN" altLang="en-US" sz="2400"/>
          </a:p>
        </p:txBody>
      </p:sp>
      <p:sp>
        <p:nvSpPr>
          <p:cNvPr id="7" name="任意多边形 6"/>
          <p:cNvSpPr/>
          <p:nvPr/>
        </p:nvSpPr>
        <p:spPr>
          <a:xfrm>
            <a:off x="9954895" y="734060"/>
            <a:ext cx="643890" cy="127000"/>
          </a:xfrm>
          <a:custGeom>
            <a:avLst/>
            <a:gdLst>
              <a:gd name="connisteX0" fmla="*/ 0 w 643877"/>
              <a:gd name="connsiteY0" fmla="*/ 21852 h 126938"/>
              <a:gd name="connisteX1" fmla="*/ 220345 w 643877"/>
              <a:gd name="connsiteY1" fmla="*/ 74557 h 126938"/>
              <a:gd name="connisteX2" fmla="*/ 504190 w 643877"/>
              <a:gd name="connsiteY2" fmla="*/ 897 h 126938"/>
              <a:gd name="connisteX3" fmla="*/ 640715 w 643877"/>
              <a:gd name="connsiteY3" fmla="*/ 126627 h 126938"/>
              <a:gd name="connisteX4" fmla="*/ 588010 w 643877"/>
              <a:gd name="connsiteY4" fmla="*/ 32012 h 126938"/>
              <a:gd name="connisteX5" fmla="*/ 556895 w 643877"/>
              <a:gd name="connsiteY5" fmla="*/ 84717 h 126938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</a:cxnLst>
            <a:rect l="l" t="t" r="r" b="b"/>
            <a:pathLst>
              <a:path w="643877" h="126939">
                <a:moveTo>
                  <a:pt x="0" y="21852"/>
                </a:moveTo>
                <a:cubicBezTo>
                  <a:pt x="38100" y="33917"/>
                  <a:pt x="119380" y="79002"/>
                  <a:pt x="220345" y="74557"/>
                </a:cubicBezTo>
                <a:cubicBezTo>
                  <a:pt x="321310" y="70112"/>
                  <a:pt x="420370" y="-9263"/>
                  <a:pt x="504190" y="897"/>
                </a:cubicBezTo>
                <a:cubicBezTo>
                  <a:pt x="588010" y="11057"/>
                  <a:pt x="624205" y="120277"/>
                  <a:pt x="640715" y="126627"/>
                </a:cubicBezTo>
                <a:cubicBezTo>
                  <a:pt x="657225" y="132977"/>
                  <a:pt x="604520" y="40267"/>
                  <a:pt x="588010" y="32012"/>
                </a:cubicBezTo>
                <a:cubicBezTo>
                  <a:pt x="571500" y="23757"/>
                  <a:pt x="561975" y="72017"/>
                  <a:pt x="556895" y="84717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8" name="任意多边形 7"/>
          <p:cNvSpPr/>
          <p:nvPr/>
        </p:nvSpPr>
        <p:spPr>
          <a:xfrm>
            <a:off x="1596390" y="1217930"/>
            <a:ext cx="643890" cy="127000"/>
          </a:xfrm>
          <a:custGeom>
            <a:avLst/>
            <a:gdLst>
              <a:gd name="connisteX0" fmla="*/ 0 w 643877"/>
              <a:gd name="connsiteY0" fmla="*/ 21852 h 126938"/>
              <a:gd name="connisteX1" fmla="*/ 220345 w 643877"/>
              <a:gd name="connsiteY1" fmla="*/ 74557 h 126938"/>
              <a:gd name="connisteX2" fmla="*/ 504190 w 643877"/>
              <a:gd name="connsiteY2" fmla="*/ 897 h 126938"/>
              <a:gd name="connisteX3" fmla="*/ 640715 w 643877"/>
              <a:gd name="connsiteY3" fmla="*/ 126627 h 126938"/>
              <a:gd name="connisteX4" fmla="*/ 588010 w 643877"/>
              <a:gd name="connsiteY4" fmla="*/ 32012 h 126938"/>
              <a:gd name="connisteX5" fmla="*/ 556895 w 643877"/>
              <a:gd name="connsiteY5" fmla="*/ 84717 h 126938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</a:cxnLst>
            <a:rect l="l" t="t" r="r" b="b"/>
            <a:pathLst>
              <a:path w="643877" h="126939">
                <a:moveTo>
                  <a:pt x="0" y="21852"/>
                </a:moveTo>
                <a:cubicBezTo>
                  <a:pt x="38100" y="33917"/>
                  <a:pt x="119380" y="79002"/>
                  <a:pt x="220345" y="74557"/>
                </a:cubicBezTo>
                <a:cubicBezTo>
                  <a:pt x="321310" y="70112"/>
                  <a:pt x="420370" y="-9263"/>
                  <a:pt x="504190" y="897"/>
                </a:cubicBezTo>
                <a:cubicBezTo>
                  <a:pt x="588010" y="11057"/>
                  <a:pt x="624205" y="120277"/>
                  <a:pt x="640715" y="126627"/>
                </a:cubicBezTo>
                <a:cubicBezTo>
                  <a:pt x="657225" y="132977"/>
                  <a:pt x="604520" y="40267"/>
                  <a:pt x="588010" y="32012"/>
                </a:cubicBezTo>
                <a:cubicBezTo>
                  <a:pt x="571500" y="23757"/>
                  <a:pt x="561975" y="72017"/>
                  <a:pt x="556895" y="84717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9" name="任意多边形 8"/>
          <p:cNvSpPr/>
          <p:nvPr/>
        </p:nvSpPr>
        <p:spPr>
          <a:xfrm>
            <a:off x="9672320" y="2184400"/>
            <a:ext cx="643890" cy="127000"/>
          </a:xfrm>
          <a:custGeom>
            <a:avLst/>
            <a:gdLst>
              <a:gd name="connisteX0" fmla="*/ 0 w 643877"/>
              <a:gd name="connsiteY0" fmla="*/ 21852 h 126938"/>
              <a:gd name="connisteX1" fmla="*/ 220345 w 643877"/>
              <a:gd name="connsiteY1" fmla="*/ 74557 h 126938"/>
              <a:gd name="connisteX2" fmla="*/ 504190 w 643877"/>
              <a:gd name="connsiteY2" fmla="*/ 897 h 126938"/>
              <a:gd name="connisteX3" fmla="*/ 640715 w 643877"/>
              <a:gd name="connsiteY3" fmla="*/ 126627 h 126938"/>
              <a:gd name="connisteX4" fmla="*/ 588010 w 643877"/>
              <a:gd name="connsiteY4" fmla="*/ 32012 h 126938"/>
              <a:gd name="connisteX5" fmla="*/ 556895 w 643877"/>
              <a:gd name="connsiteY5" fmla="*/ 84717 h 126938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</a:cxnLst>
            <a:rect l="l" t="t" r="r" b="b"/>
            <a:pathLst>
              <a:path w="643877" h="126939">
                <a:moveTo>
                  <a:pt x="0" y="21852"/>
                </a:moveTo>
                <a:cubicBezTo>
                  <a:pt x="38100" y="33917"/>
                  <a:pt x="119380" y="79002"/>
                  <a:pt x="220345" y="74557"/>
                </a:cubicBezTo>
                <a:cubicBezTo>
                  <a:pt x="321310" y="70112"/>
                  <a:pt x="420370" y="-9263"/>
                  <a:pt x="504190" y="897"/>
                </a:cubicBezTo>
                <a:cubicBezTo>
                  <a:pt x="588010" y="11057"/>
                  <a:pt x="624205" y="120277"/>
                  <a:pt x="640715" y="126627"/>
                </a:cubicBezTo>
                <a:cubicBezTo>
                  <a:pt x="657225" y="132977"/>
                  <a:pt x="604520" y="40267"/>
                  <a:pt x="588010" y="32012"/>
                </a:cubicBezTo>
                <a:cubicBezTo>
                  <a:pt x="571500" y="23757"/>
                  <a:pt x="561975" y="72017"/>
                  <a:pt x="556895" y="84717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0" name="任意多边形 9"/>
          <p:cNvSpPr/>
          <p:nvPr/>
        </p:nvSpPr>
        <p:spPr>
          <a:xfrm>
            <a:off x="10196195" y="3603625"/>
            <a:ext cx="402590" cy="117475"/>
          </a:xfrm>
          <a:custGeom>
            <a:avLst/>
            <a:gdLst>
              <a:gd name="connisteX0" fmla="*/ 0 w 643877"/>
              <a:gd name="connsiteY0" fmla="*/ 21852 h 126938"/>
              <a:gd name="connisteX1" fmla="*/ 220345 w 643877"/>
              <a:gd name="connsiteY1" fmla="*/ 74557 h 126938"/>
              <a:gd name="connisteX2" fmla="*/ 504190 w 643877"/>
              <a:gd name="connsiteY2" fmla="*/ 897 h 126938"/>
              <a:gd name="connisteX3" fmla="*/ 640715 w 643877"/>
              <a:gd name="connsiteY3" fmla="*/ 126627 h 126938"/>
              <a:gd name="connisteX4" fmla="*/ 588010 w 643877"/>
              <a:gd name="connsiteY4" fmla="*/ 32012 h 126938"/>
              <a:gd name="connisteX5" fmla="*/ 556895 w 643877"/>
              <a:gd name="connsiteY5" fmla="*/ 84717 h 126938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</a:cxnLst>
            <a:rect l="l" t="t" r="r" b="b"/>
            <a:pathLst>
              <a:path w="643877" h="126939">
                <a:moveTo>
                  <a:pt x="0" y="21852"/>
                </a:moveTo>
                <a:cubicBezTo>
                  <a:pt x="38100" y="33917"/>
                  <a:pt x="119380" y="79002"/>
                  <a:pt x="220345" y="74557"/>
                </a:cubicBezTo>
                <a:cubicBezTo>
                  <a:pt x="321310" y="70112"/>
                  <a:pt x="420370" y="-9263"/>
                  <a:pt x="504190" y="897"/>
                </a:cubicBezTo>
                <a:cubicBezTo>
                  <a:pt x="588010" y="11057"/>
                  <a:pt x="624205" y="120277"/>
                  <a:pt x="640715" y="126627"/>
                </a:cubicBezTo>
                <a:cubicBezTo>
                  <a:pt x="657225" y="132977"/>
                  <a:pt x="604520" y="40267"/>
                  <a:pt x="588010" y="32012"/>
                </a:cubicBezTo>
                <a:cubicBezTo>
                  <a:pt x="571500" y="23757"/>
                  <a:pt x="561975" y="72017"/>
                  <a:pt x="556895" y="84717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1" name="任意多边形 10"/>
          <p:cNvSpPr/>
          <p:nvPr/>
        </p:nvSpPr>
        <p:spPr>
          <a:xfrm>
            <a:off x="1499235" y="4097655"/>
            <a:ext cx="402590" cy="117475"/>
          </a:xfrm>
          <a:custGeom>
            <a:avLst/>
            <a:gdLst>
              <a:gd name="connisteX0" fmla="*/ 0 w 643877"/>
              <a:gd name="connsiteY0" fmla="*/ 21852 h 126938"/>
              <a:gd name="connisteX1" fmla="*/ 220345 w 643877"/>
              <a:gd name="connsiteY1" fmla="*/ 74557 h 126938"/>
              <a:gd name="connisteX2" fmla="*/ 504190 w 643877"/>
              <a:gd name="connsiteY2" fmla="*/ 897 h 126938"/>
              <a:gd name="connisteX3" fmla="*/ 640715 w 643877"/>
              <a:gd name="connsiteY3" fmla="*/ 126627 h 126938"/>
              <a:gd name="connisteX4" fmla="*/ 588010 w 643877"/>
              <a:gd name="connsiteY4" fmla="*/ 32012 h 126938"/>
              <a:gd name="connisteX5" fmla="*/ 556895 w 643877"/>
              <a:gd name="connsiteY5" fmla="*/ 84717 h 126938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</a:cxnLst>
            <a:rect l="l" t="t" r="r" b="b"/>
            <a:pathLst>
              <a:path w="643877" h="126939">
                <a:moveTo>
                  <a:pt x="0" y="21852"/>
                </a:moveTo>
                <a:cubicBezTo>
                  <a:pt x="38100" y="33917"/>
                  <a:pt x="119380" y="79002"/>
                  <a:pt x="220345" y="74557"/>
                </a:cubicBezTo>
                <a:cubicBezTo>
                  <a:pt x="321310" y="70112"/>
                  <a:pt x="420370" y="-9263"/>
                  <a:pt x="504190" y="897"/>
                </a:cubicBezTo>
                <a:cubicBezTo>
                  <a:pt x="588010" y="11057"/>
                  <a:pt x="624205" y="120277"/>
                  <a:pt x="640715" y="126627"/>
                </a:cubicBezTo>
                <a:cubicBezTo>
                  <a:pt x="657225" y="132977"/>
                  <a:pt x="604520" y="40267"/>
                  <a:pt x="588010" y="32012"/>
                </a:cubicBezTo>
                <a:cubicBezTo>
                  <a:pt x="571500" y="23757"/>
                  <a:pt x="561975" y="72017"/>
                  <a:pt x="556895" y="84717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4" name="任意多边形 13"/>
          <p:cNvSpPr/>
          <p:nvPr/>
        </p:nvSpPr>
        <p:spPr>
          <a:xfrm>
            <a:off x="9378315" y="5062220"/>
            <a:ext cx="643890" cy="127000"/>
          </a:xfrm>
          <a:custGeom>
            <a:avLst/>
            <a:gdLst>
              <a:gd name="connisteX0" fmla="*/ 0 w 643877"/>
              <a:gd name="connsiteY0" fmla="*/ 21852 h 126938"/>
              <a:gd name="connisteX1" fmla="*/ 220345 w 643877"/>
              <a:gd name="connsiteY1" fmla="*/ 74557 h 126938"/>
              <a:gd name="connisteX2" fmla="*/ 504190 w 643877"/>
              <a:gd name="connsiteY2" fmla="*/ 897 h 126938"/>
              <a:gd name="connisteX3" fmla="*/ 640715 w 643877"/>
              <a:gd name="connsiteY3" fmla="*/ 126627 h 126938"/>
              <a:gd name="connisteX4" fmla="*/ 588010 w 643877"/>
              <a:gd name="connsiteY4" fmla="*/ 32012 h 126938"/>
              <a:gd name="connisteX5" fmla="*/ 556895 w 643877"/>
              <a:gd name="connsiteY5" fmla="*/ 84717 h 126938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</a:cxnLst>
            <a:rect l="l" t="t" r="r" b="b"/>
            <a:pathLst>
              <a:path w="643877" h="126939">
                <a:moveTo>
                  <a:pt x="0" y="21852"/>
                </a:moveTo>
                <a:cubicBezTo>
                  <a:pt x="38100" y="33917"/>
                  <a:pt x="119380" y="79002"/>
                  <a:pt x="220345" y="74557"/>
                </a:cubicBezTo>
                <a:cubicBezTo>
                  <a:pt x="321310" y="70112"/>
                  <a:pt x="420370" y="-9263"/>
                  <a:pt x="504190" y="897"/>
                </a:cubicBezTo>
                <a:cubicBezTo>
                  <a:pt x="588010" y="11057"/>
                  <a:pt x="624205" y="120277"/>
                  <a:pt x="640715" y="126627"/>
                </a:cubicBezTo>
                <a:cubicBezTo>
                  <a:pt x="657225" y="132977"/>
                  <a:pt x="604520" y="40267"/>
                  <a:pt x="588010" y="32012"/>
                </a:cubicBezTo>
                <a:cubicBezTo>
                  <a:pt x="571500" y="23757"/>
                  <a:pt x="561975" y="72017"/>
                  <a:pt x="556895" y="84717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5" name="任意多边形 14"/>
          <p:cNvSpPr/>
          <p:nvPr/>
        </p:nvSpPr>
        <p:spPr>
          <a:xfrm>
            <a:off x="9871710" y="5062220"/>
            <a:ext cx="643890" cy="127000"/>
          </a:xfrm>
          <a:custGeom>
            <a:avLst/>
            <a:gdLst>
              <a:gd name="connisteX0" fmla="*/ 0 w 643877"/>
              <a:gd name="connsiteY0" fmla="*/ 21852 h 126938"/>
              <a:gd name="connisteX1" fmla="*/ 220345 w 643877"/>
              <a:gd name="connsiteY1" fmla="*/ 74557 h 126938"/>
              <a:gd name="connisteX2" fmla="*/ 504190 w 643877"/>
              <a:gd name="connsiteY2" fmla="*/ 897 h 126938"/>
              <a:gd name="connisteX3" fmla="*/ 640715 w 643877"/>
              <a:gd name="connsiteY3" fmla="*/ 126627 h 126938"/>
              <a:gd name="connisteX4" fmla="*/ 588010 w 643877"/>
              <a:gd name="connsiteY4" fmla="*/ 32012 h 126938"/>
              <a:gd name="connisteX5" fmla="*/ 556895 w 643877"/>
              <a:gd name="connsiteY5" fmla="*/ 84717 h 126938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</a:cxnLst>
            <a:rect l="l" t="t" r="r" b="b"/>
            <a:pathLst>
              <a:path w="643877" h="126939">
                <a:moveTo>
                  <a:pt x="0" y="21852"/>
                </a:moveTo>
                <a:cubicBezTo>
                  <a:pt x="38100" y="33917"/>
                  <a:pt x="119380" y="79002"/>
                  <a:pt x="220345" y="74557"/>
                </a:cubicBezTo>
                <a:cubicBezTo>
                  <a:pt x="321310" y="70112"/>
                  <a:pt x="420370" y="-9263"/>
                  <a:pt x="504190" y="897"/>
                </a:cubicBezTo>
                <a:cubicBezTo>
                  <a:pt x="588010" y="11057"/>
                  <a:pt x="624205" y="120277"/>
                  <a:pt x="640715" y="126627"/>
                </a:cubicBezTo>
                <a:cubicBezTo>
                  <a:pt x="657225" y="132977"/>
                  <a:pt x="604520" y="40267"/>
                  <a:pt x="588010" y="32012"/>
                </a:cubicBezTo>
                <a:cubicBezTo>
                  <a:pt x="571500" y="23757"/>
                  <a:pt x="561975" y="72017"/>
                  <a:pt x="556895" y="84717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/>
        </p:nvSpPr>
        <p:spPr>
          <a:xfrm>
            <a:off x="2644775" y="996950"/>
            <a:ext cx="4789170" cy="5708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>
              <a:lnSpc>
                <a:spcPct val="130000"/>
              </a:lnSpc>
            </a:pPr>
            <a:r>
              <a:rPr lang="zh-CN" altLang="en-US" sz="2400">
                <a:sym typeface="+mn-ea"/>
              </a:rPr>
              <a:t>它做了什么动作用        画出来。</a:t>
            </a:r>
            <a:endParaRPr lang="zh-CN" altLang="en-US" sz="2400">
              <a:sym typeface="+mn-ea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5223510" y="1042035"/>
            <a:ext cx="473075" cy="480060"/>
          </a:xfrm>
          <a:prstGeom prst="ellipse">
            <a:avLst/>
          </a:prstGeom>
          <a:noFill/>
          <a:ln w="444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/>
        </p:nvSpPr>
        <p:spPr>
          <a:xfrm>
            <a:off x="1437005" y="525145"/>
            <a:ext cx="9011920" cy="4235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ct val="120000"/>
              </a:lnSpc>
            </a:pPr>
            <a:r>
              <a:rPr lang="en-US" altLang="zh-CN"/>
              <a:t>	</a:t>
            </a:r>
            <a:endParaRPr lang="zh-CN" altLang="en-US" sz="2400"/>
          </a:p>
        </p:txBody>
      </p:sp>
      <p:sp>
        <p:nvSpPr>
          <p:cNvPr id="5" name="文本框 4"/>
          <p:cNvSpPr txBox="1"/>
          <p:nvPr/>
        </p:nvSpPr>
        <p:spPr>
          <a:xfrm>
            <a:off x="1499235" y="266065"/>
            <a:ext cx="9194165" cy="632650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>
              <a:lnSpc>
                <a:spcPct val="130000"/>
              </a:lnSpc>
            </a:pPr>
            <a:r>
              <a:rPr lang="en-US" altLang="zh-CN" sz="2400">
                <a:sym typeface="+mn-ea"/>
              </a:rPr>
              <a:t>	1</a:t>
            </a:r>
            <a:r>
              <a:rPr lang="zh-CN" altLang="zh-CN" sz="2400">
                <a:sym typeface="+mn-ea"/>
              </a:rPr>
              <a:t>、</a:t>
            </a:r>
            <a:r>
              <a:rPr lang="zh-CN" altLang="en-US" sz="2400">
                <a:sym typeface="+mn-ea"/>
              </a:rPr>
              <a:t>有一天，一只小猴子下山来。它走到一块</a:t>
            </a:r>
            <a:r>
              <a:rPr lang="zh-CN" altLang="en-US" sz="2400" u="sng">
                <a:solidFill>
                  <a:srgbClr val="FF0000"/>
                </a:solidFill>
                <a:sym typeface="+mn-ea"/>
              </a:rPr>
              <a:t>玉米地</a:t>
            </a:r>
            <a:r>
              <a:rPr lang="zh-CN" altLang="en-US" sz="2400">
                <a:sym typeface="+mn-ea"/>
              </a:rPr>
              <a:t>里，</a:t>
            </a:r>
            <a:r>
              <a:rPr lang="zh-CN" altLang="en-US" sz="2400">
                <a:solidFill>
                  <a:srgbClr val="FF0000"/>
                </a:solidFill>
                <a:sym typeface="+mn-ea"/>
              </a:rPr>
              <a:t>看见玉米</a:t>
            </a:r>
            <a:r>
              <a:rPr lang="zh-CN" altLang="en-US" sz="2400">
                <a:sym typeface="+mn-ea"/>
              </a:rPr>
              <a:t>结得又大又多，非常高兴，就掰了一个，扛着往前走。</a:t>
            </a:r>
            <a:endParaRPr lang="zh-CN" altLang="en-US" sz="2400"/>
          </a:p>
          <a:p>
            <a:pPr algn="l">
              <a:lnSpc>
                <a:spcPct val="130000"/>
              </a:lnSpc>
            </a:pPr>
            <a:endParaRPr lang="zh-CN" altLang="en-US" sz="2400"/>
          </a:p>
          <a:p>
            <a:pPr algn="l">
              <a:lnSpc>
                <a:spcPct val="130000"/>
              </a:lnSpc>
            </a:pPr>
            <a:r>
              <a:rPr lang="en-US" altLang="zh-CN" sz="2400">
                <a:sym typeface="+mn-ea"/>
              </a:rPr>
              <a:t>	2</a:t>
            </a:r>
            <a:r>
              <a:rPr lang="zh-CN" altLang="en-US" sz="2400">
                <a:sym typeface="+mn-ea"/>
              </a:rPr>
              <a:t>、小猴子扛着玉米，走到</a:t>
            </a:r>
            <a:r>
              <a:rPr lang="zh-CN" altLang="en-US" sz="2400" u="sng">
                <a:solidFill>
                  <a:srgbClr val="FF0000"/>
                </a:solidFill>
                <a:sym typeface="+mn-ea"/>
              </a:rPr>
              <a:t>一棵桃树</a:t>
            </a:r>
            <a:r>
              <a:rPr lang="zh-CN" altLang="en-US" sz="2400">
                <a:sym typeface="+mn-ea"/>
              </a:rPr>
              <a:t>下。它看见满树的</a:t>
            </a:r>
            <a:r>
              <a:rPr lang="zh-CN" altLang="en-US" sz="2400">
                <a:solidFill>
                  <a:srgbClr val="FF0000"/>
                </a:solidFill>
                <a:sym typeface="+mn-ea"/>
              </a:rPr>
              <a:t>桃子</a:t>
            </a:r>
            <a:r>
              <a:rPr lang="zh-CN" altLang="en-US" sz="2400">
                <a:sym typeface="+mn-ea"/>
              </a:rPr>
              <a:t>又大又红，非常高兴，就扔了玉米去摘桃子。</a:t>
            </a:r>
            <a:endParaRPr lang="zh-CN" altLang="en-US" sz="2400"/>
          </a:p>
          <a:p>
            <a:pPr algn="l">
              <a:lnSpc>
                <a:spcPct val="130000"/>
              </a:lnSpc>
            </a:pPr>
            <a:endParaRPr lang="zh-CN" altLang="en-US" sz="2400"/>
          </a:p>
          <a:p>
            <a:pPr algn="l">
              <a:lnSpc>
                <a:spcPct val="130000"/>
              </a:lnSpc>
            </a:pPr>
            <a:r>
              <a:rPr lang="en-US" altLang="zh-CN" sz="2400">
                <a:sym typeface="+mn-ea"/>
              </a:rPr>
              <a:t>	3</a:t>
            </a:r>
            <a:r>
              <a:rPr lang="zh-CN" altLang="en-US" sz="2400">
                <a:sym typeface="+mn-ea"/>
              </a:rPr>
              <a:t>、小猴子捧着几个桃子，走到</a:t>
            </a:r>
            <a:r>
              <a:rPr lang="zh-CN" altLang="en-US" sz="2400" u="sng">
                <a:solidFill>
                  <a:srgbClr val="FF0000"/>
                </a:solidFill>
                <a:sym typeface="+mn-ea"/>
              </a:rPr>
              <a:t>一片瓜地</a:t>
            </a:r>
            <a:r>
              <a:rPr lang="zh-CN" altLang="en-US" sz="2400">
                <a:sym typeface="+mn-ea"/>
              </a:rPr>
              <a:t>里。它看见满地的</a:t>
            </a:r>
            <a:r>
              <a:rPr lang="zh-CN" altLang="en-US" sz="2400">
                <a:solidFill>
                  <a:srgbClr val="FF0000"/>
                </a:solidFill>
                <a:sym typeface="+mn-ea"/>
              </a:rPr>
              <a:t>西瓜</a:t>
            </a:r>
            <a:r>
              <a:rPr lang="zh-CN" altLang="en-US" sz="2400">
                <a:sym typeface="+mn-ea"/>
              </a:rPr>
              <a:t>又大又圆，非常高兴，就扔了桃子去摘西瓜。</a:t>
            </a:r>
            <a:endParaRPr lang="zh-CN" altLang="en-US" sz="2400"/>
          </a:p>
          <a:p>
            <a:pPr algn="l">
              <a:lnSpc>
                <a:spcPct val="130000"/>
              </a:lnSpc>
            </a:pPr>
            <a:endParaRPr lang="zh-CN" altLang="en-US" sz="2400"/>
          </a:p>
          <a:p>
            <a:pPr algn="l">
              <a:lnSpc>
                <a:spcPct val="130000"/>
              </a:lnSpc>
            </a:pPr>
            <a:r>
              <a:rPr lang="en-US" altLang="zh-CN" sz="2400">
                <a:sym typeface="+mn-ea"/>
              </a:rPr>
              <a:t>	4</a:t>
            </a:r>
            <a:r>
              <a:rPr lang="zh-CN" altLang="en-US" sz="2400">
                <a:sym typeface="+mn-ea"/>
              </a:rPr>
              <a:t>、小猴子抱着一个大西瓜</a:t>
            </a:r>
            <a:r>
              <a:rPr lang="zh-CN" altLang="en-US" sz="2400" u="sng">
                <a:solidFill>
                  <a:srgbClr val="FF0000"/>
                </a:solidFill>
                <a:sym typeface="+mn-ea"/>
              </a:rPr>
              <a:t>往回走</a:t>
            </a:r>
            <a:r>
              <a:rPr lang="zh-CN" altLang="en-US" sz="2400">
                <a:sym typeface="+mn-ea"/>
              </a:rPr>
              <a:t>。走着走着，看见</a:t>
            </a:r>
            <a:r>
              <a:rPr lang="zh-CN" altLang="en-US" sz="2400">
                <a:solidFill>
                  <a:srgbClr val="FF0000"/>
                </a:solidFill>
                <a:sym typeface="+mn-ea"/>
              </a:rPr>
              <a:t>一只小兔</a:t>
            </a:r>
            <a:r>
              <a:rPr lang="zh-CN" altLang="en-US" sz="2400">
                <a:sym typeface="+mn-ea"/>
              </a:rPr>
              <a:t>蹦蹦跳跳的，真可爱。它非常高兴，就扔了西瓜去追小兔。</a:t>
            </a:r>
            <a:endParaRPr lang="zh-CN" altLang="en-US" sz="2400"/>
          </a:p>
          <a:p>
            <a:pPr algn="l">
              <a:lnSpc>
                <a:spcPct val="130000"/>
              </a:lnSpc>
            </a:pPr>
            <a:endParaRPr lang="zh-CN" altLang="en-US" sz="2400"/>
          </a:p>
          <a:p>
            <a:pPr algn="l">
              <a:lnSpc>
                <a:spcPct val="130000"/>
              </a:lnSpc>
            </a:pPr>
            <a:r>
              <a:rPr lang="en-US" altLang="zh-CN" sz="2400">
                <a:sym typeface="+mn-ea"/>
              </a:rPr>
              <a:t>	5</a:t>
            </a:r>
            <a:r>
              <a:rPr lang="zh-CN" altLang="en-US" sz="2400">
                <a:sym typeface="+mn-ea"/>
              </a:rPr>
              <a:t>、小兔跑进树林子，不见了。小猴子只好空着手回家去。</a:t>
            </a:r>
            <a:endParaRPr lang="zh-CN" altLang="en-US" sz="2400"/>
          </a:p>
        </p:txBody>
      </p:sp>
      <p:sp>
        <p:nvSpPr>
          <p:cNvPr id="7" name="任意多边形 6"/>
          <p:cNvSpPr/>
          <p:nvPr/>
        </p:nvSpPr>
        <p:spPr>
          <a:xfrm>
            <a:off x="9954895" y="734060"/>
            <a:ext cx="643890" cy="127000"/>
          </a:xfrm>
          <a:custGeom>
            <a:avLst/>
            <a:gdLst>
              <a:gd name="connisteX0" fmla="*/ 0 w 643877"/>
              <a:gd name="connsiteY0" fmla="*/ 21852 h 126938"/>
              <a:gd name="connisteX1" fmla="*/ 220345 w 643877"/>
              <a:gd name="connsiteY1" fmla="*/ 74557 h 126938"/>
              <a:gd name="connisteX2" fmla="*/ 504190 w 643877"/>
              <a:gd name="connsiteY2" fmla="*/ 897 h 126938"/>
              <a:gd name="connisteX3" fmla="*/ 640715 w 643877"/>
              <a:gd name="connsiteY3" fmla="*/ 126627 h 126938"/>
              <a:gd name="connisteX4" fmla="*/ 588010 w 643877"/>
              <a:gd name="connsiteY4" fmla="*/ 32012 h 126938"/>
              <a:gd name="connisteX5" fmla="*/ 556895 w 643877"/>
              <a:gd name="connsiteY5" fmla="*/ 84717 h 126938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</a:cxnLst>
            <a:rect l="l" t="t" r="r" b="b"/>
            <a:pathLst>
              <a:path w="643877" h="126939">
                <a:moveTo>
                  <a:pt x="0" y="21852"/>
                </a:moveTo>
                <a:cubicBezTo>
                  <a:pt x="38100" y="33917"/>
                  <a:pt x="119380" y="79002"/>
                  <a:pt x="220345" y="74557"/>
                </a:cubicBezTo>
                <a:cubicBezTo>
                  <a:pt x="321310" y="70112"/>
                  <a:pt x="420370" y="-9263"/>
                  <a:pt x="504190" y="897"/>
                </a:cubicBezTo>
                <a:cubicBezTo>
                  <a:pt x="588010" y="11057"/>
                  <a:pt x="624205" y="120277"/>
                  <a:pt x="640715" y="126627"/>
                </a:cubicBezTo>
                <a:cubicBezTo>
                  <a:pt x="657225" y="132977"/>
                  <a:pt x="604520" y="40267"/>
                  <a:pt x="588010" y="32012"/>
                </a:cubicBezTo>
                <a:cubicBezTo>
                  <a:pt x="571500" y="23757"/>
                  <a:pt x="561975" y="72017"/>
                  <a:pt x="556895" y="84717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8" name="任意多边形 7"/>
          <p:cNvSpPr/>
          <p:nvPr/>
        </p:nvSpPr>
        <p:spPr>
          <a:xfrm>
            <a:off x="1596390" y="1217930"/>
            <a:ext cx="643890" cy="127000"/>
          </a:xfrm>
          <a:custGeom>
            <a:avLst/>
            <a:gdLst>
              <a:gd name="connisteX0" fmla="*/ 0 w 643877"/>
              <a:gd name="connsiteY0" fmla="*/ 21852 h 126938"/>
              <a:gd name="connisteX1" fmla="*/ 220345 w 643877"/>
              <a:gd name="connsiteY1" fmla="*/ 74557 h 126938"/>
              <a:gd name="connisteX2" fmla="*/ 504190 w 643877"/>
              <a:gd name="connsiteY2" fmla="*/ 897 h 126938"/>
              <a:gd name="connisteX3" fmla="*/ 640715 w 643877"/>
              <a:gd name="connsiteY3" fmla="*/ 126627 h 126938"/>
              <a:gd name="connisteX4" fmla="*/ 588010 w 643877"/>
              <a:gd name="connsiteY4" fmla="*/ 32012 h 126938"/>
              <a:gd name="connisteX5" fmla="*/ 556895 w 643877"/>
              <a:gd name="connsiteY5" fmla="*/ 84717 h 126938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</a:cxnLst>
            <a:rect l="l" t="t" r="r" b="b"/>
            <a:pathLst>
              <a:path w="643877" h="126939">
                <a:moveTo>
                  <a:pt x="0" y="21852"/>
                </a:moveTo>
                <a:cubicBezTo>
                  <a:pt x="38100" y="33917"/>
                  <a:pt x="119380" y="79002"/>
                  <a:pt x="220345" y="74557"/>
                </a:cubicBezTo>
                <a:cubicBezTo>
                  <a:pt x="321310" y="70112"/>
                  <a:pt x="420370" y="-9263"/>
                  <a:pt x="504190" y="897"/>
                </a:cubicBezTo>
                <a:cubicBezTo>
                  <a:pt x="588010" y="11057"/>
                  <a:pt x="624205" y="120277"/>
                  <a:pt x="640715" y="126627"/>
                </a:cubicBezTo>
                <a:cubicBezTo>
                  <a:pt x="657225" y="132977"/>
                  <a:pt x="604520" y="40267"/>
                  <a:pt x="588010" y="32012"/>
                </a:cubicBezTo>
                <a:cubicBezTo>
                  <a:pt x="571500" y="23757"/>
                  <a:pt x="561975" y="72017"/>
                  <a:pt x="556895" y="84717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9" name="任意多边形 8"/>
          <p:cNvSpPr/>
          <p:nvPr/>
        </p:nvSpPr>
        <p:spPr>
          <a:xfrm>
            <a:off x="9672320" y="2184400"/>
            <a:ext cx="643890" cy="127000"/>
          </a:xfrm>
          <a:custGeom>
            <a:avLst/>
            <a:gdLst>
              <a:gd name="connisteX0" fmla="*/ 0 w 643877"/>
              <a:gd name="connsiteY0" fmla="*/ 21852 h 126938"/>
              <a:gd name="connisteX1" fmla="*/ 220345 w 643877"/>
              <a:gd name="connsiteY1" fmla="*/ 74557 h 126938"/>
              <a:gd name="connisteX2" fmla="*/ 504190 w 643877"/>
              <a:gd name="connsiteY2" fmla="*/ 897 h 126938"/>
              <a:gd name="connisteX3" fmla="*/ 640715 w 643877"/>
              <a:gd name="connsiteY3" fmla="*/ 126627 h 126938"/>
              <a:gd name="connisteX4" fmla="*/ 588010 w 643877"/>
              <a:gd name="connsiteY4" fmla="*/ 32012 h 126938"/>
              <a:gd name="connisteX5" fmla="*/ 556895 w 643877"/>
              <a:gd name="connsiteY5" fmla="*/ 84717 h 126938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</a:cxnLst>
            <a:rect l="l" t="t" r="r" b="b"/>
            <a:pathLst>
              <a:path w="643877" h="126939">
                <a:moveTo>
                  <a:pt x="0" y="21852"/>
                </a:moveTo>
                <a:cubicBezTo>
                  <a:pt x="38100" y="33917"/>
                  <a:pt x="119380" y="79002"/>
                  <a:pt x="220345" y="74557"/>
                </a:cubicBezTo>
                <a:cubicBezTo>
                  <a:pt x="321310" y="70112"/>
                  <a:pt x="420370" y="-9263"/>
                  <a:pt x="504190" y="897"/>
                </a:cubicBezTo>
                <a:cubicBezTo>
                  <a:pt x="588010" y="11057"/>
                  <a:pt x="624205" y="120277"/>
                  <a:pt x="640715" y="126627"/>
                </a:cubicBezTo>
                <a:cubicBezTo>
                  <a:pt x="657225" y="132977"/>
                  <a:pt x="604520" y="40267"/>
                  <a:pt x="588010" y="32012"/>
                </a:cubicBezTo>
                <a:cubicBezTo>
                  <a:pt x="571500" y="23757"/>
                  <a:pt x="561975" y="72017"/>
                  <a:pt x="556895" y="84717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0" name="任意多边形 9"/>
          <p:cNvSpPr/>
          <p:nvPr/>
        </p:nvSpPr>
        <p:spPr>
          <a:xfrm>
            <a:off x="10196195" y="3603625"/>
            <a:ext cx="402590" cy="117475"/>
          </a:xfrm>
          <a:custGeom>
            <a:avLst/>
            <a:gdLst>
              <a:gd name="connisteX0" fmla="*/ 0 w 643877"/>
              <a:gd name="connsiteY0" fmla="*/ 21852 h 126938"/>
              <a:gd name="connisteX1" fmla="*/ 220345 w 643877"/>
              <a:gd name="connsiteY1" fmla="*/ 74557 h 126938"/>
              <a:gd name="connisteX2" fmla="*/ 504190 w 643877"/>
              <a:gd name="connsiteY2" fmla="*/ 897 h 126938"/>
              <a:gd name="connisteX3" fmla="*/ 640715 w 643877"/>
              <a:gd name="connsiteY3" fmla="*/ 126627 h 126938"/>
              <a:gd name="connisteX4" fmla="*/ 588010 w 643877"/>
              <a:gd name="connsiteY4" fmla="*/ 32012 h 126938"/>
              <a:gd name="connisteX5" fmla="*/ 556895 w 643877"/>
              <a:gd name="connsiteY5" fmla="*/ 84717 h 126938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</a:cxnLst>
            <a:rect l="l" t="t" r="r" b="b"/>
            <a:pathLst>
              <a:path w="643877" h="126939">
                <a:moveTo>
                  <a:pt x="0" y="21852"/>
                </a:moveTo>
                <a:cubicBezTo>
                  <a:pt x="38100" y="33917"/>
                  <a:pt x="119380" y="79002"/>
                  <a:pt x="220345" y="74557"/>
                </a:cubicBezTo>
                <a:cubicBezTo>
                  <a:pt x="321310" y="70112"/>
                  <a:pt x="420370" y="-9263"/>
                  <a:pt x="504190" y="897"/>
                </a:cubicBezTo>
                <a:cubicBezTo>
                  <a:pt x="588010" y="11057"/>
                  <a:pt x="624205" y="120277"/>
                  <a:pt x="640715" y="126627"/>
                </a:cubicBezTo>
                <a:cubicBezTo>
                  <a:pt x="657225" y="132977"/>
                  <a:pt x="604520" y="40267"/>
                  <a:pt x="588010" y="32012"/>
                </a:cubicBezTo>
                <a:cubicBezTo>
                  <a:pt x="571500" y="23757"/>
                  <a:pt x="561975" y="72017"/>
                  <a:pt x="556895" y="84717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1" name="任意多边形 10"/>
          <p:cNvSpPr/>
          <p:nvPr/>
        </p:nvSpPr>
        <p:spPr>
          <a:xfrm>
            <a:off x="1499235" y="4097655"/>
            <a:ext cx="402590" cy="117475"/>
          </a:xfrm>
          <a:custGeom>
            <a:avLst/>
            <a:gdLst>
              <a:gd name="connisteX0" fmla="*/ 0 w 643877"/>
              <a:gd name="connsiteY0" fmla="*/ 21852 h 126938"/>
              <a:gd name="connisteX1" fmla="*/ 220345 w 643877"/>
              <a:gd name="connsiteY1" fmla="*/ 74557 h 126938"/>
              <a:gd name="connisteX2" fmla="*/ 504190 w 643877"/>
              <a:gd name="connsiteY2" fmla="*/ 897 h 126938"/>
              <a:gd name="connisteX3" fmla="*/ 640715 w 643877"/>
              <a:gd name="connsiteY3" fmla="*/ 126627 h 126938"/>
              <a:gd name="connisteX4" fmla="*/ 588010 w 643877"/>
              <a:gd name="connsiteY4" fmla="*/ 32012 h 126938"/>
              <a:gd name="connisteX5" fmla="*/ 556895 w 643877"/>
              <a:gd name="connsiteY5" fmla="*/ 84717 h 126938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</a:cxnLst>
            <a:rect l="l" t="t" r="r" b="b"/>
            <a:pathLst>
              <a:path w="643877" h="126939">
                <a:moveTo>
                  <a:pt x="0" y="21852"/>
                </a:moveTo>
                <a:cubicBezTo>
                  <a:pt x="38100" y="33917"/>
                  <a:pt x="119380" y="79002"/>
                  <a:pt x="220345" y="74557"/>
                </a:cubicBezTo>
                <a:cubicBezTo>
                  <a:pt x="321310" y="70112"/>
                  <a:pt x="420370" y="-9263"/>
                  <a:pt x="504190" y="897"/>
                </a:cubicBezTo>
                <a:cubicBezTo>
                  <a:pt x="588010" y="11057"/>
                  <a:pt x="624205" y="120277"/>
                  <a:pt x="640715" y="126627"/>
                </a:cubicBezTo>
                <a:cubicBezTo>
                  <a:pt x="657225" y="132977"/>
                  <a:pt x="604520" y="40267"/>
                  <a:pt x="588010" y="32012"/>
                </a:cubicBezTo>
                <a:cubicBezTo>
                  <a:pt x="571500" y="23757"/>
                  <a:pt x="561975" y="72017"/>
                  <a:pt x="556895" y="84717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4" name="任意多边形 13"/>
          <p:cNvSpPr/>
          <p:nvPr/>
        </p:nvSpPr>
        <p:spPr>
          <a:xfrm>
            <a:off x="9378315" y="5062220"/>
            <a:ext cx="643890" cy="127000"/>
          </a:xfrm>
          <a:custGeom>
            <a:avLst/>
            <a:gdLst>
              <a:gd name="connisteX0" fmla="*/ 0 w 643877"/>
              <a:gd name="connsiteY0" fmla="*/ 21852 h 126938"/>
              <a:gd name="connisteX1" fmla="*/ 220345 w 643877"/>
              <a:gd name="connsiteY1" fmla="*/ 74557 h 126938"/>
              <a:gd name="connisteX2" fmla="*/ 504190 w 643877"/>
              <a:gd name="connsiteY2" fmla="*/ 897 h 126938"/>
              <a:gd name="connisteX3" fmla="*/ 640715 w 643877"/>
              <a:gd name="connsiteY3" fmla="*/ 126627 h 126938"/>
              <a:gd name="connisteX4" fmla="*/ 588010 w 643877"/>
              <a:gd name="connsiteY4" fmla="*/ 32012 h 126938"/>
              <a:gd name="connisteX5" fmla="*/ 556895 w 643877"/>
              <a:gd name="connsiteY5" fmla="*/ 84717 h 126938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</a:cxnLst>
            <a:rect l="l" t="t" r="r" b="b"/>
            <a:pathLst>
              <a:path w="643877" h="126939">
                <a:moveTo>
                  <a:pt x="0" y="21852"/>
                </a:moveTo>
                <a:cubicBezTo>
                  <a:pt x="38100" y="33917"/>
                  <a:pt x="119380" y="79002"/>
                  <a:pt x="220345" y="74557"/>
                </a:cubicBezTo>
                <a:cubicBezTo>
                  <a:pt x="321310" y="70112"/>
                  <a:pt x="420370" y="-9263"/>
                  <a:pt x="504190" y="897"/>
                </a:cubicBezTo>
                <a:cubicBezTo>
                  <a:pt x="588010" y="11057"/>
                  <a:pt x="624205" y="120277"/>
                  <a:pt x="640715" y="126627"/>
                </a:cubicBezTo>
                <a:cubicBezTo>
                  <a:pt x="657225" y="132977"/>
                  <a:pt x="604520" y="40267"/>
                  <a:pt x="588010" y="32012"/>
                </a:cubicBezTo>
                <a:cubicBezTo>
                  <a:pt x="571500" y="23757"/>
                  <a:pt x="561975" y="72017"/>
                  <a:pt x="556895" y="84717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5" name="任意多边形 14"/>
          <p:cNvSpPr/>
          <p:nvPr/>
        </p:nvSpPr>
        <p:spPr>
          <a:xfrm>
            <a:off x="9871710" y="5062220"/>
            <a:ext cx="643890" cy="127000"/>
          </a:xfrm>
          <a:custGeom>
            <a:avLst/>
            <a:gdLst>
              <a:gd name="connisteX0" fmla="*/ 0 w 643877"/>
              <a:gd name="connsiteY0" fmla="*/ 21852 h 126938"/>
              <a:gd name="connisteX1" fmla="*/ 220345 w 643877"/>
              <a:gd name="connsiteY1" fmla="*/ 74557 h 126938"/>
              <a:gd name="connisteX2" fmla="*/ 504190 w 643877"/>
              <a:gd name="connsiteY2" fmla="*/ 897 h 126938"/>
              <a:gd name="connisteX3" fmla="*/ 640715 w 643877"/>
              <a:gd name="connsiteY3" fmla="*/ 126627 h 126938"/>
              <a:gd name="connisteX4" fmla="*/ 588010 w 643877"/>
              <a:gd name="connsiteY4" fmla="*/ 32012 h 126938"/>
              <a:gd name="connisteX5" fmla="*/ 556895 w 643877"/>
              <a:gd name="connsiteY5" fmla="*/ 84717 h 126938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</a:cxnLst>
            <a:rect l="l" t="t" r="r" b="b"/>
            <a:pathLst>
              <a:path w="643877" h="126939">
                <a:moveTo>
                  <a:pt x="0" y="21852"/>
                </a:moveTo>
                <a:cubicBezTo>
                  <a:pt x="38100" y="33917"/>
                  <a:pt x="119380" y="79002"/>
                  <a:pt x="220345" y="74557"/>
                </a:cubicBezTo>
                <a:cubicBezTo>
                  <a:pt x="321310" y="70112"/>
                  <a:pt x="420370" y="-9263"/>
                  <a:pt x="504190" y="897"/>
                </a:cubicBezTo>
                <a:cubicBezTo>
                  <a:pt x="588010" y="11057"/>
                  <a:pt x="624205" y="120277"/>
                  <a:pt x="640715" y="126627"/>
                </a:cubicBezTo>
                <a:cubicBezTo>
                  <a:pt x="657225" y="132977"/>
                  <a:pt x="604520" y="40267"/>
                  <a:pt x="588010" y="32012"/>
                </a:cubicBezTo>
                <a:cubicBezTo>
                  <a:pt x="571500" y="23757"/>
                  <a:pt x="561975" y="72017"/>
                  <a:pt x="556895" y="84717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" name="椭圆 1"/>
          <p:cNvSpPr/>
          <p:nvPr/>
        </p:nvSpPr>
        <p:spPr>
          <a:xfrm>
            <a:off x="6119495" y="790575"/>
            <a:ext cx="404495" cy="489585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" name="椭圆 2"/>
          <p:cNvSpPr/>
          <p:nvPr/>
        </p:nvSpPr>
        <p:spPr>
          <a:xfrm>
            <a:off x="7618095" y="790575"/>
            <a:ext cx="404495" cy="489585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6" name="椭圆 5"/>
          <p:cNvSpPr/>
          <p:nvPr/>
        </p:nvSpPr>
        <p:spPr>
          <a:xfrm>
            <a:off x="4606290" y="2184400"/>
            <a:ext cx="404495" cy="489585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2" name="椭圆 11"/>
          <p:cNvSpPr/>
          <p:nvPr/>
        </p:nvSpPr>
        <p:spPr>
          <a:xfrm>
            <a:off x="6119495" y="2184400"/>
            <a:ext cx="404495" cy="489585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>
            <a:off x="3834765" y="3184525"/>
            <a:ext cx="404495" cy="489585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6" name="椭圆 15"/>
          <p:cNvSpPr/>
          <p:nvPr/>
        </p:nvSpPr>
        <p:spPr>
          <a:xfrm>
            <a:off x="6724015" y="3674110"/>
            <a:ext cx="404495" cy="489585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>
            <a:off x="3834765" y="4572635"/>
            <a:ext cx="404495" cy="489585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8" name="椭圆 17"/>
          <p:cNvSpPr/>
          <p:nvPr/>
        </p:nvSpPr>
        <p:spPr>
          <a:xfrm>
            <a:off x="6724015" y="5062220"/>
            <a:ext cx="404495" cy="489585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9" name="椭圆 18"/>
          <p:cNvSpPr/>
          <p:nvPr/>
        </p:nvSpPr>
        <p:spPr>
          <a:xfrm>
            <a:off x="8229600" y="5062220"/>
            <a:ext cx="404495" cy="489585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6" grpId="0" animBg="1"/>
      <p:bldP spid="12" grpId="0" animBg="1"/>
      <p:bldP spid="13" grpId="0" animBg="1"/>
      <p:bldP spid="16" grpId="0" animBg="1"/>
      <p:bldP spid="17" grpId="0" animBg="1"/>
      <p:bldP spid="18" grpId="0" animBg="1"/>
      <p:bldP spid="1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839682" name="组合 1"/>
          <p:cNvGrpSpPr/>
          <p:nvPr/>
        </p:nvGrpSpPr>
        <p:grpSpPr>
          <a:xfrm>
            <a:off x="239713" y="112713"/>
            <a:ext cx="3906837" cy="1338262"/>
            <a:chOff x="0" y="0"/>
            <a:chExt cx="2930401" cy="1002532"/>
          </a:xfrm>
        </p:grpSpPr>
        <p:grpSp>
          <p:nvGrpSpPr>
            <p:cNvPr id="839683" name="组合 3"/>
            <p:cNvGrpSpPr/>
            <p:nvPr/>
          </p:nvGrpSpPr>
          <p:grpSpPr>
            <a:xfrm>
              <a:off x="709590" y="426708"/>
              <a:ext cx="2220811" cy="544595"/>
              <a:chOff x="0" y="0"/>
              <a:chExt cx="2221001" cy="659622"/>
            </a:xfrm>
          </p:grpSpPr>
          <p:pic>
            <p:nvPicPr>
              <p:cNvPr id="839684" name="图片 1"/>
              <p:cNvPicPr>
                <a:picLocks noChangeAspect="1"/>
              </p:cNvPicPr>
              <p:nvPr/>
            </p:nvPicPr>
            <p:blipFill>
              <a:blip r:embed="rId1">
                <a:clrChange>
                  <a:clrFrom>
                    <a:srgbClr val="FFFEFD"/>
                  </a:clrFrom>
                  <a:clrTo>
                    <a:srgbClr val="FFFEFD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132840" y="52186"/>
                <a:ext cx="2088161" cy="607436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839685" name="文本框 2"/>
              <p:cNvSpPr/>
              <p:nvPr/>
            </p:nvSpPr>
            <p:spPr>
              <a:xfrm>
                <a:off x="0" y="0"/>
                <a:ext cx="1927143" cy="604644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p>
                <a:pPr algn="ctr"/>
                <a:r>
                  <a:rPr lang="zh-CN" altLang="en-US" sz="3700" b="1" dirty="0">
                    <a:solidFill>
                      <a:srgbClr val="0070C0"/>
                    </a:solidFill>
                    <a:latin typeface="黑体" panose="02010609060101010101" pitchFamily="1" charset="-122"/>
                    <a:ea typeface="黑体" panose="02010609060101010101" pitchFamily="1" charset="-122"/>
                    <a:sym typeface="黑体" panose="02010609060101010101" pitchFamily="1" charset="-122"/>
                  </a:rPr>
                  <a:t>新课导入</a:t>
                </a:r>
                <a:endParaRPr lang="zh-CN" altLang="en-US" sz="3700" b="1" dirty="0">
                  <a:solidFill>
                    <a:srgbClr val="0070C0"/>
                  </a:solidFill>
                  <a:latin typeface="黑体" panose="02010609060101010101" pitchFamily="1" charset="-122"/>
                  <a:ea typeface="黑体" panose="02010609060101010101" pitchFamily="1" charset="-122"/>
                  <a:sym typeface="黑体" panose="02010609060101010101" pitchFamily="1" charset="-122"/>
                </a:endParaRPr>
              </a:p>
            </p:txBody>
          </p:sp>
        </p:grpSp>
        <p:pic>
          <p:nvPicPr>
            <p:cNvPr id="839686" name="Picture 8" descr="F:\外部文件\状元矢量无对联.pn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0"/>
              <a:ext cx="991131" cy="1002532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839687" name="矩形 1"/>
          <p:cNvSpPr/>
          <p:nvPr/>
        </p:nvSpPr>
        <p:spPr>
          <a:xfrm>
            <a:off x="1543050" y="5570538"/>
            <a:ext cx="6432550" cy="8397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30000"/>
              </a:lnSpc>
            </a:pPr>
            <a:r>
              <a:rPr lang="zh-CN" altLang="en-US" sz="3700" b="1" dirty="0">
                <a:solidFill>
                  <a:srgbClr val="0000FF"/>
                </a:solidFill>
                <a:latin typeface="黑体" panose="02010609060101010101" pitchFamily="1" charset="-122"/>
                <a:ea typeface="黑体" panose="02010609060101010101" pitchFamily="1" charset="-122"/>
                <a:sym typeface="黑体" panose="02010609060101010101" pitchFamily="1" charset="-122"/>
              </a:rPr>
              <a:t>你知道这是什么动物吗？</a:t>
            </a:r>
            <a:endParaRPr lang="zh-CN" altLang="en-US" sz="3700" b="1" dirty="0">
              <a:solidFill>
                <a:srgbClr val="0000FF"/>
              </a:solidFill>
              <a:latin typeface="黑体" panose="02010609060101010101" pitchFamily="1" charset="-122"/>
              <a:ea typeface="黑体" panose="02010609060101010101" pitchFamily="1" charset="-122"/>
              <a:sym typeface="黑体" panose="02010609060101010101" pitchFamily="1" charset="-122"/>
            </a:endParaRPr>
          </a:p>
        </p:txBody>
      </p:sp>
      <p:sp>
        <p:nvSpPr>
          <p:cNvPr id="839688" name="AutoShape 11" descr="http://img1.dili360.com/ga/M02/2B/6B/wKgBzFR1eLSAOlJ-AASDLDipjlI841.jpg"/>
          <p:cNvSpPr>
            <a:spLocks noChangeAspect="1"/>
          </p:cNvSpPr>
          <p:nvPr/>
        </p:nvSpPr>
        <p:spPr>
          <a:xfrm>
            <a:off x="192088" y="-192087"/>
            <a:ext cx="406400" cy="4064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endParaRPr sz="100">
              <a:solidFill>
                <a:srgbClr val="000000"/>
              </a:solidFill>
              <a:latin typeface="Calibri" panose="020F0502020204030204" charset="0"/>
              <a:ea typeface="宋体" panose="02010600030101010101" pitchFamily="2" charset="-122"/>
              <a:sym typeface="Calibri" panose="020F0502020204030204" charset="0"/>
            </a:endParaRPr>
          </a:p>
        </p:txBody>
      </p:sp>
      <p:grpSp>
        <p:nvGrpSpPr>
          <p:cNvPr id="839689" name="组合 5"/>
          <p:cNvGrpSpPr/>
          <p:nvPr/>
        </p:nvGrpSpPr>
        <p:grpSpPr>
          <a:xfrm>
            <a:off x="7758113" y="2544763"/>
            <a:ext cx="3689350" cy="2195512"/>
            <a:chOff x="0" y="0"/>
            <a:chExt cx="2767789" cy="1645943"/>
          </a:xfrm>
        </p:grpSpPr>
        <p:sp>
          <p:nvSpPr>
            <p:cNvPr id="839690" name="矩形 3"/>
            <p:cNvSpPr/>
            <p:nvPr/>
          </p:nvSpPr>
          <p:spPr>
            <a:xfrm>
              <a:off x="1557587" y="805633"/>
              <a:ext cx="1210202" cy="49949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r>
                <a:rPr lang="zh-CN" altLang="en-US" sz="3700" b="1" dirty="0">
                  <a:solidFill>
                    <a:srgbClr val="FF00FF"/>
                  </a:solidFill>
                  <a:latin typeface="黑体" panose="02010609060101010101" pitchFamily="1" charset="-122"/>
                  <a:ea typeface="黑体" panose="02010609060101010101" pitchFamily="1" charset="-122"/>
                  <a:sym typeface="黑体" panose="02010609060101010101" pitchFamily="1" charset="-122"/>
                </a:rPr>
                <a:t>小猴子</a:t>
              </a:r>
              <a:endParaRPr lang="zh-CN" altLang="en-US" sz="100" dirty="0">
                <a:solidFill>
                  <a:srgbClr val="FF00FF"/>
                </a:solidFill>
                <a:latin typeface="Calibri" panose="020F0502020204030204" charset="0"/>
                <a:ea typeface="宋体" panose="02010600030101010101" pitchFamily="2" charset="-122"/>
                <a:sym typeface="Calibri" panose="020F0502020204030204" charset="0"/>
              </a:endParaRPr>
            </a:p>
          </p:txBody>
        </p:sp>
        <p:pic>
          <p:nvPicPr>
            <p:cNvPr id="839691" name="Picture 13" descr="http://img4.duitang.com/uploads/item/201509/01/20150901164849_zFQdY.thumb.224_0.gif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0" y="0"/>
              <a:ext cx="1603005" cy="1645943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839692" name="矩形 7"/>
          <p:cNvSpPr/>
          <p:nvPr/>
        </p:nvSpPr>
        <p:spPr>
          <a:xfrm>
            <a:off x="2255838" y="1714500"/>
            <a:ext cx="5322887" cy="38290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30000"/>
              </a:lnSpc>
              <a:buNone/>
            </a:pPr>
            <a:r>
              <a:rPr lang="zh-CN" altLang="en-US" sz="3700" b="1" baseline="0" dirty="0">
                <a:latin typeface="宋体" panose="02010600030101010101" pitchFamily="2" charset="-122"/>
                <a:ea typeface="宋体" panose="02010600030101010101" pitchFamily="2" charset="-122"/>
                <a:sym typeface="Calibri" panose="020F0502020204030204" charset="0"/>
              </a:rPr>
              <a:t>一物像人又像狗，</a:t>
            </a:r>
            <a:endParaRPr lang="zh-CN" altLang="en-US" sz="3700" b="1" baseline="0" dirty="0">
              <a:latin typeface="宋体" panose="02010600030101010101" pitchFamily="2" charset="-122"/>
              <a:ea typeface="宋体" panose="02010600030101010101" pitchFamily="2" charset="-122"/>
              <a:sym typeface="Calibri" panose="020F0502020204030204" charset="0"/>
            </a:endParaRPr>
          </a:p>
          <a:p>
            <a:pPr>
              <a:lnSpc>
                <a:spcPct val="130000"/>
              </a:lnSpc>
              <a:buNone/>
            </a:pPr>
            <a:r>
              <a:rPr lang="zh-CN" altLang="en-US" sz="3700" b="1" baseline="0" dirty="0">
                <a:latin typeface="宋体" panose="02010600030101010101" pitchFamily="2" charset="-122"/>
                <a:ea typeface="宋体" panose="02010600030101010101" pitchFamily="2" charset="-122"/>
                <a:sym typeface="Calibri" panose="020F0502020204030204" charset="0"/>
              </a:rPr>
              <a:t>爬竿上树是能手，</a:t>
            </a:r>
            <a:endParaRPr lang="zh-CN" altLang="en-US" sz="3700" b="1" baseline="0" dirty="0">
              <a:latin typeface="宋体" panose="02010600030101010101" pitchFamily="2" charset="-122"/>
              <a:ea typeface="宋体" panose="02010600030101010101" pitchFamily="2" charset="-122"/>
              <a:sym typeface="Calibri" panose="020F0502020204030204" charset="0"/>
            </a:endParaRPr>
          </a:p>
          <a:p>
            <a:pPr>
              <a:lnSpc>
                <a:spcPct val="130000"/>
              </a:lnSpc>
              <a:buNone/>
            </a:pPr>
            <a:r>
              <a:rPr lang="zh-CN" altLang="en-US" sz="3700" b="1" baseline="0" dirty="0">
                <a:latin typeface="宋体" panose="02010600030101010101" pitchFamily="2" charset="-122"/>
                <a:ea typeface="宋体" panose="02010600030101010101" pitchFamily="2" charset="-122"/>
                <a:sym typeface="Calibri" panose="020F0502020204030204" charset="0"/>
              </a:rPr>
              <a:t>擅长模仿人动作，</a:t>
            </a:r>
            <a:endParaRPr lang="zh-CN" altLang="en-US" sz="3700" b="1" baseline="0" dirty="0">
              <a:latin typeface="宋体" panose="02010600030101010101" pitchFamily="2" charset="-122"/>
              <a:ea typeface="宋体" panose="02010600030101010101" pitchFamily="2" charset="-122"/>
              <a:sym typeface="Calibri" panose="020F0502020204030204" charset="0"/>
            </a:endParaRPr>
          </a:p>
          <a:p>
            <a:pPr>
              <a:lnSpc>
                <a:spcPct val="130000"/>
              </a:lnSpc>
              <a:buNone/>
            </a:pPr>
            <a:r>
              <a:rPr lang="zh-CN" altLang="en-US" sz="3700" b="1" baseline="0" dirty="0">
                <a:latin typeface="宋体" panose="02010600030101010101" pitchFamily="2" charset="-122"/>
                <a:ea typeface="宋体" panose="02010600030101010101" pitchFamily="2" charset="-122"/>
                <a:sym typeface="Calibri" panose="020F0502020204030204" charset="0"/>
              </a:rPr>
              <a:t>家里没有山中有。</a:t>
            </a:r>
            <a:endParaRPr lang="zh-CN" altLang="en-US" sz="3700" b="1" baseline="0" dirty="0">
              <a:latin typeface="宋体" panose="02010600030101010101" pitchFamily="2" charset="-122"/>
              <a:ea typeface="宋体" panose="02010600030101010101" pitchFamily="2" charset="-122"/>
              <a:sym typeface="Calibri" panose="020F0502020204030204" charset="0"/>
            </a:endParaRPr>
          </a:p>
          <a:p>
            <a:pPr algn="r">
              <a:lnSpc>
                <a:spcPct val="130000"/>
              </a:lnSpc>
              <a:buNone/>
            </a:pPr>
            <a:r>
              <a:rPr lang="zh-CN" altLang="en-US" sz="3700" b="1" baseline="0" dirty="0">
                <a:latin typeface="黑体" panose="02010609060101010101" pitchFamily="1" charset="-122"/>
                <a:ea typeface="黑体" panose="02010609060101010101" pitchFamily="1" charset="-122"/>
                <a:sym typeface="Calibri" panose="020F0502020204030204" charset="0"/>
              </a:rPr>
              <a:t>打一动物</a:t>
            </a:r>
            <a:endParaRPr lang="zh-CN" altLang="en-US" sz="3700" b="1" baseline="0" dirty="0">
              <a:latin typeface="黑体" panose="02010609060101010101" pitchFamily="1" charset="-122"/>
              <a:ea typeface="黑体" panose="02010609060101010101" pitchFamily="1" charset="-122"/>
              <a:sym typeface="Calibri" panose="020F0502020204030204" charset="0"/>
            </a:endParaRPr>
          </a:p>
        </p:txBody>
      </p:sp>
      <p:sp>
        <p:nvSpPr>
          <p:cNvPr id="2" name="灯片编号占位符 1"/>
          <p:cNvSpPr/>
          <p:nvPr>
            <p:ph type="sldNum" sz="quarter" idx="12"/>
          </p:nvPr>
        </p:nvSpPr>
        <p:spPr/>
        <p:txBody>
          <a:bodyPr/>
          <a:p>
            <a:pPr lvl="0"/>
            <a:fld id="{9A0DB2DC-4C9A-4742-B13C-FB6460FD3503}" type="slidenum">
              <a:rPr lang="zh-CN" altLang="en-US" dirty="0">
                <a:ea typeface="宋体" panose="02010600030101010101" pitchFamily="2" charset="-122"/>
              </a:rPr>
            </a:fld>
            <a:endParaRPr lang="zh-CN" altLang="en-US" dirty="0"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6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arn(inVertical)">
                                      <p:cBhvr>
                                        <p:cTn id="7" dur="500"/>
                                        <p:tgtEl>
                                          <p:spTgt spid="8396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6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12" dur="1000"/>
                                        <p:tgtEl>
                                          <p:spTgt spid="8396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396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396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9687" grpId="0" bldLvl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" name="文本框 4"/>
          <p:cNvSpPr txBox="1"/>
          <p:nvPr/>
        </p:nvSpPr>
        <p:spPr>
          <a:xfrm>
            <a:off x="1868170" y="1690370"/>
            <a:ext cx="8275320" cy="7308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>
              <a:lnSpc>
                <a:spcPct val="130000"/>
              </a:lnSpc>
            </a:pPr>
            <a:r>
              <a:rPr lang="zh-CN" altLang="en-US" sz="3200">
                <a:sym typeface="+mn-ea"/>
              </a:rPr>
              <a:t>看见的玉米、桃子、西瓜、小兔是怎样的？</a:t>
            </a:r>
            <a:endParaRPr lang="zh-CN" altLang="en-US" sz="3200">
              <a:sym typeface="+mn-ea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/>
        </p:nvSpPr>
        <p:spPr>
          <a:xfrm>
            <a:off x="1437005" y="525145"/>
            <a:ext cx="9011920" cy="4235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ct val="120000"/>
              </a:lnSpc>
            </a:pPr>
            <a:r>
              <a:rPr lang="en-US" altLang="zh-CN"/>
              <a:t>	</a:t>
            </a:r>
            <a:endParaRPr lang="zh-CN" altLang="en-US" sz="2400"/>
          </a:p>
        </p:txBody>
      </p:sp>
      <p:sp>
        <p:nvSpPr>
          <p:cNvPr id="5" name="文本框 4"/>
          <p:cNvSpPr txBox="1"/>
          <p:nvPr/>
        </p:nvSpPr>
        <p:spPr>
          <a:xfrm>
            <a:off x="1499235" y="266065"/>
            <a:ext cx="9194165" cy="632650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>
              <a:lnSpc>
                <a:spcPct val="130000"/>
              </a:lnSpc>
            </a:pPr>
            <a:r>
              <a:rPr lang="en-US" altLang="zh-CN" sz="2400">
                <a:sym typeface="+mn-ea"/>
              </a:rPr>
              <a:t>	1</a:t>
            </a:r>
            <a:r>
              <a:rPr lang="zh-CN" altLang="zh-CN" sz="2400">
                <a:sym typeface="+mn-ea"/>
              </a:rPr>
              <a:t>、</a:t>
            </a:r>
            <a:r>
              <a:rPr lang="zh-CN" altLang="en-US" sz="2400">
                <a:sym typeface="+mn-ea"/>
              </a:rPr>
              <a:t>有一天，一只小猴子下山来。它走到一块</a:t>
            </a:r>
            <a:r>
              <a:rPr lang="zh-CN" altLang="en-US" sz="2400" u="sng">
                <a:solidFill>
                  <a:srgbClr val="FF0000"/>
                </a:solidFill>
                <a:sym typeface="+mn-ea"/>
              </a:rPr>
              <a:t>玉米地</a:t>
            </a:r>
            <a:r>
              <a:rPr lang="zh-CN" altLang="en-US" sz="2400">
                <a:sym typeface="+mn-ea"/>
              </a:rPr>
              <a:t>里，</a:t>
            </a:r>
            <a:r>
              <a:rPr lang="zh-CN" altLang="en-US" sz="2400">
                <a:solidFill>
                  <a:srgbClr val="FF0000"/>
                </a:solidFill>
                <a:sym typeface="+mn-ea"/>
              </a:rPr>
              <a:t>看见玉米</a:t>
            </a:r>
            <a:r>
              <a:rPr lang="zh-CN" altLang="en-US" sz="2400">
                <a:sym typeface="+mn-ea"/>
              </a:rPr>
              <a:t>结得</a:t>
            </a:r>
            <a:r>
              <a:rPr lang="zh-CN" altLang="en-US" sz="2400" b="1">
                <a:solidFill>
                  <a:srgbClr val="0070C0"/>
                </a:solidFill>
                <a:sym typeface="+mn-ea"/>
              </a:rPr>
              <a:t>又大又多</a:t>
            </a:r>
            <a:r>
              <a:rPr lang="zh-CN" altLang="en-US" sz="2400">
                <a:sym typeface="+mn-ea"/>
              </a:rPr>
              <a:t>，非常高兴，就掰了一个，扛着往前走。</a:t>
            </a:r>
            <a:endParaRPr lang="zh-CN" altLang="en-US" sz="2400"/>
          </a:p>
          <a:p>
            <a:pPr algn="l">
              <a:lnSpc>
                <a:spcPct val="130000"/>
              </a:lnSpc>
            </a:pPr>
            <a:endParaRPr lang="zh-CN" altLang="en-US" sz="2400"/>
          </a:p>
          <a:p>
            <a:pPr algn="l">
              <a:lnSpc>
                <a:spcPct val="130000"/>
              </a:lnSpc>
            </a:pPr>
            <a:r>
              <a:rPr lang="en-US" altLang="zh-CN" sz="2400">
                <a:sym typeface="+mn-ea"/>
              </a:rPr>
              <a:t>	2</a:t>
            </a:r>
            <a:r>
              <a:rPr lang="zh-CN" altLang="en-US" sz="2400">
                <a:sym typeface="+mn-ea"/>
              </a:rPr>
              <a:t>、小猴子扛着玉米，走到</a:t>
            </a:r>
            <a:r>
              <a:rPr lang="zh-CN" altLang="en-US" sz="2400" u="sng">
                <a:solidFill>
                  <a:srgbClr val="FF0000"/>
                </a:solidFill>
                <a:sym typeface="+mn-ea"/>
              </a:rPr>
              <a:t>一棵桃树</a:t>
            </a:r>
            <a:r>
              <a:rPr lang="zh-CN" altLang="en-US" sz="2400">
                <a:sym typeface="+mn-ea"/>
              </a:rPr>
              <a:t>下。它看见满树的</a:t>
            </a:r>
            <a:r>
              <a:rPr lang="zh-CN" altLang="en-US" sz="2400">
                <a:solidFill>
                  <a:srgbClr val="FF0000"/>
                </a:solidFill>
                <a:sym typeface="+mn-ea"/>
              </a:rPr>
              <a:t>桃子</a:t>
            </a:r>
            <a:r>
              <a:rPr lang="zh-CN" altLang="en-US" sz="2400" b="1">
                <a:solidFill>
                  <a:srgbClr val="0070C0"/>
                </a:solidFill>
                <a:sym typeface="+mn-ea"/>
              </a:rPr>
              <a:t>又大又红</a:t>
            </a:r>
            <a:r>
              <a:rPr lang="zh-CN" altLang="en-US" sz="2400">
                <a:sym typeface="+mn-ea"/>
              </a:rPr>
              <a:t>，非常高兴，就扔了玉米去摘桃子。</a:t>
            </a:r>
            <a:endParaRPr lang="zh-CN" altLang="en-US" sz="2400"/>
          </a:p>
          <a:p>
            <a:pPr algn="l">
              <a:lnSpc>
                <a:spcPct val="130000"/>
              </a:lnSpc>
            </a:pPr>
            <a:endParaRPr lang="zh-CN" altLang="en-US" sz="2400"/>
          </a:p>
          <a:p>
            <a:pPr algn="l">
              <a:lnSpc>
                <a:spcPct val="130000"/>
              </a:lnSpc>
            </a:pPr>
            <a:r>
              <a:rPr lang="en-US" altLang="zh-CN" sz="2400">
                <a:sym typeface="+mn-ea"/>
              </a:rPr>
              <a:t>	3</a:t>
            </a:r>
            <a:r>
              <a:rPr lang="zh-CN" altLang="en-US" sz="2400">
                <a:sym typeface="+mn-ea"/>
              </a:rPr>
              <a:t>、小猴子捧着几个桃子，走到</a:t>
            </a:r>
            <a:r>
              <a:rPr lang="zh-CN" altLang="en-US" sz="2400" u="sng">
                <a:solidFill>
                  <a:srgbClr val="FF0000"/>
                </a:solidFill>
                <a:sym typeface="+mn-ea"/>
              </a:rPr>
              <a:t>一片瓜地</a:t>
            </a:r>
            <a:r>
              <a:rPr lang="zh-CN" altLang="en-US" sz="2400">
                <a:sym typeface="+mn-ea"/>
              </a:rPr>
              <a:t>里。它看见满地的</a:t>
            </a:r>
            <a:r>
              <a:rPr lang="zh-CN" altLang="en-US" sz="2400">
                <a:solidFill>
                  <a:srgbClr val="FF0000"/>
                </a:solidFill>
                <a:sym typeface="+mn-ea"/>
              </a:rPr>
              <a:t>西瓜</a:t>
            </a:r>
            <a:r>
              <a:rPr lang="zh-CN" altLang="en-US" sz="2400" b="1">
                <a:solidFill>
                  <a:srgbClr val="0070C0"/>
                </a:solidFill>
                <a:sym typeface="+mn-ea"/>
              </a:rPr>
              <a:t>又大又圆</a:t>
            </a:r>
            <a:r>
              <a:rPr lang="zh-CN" altLang="en-US" sz="2400">
                <a:sym typeface="+mn-ea"/>
              </a:rPr>
              <a:t>，非常高兴，就扔了桃子去摘西瓜。</a:t>
            </a:r>
            <a:endParaRPr lang="zh-CN" altLang="en-US" sz="2400"/>
          </a:p>
          <a:p>
            <a:pPr algn="l">
              <a:lnSpc>
                <a:spcPct val="130000"/>
              </a:lnSpc>
            </a:pPr>
            <a:endParaRPr lang="zh-CN" altLang="en-US" sz="2400"/>
          </a:p>
          <a:p>
            <a:pPr algn="l">
              <a:lnSpc>
                <a:spcPct val="130000"/>
              </a:lnSpc>
            </a:pPr>
            <a:r>
              <a:rPr lang="en-US" altLang="zh-CN" sz="2400">
                <a:sym typeface="+mn-ea"/>
              </a:rPr>
              <a:t>	4</a:t>
            </a:r>
            <a:r>
              <a:rPr lang="zh-CN" altLang="en-US" sz="2400">
                <a:sym typeface="+mn-ea"/>
              </a:rPr>
              <a:t>、小猴子抱着一个大西瓜</a:t>
            </a:r>
            <a:r>
              <a:rPr lang="zh-CN" altLang="en-US" sz="2400" u="sng">
                <a:solidFill>
                  <a:srgbClr val="FF0000"/>
                </a:solidFill>
                <a:sym typeface="+mn-ea"/>
              </a:rPr>
              <a:t>往回走</a:t>
            </a:r>
            <a:r>
              <a:rPr lang="zh-CN" altLang="en-US" sz="2400">
                <a:sym typeface="+mn-ea"/>
              </a:rPr>
              <a:t>。走着走着，看见</a:t>
            </a:r>
            <a:r>
              <a:rPr lang="zh-CN" altLang="en-US" sz="2400">
                <a:solidFill>
                  <a:srgbClr val="FF0000"/>
                </a:solidFill>
                <a:sym typeface="+mn-ea"/>
              </a:rPr>
              <a:t>一只小兔</a:t>
            </a:r>
            <a:r>
              <a:rPr lang="zh-CN" altLang="en-US" sz="2400" b="1">
                <a:solidFill>
                  <a:srgbClr val="0070C0"/>
                </a:solidFill>
                <a:sym typeface="+mn-ea"/>
              </a:rPr>
              <a:t>蹦蹦跳跳</a:t>
            </a:r>
            <a:r>
              <a:rPr lang="zh-CN" altLang="en-US" sz="2400">
                <a:sym typeface="+mn-ea"/>
              </a:rPr>
              <a:t>的，真</a:t>
            </a:r>
            <a:r>
              <a:rPr lang="zh-CN" altLang="en-US" sz="2400" b="1">
                <a:solidFill>
                  <a:srgbClr val="0070C0"/>
                </a:solidFill>
                <a:sym typeface="+mn-ea"/>
              </a:rPr>
              <a:t>可爱</a:t>
            </a:r>
            <a:r>
              <a:rPr lang="zh-CN" altLang="en-US" sz="2400">
                <a:sym typeface="+mn-ea"/>
              </a:rPr>
              <a:t>。它非常高兴，就扔了西瓜去追小兔。</a:t>
            </a:r>
            <a:endParaRPr lang="zh-CN" altLang="en-US" sz="2400"/>
          </a:p>
          <a:p>
            <a:pPr algn="l">
              <a:lnSpc>
                <a:spcPct val="130000"/>
              </a:lnSpc>
            </a:pPr>
            <a:endParaRPr lang="zh-CN" altLang="en-US" sz="2400"/>
          </a:p>
          <a:p>
            <a:pPr algn="l">
              <a:lnSpc>
                <a:spcPct val="130000"/>
              </a:lnSpc>
            </a:pPr>
            <a:r>
              <a:rPr lang="en-US" altLang="zh-CN" sz="2400">
                <a:sym typeface="+mn-ea"/>
              </a:rPr>
              <a:t>	5</a:t>
            </a:r>
            <a:r>
              <a:rPr lang="zh-CN" altLang="en-US" sz="2400">
                <a:sym typeface="+mn-ea"/>
              </a:rPr>
              <a:t>、小兔跑进树林子，不见了。小猴子只好空着手回家去。</a:t>
            </a:r>
            <a:endParaRPr lang="zh-CN" altLang="en-US" sz="2400"/>
          </a:p>
        </p:txBody>
      </p:sp>
      <p:sp>
        <p:nvSpPr>
          <p:cNvPr id="7" name="任意多边形 6"/>
          <p:cNvSpPr/>
          <p:nvPr/>
        </p:nvSpPr>
        <p:spPr>
          <a:xfrm>
            <a:off x="9954895" y="734060"/>
            <a:ext cx="643890" cy="127000"/>
          </a:xfrm>
          <a:custGeom>
            <a:avLst/>
            <a:gdLst>
              <a:gd name="connisteX0" fmla="*/ 0 w 643877"/>
              <a:gd name="connsiteY0" fmla="*/ 21852 h 126938"/>
              <a:gd name="connisteX1" fmla="*/ 220345 w 643877"/>
              <a:gd name="connsiteY1" fmla="*/ 74557 h 126938"/>
              <a:gd name="connisteX2" fmla="*/ 504190 w 643877"/>
              <a:gd name="connsiteY2" fmla="*/ 897 h 126938"/>
              <a:gd name="connisteX3" fmla="*/ 640715 w 643877"/>
              <a:gd name="connsiteY3" fmla="*/ 126627 h 126938"/>
              <a:gd name="connisteX4" fmla="*/ 588010 w 643877"/>
              <a:gd name="connsiteY4" fmla="*/ 32012 h 126938"/>
              <a:gd name="connisteX5" fmla="*/ 556895 w 643877"/>
              <a:gd name="connsiteY5" fmla="*/ 84717 h 126938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</a:cxnLst>
            <a:rect l="l" t="t" r="r" b="b"/>
            <a:pathLst>
              <a:path w="643877" h="126939">
                <a:moveTo>
                  <a:pt x="0" y="21852"/>
                </a:moveTo>
                <a:cubicBezTo>
                  <a:pt x="38100" y="33917"/>
                  <a:pt x="119380" y="79002"/>
                  <a:pt x="220345" y="74557"/>
                </a:cubicBezTo>
                <a:cubicBezTo>
                  <a:pt x="321310" y="70112"/>
                  <a:pt x="420370" y="-9263"/>
                  <a:pt x="504190" y="897"/>
                </a:cubicBezTo>
                <a:cubicBezTo>
                  <a:pt x="588010" y="11057"/>
                  <a:pt x="624205" y="120277"/>
                  <a:pt x="640715" y="126627"/>
                </a:cubicBezTo>
                <a:cubicBezTo>
                  <a:pt x="657225" y="132977"/>
                  <a:pt x="604520" y="40267"/>
                  <a:pt x="588010" y="32012"/>
                </a:cubicBezTo>
                <a:cubicBezTo>
                  <a:pt x="571500" y="23757"/>
                  <a:pt x="561975" y="72017"/>
                  <a:pt x="556895" y="84717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8" name="任意多边形 7"/>
          <p:cNvSpPr/>
          <p:nvPr/>
        </p:nvSpPr>
        <p:spPr>
          <a:xfrm>
            <a:off x="1596390" y="1217930"/>
            <a:ext cx="643890" cy="127000"/>
          </a:xfrm>
          <a:custGeom>
            <a:avLst/>
            <a:gdLst>
              <a:gd name="connisteX0" fmla="*/ 0 w 643877"/>
              <a:gd name="connsiteY0" fmla="*/ 21852 h 126938"/>
              <a:gd name="connisteX1" fmla="*/ 220345 w 643877"/>
              <a:gd name="connsiteY1" fmla="*/ 74557 h 126938"/>
              <a:gd name="connisteX2" fmla="*/ 504190 w 643877"/>
              <a:gd name="connsiteY2" fmla="*/ 897 h 126938"/>
              <a:gd name="connisteX3" fmla="*/ 640715 w 643877"/>
              <a:gd name="connsiteY3" fmla="*/ 126627 h 126938"/>
              <a:gd name="connisteX4" fmla="*/ 588010 w 643877"/>
              <a:gd name="connsiteY4" fmla="*/ 32012 h 126938"/>
              <a:gd name="connisteX5" fmla="*/ 556895 w 643877"/>
              <a:gd name="connsiteY5" fmla="*/ 84717 h 126938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</a:cxnLst>
            <a:rect l="l" t="t" r="r" b="b"/>
            <a:pathLst>
              <a:path w="643877" h="126939">
                <a:moveTo>
                  <a:pt x="0" y="21852"/>
                </a:moveTo>
                <a:cubicBezTo>
                  <a:pt x="38100" y="33917"/>
                  <a:pt x="119380" y="79002"/>
                  <a:pt x="220345" y="74557"/>
                </a:cubicBezTo>
                <a:cubicBezTo>
                  <a:pt x="321310" y="70112"/>
                  <a:pt x="420370" y="-9263"/>
                  <a:pt x="504190" y="897"/>
                </a:cubicBezTo>
                <a:cubicBezTo>
                  <a:pt x="588010" y="11057"/>
                  <a:pt x="624205" y="120277"/>
                  <a:pt x="640715" y="126627"/>
                </a:cubicBezTo>
                <a:cubicBezTo>
                  <a:pt x="657225" y="132977"/>
                  <a:pt x="604520" y="40267"/>
                  <a:pt x="588010" y="32012"/>
                </a:cubicBezTo>
                <a:cubicBezTo>
                  <a:pt x="571500" y="23757"/>
                  <a:pt x="561975" y="72017"/>
                  <a:pt x="556895" y="84717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9" name="任意多边形 8"/>
          <p:cNvSpPr/>
          <p:nvPr/>
        </p:nvSpPr>
        <p:spPr>
          <a:xfrm>
            <a:off x="9672320" y="2184400"/>
            <a:ext cx="643890" cy="127000"/>
          </a:xfrm>
          <a:custGeom>
            <a:avLst/>
            <a:gdLst>
              <a:gd name="connisteX0" fmla="*/ 0 w 643877"/>
              <a:gd name="connsiteY0" fmla="*/ 21852 h 126938"/>
              <a:gd name="connisteX1" fmla="*/ 220345 w 643877"/>
              <a:gd name="connsiteY1" fmla="*/ 74557 h 126938"/>
              <a:gd name="connisteX2" fmla="*/ 504190 w 643877"/>
              <a:gd name="connsiteY2" fmla="*/ 897 h 126938"/>
              <a:gd name="connisteX3" fmla="*/ 640715 w 643877"/>
              <a:gd name="connsiteY3" fmla="*/ 126627 h 126938"/>
              <a:gd name="connisteX4" fmla="*/ 588010 w 643877"/>
              <a:gd name="connsiteY4" fmla="*/ 32012 h 126938"/>
              <a:gd name="connisteX5" fmla="*/ 556895 w 643877"/>
              <a:gd name="connsiteY5" fmla="*/ 84717 h 126938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</a:cxnLst>
            <a:rect l="l" t="t" r="r" b="b"/>
            <a:pathLst>
              <a:path w="643877" h="126939">
                <a:moveTo>
                  <a:pt x="0" y="21852"/>
                </a:moveTo>
                <a:cubicBezTo>
                  <a:pt x="38100" y="33917"/>
                  <a:pt x="119380" y="79002"/>
                  <a:pt x="220345" y="74557"/>
                </a:cubicBezTo>
                <a:cubicBezTo>
                  <a:pt x="321310" y="70112"/>
                  <a:pt x="420370" y="-9263"/>
                  <a:pt x="504190" y="897"/>
                </a:cubicBezTo>
                <a:cubicBezTo>
                  <a:pt x="588010" y="11057"/>
                  <a:pt x="624205" y="120277"/>
                  <a:pt x="640715" y="126627"/>
                </a:cubicBezTo>
                <a:cubicBezTo>
                  <a:pt x="657225" y="132977"/>
                  <a:pt x="604520" y="40267"/>
                  <a:pt x="588010" y="32012"/>
                </a:cubicBezTo>
                <a:cubicBezTo>
                  <a:pt x="571500" y="23757"/>
                  <a:pt x="561975" y="72017"/>
                  <a:pt x="556895" y="84717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0" name="任意多边形 9"/>
          <p:cNvSpPr/>
          <p:nvPr/>
        </p:nvSpPr>
        <p:spPr>
          <a:xfrm>
            <a:off x="10196195" y="3603625"/>
            <a:ext cx="402590" cy="117475"/>
          </a:xfrm>
          <a:custGeom>
            <a:avLst/>
            <a:gdLst>
              <a:gd name="connisteX0" fmla="*/ 0 w 643877"/>
              <a:gd name="connsiteY0" fmla="*/ 21852 h 126938"/>
              <a:gd name="connisteX1" fmla="*/ 220345 w 643877"/>
              <a:gd name="connsiteY1" fmla="*/ 74557 h 126938"/>
              <a:gd name="connisteX2" fmla="*/ 504190 w 643877"/>
              <a:gd name="connsiteY2" fmla="*/ 897 h 126938"/>
              <a:gd name="connisteX3" fmla="*/ 640715 w 643877"/>
              <a:gd name="connsiteY3" fmla="*/ 126627 h 126938"/>
              <a:gd name="connisteX4" fmla="*/ 588010 w 643877"/>
              <a:gd name="connsiteY4" fmla="*/ 32012 h 126938"/>
              <a:gd name="connisteX5" fmla="*/ 556895 w 643877"/>
              <a:gd name="connsiteY5" fmla="*/ 84717 h 126938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</a:cxnLst>
            <a:rect l="l" t="t" r="r" b="b"/>
            <a:pathLst>
              <a:path w="643877" h="126939">
                <a:moveTo>
                  <a:pt x="0" y="21852"/>
                </a:moveTo>
                <a:cubicBezTo>
                  <a:pt x="38100" y="33917"/>
                  <a:pt x="119380" y="79002"/>
                  <a:pt x="220345" y="74557"/>
                </a:cubicBezTo>
                <a:cubicBezTo>
                  <a:pt x="321310" y="70112"/>
                  <a:pt x="420370" y="-9263"/>
                  <a:pt x="504190" y="897"/>
                </a:cubicBezTo>
                <a:cubicBezTo>
                  <a:pt x="588010" y="11057"/>
                  <a:pt x="624205" y="120277"/>
                  <a:pt x="640715" y="126627"/>
                </a:cubicBezTo>
                <a:cubicBezTo>
                  <a:pt x="657225" y="132977"/>
                  <a:pt x="604520" y="40267"/>
                  <a:pt x="588010" y="32012"/>
                </a:cubicBezTo>
                <a:cubicBezTo>
                  <a:pt x="571500" y="23757"/>
                  <a:pt x="561975" y="72017"/>
                  <a:pt x="556895" y="84717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1" name="任意多边形 10"/>
          <p:cNvSpPr/>
          <p:nvPr/>
        </p:nvSpPr>
        <p:spPr>
          <a:xfrm>
            <a:off x="1499235" y="4097655"/>
            <a:ext cx="402590" cy="117475"/>
          </a:xfrm>
          <a:custGeom>
            <a:avLst/>
            <a:gdLst>
              <a:gd name="connisteX0" fmla="*/ 0 w 643877"/>
              <a:gd name="connsiteY0" fmla="*/ 21852 h 126938"/>
              <a:gd name="connisteX1" fmla="*/ 220345 w 643877"/>
              <a:gd name="connsiteY1" fmla="*/ 74557 h 126938"/>
              <a:gd name="connisteX2" fmla="*/ 504190 w 643877"/>
              <a:gd name="connsiteY2" fmla="*/ 897 h 126938"/>
              <a:gd name="connisteX3" fmla="*/ 640715 w 643877"/>
              <a:gd name="connsiteY3" fmla="*/ 126627 h 126938"/>
              <a:gd name="connisteX4" fmla="*/ 588010 w 643877"/>
              <a:gd name="connsiteY4" fmla="*/ 32012 h 126938"/>
              <a:gd name="connisteX5" fmla="*/ 556895 w 643877"/>
              <a:gd name="connsiteY5" fmla="*/ 84717 h 126938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</a:cxnLst>
            <a:rect l="l" t="t" r="r" b="b"/>
            <a:pathLst>
              <a:path w="643877" h="126939">
                <a:moveTo>
                  <a:pt x="0" y="21852"/>
                </a:moveTo>
                <a:cubicBezTo>
                  <a:pt x="38100" y="33917"/>
                  <a:pt x="119380" y="79002"/>
                  <a:pt x="220345" y="74557"/>
                </a:cubicBezTo>
                <a:cubicBezTo>
                  <a:pt x="321310" y="70112"/>
                  <a:pt x="420370" y="-9263"/>
                  <a:pt x="504190" y="897"/>
                </a:cubicBezTo>
                <a:cubicBezTo>
                  <a:pt x="588010" y="11057"/>
                  <a:pt x="624205" y="120277"/>
                  <a:pt x="640715" y="126627"/>
                </a:cubicBezTo>
                <a:cubicBezTo>
                  <a:pt x="657225" y="132977"/>
                  <a:pt x="604520" y="40267"/>
                  <a:pt x="588010" y="32012"/>
                </a:cubicBezTo>
                <a:cubicBezTo>
                  <a:pt x="571500" y="23757"/>
                  <a:pt x="561975" y="72017"/>
                  <a:pt x="556895" y="84717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4" name="任意多边形 13"/>
          <p:cNvSpPr/>
          <p:nvPr/>
        </p:nvSpPr>
        <p:spPr>
          <a:xfrm>
            <a:off x="9378315" y="5062220"/>
            <a:ext cx="643890" cy="127000"/>
          </a:xfrm>
          <a:custGeom>
            <a:avLst/>
            <a:gdLst>
              <a:gd name="connisteX0" fmla="*/ 0 w 643877"/>
              <a:gd name="connsiteY0" fmla="*/ 21852 h 126938"/>
              <a:gd name="connisteX1" fmla="*/ 220345 w 643877"/>
              <a:gd name="connsiteY1" fmla="*/ 74557 h 126938"/>
              <a:gd name="connisteX2" fmla="*/ 504190 w 643877"/>
              <a:gd name="connsiteY2" fmla="*/ 897 h 126938"/>
              <a:gd name="connisteX3" fmla="*/ 640715 w 643877"/>
              <a:gd name="connsiteY3" fmla="*/ 126627 h 126938"/>
              <a:gd name="connisteX4" fmla="*/ 588010 w 643877"/>
              <a:gd name="connsiteY4" fmla="*/ 32012 h 126938"/>
              <a:gd name="connisteX5" fmla="*/ 556895 w 643877"/>
              <a:gd name="connsiteY5" fmla="*/ 84717 h 126938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</a:cxnLst>
            <a:rect l="l" t="t" r="r" b="b"/>
            <a:pathLst>
              <a:path w="643877" h="126939">
                <a:moveTo>
                  <a:pt x="0" y="21852"/>
                </a:moveTo>
                <a:cubicBezTo>
                  <a:pt x="38100" y="33917"/>
                  <a:pt x="119380" y="79002"/>
                  <a:pt x="220345" y="74557"/>
                </a:cubicBezTo>
                <a:cubicBezTo>
                  <a:pt x="321310" y="70112"/>
                  <a:pt x="420370" y="-9263"/>
                  <a:pt x="504190" y="897"/>
                </a:cubicBezTo>
                <a:cubicBezTo>
                  <a:pt x="588010" y="11057"/>
                  <a:pt x="624205" y="120277"/>
                  <a:pt x="640715" y="126627"/>
                </a:cubicBezTo>
                <a:cubicBezTo>
                  <a:pt x="657225" y="132977"/>
                  <a:pt x="604520" y="40267"/>
                  <a:pt x="588010" y="32012"/>
                </a:cubicBezTo>
                <a:cubicBezTo>
                  <a:pt x="571500" y="23757"/>
                  <a:pt x="561975" y="72017"/>
                  <a:pt x="556895" y="84717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5" name="任意多边形 14"/>
          <p:cNvSpPr/>
          <p:nvPr/>
        </p:nvSpPr>
        <p:spPr>
          <a:xfrm>
            <a:off x="9871710" y="5062220"/>
            <a:ext cx="643890" cy="127000"/>
          </a:xfrm>
          <a:custGeom>
            <a:avLst/>
            <a:gdLst>
              <a:gd name="connisteX0" fmla="*/ 0 w 643877"/>
              <a:gd name="connsiteY0" fmla="*/ 21852 h 126938"/>
              <a:gd name="connisteX1" fmla="*/ 220345 w 643877"/>
              <a:gd name="connsiteY1" fmla="*/ 74557 h 126938"/>
              <a:gd name="connisteX2" fmla="*/ 504190 w 643877"/>
              <a:gd name="connsiteY2" fmla="*/ 897 h 126938"/>
              <a:gd name="connisteX3" fmla="*/ 640715 w 643877"/>
              <a:gd name="connsiteY3" fmla="*/ 126627 h 126938"/>
              <a:gd name="connisteX4" fmla="*/ 588010 w 643877"/>
              <a:gd name="connsiteY4" fmla="*/ 32012 h 126938"/>
              <a:gd name="connisteX5" fmla="*/ 556895 w 643877"/>
              <a:gd name="connsiteY5" fmla="*/ 84717 h 126938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</a:cxnLst>
            <a:rect l="l" t="t" r="r" b="b"/>
            <a:pathLst>
              <a:path w="643877" h="126939">
                <a:moveTo>
                  <a:pt x="0" y="21852"/>
                </a:moveTo>
                <a:cubicBezTo>
                  <a:pt x="38100" y="33917"/>
                  <a:pt x="119380" y="79002"/>
                  <a:pt x="220345" y="74557"/>
                </a:cubicBezTo>
                <a:cubicBezTo>
                  <a:pt x="321310" y="70112"/>
                  <a:pt x="420370" y="-9263"/>
                  <a:pt x="504190" y="897"/>
                </a:cubicBezTo>
                <a:cubicBezTo>
                  <a:pt x="588010" y="11057"/>
                  <a:pt x="624205" y="120277"/>
                  <a:pt x="640715" y="126627"/>
                </a:cubicBezTo>
                <a:cubicBezTo>
                  <a:pt x="657225" y="132977"/>
                  <a:pt x="604520" y="40267"/>
                  <a:pt x="588010" y="32012"/>
                </a:cubicBezTo>
                <a:cubicBezTo>
                  <a:pt x="571500" y="23757"/>
                  <a:pt x="561975" y="72017"/>
                  <a:pt x="556895" y="84717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" name="椭圆 1"/>
          <p:cNvSpPr/>
          <p:nvPr/>
        </p:nvSpPr>
        <p:spPr>
          <a:xfrm>
            <a:off x="6119495" y="790575"/>
            <a:ext cx="404495" cy="489585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" name="椭圆 2"/>
          <p:cNvSpPr/>
          <p:nvPr/>
        </p:nvSpPr>
        <p:spPr>
          <a:xfrm>
            <a:off x="7618095" y="790575"/>
            <a:ext cx="404495" cy="489585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6" name="椭圆 5"/>
          <p:cNvSpPr/>
          <p:nvPr/>
        </p:nvSpPr>
        <p:spPr>
          <a:xfrm>
            <a:off x="4606290" y="2184400"/>
            <a:ext cx="404495" cy="489585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2" name="椭圆 11"/>
          <p:cNvSpPr/>
          <p:nvPr/>
        </p:nvSpPr>
        <p:spPr>
          <a:xfrm>
            <a:off x="6119495" y="2184400"/>
            <a:ext cx="404495" cy="489585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>
            <a:off x="3834765" y="3184525"/>
            <a:ext cx="404495" cy="489585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6" name="椭圆 15"/>
          <p:cNvSpPr/>
          <p:nvPr/>
        </p:nvSpPr>
        <p:spPr>
          <a:xfrm>
            <a:off x="6724015" y="3674110"/>
            <a:ext cx="404495" cy="489585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>
            <a:off x="3834765" y="4572635"/>
            <a:ext cx="404495" cy="489585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8" name="椭圆 17"/>
          <p:cNvSpPr/>
          <p:nvPr/>
        </p:nvSpPr>
        <p:spPr>
          <a:xfrm>
            <a:off x="6724015" y="5062220"/>
            <a:ext cx="404495" cy="489585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9" name="椭圆 18"/>
          <p:cNvSpPr/>
          <p:nvPr/>
        </p:nvSpPr>
        <p:spPr>
          <a:xfrm>
            <a:off x="8229600" y="5062220"/>
            <a:ext cx="404495" cy="489585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/>
        </p:nvSpPr>
        <p:spPr>
          <a:xfrm>
            <a:off x="581660" y="4131945"/>
            <a:ext cx="11028680" cy="5708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>
              <a:lnSpc>
                <a:spcPct val="130000"/>
              </a:lnSpc>
            </a:pPr>
            <a:r>
              <a:rPr lang="zh-CN" altLang="en-US" sz="2400">
                <a:sym typeface="+mn-ea"/>
              </a:rPr>
              <a:t>小猴子来到</a:t>
            </a:r>
            <a:r>
              <a:rPr lang="zh-CN" altLang="en-US" sz="2400" u="sng">
                <a:sym typeface="+mn-ea"/>
              </a:rPr>
              <a:t>  </a:t>
            </a:r>
            <a:r>
              <a:rPr lang="zh-CN" altLang="en-US" sz="2400" u="sng">
                <a:solidFill>
                  <a:srgbClr val="FF0000"/>
                </a:solidFill>
                <a:sym typeface="+mn-ea"/>
              </a:rPr>
              <a:t>玉米地 </a:t>
            </a:r>
            <a:r>
              <a:rPr lang="zh-CN" altLang="en-US" sz="2400" u="sng">
                <a:sym typeface="+mn-ea"/>
              </a:rPr>
              <a:t>  </a:t>
            </a:r>
            <a:r>
              <a:rPr lang="zh-CN" altLang="en-US" sz="2400">
                <a:sym typeface="+mn-ea"/>
              </a:rPr>
              <a:t>，看到</a:t>
            </a:r>
            <a:r>
              <a:rPr lang="zh-CN" altLang="en-US" sz="2400" u="sng">
                <a:solidFill>
                  <a:srgbClr val="FF0000"/>
                </a:solidFill>
                <a:sym typeface="+mn-ea"/>
              </a:rPr>
              <a:t>玉米  又大又多  </a:t>
            </a:r>
            <a:r>
              <a:rPr lang="zh-CN" altLang="en-US" sz="2400">
                <a:sym typeface="+mn-ea"/>
              </a:rPr>
              <a:t> ，</a:t>
            </a:r>
            <a:r>
              <a:rPr lang="zh-CN" altLang="en-US" sz="2400" u="sng">
                <a:sym typeface="+mn-ea"/>
              </a:rPr>
              <a:t>  </a:t>
            </a:r>
            <a:r>
              <a:rPr lang="zh-CN" altLang="en-US" sz="2400" u="sng">
                <a:solidFill>
                  <a:srgbClr val="FF0000"/>
                </a:solidFill>
                <a:sym typeface="+mn-ea"/>
              </a:rPr>
              <a:t>掰</a:t>
            </a:r>
            <a:r>
              <a:rPr lang="zh-CN" altLang="en-US" sz="2400" u="sng">
                <a:sym typeface="+mn-ea"/>
              </a:rPr>
              <a:t>了一个</a:t>
            </a:r>
            <a:r>
              <a:rPr lang="zh-CN" altLang="en-US" sz="2400" u="sng">
                <a:solidFill>
                  <a:srgbClr val="FF0000"/>
                </a:solidFill>
                <a:sym typeface="+mn-ea"/>
              </a:rPr>
              <a:t>扛</a:t>
            </a:r>
            <a:r>
              <a:rPr lang="zh-CN" altLang="en-US" sz="2400" u="sng">
                <a:sym typeface="+mn-ea"/>
              </a:rPr>
              <a:t>着走                </a:t>
            </a:r>
            <a:r>
              <a:rPr lang="zh-CN" altLang="en-US" sz="2400">
                <a:sym typeface="+mn-ea"/>
              </a:rPr>
              <a:t>。</a:t>
            </a:r>
            <a:endParaRPr lang="zh-CN" altLang="en-US" sz="2400">
              <a:sym typeface="+mn-ea"/>
            </a:endParaRPr>
          </a:p>
        </p:txBody>
      </p:sp>
      <p:graphicFrame>
        <p:nvGraphicFramePr>
          <p:cNvPr id="6" name="表格 5"/>
          <p:cNvGraphicFramePr/>
          <p:nvPr/>
        </p:nvGraphicFramePr>
        <p:xfrm>
          <a:off x="1602105" y="861695"/>
          <a:ext cx="8533765" cy="1143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06245"/>
                <a:gridCol w="1706245"/>
                <a:gridCol w="1706245"/>
                <a:gridCol w="1706245"/>
                <a:gridCol w="1706245"/>
              </a:tblGrid>
              <a:tr h="381000"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noFill/>
                  </a:tcPr>
                </a:tc>
              </a:tr>
              <a:tr h="381000"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noFill/>
                  </a:tcPr>
                </a:tc>
              </a:tr>
              <a:tr h="381000"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graphicFrame>
        <p:nvGraphicFramePr>
          <p:cNvPr id="7" name="表格 6"/>
          <p:cNvGraphicFramePr/>
          <p:nvPr/>
        </p:nvGraphicFramePr>
        <p:xfrm>
          <a:off x="1056640" y="507365"/>
          <a:ext cx="10554335" cy="33096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35785"/>
                <a:gridCol w="2809240"/>
                <a:gridCol w="2898140"/>
                <a:gridCol w="3011170"/>
              </a:tblGrid>
              <a:tr h="457200"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 sz="2400">
                          <a:solidFill>
                            <a:schemeClr val="tx1"/>
                          </a:solidFill>
                        </a:rPr>
                        <a:t>来到哪</a:t>
                      </a:r>
                      <a:endParaRPr lang="zh-CN" altLang="en-US" sz="240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 sz="2400">
                          <a:solidFill>
                            <a:schemeClr val="tx1"/>
                          </a:solidFill>
                        </a:rPr>
                        <a:t>看到了什么</a:t>
                      </a:r>
                      <a:endParaRPr lang="zh-CN" altLang="en-US" sz="240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 sz="2400">
                          <a:solidFill>
                            <a:schemeClr val="tx1"/>
                          </a:solidFill>
                        </a:rPr>
                        <a:t>做了什么</a:t>
                      </a:r>
                      <a:endParaRPr lang="zh-CN" altLang="en-US" sz="240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 sz="2400">
                          <a:solidFill>
                            <a:schemeClr val="tx1"/>
                          </a:solidFill>
                        </a:rPr>
                        <a:t>结果怎样</a:t>
                      </a:r>
                      <a:endParaRPr lang="zh-CN" altLang="en-US" sz="240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798195"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 sz="2400"/>
                        <a:t>玉米地</a:t>
                      </a:r>
                      <a:endParaRPr lang="zh-CN" altLang="en-US" sz="240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 sz="2400"/>
                        <a:t>玉米    又大又多</a:t>
                      </a:r>
                      <a:endParaRPr lang="zh-CN" altLang="en-US" sz="240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 sz="2400"/>
                        <a:t>  </a:t>
                      </a:r>
                      <a:r>
                        <a:rPr lang="zh-CN" altLang="en-US" sz="2400"/>
                        <a:t>掰     扛</a:t>
                      </a:r>
                      <a:endParaRPr lang="zh-CN" altLang="en-US" sz="240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rowSpan="4">
                  <a:txBody>
                    <a:bodyPr/>
                    <a:p>
                      <a:pPr>
                        <a:buNone/>
                      </a:pPr>
                      <a:endParaRPr lang="zh-CN" altLang="en-US" sz="2400"/>
                    </a:p>
                    <a:p>
                      <a:pPr>
                        <a:buNone/>
                      </a:pPr>
                      <a:endParaRPr lang="zh-CN" altLang="en-US" sz="2400"/>
                    </a:p>
                    <a:p>
                      <a:pPr>
                        <a:buNone/>
                      </a:pPr>
                      <a:r>
                        <a:rPr lang="zh-CN" altLang="en-US" sz="2400"/>
                        <a:t>   空着手回去</a:t>
                      </a:r>
                      <a:endParaRPr lang="zh-CN" altLang="en-US" sz="240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798830"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 sz="2400"/>
                        <a:t>桃树下</a:t>
                      </a:r>
                      <a:endParaRPr lang="zh-CN" altLang="en-US" sz="240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 sz="2400"/>
                        <a:t>桃子    又大又红</a:t>
                      </a:r>
                      <a:endParaRPr lang="zh-CN" altLang="en-US" sz="240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 sz="2400"/>
                        <a:t>  </a:t>
                      </a:r>
                      <a:r>
                        <a:rPr lang="zh-CN" altLang="en-US" sz="2400"/>
                        <a:t>扔     摘     捧</a:t>
                      </a:r>
                      <a:endParaRPr lang="zh-CN" altLang="en-US" sz="240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vMerge="1"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457200"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 sz="2400"/>
                        <a:t>瓜地</a:t>
                      </a:r>
                      <a:endParaRPr lang="zh-CN" altLang="en-US" sz="240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 sz="2400"/>
                        <a:t>西瓜   又大又圆</a:t>
                      </a:r>
                      <a:endParaRPr lang="zh-CN" altLang="en-US" sz="240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 sz="2400"/>
                        <a:t>  </a:t>
                      </a:r>
                      <a:r>
                        <a:rPr lang="zh-CN" altLang="en-US" sz="2400"/>
                        <a:t>扔      摘     抱</a:t>
                      </a:r>
                      <a:endParaRPr lang="zh-CN" altLang="en-US" sz="240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vMerge="1"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798195"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 sz="2400"/>
                        <a:t>往回走</a:t>
                      </a:r>
                      <a:endParaRPr lang="zh-CN" altLang="en-US" sz="240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 sz="2400"/>
                        <a:t>小兔子   蹦蹦跳跳</a:t>
                      </a:r>
                      <a:endParaRPr lang="zh-CN" altLang="en-US" sz="240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 sz="2400"/>
                        <a:t>   </a:t>
                      </a:r>
                      <a:r>
                        <a:rPr lang="zh-CN" altLang="en-US" sz="2400"/>
                        <a:t>扔     追</a:t>
                      </a:r>
                      <a:endParaRPr lang="zh-CN" altLang="en-US" sz="240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vMerge="1"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9" name="文本框 8"/>
          <p:cNvSpPr txBox="1"/>
          <p:nvPr/>
        </p:nvSpPr>
        <p:spPr>
          <a:xfrm>
            <a:off x="691515" y="5053965"/>
            <a:ext cx="11028680" cy="5708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>
              <a:lnSpc>
                <a:spcPct val="130000"/>
              </a:lnSpc>
            </a:pPr>
            <a:r>
              <a:rPr lang="zh-CN" altLang="en-US" sz="2400">
                <a:sym typeface="+mn-ea"/>
              </a:rPr>
              <a:t>小猴子来到</a:t>
            </a:r>
            <a:r>
              <a:rPr lang="zh-CN" altLang="en-US" sz="2400" u="sng">
                <a:sym typeface="+mn-ea"/>
              </a:rPr>
              <a:t>  </a:t>
            </a:r>
            <a:r>
              <a:rPr lang="zh-CN" altLang="en-US" sz="2400" u="sng">
                <a:solidFill>
                  <a:srgbClr val="FF0000"/>
                </a:solidFill>
                <a:sym typeface="+mn-ea"/>
              </a:rPr>
              <a:t>                     </a:t>
            </a:r>
            <a:r>
              <a:rPr lang="zh-CN" altLang="en-US" sz="2400" u="sng">
                <a:sym typeface="+mn-ea"/>
              </a:rPr>
              <a:t>  </a:t>
            </a:r>
            <a:r>
              <a:rPr lang="zh-CN" altLang="en-US" sz="2400">
                <a:sym typeface="+mn-ea"/>
              </a:rPr>
              <a:t>，看到</a:t>
            </a:r>
            <a:r>
              <a:rPr lang="zh-CN" altLang="en-US" sz="2400" u="sng">
                <a:solidFill>
                  <a:srgbClr val="FF0000"/>
                </a:solidFill>
                <a:sym typeface="+mn-ea"/>
              </a:rPr>
              <a:t>                        </a:t>
            </a:r>
            <a:r>
              <a:rPr lang="zh-CN" altLang="en-US" sz="2400">
                <a:sym typeface="+mn-ea"/>
              </a:rPr>
              <a:t> ，</a:t>
            </a:r>
            <a:r>
              <a:rPr lang="zh-CN" altLang="en-US" sz="2400" u="sng">
                <a:sym typeface="+mn-ea"/>
              </a:rPr>
              <a:t>  </a:t>
            </a:r>
            <a:r>
              <a:rPr lang="zh-CN" altLang="en-US" sz="2400" u="sng">
                <a:solidFill>
                  <a:srgbClr val="FF0000"/>
                </a:solidFill>
                <a:sym typeface="+mn-ea"/>
              </a:rPr>
              <a:t>                     </a:t>
            </a:r>
            <a:r>
              <a:rPr lang="zh-CN" altLang="en-US" sz="2400" u="sng">
                <a:sym typeface="+mn-ea"/>
              </a:rPr>
              <a:t>              </a:t>
            </a:r>
            <a:r>
              <a:rPr lang="zh-CN" altLang="en-US" sz="2400">
                <a:sym typeface="+mn-ea"/>
              </a:rPr>
              <a:t>。</a:t>
            </a:r>
            <a:endParaRPr lang="zh-CN" altLang="en-US" sz="2400">
              <a:sym typeface="+mn-ea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63234" name="矩形 2"/>
          <p:cNvSpPr/>
          <p:nvPr/>
        </p:nvSpPr>
        <p:spPr>
          <a:xfrm>
            <a:off x="42863" y="979488"/>
            <a:ext cx="12098337" cy="8397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30000"/>
              </a:lnSpc>
            </a:pPr>
            <a:r>
              <a:rPr lang="zh-CN" altLang="en-US" sz="3700" b="1" dirty="0">
                <a:solidFill>
                  <a:srgbClr val="000000"/>
                </a:solidFill>
                <a:latin typeface="黑体" panose="02010609060101010101" pitchFamily="1" charset="-122"/>
                <a:ea typeface="黑体" panose="02010609060101010101" pitchFamily="1" charset="-122"/>
                <a:sym typeface="黑体" panose="02010609060101010101" pitchFamily="1" charset="-122"/>
              </a:rPr>
              <a:t>结合插图，说说小猴子下山以后看到了什么，做了什么。</a:t>
            </a:r>
            <a:endParaRPr lang="zh-CN" altLang="en-US" sz="3700" b="1" dirty="0">
              <a:solidFill>
                <a:srgbClr val="000000"/>
              </a:solidFill>
              <a:latin typeface="黑体" panose="02010609060101010101" pitchFamily="1" charset="-122"/>
              <a:ea typeface="黑体" panose="02010609060101010101" pitchFamily="1" charset="-122"/>
              <a:sym typeface="黑体" panose="02010609060101010101" pitchFamily="1" charset="-122"/>
            </a:endParaRPr>
          </a:p>
        </p:txBody>
      </p:sp>
      <p:pic>
        <p:nvPicPr>
          <p:cNvPr id="863235" name="Picture 16" descr="C:\Documents and Settings\Administrator\桌面\新建文件夹\续143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274888" y="1755775"/>
            <a:ext cx="3402012" cy="25542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63236" name="Picture 2" descr="C:\Documents and Settings\Administrator\桌面\新建文件夹\续14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88063" y="1755775"/>
            <a:ext cx="3402012" cy="25542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63237" name="Picture 2" descr="C:\Documents and Settings\Administrator\桌面\新建文件夹\续145 副本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7588" y="4279900"/>
            <a:ext cx="3402012" cy="2413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63238" name="Picture 2" descr="C:\Documents and Settings\Administrator\桌面\新建文件夹\续146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00" y="4278313"/>
            <a:ext cx="3402013" cy="2414587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3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7" dur="1000"/>
                                        <p:tgtEl>
                                          <p:spTgt spid="8632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632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632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3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14" dur="1000"/>
                                        <p:tgtEl>
                                          <p:spTgt spid="8632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632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632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3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21" dur="1000"/>
                                        <p:tgtEl>
                                          <p:spTgt spid="8632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632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632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3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28" dur="1000"/>
                                        <p:tgtEl>
                                          <p:spTgt spid="8632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632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632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56066" name="矩形 14"/>
          <p:cNvSpPr/>
          <p:nvPr/>
        </p:nvSpPr>
        <p:spPr>
          <a:xfrm>
            <a:off x="855028" y="381635"/>
            <a:ext cx="10979150" cy="838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30000"/>
              </a:lnSpc>
            </a:pPr>
            <a:r>
              <a:rPr lang="zh-CN" altLang="en-US" sz="3700" b="1" dirty="0">
                <a:solidFill>
                  <a:srgbClr val="000000"/>
                </a:solidFill>
                <a:latin typeface="黑体" panose="02010609060101010101" pitchFamily="1" charset="-122"/>
                <a:ea typeface="黑体" panose="02010609060101010101" pitchFamily="1" charset="-122"/>
                <a:sym typeface="黑体" panose="02010609060101010101" pitchFamily="1" charset="-122"/>
              </a:rPr>
              <a:t>齐读最后一段，说一说小猴子最后带了什么回家？</a:t>
            </a:r>
            <a:endParaRPr lang="zh-CN" altLang="en-US" sz="3700" b="1" dirty="0">
              <a:solidFill>
                <a:srgbClr val="000000"/>
              </a:solidFill>
              <a:latin typeface="黑体" panose="02010609060101010101" pitchFamily="1" charset="-122"/>
              <a:ea typeface="黑体" panose="02010609060101010101" pitchFamily="1" charset="-122"/>
              <a:sym typeface="黑体" panose="02010609060101010101" pitchFamily="1" charset="-122"/>
            </a:endParaRPr>
          </a:p>
        </p:txBody>
      </p:sp>
      <p:sp>
        <p:nvSpPr>
          <p:cNvPr id="856067" name="矩形 14"/>
          <p:cNvSpPr/>
          <p:nvPr/>
        </p:nvSpPr>
        <p:spPr>
          <a:xfrm>
            <a:off x="623888" y="1405573"/>
            <a:ext cx="6815137" cy="15859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30000"/>
              </a:lnSpc>
            </a:pPr>
            <a:r>
              <a:rPr lang="zh-CN" altLang="en-US" sz="3700" b="1" dirty="0">
                <a:solidFill>
                  <a:srgbClr val="0000FF"/>
                </a:solidFill>
                <a:latin typeface="黑体" panose="02010609060101010101" pitchFamily="1" charset="-122"/>
                <a:ea typeface="黑体" panose="02010609060101010101" pitchFamily="1" charset="-122"/>
                <a:sym typeface="黑体" panose="02010609060101010101" pitchFamily="1" charset="-122"/>
              </a:rPr>
              <a:t>    小猴子最后什么也没得到，只好空着手回家了。</a:t>
            </a:r>
            <a:endParaRPr lang="zh-CN" altLang="en-US" sz="3700" b="1" dirty="0">
              <a:solidFill>
                <a:srgbClr val="0000FF"/>
              </a:solidFill>
              <a:latin typeface="黑体" panose="02010609060101010101" pitchFamily="1" charset="-122"/>
              <a:ea typeface="黑体" panose="02010609060101010101" pitchFamily="1" charset="-122"/>
              <a:sym typeface="黑体" panose="02010609060101010101" pitchFamily="1" charset="-122"/>
            </a:endParaRPr>
          </a:p>
        </p:txBody>
      </p:sp>
      <p:pic>
        <p:nvPicPr>
          <p:cNvPr id="856068" name="Picture 2" descr="C:\Documents and Settings\Administrator\桌面\新建文件夹\续147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461250" y="2565400"/>
            <a:ext cx="3741738" cy="26558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灯片编号占位符 1"/>
          <p:cNvSpPr/>
          <p:nvPr>
            <p:ph type="sldNum" sz="quarter" idx="12"/>
          </p:nvPr>
        </p:nvSpPr>
        <p:spPr/>
        <p:txBody>
          <a:bodyPr/>
          <a:p>
            <a:pPr lvl="0"/>
            <a:fld id="{9A0DB2DC-4C9A-4742-B13C-FB6460FD3503}" type="slidenum">
              <a:rPr lang="zh-CN" altLang="en-US" dirty="0">
                <a:ea typeface="宋体" panose="02010600030101010101" pitchFamily="2" charset="-122"/>
              </a:rPr>
            </a:fld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687830" y="5344795"/>
            <a:ext cx="3611245" cy="5708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>
              <a:lnSpc>
                <a:spcPct val="130000"/>
              </a:lnSpc>
            </a:pPr>
            <a:r>
              <a:rPr lang="zh-CN" altLang="en-US" sz="2400">
                <a:sym typeface="+mn-ea"/>
              </a:rPr>
              <a:t>它回家路上心里在想什么？</a:t>
            </a:r>
            <a:endParaRPr lang="zh-CN" altLang="en-US" sz="2400"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583690" y="3065145"/>
            <a:ext cx="4896485" cy="5708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>
              <a:lnSpc>
                <a:spcPct val="130000"/>
              </a:lnSpc>
            </a:pPr>
            <a:r>
              <a:rPr lang="zh-CN" altLang="en-US" sz="2400">
                <a:sym typeface="+mn-ea"/>
              </a:rPr>
              <a:t>为什么它最后空着手回家了？</a:t>
            </a:r>
            <a:endParaRPr lang="zh-CN" altLang="en-US" sz="2400">
              <a:sym typeface="+mn-ea"/>
            </a:endParaRPr>
          </a:p>
        </p:txBody>
      </p:sp>
      <p:sp>
        <p:nvSpPr>
          <p:cNvPr id="860168" name="矩形 25"/>
          <p:cNvSpPr/>
          <p:nvPr/>
        </p:nvSpPr>
        <p:spPr>
          <a:xfrm>
            <a:off x="1025843" y="3978910"/>
            <a:ext cx="6011862" cy="9461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30000"/>
              </a:lnSpc>
            </a:pPr>
            <a:r>
              <a:rPr lang="zh-CN" altLang="en-US" sz="4200" b="1" dirty="0">
                <a:solidFill>
                  <a:srgbClr val="FF00FF"/>
                </a:solidFill>
                <a:latin typeface="黑体" panose="02010609060101010101" pitchFamily="1" charset="-122"/>
                <a:ea typeface="黑体" panose="02010609060101010101" pitchFamily="1" charset="-122"/>
                <a:sym typeface="黑体" panose="02010609060101010101" pitchFamily="1" charset="-122"/>
              </a:rPr>
              <a:t>三心二意</a:t>
            </a:r>
            <a:r>
              <a:rPr lang="en-US" altLang="x-none" sz="4200" b="1" dirty="0">
                <a:solidFill>
                  <a:srgbClr val="FF00FF"/>
                </a:solidFill>
                <a:latin typeface="黑体" panose="02010609060101010101" pitchFamily="1" charset="-122"/>
                <a:ea typeface="黑体" panose="02010609060101010101" pitchFamily="1" charset="-122"/>
                <a:sym typeface="黑体" panose="02010609060101010101" pitchFamily="1" charset="-122"/>
              </a:rPr>
              <a:t>  </a:t>
            </a:r>
            <a:r>
              <a:rPr lang="zh-CN" altLang="en-US" sz="4200" b="1" dirty="0">
                <a:solidFill>
                  <a:srgbClr val="FF00FF"/>
                </a:solidFill>
                <a:latin typeface="黑体" panose="02010609060101010101" pitchFamily="1" charset="-122"/>
                <a:ea typeface="黑体" panose="02010609060101010101" pitchFamily="1" charset="-122"/>
                <a:sym typeface="黑体" panose="02010609060101010101" pitchFamily="1" charset="-122"/>
              </a:rPr>
              <a:t>一无所获</a:t>
            </a:r>
            <a:endParaRPr lang="zh-CN" altLang="en-US" sz="4200" b="1" dirty="0">
              <a:solidFill>
                <a:srgbClr val="FF00FF"/>
              </a:solidFill>
              <a:latin typeface="黑体" panose="02010609060101010101" pitchFamily="1" charset="-122"/>
              <a:ea typeface="黑体" panose="02010609060101010101" pitchFamily="1" charset="-122"/>
              <a:sym typeface="黑体" panose="02010609060101010101" pitchFamily="1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6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7" dur="1000"/>
                                        <p:tgtEl>
                                          <p:spTgt spid="8560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560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560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6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12" dur="1000"/>
                                        <p:tgtEl>
                                          <p:spTgt spid="8560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560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560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601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601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21" dur="500"/>
                                        <p:tgtEl>
                                          <p:spTgt spid="860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56067" grpId="0" bldLvl="0"/>
      <p:bldP spid="860168" grpId="0" bldLvl="0"/>
      <p:bldP spid="860168" grpId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860162" name="组合 6"/>
          <p:cNvGrpSpPr/>
          <p:nvPr/>
        </p:nvGrpSpPr>
        <p:grpSpPr>
          <a:xfrm>
            <a:off x="239713" y="112713"/>
            <a:ext cx="3903662" cy="1338262"/>
            <a:chOff x="0" y="0"/>
            <a:chExt cx="2927161" cy="1002532"/>
          </a:xfrm>
        </p:grpSpPr>
        <p:grpSp>
          <p:nvGrpSpPr>
            <p:cNvPr id="860163" name="组合 3"/>
            <p:cNvGrpSpPr/>
            <p:nvPr/>
          </p:nvGrpSpPr>
          <p:grpSpPr>
            <a:xfrm>
              <a:off x="706360" y="399188"/>
              <a:ext cx="2220801" cy="544595"/>
              <a:chOff x="0" y="0"/>
              <a:chExt cx="2221001" cy="659622"/>
            </a:xfrm>
          </p:grpSpPr>
          <p:pic>
            <p:nvPicPr>
              <p:cNvPr id="860164" name="图片 1"/>
              <p:cNvPicPr>
                <a:picLocks noChangeAspect="1"/>
              </p:cNvPicPr>
              <p:nvPr/>
            </p:nvPicPr>
            <p:blipFill>
              <a:blip r:embed="rId1">
                <a:clrChange>
                  <a:clrFrom>
                    <a:srgbClr val="FFFEFD"/>
                  </a:clrFrom>
                  <a:clrTo>
                    <a:srgbClr val="FFFEFD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132840" y="52186"/>
                <a:ext cx="2088161" cy="607436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860165" name="文本框 2"/>
              <p:cNvSpPr/>
              <p:nvPr/>
            </p:nvSpPr>
            <p:spPr>
              <a:xfrm>
                <a:off x="0" y="0"/>
                <a:ext cx="1927143" cy="604644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p>
                <a:pPr algn="ctr"/>
                <a:r>
                  <a:rPr lang="zh-CN" altLang="en-US" sz="3700" b="1" dirty="0">
                    <a:solidFill>
                      <a:srgbClr val="0070C0"/>
                    </a:solidFill>
                    <a:latin typeface="黑体" panose="02010609060101010101" pitchFamily="1" charset="-122"/>
                    <a:ea typeface="黑体" panose="02010609060101010101" pitchFamily="1" charset="-122"/>
                    <a:sym typeface="黑体" panose="02010609060101010101" pitchFamily="1" charset="-122"/>
                  </a:rPr>
                  <a:t>结构梳理</a:t>
                </a:r>
                <a:endParaRPr lang="zh-CN" altLang="en-US" sz="3700" b="1" dirty="0">
                  <a:solidFill>
                    <a:srgbClr val="0070C0"/>
                  </a:solidFill>
                  <a:latin typeface="黑体" panose="02010609060101010101" pitchFamily="1" charset="-122"/>
                  <a:ea typeface="黑体" panose="02010609060101010101" pitchFamily="1" charset="-122"/>
                  <a:sym typeface="黑体" panose="02010609060101010101" pitchFamily="1" charset="-122"/>
                </a:endParaRPr>
              </a:p>
            </p:txBody>
          </p:sp>
        </p:grpSp>
        <p:pic>
          <p:nvPicPr>
            <p:cNvPr id="860166" name="Picture 8" descr="F:\外部文件\状元矢量无对联.pn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0"/>
              <a:ext cx="991131" cy="1002532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860167" name="矩形 4"/>
          <p:cNvSpPr/>
          <p:nvPr/>
        </p:nvSpPr>
        <p:spPr>
          <a:xfrm>
            <a:off x="3195638" y="3319463"/>
            <a:ext cx="1614487" cy="6651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3700" b="1" dirty="0">
                <a:solidFill>
                  <a:srgbClr val="0000FF"/>
                </a:solidFill>
                <a:latin typeface="黑体" panose="02010609060101010101" pitchFamily="1" charset="-122"/>
                <a:ea typeface="黑体" panose="02010609060101010101" pitchFamily="1" charset="-122"/>
                <a:sym typeface="黑体" panose="02010609060101010101" pitchFamily="1" charset="-122"/>
              </a:rPr>
              <a:t>扔玉米</a:t>
            </a:r>
            <a:endParaRPr lang="zh-CN" altLang="en-US" sz="3700" b="1" dirty="0">
              <a:solidFill>
                <a:srgbClr val="0000FF"/>
              </a:solidFill>
              <a:latin typeface="黑体" panose="02010609060101010101" pitchFamily="1" charset="-122"/>
              <a:ea typeface="黑体" panose="02010609060101010101" pitchFamily="1" charset="-122"/>
              <a:sym typeface="黑体" panose="02010609060101010101" pitchFamily="1" charset="-122"/>
            </a:endParaRPr>
          </a:p>
        </p:txBody>
      </p:sp>
      <p:sp>
        <p:nvSpPr>
          <p:cNvPr id="860168" name="矩形 25"/>
          <p:cNvSpPr/>
          <p:nvPr/>
        </p:nvSpPr>
        <p:spPr>
          <a:xfrm>
            <a:off x="3338513" y="1454150"/>
            <a:ext cx="6011862" cy="9461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30000"/>
              </a:lnSpc>
            </a:pPr>
            <a:r>
              <a:rPr lang="zh-CN" altLang="en-US" sz="4200" b="1" dirty="0">
                <a:solidFill>
                  <a:srgbClr val="FF00FF"/>
                </a:solidFill>
                <a:latin typeface="黑体" panose="02010609060101010101" pitchFamily="1" charset="-122"/>
                <a:ea typeface="黑体" panose="02010609060101010101" pitchFamily="1" charset="-122"/>
                <a:sym typeface="黑体" panose="02010609060101010101" pitchFamily="1" charset="-122"/>
              </a:rPr>
              <a:t>三心二意</a:t>
            </a:r>
            <a:r>
              <a:rPr lang="en-US" altLang="x-none" sz="4200" b="1" dirty="0">
                <a:solidFill>
                  <a:srgbClr val="FF00FF"/>
                </a:solidFill>
                <a:latin typeface="黑体" panose="02010609060101010101" pitchFamily="1" charset="-122"/>
                <a:ea typeface="黑体" panose="02010609060101010101" pitchFamily="1" charset="-122"/>
                <a:sym typeface="黑体" panose="02010609060101010101" pitchFamily="1" charset="-122"/>
              </a:rPr>
              <a:t>  </a:t>
            </a:r>
            <a:r>
              <a:rPr lang="zh-CN" altLang="en-US" sz="4200" b="1" dirty="0">
                <a:solidFill>
                  <a:srgbClr val="FF00FF"/>
                </a:solidFill>
                <a:latin typeface="黑体" panose="02010609060101010101" pitchFamily="1" charset="-122"/>
                <a:ea typeface="黑体" panose="02010609060101010101" pitchFamily="1" charset="-122"/>
                <a:sym typeface="黑体" panose="02010609060101010101" pitchFamily="1" charset="-122"/>
              </a:rPr>
              <a:t>一无所获</a:t>
            </a:r>
            <a:endParaRPr lang="zh-CN" altLang="en-US" sz="4200" b="1" dirty="0">
              <a:solidFill>
                <a:srgbClr val="FF00FF"/>
              </a:solidFill>
              <a:latin typeface="黑体" panose="02010609060101010101" pitchFamily="1" charset="-122"/>
              <a:ea typeface="黑体" panose="02010609060101010101" pitchFamily="1" charset="-122"/>
              <a:sym typeface="黑体" panose="02010609060101010101" pitchFamily="1" charset="-122"/>
            </a:endParaRPr>
          </a:p>
        </p:txBody>
      </p:sp>
      <p:pic>
        <p:nvPicPr>
          <p:cNvPr id="860169" name="Picture 19"/>
          <p:cNvPicPr>
            <a:picLocks noChangeAspect="1"/>
          </p:cNvPicPr>
          <p:nvPr/>
        </p:nvPicPr>
        <p:blipFill>
          <a:blip r:embed="rId3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33488" y="2624138"/>
            <a:ext cx="1898650" cy="18938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60170" name="矩形 18"/>
          <p:cNvSpPr/>
          <p:nvPr/>
        </p:nvSpPr>
        <p:spPr>
          <a:xfrm>
            <a:off x="5519738" y="3319463"/>
            <a:ext cx="1136650" cy="6651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3700" b="1" dirty="0">
                <a:solidFill>
                  <a:srgbClr val="0000FF"/>
                </a:solidFill>
                <a:latin typeface="黑体" panose="02010609060101010101" pitchFamily="1" charset="-122"/>
                <a:ea typeface="黑体" panose="02010609060101010101" pitchFamily="1" charset="-122"/>
                <a:sym typeface="黑体" panose="02010609060101010101" pitchFamily="1" charset="-122"/>
              </a:rPr>
              <a:t>桃子</a:t>
            </a:r>
            <a:endParaRPr lang="zh-CN" altLang="en-US" sz="3700" b="1" dirty="0">
              <a:solidFill>
                <a:srgbClr val="0000FF"/>
              </a:solidFill>
              <a:latin typeface="黑体" panose="02010609060101010101" pitchFamily="1" charset="-122"/>
              <a:ea typeface="黑体" panose="02010609060101010101" pitchFamily="1" charset="-122"/>
              <a:sym typeface="黑体" panose="02010609060101010101" pitchFamily="1" charset="-122"/>
            </a:endParaRPr>
          </a:p>
        </p:txBody>
      </p:sp>
      <p:sp>
        <p:nvSpPr>
          <p:cNvPr id="860171" name="矩形 21"/>
          <p:cNvSpPr/>
          <p:nvPr/>
        </p:nvSpPr>
        <p:spPr>
          <a:xfrm>
            <a:off x="7573963" y="3319463"/>
            <a:ext cx="1136650" cy="6651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3700" b="1" dirty="0">
                <a:solidFill>
                  <a:srgbClr val="0000FF"/>
                </a:solidFill>
                <a:latin typeface="黑体" panose="02010609060101010101" pitchFamily="1" charset="-122"/>
                <a:ea typeface="黑体" panose="02010609060101010101" pitchFamily="1" charset="-122"/>
                <a:sym typeface="黑体" panose="02010609060101010101" pitchFamily="1" charset="-122"/>
              </a:rPr>
              <a:t>桃子</a:t>
            </a:r>
            <a:endParaRPr lang="zh-CN" altLang="en-US" sz="3700" b="1" dirty="0">
              <a:solidFill>
                <a:srgbClr val="0000FF"/>
              </a:solidFill>
              <a:latin typeface="黑体" panose="02010609060101010101" pitchFamily="1" charset="-122"/>
              <a:ea typeface="黑体" panose="02010609060101010101" pitchFamily="1" charset="-122"/>
              <a:sym typeface="黑体" panose="02010609060101010101" pitchFamily="1" charset="-122"/>
            </a:endParaRPr>
          </a:p>
        </p:txBody>
      </p:sp>
      <p:cxnSp>
        <p:nvCxnSpPr>
          <p:cNvPr id="860172" name="直接箭头连接符 7"/>
          <p:cNvCxnSpPr/>
          <p:nvPr/>
        </p:nvCxnSpPr>
        <p:spPr>
          <a:xfrm>
            <a:off x="4824413" y="3675063"/>
            <a:ext cx="844550" cy="0"/>
          </a:xfrm>
          <a:prstGeom prst="straightConnector1">
            <a:avLst/>
          </a:prstGeom>
          <a:ln w="22225" cap="flat" cmpd="sng">
            <a:solidFill>
              <a:srgbClr val="00B0F0"/>
            </a:solidFill>
            <a:prstDash val="solid"/>
            <a:headEnd type="none" w="med" len="med"/>
            <a:tailEnd type="arrow" w="med" len="med"/>
          </a:ln>
        </p:spPr>
      </p:cxnSp>
      <p:cxnSp>
        <p:nvCxnSpPr>
          <p:cNvPr id="860173" name="直接箭头连接符 26"/>
          <p:cNvCxnSpPr/>
          <p:nvPr/>
        </p:nvCxnSpPr>
        <p:spPr>
          <a:xfrm>
            <a:off x="6729413" y="3713163"/>
            <a:ext cx="844550" cy="0"/>
          </a:xfrm>
          <a:prstGeom prst="straightConnector1">
            <a:avLst/>
          </a:prstGeom>
          <a:ln w="22225" cap="flat" cmpd="sng">
            <a:solidFill>
              <a:srgbClr val="00B0F0"/>
            </a:solidFill>
            <a:prstDash val="solid"/>
            <a:headEnd type="none" w="med" len="med"/>
            <a:tailEnd type="arrow" w="med" len="med"/>
          </a:ln>
        </p:spPr>
      </p:cxnSp>
      <p:sp>
        <p:nvSpPr>
          <p:cNvPr id="860174" name="矩形 33"/>
          <p:cNvSpPr/>
          <p:nvPr/>
        </p:nvSpPr>
        <p:spPr>
          <a:xfrm>
            <a:off x="9498013" y="3308350"/>
            <a:ext cx="1136650" cy="6667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3700" b="1" dirty="0">
                <a:solidFill>
                  <a:srgbClr val="0000FF"/>
                </a:solidFill>
                <a:latin typeface="黑体" panose="02010609060101010101" pitchFamily="1" charset="-122"/>
                <a:ea typeface="黑体" panose="02010609060101010101" pitchFamily="1" charset="-122"/>
                <a:sym typeface="黑体" panose="02010609060101010101" pitchFamily="1" charset="-122"/>
              </a:rPr>
              <a:t>西瓜</a:t>
            </a:r>
            <a:endParaRPr lang="zh-CN" altLang="en-US" sz="3700" b="1" dirty="0">
              <a:solidFill>
                <a:srgbClr val="0000FF"/>
              </a:solidFill>
              <a:latin typeface="黑体" panose="02010609060101010101" pitchFamily="1" charset="-122"/>
              <a:ea typeface="黑体" panose="02010609060101010101" pitchFamily="1" charset="-122"/>
              <a:sym typeface="黑体" panose="02010609060101010101" pitchFamily="1" charset="-122"/>
            </a:endParaRPr>
          </a:p>
        </p:txBody>
      </p:sp>
      <p:cxnSp>
        <p:nvCxnSpPr>
          <p:cNvPr id="860175" name="直接箭头连接符 34"/>
          <p:cNvCxnSpPr/>
          <p:nvPr/>
        </p:nvCxnSpPr>
        <p:spPr>
          <a:xfrm>
            <a:off x="8653463" y="3700463"/>
            <a:ext cx="844550" cy="0"/>
          </a:xfrm>
          <a:prstGeom prst="straightConnector1">
            <a:avLst/>
          </a:prstGeom>
          <a:ln w="22225" cap="flat" cmpd="sng">
            <a:solidFill>
              <a:srgbClr val="00B0F0"/>
            </a:solidFill>
            <a:prstDash val="solid"/>
            <a:headEnd type="none" w="med" len="med"/>
            <a:tailEnd type="arrow" w="med" len="med"/>
          </a:ln>
        </p:spPr>
      </p:cxnSp>
      <p:cxnSp>
        <p:nvCxnSpPr>
          <p:cNvPr id="860176" name="直接箭头连接符 35"/>
          <p:cNvCxnSpPr/>
          <p:nvPr/>
        </p:nvCxnSpPr>
        <p:spPr>
          <a:xfrm>
            <a:off x="7027863" y="5268913"/>
            <a:ext cx="603250" cy="0"/>
          </a:xfrm>
          <a:prstGeom prst="straightConnector1">
            <a:avLst/>
          </a:prstGeom>
          <a:ln w="22225" cap="flat" cmpd="sng">
            <a:solidFill>
              <a:srgbClr val="00B0F0"/>
            </a:solidFill>
            <a:prstDash val="solid"/>
            <a:headEnd type="none" w="med" len="med"/>
            <a:tailEnd type="arrow" w="med" len="med"/>
          </a:ln>
        </p:spPr>
      </p:cxnSp>
      <p:sp>
        <p:nvSpPr>
          <p:cNvPr id="860177" name="矩形 41"/>
          <p:cNvSpPr/>
          <p:nvPr/>
        </p:nvSpPr>
        <p:spPr>
          <a:xfrm>
            <a:off x="3484563" y="4881563"/>
            <a:ext cx="1136650" cy="6651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3700" b="1" dirty="0">
                <a:solidFill>
                  <a:srgbClr val="0000FF"/>
                </a:solidFill>
                <a:latin typeface="黑体" panose="02010609060101010101" pitchFamily="1" charset="-122"/>
                <a:ea typeface="黑体" panose="02010609060101010101" pitchFamily="1" charset="-122"/>
                <a:sym typeface="黑体" panose="02010609060101010101" pitchFamily="1" charset="-122"/>
              </a:rPr>
              <a:t>西瓜</a:t>
            </a:r>
            <a:endParaRPr lang="zh-CN" altLang="en-US" sz="3700" b="1" dirty="0">
              <a:solidFill>
                <a:srgbClr val="0000FF"/>
              </a:solidFill>
              <a:latin typeface="黑体" panose="02010609060101010101" pitchFamily="1" charset="-122"/>
              <a:ea typeface="黑体" panose="02010609060101010101" pitchFamily="1" charset="-122"/>
              <a:sym typeface="黑体" panose="02010609060101010101" pitchFamily="1" charset="-122"/>
            </a:endParaRPr>
          </a:p>
        </p:txBody>
      </p:sp>
      <p:cxnSp>
        <p:nvCxnSpPr>
          <p:cNvPr id="860178" name="直接箭头连接符 42"/>
          <p:cNvCxnSpPr/>
          <p:nvPr/>
        </p:nvCxnSpPr>
        <p:spPr>
          <a:xfrm>
            <a:off x="2640013" y="5272088"/>
            <a:ext cx="844550" cy="1587"/>
          </a:xfrm>
          <a:prstGeom prst="straightConnector1">
            <a:avLst/>
          </a:prstGeom>
          <a:ln w="22225" cap="flat" cmpd="sng">
            <a:solidFill>
              <a:srgbClr val="00B0F0"/>
            </a:solidFill>
            <a:prstDash val="solid"/>
            <a:headEnd type="none" w="med" len="med"/>
            <a:tailEnd type="arrow" w="med" len="med"/>
          </a:ln>
        </p:spPr>
      </p:cxnSp>
      <p:sp>
        <p:nvSpPr>
          <p:cNvPr id="860179" name="矩形 43"/>
          <p:cNvSpPr/>
          <p:nvPr/>
        </p:nvSpPr>
        <p:spPr>
          <a:xfrm>
            <a:off x="5754688" y="4900613"/>
            <a:ext cx="1136650" cy="6651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3700" b="1" dirty="0">
                <a:solidFill>
                  <a:srgbClr val="0000FF"/>
                </a:solidFill>
                <a:latin typeface="黑体" panose="02010609060101010101" pitchFamily="1" charset="-122"/>
                <a:ea typeface="黑体" panose="02010609060101010101" pitchFamily="1" charset="-122"/>
                <a:sym typeface="黑体" panose="02010609060101010101" pitchFamily="1" charset="-122"/>
              </a:rPr>
              <a:t>小兔</a:t>
            </a:r>
            <a:endParaRPr lang="zh-CN" altLang="en-US" sz="3700" b="1" dirty="0">
              <a:solidFill>
                <a:srgbClr val="0000FF"/>
              </a:solidFill>
              <a:latin typeface="黑体" panose="02010609060101010101" pitchFamily="1" charset="-122"/>
              <a:ea typeface="黑体" panose="02010609060101010101" pitchFamily="1" charset="-122"/>
              <a:sym typeface="黑体" panose="02010609060101010101" pitchFamily="1" charset="-122"/>
            </a:endParaRPr>
          </a:p>
        </p:txBody>
      </p:sp>
      <p:cxnSp>
        <p:nvCxnSpPr>
          <p:cNvPr id="860180" name="直接箭头连接符 44"/>
          <p:cNvCxnSpPr/>
          <p:nvPr/>
        </p:nvCxnSpPr>
        <p:spPr>
          <a:xfrm>
            <a:off x="4910138" y="5291138"/>
            <a:ext cx="844550" cy="1587"/>
          </a:xfrm>
          <a:prstGeom prst="straightConnector1">
            <a:avLst/>
          </a:prstGeom>
          <a:ln w="22225" cap="flat" cmpd="sng">
            <a:solidFill>
              <a:srgbClr val="00B0F0"/>
            </a:solidFill>
            <a:prstDash val="solid"/>
            <a:headEnd type="none" w="med" len="med"/>
            <a:tailEnd type="arrow" w="med" len="med"/>
          </a:ln>
        </p:spPr>
      </p:cxnSp>
      <p:sp>
        <p:nvSpPr>
          <p:cNvPr id="860181" name="矩形 45"/>
          <p:cNvSpPr/>
          <p:nvPr/>
        </p:nvSpPr>
        <p:spPr>
          <a:xfrm>
            <a:off x="4792663" y="2978150"/>
            <a:ext cx="658812" cy="6667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3700" b="1" dirty="0">
                <a:solidFill>
                  <a:srgbClr val="FF0000"/>
                </a:solidFill>
                <a:latin typeface="黑体" panose="02010609060101010101" pitchFamily="1" charset="-122"/>
                <a:ea typeface="黑体" panose="02010609060101010101" pitchFamily="1" charset="-122"/>
                <a:sym typeface="黑体" panose="02010609060101010101" pitchFamily="1" charset="-122"/>
              </a:rPr>
              <a:t>摘</a:t>
            </a:r>
            <a:endParaRPr lang="zh-CN" altLang="en-US" sz="3700" b="1" dirty="0">
              <a:solidFill>
                <a:srgbClr val="FF0000"/>
              </a:solidFill>
              <a:latin typeface="黑体" panose="02010609060101010101" pitchFamily="1" charset="-122"/>
              <a:ea typeface="黑体" panose="02010609060101010101" pitchFamily="1" charset="-122"/>
              <a:sym typeface="黑体" panose="02010609060101010101" pitchFamily="1" charset="-122"/>
            </a:endParaRPr>
          </a:p>
        </p:txBody>
      </p:sp>
      <p:sp>
        <p:nvSpPr>
          <p:cNvPr id="860182" name="矩形 46"/>
          <p:cNvSpPr/>
          <p:nvPr/>
        </p:nvSpPr>
        <p:spPr>
          <a:xfrm>
            <a:off x="6788150" y="3024188"/>
            <a:ext cx="660400" cy="6667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3700" b="1" dirty="0">
                <a:solidFill>
                  <a:srgbClr val="FF0000"/>
                </a:solidFill>
                <a:latin typeface="黑体" panose="02010609060101010101" pitchFamily="1" charset="-122"/>
                <a:ea typeface="黑体" panose="02010609060101010101" pitchFamily="1" charset="-122"/>
                <a:sym typeface="黑体" panose="02010609060101010101" pitchFamily="1" charset="-122"/>
              </a:rPr>
              <a:t>扔</a:t>
            </a:r>
            <a:endParaRPr lang="zh-CN" altLang="en-US" sz="3700" b="1" dirty="0">
              <a:solidFill>
                <a:srgbClr val="FF0000"/>
              </a:solidFill>
              <a:latin typeface="黑体" panose="02010609060101010101" pitchFamily="1" charset="-122"/>
              <a:ea typeface="黑体" panose="02010609060101010101" pitchFamily="1" charset="-122"/>
              <a:sym typeface="黑体" panose="02010609060101010101" pitchFamily="1" charset="-122"/>
            </a:endParaRPr>
          </a:p>
        </p:txBody>
      </p:sp>
      <p:sp>
        <p:nvSpPr>
          <p:cNvPr id="860183" name="矩形 47"/>
          <p:cNvSpPr/>
          <p:nvPr/>
        </p:nvSpPr>
        <p:spPr>
          <a:xfrm>
            <a:off x="8718550" y="3024188"/>
            <a:ext cx="660400" cy="6667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3700" b="1" dirty="0">
                <a:solidFill>
                  <a:srgbClr val="FF0000"/>
                </a:solidFill>
                <a:latin typeface="黑体" panose="02010609060101010101" pitchFamily="1" charset="-122"/>
                <a:ea typeface="黑体" panose="02010609060101010101" pitchFamily="1" charset="-122"/>
                <a:sym typeface="黑体" panose="02010609060101010101" pitchFamily="1" charset="-122"/>
              </a:rPr>
              <a:t>摘</a:t>
            </a:r>
            <a:endParaRPr lang="zh-CN" altLang="en-US" sz="3700" b="1" dirty="0">
              <a:solidFill>
                <a:srgbClr val="FF0000"/>
              </a:solidFill>
              <a:latin typeface="黑体" panose="02010609060101010101" pitchFamily="1" charset="-122"/>
              <a:ea typeface="黑体" panose="02010609060101010101" pitchFamily="1" charset="-122"/>
              <a:sym typeface="黑体" panose="02010609060101010101" pitchFamily="1" charset="-122"/>
            </a:endParaRPr>
          </a:p>
        </p:txBody>
      </p:sp>
      <p:sp>
        <p:nvSpPr>
          <p:cNvPr id="860184" name="矩形 48"/>
          <p:cNvSpPr/>
          <p:nvPr/>
        </p:nvSpPr>
        <p:spPr>
          <a:xfrm>
            <a:off x="2662238" y="4570413"/>
            <a:ext cx="660400" cy="6651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3700" b="1" dirty="0">
                <a:solidFill>
                  <a:srgbClr val="FF0000"/>
                </a:solidFill>
                <a:latin typeface="黑体" panose="02010609060101010101" pitchFamily="1" charset="-122"/>
                <a:ea typeface="黑体" panose="02010609060101010101" pitchFamily="1" charset="-122"/>
                <a:sym typeface="黑体" panose="02010609060101010101" pitchFamily="1" charset="-122"/>
              </a:rPr>
              <a:t>扔</a:t>
            </a:r>
            <a:endParaRPr lang="zh-CN" altLang="en-US" sz="3700" b="1" dirty="0">
              <a:solidFill>
                <a:srgbClr val="FF0000"/>
              </a:solidFill>
              <a:latin typeface="黑体" panose="02010609060101010101" pitchFamily="1" charset="-122"/>
              <a:ea typeface="黑体" panose="02010609060101010101" pitchFamily="1" charset="-122"/>
              <a:sym typeface="黑体" panose="02010609060101010101" pitchFamily="1" charset="-122"/>
            </a:endParaRPr>
          </a:p>
        </p:txBody>
      </p:sp>
      <p:sp>
        <p:nvSpPr>
          <p:cNvPr id="860185" name="矩形 49"/>
          <p:cNvSpPr/>
          <p:nvPr/>
        </p:nvSpPr>
        <p:spPr>
          <a:xfrm>
            <a:off x="4884738" y="4570413"/>
            <a:ext cx="660400" cy="6651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3700" b="1" dirty="0">
                <a:solidFill>
                  <a:srgbClr val="FF0000"/>
                </a:solidFill>
                <a:latin typeface="黑体" panose="02010609060101010101" pitchFamily="1" charset="-122"/>
                <a:ea typeface="黑体" panose="02010609060101010101" pitchFamily="1" charset="-122"/>
                <a:sym typeface="黑体" panose="02010609060101010101" pitchFamily="1" charset="-122"/>
              </a:rPr>
              <a:t>追</a:t>
            </a:r>
            <a:endParaRPr lang="zh-CN" altLang="en-US" sz="3700" b="1" dirty="0">
              <a:solidFill>
                <a:srgbClr val="FF0000"/>
              </a:solidFill>
              <a:latin typeface="黑体" panose="02010609060101010101" pitchFamily="1" charset="-122"/>
              <a:ea typeface="黑体" panose="02010609060101010101" pitchFamily="1" charset="-122"/>
              <a:sym typeface="黑体" panose="02010609060101010101" pitchFamily="1" charset="-122"/>
            </a:endParaRPr>
          </a:p>
        </p:txBody>
      </p:sp>
      <p:pic>
        <p:nvPicPr>
          <p:cNvPr id="860186" name="Picture 32" descr="C:\Documents and Settings\Administrator\桌面\图片2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18400" y="4017963"/>
            <a:ext cx="2552700" cy="1811337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7" dur="1000"/>
                                        <p:tgtEl>
                                          <p:spTgt spid="8601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601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601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14" dur="1000"/>
                                        <p:tgtEl>
                                          <p:spTgt spid="8601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601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601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21" dur="500"/>
                                        <p:tgtEl>
                                          <p:spTgt spid="860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25" dur="500"/>
                                        <p:tgtEl>
                                          <p:spTgt spid="860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28" dur="500"/>
                                        <p:tgtEl>
                                          <p:spTgt spid="860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33" dur="500"/>
                                        <p:tgtEl>
                                          <p:spTgt spid="860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37" dur="500"/>
                                        <p:tgtEl>
                                          <p:spTgt spid="860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40" dur="500"/>
                                        <p:tgtEl>
                                          <p:spTgt spid="860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45" dur="500"/>
                                        <p:tgtEl>
                                          <p:spTgt spid="860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49" dur="500"/>
                                        <p:tgtEl>
                                          <p:spTgt spid="860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52" dur="500"/>
                                        <p:tgtEl>
                                          <p:spTgt spid="860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57" dur="500"/>
                                        <p:tgtEl>
                                          <p:spTgt spid="860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61" dur="500"/>
                                        <p:tgtEl>
                                          <p:spTgt spid="860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64" dur="500"/>
                                        <p:tgtEl>
                                          <p:spTgt spid="860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69" dur="500"/>
                                        <p:tgtEl>
                                          <p:spTgt spid="860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"/>
                            </p:stCondLst>
                            <p:childTnLst>
                              <p:par>
                                <p:cTn id="7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73" dur="500"/>
                                        <p:tgtEl>
                                          <p:spTgt spid="860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76" dur="500"/>
                                        <p:tgtEl>
                                          <p:spTgt spid="860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81" dur="500"/>
                                        <p:tgtEl>
                                          <p:spTgt spid="860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84" dur="500"/>
                                        <p:tgtEl>
                                          <p:spTgt spid="860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8601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8601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91" dur="500"/>
                                        <p:tgtEl>
                                          <p:spTgt spid="860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0167" grpId="0" bldLvl="0"/>
      <p:bldP spid="860168" grpId="0" bldLvl="0"/>
      <p:bldP spid="860170" grpId="0" bldLvl="0"/>
      <p:bldP spid="860171" grpId="0" bldLvl="0"/>
      <p:bldP spid="860174" grpId="0" bldLvl="0"/>
      <p:bldP spid="860177" grpId="0" bldLvl="0"/>
      <p:bldP spid="860179" grpId="0" bldLvl="0"/>
      <p:bldP spid="860181" grpId="0" bldLvl="0"/>
      <p:bldP spid="860182" grpId="0" bldLvl="0"/>
      <p:bldP spid="860183" grpId="0" bldLvl="0"/>
      <p:bldP spid="860184" grpId="0" bldLvl="0"/>
      <p:bldP spid="860185" grpId="0" bldLvl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57090" name="矩形 2"/>
          <p:cNvSpPr/>
          <p:nvPr/>
        </p:nvSpPr>
        <p:spPr>
          <a:xfrm>
            <a:off x="912813" y="2500313"/>
            <a:ext cx="9888537" cy="23336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30000"/>
              </a:lnSpc>
            </a:pPr>
            <a:r>
              <a:rPr lang="zh-CN" altLang="en-US" sz="3700" b="1" dirty="0">
                <a:solidFill>
                  <a:srgbClr val="000000"/>
                </a:solidFill>
                <a:latin typeface="黑体" panose="02010609060101010101" pitchFamily="1" charset="-122"/>
                <a:ea typeface="黑体" panose="02010609060101010101" pitchFamily="1" charset="-122"/>
                <a:sym typeface="黑体" panose="02010609060101010101" pitchFamily="1" charset="-122"/>
              </a:rPr>
              <a:t>    因为小猴子做事没有明确的目标，而且</a:t>
            </a:r>
            <a:r>
              <a:rPr lang="zh-CN" altLang="en-US" sz="3700" b="1" dirty="0">
                <a:solidFill>
                  <a:srgbClr val="FF0000"/>
                </a:solidFill>
                <a:latin typeface="黑体" panose="02010609060101010101" pitchFamily="1" charset="-122"/>
                <a:ea typeface="黑体" panose="02010609060101010101" pitchFamily="1" charset="-122"/>
                <a:sym typeface="黑体" panose="02010609060101010101" pitchFamily="1" charset="-122"/>
              </a:rPr>
              <a:t>三心二意</a:t>
            </a:r>
            <a:r>
              <a:rPr lang="zh-CN" altLang="en-US" sz="3700" b="1" dirty="0">
                <a:solidFill>
                  <a:srgbClr val="000000"/>
                </a:solidFill>
                <a:latin typeface="黑体" panose="02010609060101010101" pitchFamily="1" charset="-122"/>
                <a:ea typeface="黑体" panose="02010609060101010101" pitchFamily="1" charset="-122"/>
                <a:sym typeface="黑体" panose="02010609060101010101" pitchFamily="1" charset="-122"/>
              </a:rPr>
              <a:t>，所以最终他什么也没找到，只好空着手回家去。</a:t>
            </a:r>
            <a:endParaRPr lang="zh-CN" altLang="en-US" sz="3700" b="1" dirty="0">
              <a:solidFill>
                <a:srgbClr val="000000"/>
              </a:solidFill>
              <a:latin typeface="黑体" panose="02010609060101010101" pitchFamily="1" charset="-122"/>
              <a:ea typeface="黑体" panose="02010609060101010101" pitchFamily="1" charset="-122"/>
              <a:sym typeface="黑体" panose="02010609060101010101" pitchFamily="1" charset="-122"/>
            </a:endParaRPr>
          </a:p>
        </p:txBody>
      </p:sp>
      <p:sp>
        <p:nvSpPr>
          <p:cNvPr id="857091" name="矩形 3"/>
          <p:cNvSpPr/>
          <p:nvPr/>
        </p:nvSpPr>
        <p:spPr>
          <a:xfrm>
            <a:off x="1885950" y="1220788"/>
            <a:ext cx="8289925" cy="6667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3700" b="1" dirty="0">
                <a:solidFill>
                  <a:srgbClr val="FF0000"/>
                </a:solidFill>
                <a:latin typeface="Calibri" panose="020F0502020204030204" charset="0"/>
                <a:ea typeface="宋体" panose="02010600030101010101" pitchFamily="2" charset="-122"/>
                <a:sym typeface="Calibri" panose="020F0502020204030204" charset="0"/>
              </a:rPr>
              <a:t>思考：猴子为什么只好空着手回家去？</a:t>
            </a:r>
            <a:endParaRPr lang="zh-CN" altLang="en-US" sz="3700" b="1" dirty="0">
              <a:solidFill>
                <a:srgbClr val="FF0000"/>
              </a:solidFill>
              <a:latin typeface="Calibri" panose="020F0502020204030204" charset="0"/>
              <a:ea typeface="宋体" panose="02010600030101010101" pitchFamily="2" charset="-122"/>
              <a:sym typeface="Calibri" panose="020F050202020403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7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7" dur="1000"/>
                                        <p:tgtEl>
                                          <p:spTgt spid="8570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570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570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57090" grpId="0" bldLvl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8674" name="Text Box 2"/>
          <p:cNvSpPr txBox="1"/>
          <p:nvPr/>
        </p:nvSpPr>
        <p:spPr>
          <a:xfrm>
            <a:off x="2566988" y="2636838"/>
            <a:ext cx="6192837" cy="82994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>
              <a:spcBef>
                <a:spcPct val="50000"/>
              </a:spcBef>
            </a:pPr>
            <a:r>
              <a:rPr lang="zh-CN" altLang="en-US" sz="4800" b="1" i="1" dirty="0">
                <a:solidFill>
                  <a:srgbClr val="990033"/>
                </a:solidFill>
                <a:latin typeface="Times New Roman" panose="02020603050405020304" charset="0"/>
                <a:ea typeface="黑体" panose="02010609060101010101" pitchFamily="1" charset="-122"/>
              </a:rPr>
              <a:t>小猴子第二次下山</a:t>
            </a:r>
            <a:endParaRPr lang="zh-CN" altLang="en-US" sz="4800" b="1" i="1" dirty="0">
              <a:solidFill>
                <a:srgbClr val="990033"/>
              </a:solidFill>
              <a:latin typeface="Times New Roman" panose="02020603050405020304" charset="0"/>
              <a:ea typeface="黑体" panose="02010609060101010101" pitchFamily="1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152824" y="1196752"/>
            <a:ext cx="2938780" cy="9220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5400" b="1" i="0" u="none" strike="noStrike" kern="1200" cap="none" spc="0" normalizeH="0" baseline="0" noProof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想一想：</a:t>
            </a:r>
            <a:endParaRPr kumimoji="0" lang="zh-CN" altLang="en-US" sz="5400" b="1" i="0" u="none" strike="noStrike" kern="1200" cap="none" spc="0" normalizeH="0" baseline="0" noProof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2531" name="WordArt 3"/>
          <p:cNvSpPr>
            <a:spLocks noTextEdit="1"/>
          </p:cNvSpPr>
          <p:nvPr/>
        </p:nvSpPr>
        <p:spPr>
          <a:xfrm>
            <a:off x="5181600" y="533400"/>
            <a:ext cx="2057400" cy="609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 lnSpcReduction="10000"/>
          </a:bodyPr>
          <a:p>
            <a:pPr algn="ctr"/>
            <a:r>
              <a:rPr lang="zh-CN" altLang="en-US" sz="3600" b="1">
                <a:solidFill>
                  <a:srgbClr val="FF33CC"/>
                </a:solidFill>
                <a:effectLst>
                  <a:outerShdw dist="35921" dir="2699999" algn="ctr" rotWithShape="0">
                    <a:srgbClr val="C0C0C0"/>
                  </a:outerShdw>
                </a:effectLst>
                <a:latin typeface="楷体_GB2312" charset="0"/>
                <a:ea typeface="楷体_GB2312" charset="0"/>
              </a:rPr>
              <a:t>想一想</a:t>
            </a:r>
            <a:endParaRPr lang="zh-CN" altLang="en-US" sz="3600" b="1">
              <a:solidFill>
                <a:srgbClr val="FF33CC"/>
              </a:solidFill>
              <a:effectLst>
                <a:outerShdw dist="35921" dir="2699999" algn="ctr" rotWithShape="0">
                  <a:srgbClr val="C0C0C0"/>
                </a:outerShdw>
              </a:effectLst>
              <a:latin typeface="楷体_GB2312" charset="0"/>
              <a:ea typeface="楷体_GB2312" charset="0"/>
            </a:endParaRPr>
          </a:p>
        </p:txBody>
      </p:sp>
      <p:sp>
        <p:nvSpPr>
          <p:cNvPr id="187396" name="Text Box 4"/>
          <p:cNvSpPr txBox="1"/>
          <p:nvPr/>
        </p:nvSpPr>
        <p:spPr>
          <a:xfrm>
            <a:off x="2286000" y="1143000"/>
            <a:ext cx="7840980" cy="70675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4000" b="1" dirty="0">
                <a:latin typeface="Times New Roman" panose="02020603050405020304" charset="0"/>
                <a:ea typeface="宋体" panose="02010600030101010101" pitchFamily="2" charset="-122"/>
              </a:rPr>
              <a:t>如果你是这只猴子，你会怎么做？</a:t>
            </a:r>
            <a:endParaRPr lang="zh-CN" altLang="en-US" sz="4000" b="1" dirty="0">
              <a:latin typeface="Times New Roman" panose="02020603050405020304" charset="0"/>
              <a:ea typeface="宋体" panose="02010600030101010101" pitchFamily="2" charset="-122"/>
            </a:endParaRPr>
          </a:p>
        </p:txBody>
      </p:sp>
      <p:sp>
        <p:nvSpPr>
          <p:cNvPr id="22533" name="WordArt 5"/>
          <p:cNvSpPr>
            <a:spLocks noTextEdit="1"/>
          </p:cNvSpPr>
          <p:nvPr/>
        </p:nvSpPr>
        <p:spPr>
          <a:xfrm>
            <a:off x="5257800" y="1905000"/>
            <a:ext cx="2076450" cy="609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 lnSpcReduction="10000"/>
          </a:bodyPr>
          <a:p>
            <a:pPr algn="ctr"/>
            <a:r>
              <a:rPr lang="zh-CN" altLang="en-US" sz="3600" b="1">
                <a:ln w="12700" cap="flat" cmpd="sng">
                  <a:solidFill>
                    <a:srgbClr val="FF9933"/>
                  </a:solidFill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9933"/>
                </a:solidFill>
                <a:effectLst>
                  <a:outerShdw dist="35921" dir="2699999" sy="50000" kx="2115830" algn="bl" rotWithShape="0">
                    <a:srgbClr val="C0C0C0"/>
                  </a:outerShdw>
                </a:effectLst>
                <a:latin typeface="黑体" panose="02010609060101010101" pitchFamily="1" charset="-122"/>
                <a:ea typeface="黑体" panose="02010609060101010101" pitchFamily="1" charset="-122"/>
              </a:rPr>
              <a:t>练一练</a:t>
            </a:r>
            <a:endParaRPr lang="zh-CN" altLang="en-US" sz="3600" b="1">
              <a:ln w="12700" cap="flat" cmpd="sng">
                <a:solidFill>
                  <a:srgbClr val="FF9933"/>
                </a:solidFill>
                <a:prstDash val="solid"/>
                <a:round/>
                <a:headEnd type="none" w="med" len="med"/>
                <a:tailEnd type="none" w="med" len="med"/>
              </a:ln>
              <a:solidFill>
                <a:srgbClr val="FF9933"/>
              </a:solidFill>
              <a:effectLst>
                <a:outerShdw dist="35921" dir="2699999" sy="50000" kx="2115830" algn="bl" rotWithShape="0">
                  <a:srgbClr val="C0C0C0"/>
                </a:outerShdw>
              </a:effectLst>
              <a:latin typeface="黑体" panose="02010609060101010101" pitchFamily="1" charset="-122"/>
              <a:ea typeface="黑体" panose="02010609060101010101" pitchFamily="1" charset="-122"/>
            </a:endParaRPr>
          </a:p>
        </p:txBody>
      </p:sp>
      <p:sp>
        <p:nvSpPr>
          <p:cNvPr id="187398" name="Text Box 6"/>
          <p:cNvSpPr txBox="1"/>
          <p:nvPr/>
        </p:nvSpPr>
        <p:spPr>
          <a:xfrm>
            <a:off x="3886200" y="2514600"/>
            <a:ext cx="4994910" cy="396938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3600" b="1" dirty="0">
                <a:latin typeface="Times New Roman" panose="02020603050405020304" charset="0"/>
                <a:ea typeface="宋体" panose="02010600030101010101" pitchFamily="2" charset="-122"/>
              </a:rPr>
              <a:t>玉米结得（                  ）</a:t>
            </a:r>
            <a:endParaRPr lang="zh-CN" altLang="en-US" sz="3600" b="1" dirty="0">
              <a:latin typeface="Times New Roman" panose="02020603050405020304" charset="0"/>
              <a:ea typeface="宋体" panose="02010600030101010101" pitchFamily="2" charset="-122"/>
            </a:endParaRPr>
          </a:p>
          <a:p>
            <a:endParaRPr lang="zh-CN" altLang="en-US" sz="3600" b="1" dirty="0">
              <a:latin typeface="Times New Roman" panose="02020603050405020304" charset="0"/>
              <a:ea typeface="宋体" panose="02010600030101010101" pitchFamily="2" charset="-122"/>
            </a:endParaRPr>
          </a:p>
          <a:p>
            <a:r>
              <a:rPr lang="zh-CN" altLang="en-US" sz="3600" b="1" dirty="0">
                <a:latin typeface="Times New Roman" panose="02020603050405020304" charset="0"/>
                <a:ea typeface="宋体" panose="02010600030101010101" pitchFamily="2" charset="-122"/>
              </a:rPr>
              <a:t>桃子结得（                  ）</a:t>
            </a:r>
            <a:endParaRPr lang="zh-CN" altLang="en-US" sz="3600" b="1" dirty="0">
              <a:latin typeface="Times New Roman" panose="02020603050405020304" charset="0"/>
              <a:ea typeface="宋体" panose="02010600030101010101" pitchFamily="2" charset="-122"/>
            </a:endParaRPr>
          </a:p>
          <a:p>
            <a:endParaRPr lang="zh-CN" altLang="en-US" sz="3600" b="1" dirty="0">
              <a:latin typeface="Times New Roman" panose="02020603050405020304" charset="0"/>
              <a:ea typeface="宋体" panose="02010600030101010101" pitchFamily="2" charset="-122"/>
            </a:endParaRPr>
          </a:p>
          <a:p>
            <a:r>
              <a:rPr lang="zh-CN" altLang="en-US" sz="3600" b="1" dirty="0">
                <a:latin typeface="Times New Roman" panose="02020603050405020304" charset="0"/>
                <a:ea typeface="宋体" panose="02010600030101010101" pitchFamily="2" charset="-122"/>
              </a:rPr>
              <a:t>西瓜结得（                  ）</a:t>
            </a:r>
            <a:endParaRPr lang="zh-CN" altLang="en-US" sz="3600" b="1" dirty="0">
              <a:latin typeface="Times New Roman" panose="02020603050405020304" charset="0"/>
              <a:ea typeface="宋体" panose="02010600030101010101" pitchFamily="2" charset="-122"/>
            </a:endParaRPr>
          </a:p>
          <a:p>
            <a:endParaRPr lang="zh-CN" altLang="en-US" sz="3600" b="1" dirty="0">
              <a:latin typeface="Times New Roman" panose="02020603050405020304" charset="0"/>
              <a:ea typeface="宋体" panose="02010600030101010101" pitchFamily="2" charset="-122"/>
            </a:endParaRPr>
          </a:p>
          <a:p>
            <a:r>
              <a:rPr lang="zh-CN" altLang="en-US" sz="3600" b="1" dirty="0">
                <a:latin typeface="Times New Roman" panose="02020603050405020304" charset="0"/>
                <a:ea typeface="宋体" panose="02010600030101010101" pitchFamily="2" charset="-122"/>
              </a:rPr>
              <a:t>可爱的  （            ）</a:t>
            </a:r>
            <a:endParaRPr lang="zh-CN" altLang="en-US" sz="3600" b="1" dirty="0">
              <a:latin typeface="Times New Roman" panose="02020603050405020304" charset="0"/>
              <a:ea typeface="宋体" panose="02010600030101010101" pitchFamily="2" charset="-122"/>
            </a:endParaRPr>
          </a:p>
        </p:txBody>
      </p:sp>
      <p:sp>
        <p:nvSpPr>
          <p:cNvPr id="187399" name="Text Box 7"/>
          <p:cNvSpPr txBox="1"/>
          <p:nvPr/>
        </p:nvSpPr>
        <p:spPr>
          <a:xfrm>
            <a:off x="6248400" y="2514600"/>
            <a:ext cx="2019300" cy="64516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3600" b="1" dirty="0">
                <a:solidFill>
                  <a:srgbClr val="FF0000"/>
                </a:solidFill>
                <a:latin typeface="Times New Roman" panose="02020603050405020304" charset="0"/>
                <a:ea typeface="宋体" panose="02010600030101010101" pitchFamily="2" charset="-122"/>
              </a:rPr>
              <a:t>又大又多</a:t>
            </a:r>
            <a:endParaRPr lang="zh-CN" altLang="en-US" sz="3600" b="1" dirty="0">
              <a:solidFill>
                <a:srgbClr val="FF0000"/>
              </a:solidFill>
              <a:latin typeface="Times New Roman" panose="02020603050405020304" charset="0"/>
              <a:ea typeface="宋体" panose="02010600030101010101" pitchFamily="2" charset="-122"/>
            </a:endParaRPr>
          </a:p>
        </p:txBody>
      </p:sp>
      <p:sp>
        <p:nvSpPr>
          <p:cNvPr id="187400" name="Text Box 8"/>
          <p:cNvSpPr txBox="1"/>
          <p:nvPr/>
        </p:nvSpPr>
        <p:spPr>
          <a:xfrm>
            <a:off x="6400800" y="3505200"/>
            <a:ext cx="2019300" cy="64516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3600" b="1" dirty="0">
                <a:solidFill>
                  <a:srgbClr val="FF0000"/>
                </a:solidFill>
                <a:latin typeface="Times New Roman" panose="02020603050405020304" charset="0"/>
                <a:ea typeface="宋体" panose="02010600030101010101" pitchFamily="2" charset="-122"/>
              </a:rPr>
              <a:t>又大又红</a:t>
            </a:r>
            <a:endParaRPr lang="zh-CN" altLang="en-US" sz="3600" b="1" dirty="0">
              <a:solidFill>
                <a:srgbClr val="FF0000"/>
              </a:solidFill>
              <a:latin typeface="Times New Roman" panose="02020603050405020304" charset="0"/>
              <a:ea typeface="宋体" panose="02010600030101010101" pitchFamily="2" charset="-122"/>
            </a:endParaRPr>
          </a:p>
        </p:txBody>
      </p:sp>
      <p:sp>
        <p:nvSpPr>
          <p:cNvPr id="187401" name="Text Box 9"/>
          <p:cNvSpPr txBox="1"/>
          <p:nvPr/>
        </p:nvSpPr>
        <p:spPr>
          <a:xfrm>
            <a:off x="6324600" y="4648200"/>
            <a:ext cx="2019300" cy="64516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3600" b="1" dirty="0">
                <a:solidFill>
                  <a:srgbClr val="FF0000"/>
                </a:solidFill>
                <a:latin typeface="Times New Roman" panose="02020603050405020304" charset="0"/>
                <a:ea typeface="宋体" panose="02010600030101010101" pitchFamily="2" charset="-122"/>
              </a:rPr>
              <a:t>又大又圆</a:t>
            </a:r>
            <a:endParaRPr lang="zh-CN" altLang="en-US" sz="3600" b="1" dirty="0">
              <a:solidFill>
                <a:srgbClr val="FF0000"/>
              </a:solidFill>
              <a:latin typeface="Times New Roman" panose="02020603050405020304" charset="0"/>
              <a:ea typeface="宋体" panose="02010600030101010101" pitchFamily="2" charset="-122"/>
            </a:endParaRPr>
          </a:p>
        </p:txBody>
      </p:sp>
      <p:sp>
        <p:nvSpPr>
          <p:cNvPr id="187402" name="Text Box 10"/>
          <p:cNvSpPr txBox="1"/>
          <p:nvPr/>
        </p:nvSpPr>
        <p:spPr>
          <a:xfrm>
            <a:off x="6172200" y="5791200"/>
            <a:ext cx="1101090" cy="64516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3600" b="1" dirty="0">
                <a:solidFill>
                  <a:srgbClr val="FF0000"/>
                </a:solidFill>
                <a:latin typeface="Times New Roman" panose="02020603050405020304" charset="0"/>
                <a:ea typeface="宋体" panose="02010600030101010101" pitchFamily="2" charset="-122"/>
              </a:rPr>
              <a:t>小兔</a:t>
            </a:r>
            <a:endParaRPr lang="zh-CN" altLang="en-US" sz="3600" b="1" dirty="0">
              <a:solidFill>
                <a:srgbClr val="FF0000"/>
              </a:solidFill>
              <a:latin typeface="Times New Roman" panose="02020603050405020304" charset="0"/>
              <a:ea typeface="宋体" panose="02010600030101010101" pitchFamily="2" charset="-122"/>
            </a:endParaRPr>
          </a:p>
        </p:txBody>
      </p:sp>
      <p:pic>
        <p:nvPicPr>
          <p:cNvPr id="19466" name="图片 1" descr="016643587718e6a801219c77773a1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990725" y="3452813"/>
            <a:ext cx="1671638" cy="16732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873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73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73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873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0" fill="hold"/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0" fill="hold"/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25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25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873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75" fill="hold"/>
                                        <p:tgtEl>
                                          <p:spTgt spid="1873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75" fill="hold"/>
                                        <p:tgtEl>
                                          <p:spTgt spid="1873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75" fill="hold"/>
                                        <p:tgtEl>
                                          <p:spTgt spid="1874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75" fill="hold"/>
                                        <p:tgtEl>
                                          <p:spTgt spid="1874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75" fill="hold"/>
                                        <p:tgtEl>
                                          <p:spTgt spid="1874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75" fill="hold"/>
                                        <p:tgtEl>
                                          <p:spTgt spid="1874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75" fill="hold"/>
                                        <p:tgtEl>
                                          <p:spTgt spid="1874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75" fill="hold"/>
                                        <p:tgtEl>
                                          <p:spTgt spid="1874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7396" grpId="0"/>
      <p:bldP spid="187398" grpId="0"/>
      <p:bldP spid="187399" grpId="0"/>
      <p:bldP spid="187400" grpId="0"/>
      <p:bldP spid="187401" grpId="0"/>
      <p:bldP spid="18740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6626" name="Rectangle 2"/>
          <p:cNvSpPr>
            <a:spLocks noGrp="1"/>
          </p:cNvSpPr>
          <p:nvPr>
            <p:ph type="title"/>
          </p:nvPr>
        </p:nvSpPr>
        <p:spPr>
          <a:xfrm>
            <a:off x="1524000" y="115888"/>
            <a:ext cx="9036050" cy="2663825"/>
          </a:xfrm>
        </p:spPr>
        <p:txBody>
          <a:bodyPr vert="horz" wrap="square" lIns="91440" tIns="45720" rIns="91440" bIns="45720" anchor="ctr">
            <a:normAutofit fontScale="90000"/>
          </a:bodyPr>
          <a:p>
            <a:pPr algn="l" eaLnBrk="1" hangingPunct="1"/>
            <a:r>
              <a:rPr lang="zh-CN" altLang="en-US" sz="4000" dirty="0"/>
              <a:t>我会说：</a:t>
            </a:r>
            <a:r>
              <a:rPr lang="en-US" altLang="zh-CN" sz="4000" dirty="0"/>
              <a:t>ABAC</a:t>
            </a:r>
            <a:br>
              <a:rPr lang="en-US" altLang="zh-CN" sz="4000" dirty="0"/>
            </a:br>
            <a:br>
              <a:rPr lang="en-US" altLang="zh-CN" sz="4000" dirty="0"/>
            </a:br>
            <a:r>
              <a:rPr lang="zh-CN" altLang="en-US" sz="4000" b="1" dirty="0">
                <a:solidFill>
                  <a:schemeClr val="accent2"/>
                </a:solidFill>
              </a:rPr>
              <a:t>又（   ）又（   ）   又（   ）又（   ）  </a:t>
            </a:r>
            <a:br>
              <a:rPr lang="zh-CN" altLang="en-US" sz="4000" b="1" dirty="0">
                <a:solidFill>
                  <a:schemeClr val="accent2"/>
                </a:solidFill>
              </a:rPr>
            </a:br>
            <a:r>
              <a:rPr lang="zh-CN" altLang="en-US" sz="4000" b="1" dirty="0">
                <a:solidFill>
                  <a:schemeClr val="accent2"/>
                </a:solidFill>
              </a:rPr>
              <a:t>又（   ）又（   ）   又（   ）又（   ）</a:t>
            </a:r>
            <a:br>
              <a:rPr lang="zh-CN" altLang="en-US" sz="4000" b="1" dirty="0">
                <a:solidFill>
                  <a:schemeClr val="accent2"/>
                </a:solidFill>
              </a:rPr>
            </a:br>
            <a:r>
              <a:rPr lang="zh-CN" altLang="en-US" sz="4000" b="1" dirty="0">
                <a:solidFill>
                  <a:schemeClr val="accent2"/>
                </a:solidFill>
              </a:rPr>
              <a:t>又（   ）又（   ）   又（   ）又（   ）</a:t>
            </a:r>
            <a:r>
              <a:rPr lang="zh-CN" altLang="en-US" sz="4000" dirty="0"/>
              <a:t> </a:t>
            </a:r>
            <a:endParaRPr lang="en-US" altLang="x-none" sz="4000" dirty="0"/>
          </a:p>
        </p:txBody>
      </p:sp>
      <p:sp>
        <p:nvSpPr>
          <p:cNvPr id="12292" name="Text Box 4"/>
          <p:cNvSpPr txBox="1"/>
          <p:nvPr/>
        </p:nvSpPr>
        <p:spPr>
          <a:xfrm>
            <a:off x="2287905" y="1125855"/>
            <a:ext cx="4166870" cy="5835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>
              <a:spcBef>
                <a:spcPct val="50000"/>
              </a:spcBef>
            </a:pPr>
            <a:r>
              <a:rPr lang="zh-CN" altLang="en-US" sz="3200" b="1" dirty="0">
                <a:solidFill>
                  <a:srgbClr val="FF0000"/>
                </a:solidFill>
                <a:latin typeface="Arial" panose="020B0604020202020204" pitchFamily="34" charset="0"/>
              </a:rPr>
              <a:t>大             多</a:t>
            </a:r>
            <a:endParaRPr lang="zh-CN" altLang="en-US" sz="3200" b="1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12293" name="Text Box 5"/>
          <p:cNvSpPr txBox="1"/>
          <p:nvPr/>
        </p:nvSpPr>
        <p:spPr>
          <a:xfrm>
            <a:off x="6023293" y="1125538"/>
            <a:ext cx="2736850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3200" b="1" dirty="0">
                <a:solidFill>
                  <a:srgbClr val="FF0000"/>
                </a:solidFill>
                <a:latin typeface="Arial" panose="020B0604020202020204" pitchFamily="34" charset="0"/>
              </a:rPr>
              <a:t>大            红</a:t>
            </a:r>
            <a:endParaRPr lang="zh-CN" altLang="en-US" sz="3200" b="1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12294" name="Text Box 6"/>
          <p:cNvSpPr txBox="1"/>
          <p:nvPr/>
        </p:nvSpPr>
        <p:spPr>
          <a:xfrm>
            <a:off x="2287905" y="1565275"/>
            <a:ext cx="3232150" cy="5835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>
              <a:spcBef>
                <a:spcPct val="50000"/>
              </a:spcBef>
            </a:pPr>
            <a:r>
              <a:rPr lang="zh-CN" altLang="en-US" sz="3200" b="1" dirty="0">
                <a:solidFill>
                  <a:srgbClr val="FF0000"/>
                </a:solidFill>
                <a:latin typeface="Arial" panose="020B0604020202020204" pitchFamily="34" charset="0"/>
              </a:rPr>
              <a:t>大            圆</a:t>
            </a:r>
            <a:endParaRPr lang="zh-CN" altLang="en-US" sz="3200" b="1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12296" name="Text Box 8"/>
          <p:cNvSpPr txBox="1"/>
          <p:nvPr/>
        </p:nvSpPr>
        <p:spPr>
          <a:xfrm>
            <a:off x="6095365" y="1565275"/>
            <a:ext cx="3529965" cy="5835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>
              <a:spcBef>
                <a:spcPct val="50000"/>
              </a:spcBef>
            </a:pPr>
            <a:r>
              <a:rPr lang="zh-CN" altLang="en-US" sz="3200" b="1" dirty="0">
                <a:solidFill>
                  <a:srgbClr val="FF0000"/>
                </a:solidFill>
                <a:latin typeface="Arial" panose="020B0604020202020204" pitchFamily="34" charset="0"/>
              </a:rPr>
              <a:t>细           长</a:t>
            </a:r>
            <a:r>
              <a:rPr lang="zh-CN" altLang="en-US" sz="3200" dirty="0">
                <a:latin typeface="Arial" panose="020B0604020202020204" pitchFamily="34" charset="0"/>
              </a:rPr>
              <a:t> </a:t>
            </a:r>
            <a:endParaRPr lang="zh-CN" altLang="en-US" sz="3200" dirty="0">
              <a:latin typeface="Arial" panose="020B0604020202020204" pitchFamily="34" charset="0"/>
            </a:endParaRPr>
          </a:p>
        </p:txBody>
      </p:sp>
      <p:sp>
        <p:nvSpPr>
          <p:cNvPr id="12297" name="Text Box 9"/>
          <p:cNvSpPr txBox="1"/>
          <p:nvPr/>
        </p:nvSpPr>
        <p:spPr>
          <a:xfrm>
            <a:off x="2494915" y="2149475"/>
            <a:ext cx="2849245" cy="5219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>
              <a:spcBef>
                <a:spcPct val="50000"/>
              </a:spcBef>
            </a:pPr>
            <a:r>
              <a:rPr lang="zh-CN" altLang="en-US" sz="2800" b="1" dirty="0">
                <a:solidFill>
                  <a:srgbClr val="FF0000"/>
                </a:solidFill>
                <a:latin typeface="Arial" panose="020B0604020202020204" pitchFamily="34" charset="0"/>
              </a:rPr>
              <a:t>脆             香</a:t>
            </a:r>
            <a:endParaRPr lang="zh-CN" altLang="en-US" sz="2800" b="1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12298" name="Text Box 10"/>
          <p:cNvSpPr txBox="1"/>
          <p:nvPr/>
        </p:nvSpPr>
        <p:spPr>
          <a:xfrm>
            <a:off x="6095365" y="2148840"/>
            <a:ext cx="3684905" cy="5835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>
              <a:spcBef>
                <a:spcPct val="50000"/>
              </a:spcBef>
            </a:pPr>
            <a:r>
              <a:rPr lang="zh-CN" altLang="en-US" sz="3200" b="1" dirty="0">
                <a:solidFill>
                  <a:srgbClr val="FF0000"/>
                </a:solidFill>
                <a:latin typeface="Arial" panose="020B0604020202020204" pitchFamily="34" charset="0"/>
              </a:rPr>
              <a:t>松            软</a:t>
            </a:r>
            <a:endParaRPr lang="zh-CN" altLang="en-US" sz="3200" b="1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12299" name="Text Box 11"/>
          <p:cNvSpPr txBox="1"/>
          <p:nvPr/>
        </p:nvSpPr>
        <p:spPr>
          <a:xfrm>
            <a:off x="1524000" y="3284538"/>
            <a:ext cx="9144000" cy="35382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800" b="1" dirty="0">
                <a:latin typeface="Arial" panose="020B0604020202020204" pitchFamily="34" charset="0"/>
              </a:rPr>
              <a:t>我会积累：</a:t>
            </a:r>
            <a:endParaRPr lang="zh-CN" altLang="en-US" sz="2800" b="1" dirty="0">
              <a:latin typeface="Arial" panose="020B0604020202020204" pitchFamily="34" charset="0"/>
            </a:endParaRPr>
          </a:p>
          <a:p>
            <a:endParaRPr lang="en-US" altLang="zh-CN" sz="2800" b="1" dirty="0">
              <a:latin typeface="Arial" panose="020B0604020202020204" pitchFamily="34" charset="0"/>
            </a:endParaRPr>
          </a:p>
          <a:p>
            <a:r>
              <a:rPr lang="en-US" altLang="zh-CN" sz="2800" b="1" dirty="0">
                <a:latin typeface="Arial" panose="020B0604020202020204" pitchFamily="34" charset="0"/>
              </a:rPr>
              <a:t>AABB   </a:t>
            </a:r>
            <a:r>
              <a:rPr lang="zh-CN" altLang="en-US" sz="2800" b="1" dirty="0">
                <a:latin typeface="Arial" panose="020B0604020202020204" pitchFamily="34" charset="0"/>
              </a:rPr>
              <a:t>蹦蹦跳跳 （           ）（           ）  （             </a:t>
            </a:r>
            <a:r>
              <a:rPr lang="en-US" altLang="zh-CN" sz="2800" b="1" dirty="0">
                <a:latin typeface="Arial" panose="020B0604020202020204" pitchFamily="34" charset="0"/>
              </a:rPr>
              <a:t>)</a:t>
            </a:r>
            <a:endParaRPr lang="en-US" altLang="zh-CN" sz="2800" b="1" dirty="0">
              <a:latin typeface="Arial" panose="020B0604020202020204" pitchFamily="34" charset="0"/>
            </a:endParaRPr>
          </a:p>
          <a:p>
            <a:endParaRPr lang="en-US" altLang="zh-CN" sz="2800" b="1" dirty="0">
              <a:latin typeface="Arial" panose="020B0604020202020204" pitchFamily="34" charset="0"/>
            </a:endParaRPr>
          </a:p>
          <a:p>
            <a:r>
              <a:rPr lang="en-US" altLang="zh-CN" sz="2800" b="1" dirty="0">
                <a:latin typeface="Arial" panose="020B0604020202020204" pitchFamily="34" charset="0"/>
              </a:rPr>
              <a:t>ABB    </a:t>
            </a:r>
            <a:r>
              <a:rPr lang="zh-CN" altLang="en-US" sz="2800" b="1" dirty="0">
                <a:latin typeface="Arial" panose="020B0604020202020204" pitchFamily="34" charset="0"/>
              </a:rPr>
              <a:t>慢吞吞   白（          ） 活（       ）   水（         </a:t>
            </a:r>
            <a:r>
              <a:rPr lang="en-US" altLang="zh-CN" sz="2800" b="1" dirty="0">
                <a:latin typeface="Arial" panose="020B0604020202020204" pitchFamily="34" charset="0"/>
              </a:rPr>
              <a:t>)</a:t>
            </a:r>
            <a:endParaRPr lang="en-US" altLang="zh-CN" sz="2800" b="1" dirty="0">
              <a:latin typeface="Arial" panose="020B0604020202020204" pitchFamily="34" charset="0"/>
            </a:endParaRPr>
          </a:p>
          <a:p>
            <a:r>
              <a:rPr lang="zh-CN" altLang="en-US" sz="2800" b="1" dirty="0">
                <a:latin typeface="Arial" panose="020B0604020202020204" pitchFamily="34" charset="0"/>
              </a:rPr>
              <a:t>                           </a:t>
            </a:r>
            <a:endParaRPr lang="zh-CN" altLang="en-US" sz="2800" b="1" dirty="0">
              <a:latin typeface="Arial" panose="020B0604020202020204" pitchFamily="34" charset="0"/>
            </a:endParaRPr>
          </a:p>
          <a:p>
            <a:r>
              <a:rPr lang="zh-CN" altLang="en-US" sz="2800" b="1" dirty="0">
                <a:latin typeface="Arial" panose="020B0604020202020204" pitchFamily="34" charset="0"/>
              </a:rPr>
              <a:t>                         绿（        ） 亮（       ）  金（         ）</a:t>
            </a:r>
            <a:endParaRPr lang="zh-CN" altLang="en-US" sz="2800" b="1" dirty="0">
              <a:latin typeface="Arial" panose="020B0604020202020204" pitchFamily="34" charset="0"/>
            </a:endParaRPr>
          </a:p>
          <a:p>
            <a:endParaRPr lang="zh-CN" altLang="en-US" sz="2800" b="1" dirty="0">
              <a:latin typeface="Arial" panose="020B0604020202020204" pitchFamily="34" charset="0"/>
            </a:endParaRPr>
          </a:p>
        </p:txBody>
      </p:sp>
      <p:sp>
        <p:nvSpPr>
          <p:cNvPr id="12300" name="Text Box 12"/>
          <p:cNvSpPr txBox="1"/>
          <p:nvPr/>
        </p:nvSpPr>
        <p:spPr>
          <a:xfrm>
            <a:off x="4656138" y="4149725"/>
            <a:ext cx="1439862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2400" b="1" dirty="0">
                <a:latin typeface="Arial" panose="020B0604020202020204" pitchFamily="34" charset="0"/>
              </a:rPr>
              <a:t>高高兴兴</a:t>
            </a:r>
            <a:endParaRPr lang="zh-CN" altLang="en-US" sz="2400" b="1" dirty="0">
              <a:latin typeface="Arial" panose="020B0604020202020204" pitchFamily="34" charset="0"/>
            </a:endParaRPr>
          </a:p>
        </p:txBody>
      </p:sp>
      <p:sp>
        <p:nvSpPr>
          <p:cNvPr id="12301" name="Text Box 13"/>
          <p:cNvSpPr txBox="1"/>
          <p:nvPr/>
        </p:nvSpPr>
        <p:spPr>
          <a:xfrm>
            <a:off x="6456363" y="4149725"/>
            <a:ext cx="1655762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2400" b="1" dirty="0">
                <a:latin typeface="Arial" panose="020B0604020202020204" pitchFamily="34" charset="0"/>
              </a:rPr>
              <a:t>多多少少</a:t>
            </a:r>
            <a:endParaRPr lang="zh-CN" altLang="en-US" sz="2400" b="1" dirty="0">
              <a:latin typeface="Arial" panose="020B0604020202020204" pitchFamily="34" charset="0"/>
            </a:endParaRPr>
          </a:p>
        </p:txBody>
      </p:sp>
      <p:sp>
        <p:nvSpPr>
          <p:cNvPr id="12302" name="Text Box 14"/>
          <p:cNvSpPr txBox="1"/>
          <p:nvPr/>
        </p:nvSpPr>
        <p:spPr>
          <a:xfrm>
            <a:off x="8543925" y="4149725"/>
            <a:ext cx="1439863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2400" b="1" dirty="0">
                <a:latin typeface="Arial" panose="020B0604020202020204" pitchFamily="34" charset="0"/>
              </a:rPr>
              <a:t>欢欢乐乐</a:t>
            </a:r>
            <a:endParaRPr lang="zh-CN" altLang="en-US" sz="2400" b="1" dirty="0">
              <a:latin typeface="Arial" panose="020B0604020202020204" pitchFamily="34" charset="0"/>
            </a:endParaRPr>
          </a:p>
        </p:txBody>
      </p:sp>
      <p:sp>
        <p:nvSpPr>
          <p:cNvPr id="12303" name="Text Box 15"/>
          <p:cNvSpPr txBox="1"/>
          <p:nvPr/>
        </p:nvSpPr>
        <p:spPr>
          <a:xfrm>
            <a:off x="4872038" y="5013325"/>
            <a:ext cx="1079500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2400" b="1" dirty="0">
                <a:latin typeface="Arial" panose="020B0604020202020204" pitchFamily="34" charset="0"/>
              </a:rPr>
              <a:t>花花</a:t>
            </a:r>
            <a:endParaRPr lang="zh-CN" altLang="en-US" sz="2400" b="1" dirty="0">
              <a:latin typeface="Arial" panose="020B0604020202020204" pitchFamily="34" charset="0"/>
            </a:endParaRPr>
          </a:p>
        </p:txBody>
      </p:sp>
      <p:sp>
        <p:nvSpPr>
          <p:cNvPr id="12304" name="Text Box 16"/>
          <p:cNvSpPr txBox="1"/>
          <p:nvPr/>
        </p:nvSpPr>
        <p:spPr>
          <a:xfrm>
            <a:off x="6959600" y="5013325"/>
            <a:ext cx="865188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2400" b="1" dirty="0">
                <a:latin typeface="Arial" panose="020B0604020202020204" pitchFamily="34" charset="0"/>
              </a:rPr>
              <a:t>生生</a:t>
            </a:r>
            <a:endParaRPr lang="zh-CN" altLang="en-US" sz="2400" b="1" dirty="0">
              <a:latin typeface="Arial" panose="020B0604020202020204" pitchFamily="34" charset="0"/>
            </a:endParaRPr>
          </a:p>
        </p:txBody>
      </p:sp>
      <p:sp>
        <p:nvSpPr>
          <p:cNvPr id="12305" name="Text Box 17"/>
          <p:cNvSpPr txBox="1"/>
          <p:nvPr/>
        </p:nvSpPr>
        <p:spPr>
          <a:xfrm>
            <a:off x="9048750" y="5013325"/>
            <a:ext cx="935038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2400" b="1" dirty="0">
                <a:latin typeface="Arial" panose="020B0604020202020204" pitchFamily="34" charset="0"/>
              </a:rPr>
              <a:t>汪汪</a:t>
            </a:r>
            <a:endParaRPr lang="zh-CN" altLang="en-US" sz="2400" b="1" dirty="0">
              <a:latin typeface="Arial" panose="020B0604020202020204" pitchFamily="34" charset="0"/>
            </a:endParaRPr>
          </a:p>
        </p:txBody>
      </p:sp>
      <p:sp>
        <p:nvSpPr>
          <p:cNvPr id="12306" name="Text Box 18"/>
          <p:cNvSpPr txBox="1"/>
          <p:nvPr/>
        </p:nvSpPr>
        <p:spPr>
          <a:xfrm>
            <a:off x="4872038" y="5876925"/>
            <a:ext cx="936625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2400" b="1" dirty="0">
                <a:latin typeface="Arial" panose="020B0604020202020204" pitchFamily="34" charset="0"/>
              </a:rPr>
              <a:t>油油</a:t>
            </a:r>
            <a:endParaRPr lang="zh-CN" altLang="en-US" sz="2400" b="1" dirty="0">
              <a:latin typeface="Arial" panose="020B0604020202020204" pitchFamily="34" charset="0"/>
            </a:endParaRPr>
          </a:p>
        </p:txBody>
      </p:sp>
      <p:sp>
        <p:nvSpPr>
          <p:cNvPr id="12307" name="Text Box 19"/>
          <p:cNvSpPr txBox="1"/>
          <p:nvPr/>
        </p:nvSpPr>
        <p:spPr>
          <a:xfrm>
            <a:off x="6672263" y="5876925"/>
            <a:ext cx="863600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2400" b="1" dirty="0">
                <a:latin typeface="Arial" panose="020B0604020202020204" pitchFamily="34" charset="0"/>
              </a:rPr>
              <a:t>晶晶</a:t>
            </a:r>
            <a:endParaRPr lang="zh-CN" altLang="en-US" sz="2400" b="1" dirty="0">
              <a:latin typeface="Arial" panose="020B0604020202020204" pitchFamily="34" charset="0"/>
            </a:endParaRPr>
          </a:p>
        </p:txBody>
      </p:sp>
      <p:sp>
        <p:nvSpPr>
          <p:cNvPr id="12308" name="Text Box 20"/>
          <p:cNvSpPr txBox="1"/>
          <p:nvPr/>
        </p:nvSpPr>
        <p:spPr>
          <a:xfrm>
            <a:off x="8688388" y="5876925"/>
            <a:ext cx="1008062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2400" b="1" dirty="0">
                <a:latin typeface="Arial" panose="020B0604020202020204" pitchFamily="34" charset="0"/>
              </a:rPr>
              <a:t>灿灿</a:t>
            </a:r>
            <a:endParaRPr lang="zh-CN" altLang="en-US" sz="2400" b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2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2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2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2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2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23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23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23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23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23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23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23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23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23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23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23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23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23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23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123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123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2" grpId="0"/>
      <p:bldP spid="12293" grpId="0"/>
      <p:bldP spid="12294" grpId="0"/>
      <p:bldP spid="12296" grpId="0"/>
      <p:bldP spid="12297" grpId="0"/>
      <p:bldP spid="12298" grpId="0"/>
      <p:bldP spid="12299" grpId="0"/>
      <p:bldP spid="12300" grpId="0"/>
      <p:bldP spid="12301" grpId="0"/>
      <p:bldP spid="12302" grpId="0"/>
      <p:bldP spid="12303" grpId="0"/>
      <p:bldP spid="12304" grpId="0"/>
      <p:bldP spid="12305" grpId="0"/>
      <p:bldP spid="12306" grpId="0"/>
      <p:bldP spid="12307" grpId="0"/>
      <p:bldP spid="1230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840706" name="组合 1"/>
          <p:cNvGrpSpPr/>
          <p:nvPr/>
        </p:nvGrpSpPr>
        <p:grpSpPr>
          <a:xfrm>
            <a:off x="239713" y="112713"/>
            <a:ext cx="3906837" cy="1338262"/>
            <a:chOff x="0" y="0"/>
            <a:chExt cx="2930401" cy="1002532"/>
          </a:xfrm>
        </p:grpSpPr>
        <p:grpSp>
          <p:nvGrpSpPr>
            <p:cNvPr id="840707" name="组合 3"/>
            <p:cNvGrpSpPr/>
            <p:nvPr/>
          </p:nvGrpSpPr>
          <p:grpSpPr>
            <a:xfrm>
              <a:off x="709590" y="426708"/>
              <a:ext cx="2220811" cy="544595"/>
              <a:chOff x="0" y="0"/>
              <a:chExt cx="2221001" cy="659622"/>
            </a:xfrm>
          </p:grpSpPr>
          <p:pic>
            <p:nvPicPr>
              <p:cNvPr id="840708" name="图片 1"/>
              <p:cNvPicPr>
                <a:picLocks noChangeAspect="1"/>
              </p:cNvPicPr>
              <p:nvPr/>
            </p:nvPicPr>
            <p:blipFill>
              <a:blip r:embed="rId1">
                <a:clrChange>
                  <a:clrFrom>
                    <a:srgbClr val="FFFEFD"/>
                  </a:clrFrom>
                  <a:clrTo>
                    <a:srgbClr val="FFFEFD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132840" y="52186"/>
                <a:ext cx="2088161" cy="607436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840709" name="文本框 2"/>
              <p:cNvSpPr/>
              <p:nvPr/>
            </p:nvSpPr>
            <p:spPr>
              <a:xfrm>
                <a:off x="0" y="0"/>
                <a:ext cx="1927143" cy="604644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p>
                <a:pPr algn="ctr"/>
                <a:r>
                  <a:rPr lang="zh-CN" altLang="en-US" sz="3700" b="1" dirty="0">
                    <a:solidFill>
                      <a:srgbClr val="0070C0"/>
                    </a:solidFill>
                    <a:latin typeface="黑体" panose="02010609060101010101" pitchFamily="1" charset="-122"/>
                    <a:ea typeface="黑体" panose="02010609060101010101" pitchFamily="1" charset="-122"/>
                    <a:sym typeface="黑体" panose="02010609060101010101" pitchFamily="1" charset="-122"/>
                  </a:rPr>
                  <a:t>知识备查</a:t>
                </a:r>
                <a:endParaRPr lang="zh-CN" altLang="en-US" sz="3700" b="1" dirty="0">
                  <a:solidFill>
                    <a:srgbClr val="0070C0"/>
                  </a:solidFill>
                  <a:latin typeface="黑体" panose="02010609060101010101" pitchFamily="1" charset="-122"/>
                  <a:ea typeface="黑体" panose="02010609060101010101" pitchFamily="1" charset="-122"/>
                  <a:sym typeface="黑体" panose="02010609060101010101" pitchFamily="1" charset="-122"/>
                </a:endParaRPr>
              </a:p>
            </p:txBody>
          </p:sp>
        </p:grpSp>
        <p:pic>
          <p:nvPicPr>
            <p:cNvPr id="840710" name="Picture 8" descr="F:\外部文件\状元矢量无对联.pn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0"/>
              <a:ext cx="991131" cy="1002532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840711" name="矩形 2"/>
          <p:cNvSpPr/>
          <p:nvPr/>
        </p:nvSpPr>
        <p:spPr>
          <a:xfrm>
            <a:off x="3983038" y="1604963"/>
            <a:ext cx="1546225" cy="91281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300" b="1" dirty="0">
                <a:solidFill>
                  <a:srgbClr val="FF00FF"/>
                </a:solidFill>
                <a:latin typeface="黑体" panose="02010609060101010101" pitchFamily="1" charset="-122"/>
                <a:ea typeface="黑体" panose="02010609060101010101" pitchFamily="1" charset="-122"/>
                <a:sym typeface="黑体" panose="02010609060101010101" pitchFamily="1" charset="-122"/>
              </a:rPr>
              <a:t>猴子</a:t>
            </a:r>
            <a:endParaRPr lang="zh-CN" altLang="en-US" sz="5300" b="1" dirty="0">
              <a:solidFill>
                <a:srgbClr val="FF00FF"/>
              </a:solidFill>
              <a:latin typeface="黑体" panose="02010609060101010101" pitchFamily="1" charset="-122"/>
              <a:ea typeface="黑体" panose="02010609060101010101" pitchFamily="1" charset="-122"/>
              <a:sym typeface="黑体" panose="02010609060101010101" pitchFamily="1" charset="-122"/>
            </a:endParaRPr>
          </a:p>
        </p:txBody>
      </p:sp>
      <p:sp>
        <p:nvSpPr>
          <p:cNvPr id="840712" name="矩形 1"/>
          <p:cNvSpPr/>
          <p:nvPr/>
        </p:nvSpPr>
        <p:spPr>
          <a:xfrm>
            <a:off x="877888" y="2747963"/>
            <a:ext cx="7354887" cy="28527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20000"/>
              </a:lnSpc>
            </a:pPr>
            <a:r>
              <a:rPr lang="zh-CN" altLang="en-US" sz="3700" b="1" dirty="0">
                <a:solidFill>
                  <a:srgbClr val="000000"/>
                </a:solidFill>
                <a:latin typeface="楷体_GB2312" panose="02010600030101010101" pitchFamily="1" charset="-122"/>
                <a:ea typeface="楷体_GB2312" panose="02010600030101010101" pitchFamily="1" charset="-122"/>
                <a:sym typeface="楷体_GB2312" panose="02010600030101010101" pitchFamily="1" charset="-122"/>
              </a:rPr>
              <a:t>    灵长目动物，猴子一般大脑发达，眼眶朝向前方，眶间距离窄，手和脚的趾分开，大拇指灵活，大多数能与其他趾对握。</a:t>
            </a:r>
            <a:endParaRPr lang="zh-CN" altLang="en-US" sz="3700" b="1" dirty="0">
              <a:solidFill>
                <a:srgbClr val="000000"/>
              </a:solidFill>
              <a:latin typeface="楷体_GB2312" panose="02010600030101010101" pitchFamily="1" charset="-122"/>
              <a:ea typeface="楷体_GB2312" panose="02010600030101010101" pitchFamily="1" charset="-122"/>
              <a:sym typeface="楷体_GB2312" panose="02010600030101010101" pitchFamily="1" charset="-122"/>
            </a:endParaRPr>
          </a:p>
        </p:txBody>
      </p:sp>
      <p:pic>
        <p:nvPicPr>
          <p:cNvPr id="840713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15288" y="2179638"/>
            <a:ext cx="3441700" cy="25796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灯片编号占位符 1"/>
          <p:cNvSpPr/>
          <p:nvPr>
            <p:ph type="sldNum" sz="quarter" idx="12"/>
          </p:nvPr>
        </p:nvSpPr>
        <p:spPr/>
        <p:txBody>
          <a:bodyPr/>
          <a:p>
            <a:pPr lvl="0"/>
            <a:fld id="{9A0DB2DC-4C9A-4742-B13C-FB6460FD3503}" type="slidenum">
              <a:rPr lang="zh-CN" altLang="en-US" dirty="0">
                <a:ea typeface="宋体" panose="02010600030101010101" pitchFamily="2" charset="-122"/>
              </a:rPr>
            </a:fld>
            <a:endParaRPr lang="zh-CN" altLang="en-US" dirty="0"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0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7" dur="1000"/>
                                        <p:tgtEl>
                                          <p:spTgt spid="8407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407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407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07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12" dur="1000"/>
                                        <p:tgtEl>
                                          <p:spTgt spid="8407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407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407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0712" grpId="0" bldLvl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0482" name="Rectangle 3"/>
          <p:cNvSpPr>
            <a:spLocks noGrp="1"/>
          </p:cNvSpPr>
          <p:nvPr/>
        </p:nvSpPr>
        <p:spPr>
          <a:xfrm>
            <a:off x="1026160" y="1612265"/>
            <a:ext cx="9478010" cy="4791075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t"/>
          <a:p>
            <a:pPr marL="342900" indent="-342900">
              <a:spcBef>
                <a:spcPct val="20000"/>
              </a:spcBef>
              <a:buChar char="•"/>
            </a:pPr>
            <a:r>
              <a:rPr lang="zh-CN" altLang="en-US" sz="4000" b="1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一（ 只    ）鸟       一（    条  ）小船</a:t>
            </a:r>
            <a:endParaRPr lang="zh-CN" altLang="en-US" sz="4000" b="1" dirty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marL="342900" indent="-342900">
              <a:spcBef>
                <a:spcPct val="20000"/>
              </a:spcBef>
              <a:buChar char="•"/>
            </a:pPr>
            <a:r>
              <a:rPr lang="zh-CN" altLang="en-US" sz="4000" b="1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一（    头  ）牛      一（   艘   ）轮船</a:t>
            </a:r>
            <a:endParaRPr lang="zh-CN" altLang="en-US" sz="4000" b="1" dirty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marL="342900" indent="-342900">
              <a:spcBef>
                <a:spcPct val="20000"/>
              </a:spcBef>
              <a:buChar char="•"/>
            </a:pPr>
            <a:r>
              <a:rPr lang="zh-CN" altLang="en-US" sz="4000" b="1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一（   匹   ）马      一（   片  ）沙滩</a:t>
            </a:r>
            <a:endParaRPr lang="zh-CN" altLang="en-US" sz="4000" b="1" dirty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marL="342900" indent="-342900">
              <a:spcBef>
                <a:spcPct val="20000"/>
              </a:spcBef>
              <a:buChar char="•"/>
            </a:pPr>
            <a:r>
              <a:rPr lang="zh-CN" altLang="en-US" sz="4000" b="1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一（  辆    ）汽车  一（     片）果园</a:t>
            </a:r>
            <a:endParaRPr lang="zh-CN" altLang="en-US" sz="4000" b="1" dirty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marL="342900" indent="-342900">
              <a:spcBef>
                <a:spcPct val="20000"/>
              </a:spcBef>
              <a:buChar char="•"/>
            </a:pPr>
            <a:r>
              <a:rPr lang="zh-CN" altLang="en-US" sz="4000" b="1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一（块）玉米地     一（棵）桃树</a:t>
            </a:r>
            <a:endParaRPr lang="zh-CN" altLang="en-US" sz="4000" b="1" dirty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marL="342900" indent="-342900">
              <a:spcBef>
                <a:spcPct val="20000"/>
              </a:spcBef>
              <a:buChar char="•"/>
            </a:pPr>
            <a:r>
              <a:rPr lang="zh-CN" altLang="en-US" sz="4000" b="1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一（片）瓜地        </a:t>
            </a:r>
            <a:endParaRPr lang="zh-CN" altLang="en-US" sz="4000" b="1" dirty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5611" name="Text Box 13"/>
          <p:cNvSpPr txBox="1"/>
          <p:nvPr/>
        </p:nvSpPr>
        <p:spPr>
          <a:xfrm>
            <a:off x="2135188" y="476250"/>
            <a:ext cx="2592388" cy="101473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 eaLnBrk="0" hangingPunct="0">
              <a:spcBef>
                <a:spcPct val="50000"/>
              </a:spcBef>
            </a:pPr>
            <a:r>
              <a:rPr lang="zh-CN" altLang="en-US" sz="6000" b="1" noProof="1">
                <a:solidFill>
                  <a:srgbClr val="FF33CC"/>
                </a:solidFill>
                <a:effectLst>
                  <a:outerShdw dist="35921" dir="2699999" algn="ctr" rotWithShape="0">
                    <a:srgbClr val="C0C0C0"/>
                  </a:outerShdw>
                </a:effectLst>
                <a:latin typeface="楷体_GB2312" panose="02010600030101010101" pitchFamily="1" charset="-122"/>
                <a:ea typeface="楷体_GB2312" panose="02010600030101010101" pitchFamily="1" charset="-122"/>
                <a:cs typeface="+mn-cs"/>
              </a:rPr>
              <a:t>我会说</a:t>
            </a:r>
            <a:endParaRPr lang="zh-CN" altLang="en-US" sz="6000" b="1" noProof="1">
              <a:solidFill>
                <a:srgbClr val="FF33CC"/>
              </a:solidFill>
              <a:effectLst>
                <a:outerShdw dist="35921" dir="2699999" algn="ctr" rotWithShape="0">
                  <a:srgbClr val="C0C0C0"/>
                </a:outerShdw>
              </a:effectLst>
              <a:latin typeface="楷体_GB2312" panose="02010600030101010101" pitchFamily="1" charset="-122"/>
              <a:ea typeface="楷体_GB2312" panose="02010600030101010101" pitchFamily="1" charset="-122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65282" name="矩形 2"/>
          <p:cNvSpPr/>
          <p:nvPr/>
        </p:nvSpPr>
        <p:spPr>
          <a:xfrm>
            <a:off x="1008063" y="795338"/>
            <a:ext cx="7967662" cy="8397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30000"/>
              </a:lnSpc>
            </a:pPr>
            <a:r>
              <a:rPr lang="zh-CN" altLang="en-US" sz="3700" b="1" dirty="0">
                <a:solidFill>
                  <a:srgbClr val="000000"/>
                </a:solidFill>
                <a:latin typeface="黑体" panose="02010609060101010101" pitchFamily="1" charset="-122"/>
                <a:ea typeface="黑体" panose="02010609060101010101" pitchFamily="1" charset="-122"/>
                <a:sym typeface="黑体" panose="02010609060101010101" pitchFamily="1" charset="-122"/>
              </a:rPr>
              <a:t>读一读，再选几个词各说一句话。</a:t>
            </a:r>
            <a:endParaRPr lang="zh-CN" altLang="en-US" sz="3700" b="1" dirty="0">
              <a:solidFill>
                <a:srgbClr val="000000"/>
              </a:solidFill>
              <a:latin typeface="黑体" panose="02010609060101010101" pitchFamily="1" charset="-122"/>
              <a:ea typeface="黑体" panose="02010609060101010101" pitchFamily="1" charset="-122"/>
              <a:sym typeface="黑体" panose="02010609060101010101" pitchFamily="1" charset="-122"/>
            </a:endParaRPr>
          </a:p>
        </p:txBody>
      </p:sp>
      <p:sp>
        <p:nvSpPr>
          <p:cNvPr id="865283" name="矩形 4"/>
          <p:cNvSpPr/>
          <p:nvPr/>
        </p:nvSpPr>
        <p:spPr>
          <a:xfrm>
            <a:off x="1008063" y="2947988"/>
            <a:ext cx="9605962" cy="3081337"/>
          </a:xfrm>
          <a:prstGeom prst="rect">
            <a:avLst/>
          </a:prstGeom>
          <a:solidFill>
            <a:srgbClr val="FFFFFF">
              <a:alpha val="64999"/>
            </a:srgbClr>
          </a:solidFill>
          <a:ln w="9525">
            <a:noFill/>
          </a:ln>
        </p:spPr>
        <p:txBody>
          <a:bodyPr>
            <a:spAutoFit/>
          </a:bodyPr>
          <a:p>
            <a:pPr>
              <a:lnSpc>
                <a:spcPct val="130000"/>
              </a:lnSpc>
            </a:pPr>
            <a:r>
              <a:rPr lang="zh-CN" altLang="en-US" sz="3700" b="1" dirty="0">
                <a:solidFill>
                  <a:srgbClr val="0000FF"/>
                </a:solidFill>
                <a:latin typeface="黑体" panose="02010609060101010101" pitchFamily="1" charset="-122"/>
                <a:ea typeface="黑体" panose="02010609060101010101" pitchFamily="1" charset="-122"/>
                <a:sym typeface="黑体" panose="02010609060101010101" pitchFamily="1" charset="-122"/>
              </a:rPr>
              <a:t>参考答案：</a:t>
            </a:r>
            <a:endParaRPr lang="en-US" altLang="x-none" sz="3700" b="1" dirty="0">
              <a:solidFill>
                <a:srgbClr val="0000FF"/>
              </a:solidFill>
              <a:latin typeface="黑体" panose="02010609060101010101" pitchFamily="1" charset="-122"/>
              <a:ea typeface="黑体" panose="02010609060101010101" pitchFamily="1" charset="-122"/>
              <a:sym typeface="黑体" panose="02010609060101010101" pitchFamily="1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3700" b="1" dirty="0">
                <a:solidFill>
                  <a:srgbClr val="0000FF"/>
                </a:solidFill>
                <a:latin typeface="黑体" panose="02010609060101010101" pitchFamily="1" charset="-122"/>
                <a:ea typeface="黑体" panose="02010609060101010101" pitchFamily="1" charset="-122"/>
                <a:sym typeface="黑体" panose="02010609060101010101" pitchFamily="1" charset="-122"/>
              </a:rPr>
              <a:t>    下课了，几个男生在一起掰手腕。</a:t>
            </a:r>
            <a:endParaRPr lang="en-US" altLang="x-none" sz="3700" b="1" dirty="0">
              <a:solidFill>
                <a:srgbClr val="0000FF"/>
              </a:solidFill>
              <a:latin typeface="黑体" panose="02010609060101010101" pitchFamily="1" charset="-122"/>
              <a:ea typeface="黑体" panose="02010609060101010101" pitchFamily="1" charset="-122"/>
              <a:sym typeface="黑体" panose="02010609060101010101" pitchFamily="1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3700" b="1" dirty="0">
                <a:solidFill>
                  <a:srgbClr val="0000FF"/>
                </a:solidFill>
                <a:latin typeface="黑体" panose="02010609060101010101" pitchFamily="1" charset="-122"/>
                <a:ea typeface="黑体" panose="02010609060101010101" pitchFamily="1" charset="-122"/>
                <a:sym typeface="黑体" panose="02010609060101010101" pitchFamily="1" charset="-122"/>
              </a:rPr>
              <a:t>    爸爸力气真大，能扛起一袋大米。</a:t>
            </a:r>
            <a:endParaRPr lang="en-US" altLang="x-none" sz="3700" b="1" dirty="0">
              <a:solidFill>
                <a:srgbClr val="0000FF"/>
              </a:solidFill>
              <a:latin typeface="黑体" panose="02010609060101010101" pitchFamily="1" charset="-122"/>
              <a:ea typeface="黑体" panose="02010609060101010101" pitchFamily="1" charset="-122"/>
              <a:sym typeface="黑体" panose="02010609060101010101" pitchFamily="1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3700" b="1" dirty="0">
                <a:solidFill>
                  <a:srgbClr val="0000FF"/>
                </a:solidFill>
                <a:latin typeface="黑体" panose="02010609060101010101" pitchFamily="1" charset="-122"/>
                <a:ea typeface="黑体" panose="02010609060101010101" pitchFamily="1" charset="-122"/>
                <a:sym typeface="黑体" panose="02010609060101010101" pitchFamily="1" charset="-122"/>
              </a:rPr>
              <a:t>    我们不能随地扔垃圾。</a:t>
            </a:r>
            <a:endParaRPr lang="en-US" altLang="x-none" sz="3700" b="1" dirty="0">
              <a:solidFill>
                <a:srgbClr val="0000FF"/>
              </a:solidFill>
              <a:latin typeface="黑体" panose="02010609060101010101" pitchFamily="1" charset="-122"/>
              <a:ea typeface="黑体" panose="02010609060101010101" pitchFamily="1" charset="-122"/>
              <a:sym typeface="黑体" panose="02010609060101010101" pitchFamily="1" charset="-122"/>
            </a:endParaRPr>
          </a:p>
        </p:txBody>
      </p:sp>
      <p:sp>
        <p:nvSpPr>
          <p:cNvPr id="865284" name="矩形 1"/>
          <p:cNvSpPr/>
          <p:nvPr/>
        </p:nvSpPr>
        <p:spPr>
          <a:xfrm>
            <a:off x="2063750" y="1670050"/>
            <a:ext cx="7832725" cy="6667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3700" b="1" dirty="0">
                <a:solidFill>
                  <a:srgbClr val="000000"/>
                </a:solidFill>
                <a:latin typeface="黑体" panose="02010609060101010101" pitchFamily="1" charset="-122"/>
                <a:ea typeface="黑体" panose="02010609060101010101" pitchFamily="1" charset="-122"/>
                <a:sym typeface="黑体" panose="02010609060101010101" pitchFamily="1" charset="-122"/>
              </a:rPr>
              <a:t>掰    扛    扔    摘    捧    抱</a:t>
            </a:r>
            <a:endParaRPr lang="zh-CN" altLang="en-US" sz="3700" b="1" dirty="0">
              <a:solidFill>
                <a:srgbClr val="000000"/>
              </a:solidFill>
              <a:latin typeface="黑体" panose="02010609060101010101" pitchFamily="1" charset="-122"/>
              <a:ea typeface="黑体" panose="02010609060101010101" pitchFamily="1" charset="-122"/>
              <a:sym typeface="黑体" panose="02010609060101010101" pitchFamily="1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5283">
                                            <p:txEl>
                                              <p:charRg st="0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7" dur="1000"/>
                                        <p:tgtEl>
                                          <p:spTgt spid="865283">
                                            <p:txEl>
                                              <p:charRg st="0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65283">
                                            <p:txEl>
                                              <p:charRg st="0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65283">
                                            <p:txEl>
                                              <p:charRg st="0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5283">
                                            <p:txEl>
                                              <p:charRg st="6" end="2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arn(inVertical)">
                                      <p:cBhvr>
                                        <p:cTn id="14" dur="500"/>
                                        <p:tgtEl>
                                          <p:spTgt spid="865283">
                                            <p:txEl>
                                              <p:charRg st="6" end="2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5283">
                                            <p:txEl>
                                              <p:charRg st="26" end="4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arn(inVertical)">
                                      <p:cBhvr>
                                        <p:cTn id="19" dur="500"/>
                                        <p:tgtEl>
                                          <p:spTgt spid="865283">
                                            <p:txEl>
                                              <p:charRg st="26" end="4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5283">
                                            <p:txEl>
                                              <p:charRg st="46" end="6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arn(inVertical)">
                                      <p:cBhvr>
                                        <p:cTn id="24" dur="500"/>
                                        <p:tgtEl>
                                          <p:spTgt spid="865283">
                                            <p:txEl>
                                              <p:charRg st="46" end="6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194" name="Text Box 2"/>
          <p:cNvSpPr txBox="1"/>
          <p:nvPr/>
        </p:nvSpPr>
        <p:spPr>
          <a:xfrm>
            <a:off x="2057400" y="4183063"/>
            <a:ext cx="8077200" cy="175323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3600" b="1" dirty="0">
                <a:latin typeface="Arial" panose="020B0604020202020204" pitchFamily="34" charset="0"/>
                <a:ea typeface="宋体" panose="02010600030101010101" pitchFamily="2" charset="-122"/>
              </a:rPr>
              <a:t>       有一天，小</a:t>
            </a:r>
            <a:r>
              <a:rPr lang="zh-CN" altLang="en-US" sz="36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猴</a:t>
            </a:r>
            <a:r>
              <a:rPr lang="zh-CN" altLang="en-US" sz="3600" b="1" dirty="0">
                <a:latin typeface="Arial" panose="020B0604020202020204" pitchFamily="34" charset="0"/>
                <a:ea typeface="宋体" panose="02010600030101010101" pitchFamily="2" charset="-122"/>
              </a:rPr>
              <a:t>子下山来，走到一块玉米地里。他看见玉米</a:t>
            </a:r>
            <a:r>
              <a:rPr lang="zh-CN" altLang="en-US" sz="36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结</a:t>
            </a:r>
            <a:r>
              <a:rPr lang="zh-CN" altLang="en-US" sz="3600" b="1" dirty="0">
                <a:latin typeface="Arial" panose="020B0604020202020204" pitchFamily="34" charset="0"/>
                <a:ea typeface="宋体" panose="02010600030101010101" pitchFamily="2" charset="-122"/>
              </a:rPr>
              <a:t>得又大又多，非常高兴，就</a:t>
            </a:r>
            <a:r>
              <a:rPr lang="zh-CN" altLang="en-US" sz="36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掰</a:t>
            </a:r>
            <a:r>
              <a:rPr lang="zh-CN" altLang="en-US" sz="3600" b="1" dirty="0">
                <a:latin typeface="Arial" panose="020B0604020202020204" pitchFamily="34" charset="0"/>
                <a:ea typeface="宋体" panose="02010600030101010101" pitchFamily="2" charset="-122"/>
              </a:rPr>
              <a:t>了一个，扛着往前走。</a:t>
            </a:r>
            <a:endParaRPr lang="zh-CN" altLang="en-US" sz="36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6803" name="Line 3"/>
          <p:cNvSpPr/>
          <p:nvPr/>
        </p:nvSpPr>
        <p:spPr>
          <a:xfrm>
            <a:off x="7696200" y="5314950"/>
            <a:ext cx="1828800" cy="0"/>
          </a:xfrm>
          <a:prstGeom prst="line">
            <a:avLst/>
          </a:prstGeom>
          <a:ln w="38100" cap="flat" cmpd="sng">
            <a:solidFill>
              <a:srgbClr val="FF33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76804" name="Oval 4"/>
          <p:cNvSpPr/>
          <p:nvPr/>
        </p:nvSpPr>
        <p:spPr>
          <a:xfrm>
            <a:off x="4845050" y="5314950"/>
            <a:ext cx="609600" cy="609600"/>
          </a:xfrm>
          <a:prstGeom prst="ellipse">
            <a:avLst/>
          </a:prstGeom>
          <a:noFill/>
          <a:ln w="19050" cap="flat" cmpd="sng">
            <a:solidFill>
              <a:srgbClr val="FF330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6805" name="Oval 5"/>
          <p:cNvSpPr/>
          <p:nvPr/>
        </p:nvSpPr>
        <p:spPr>
          <a:xfrm>
            <a:off x="7105650" y="5314950"/>
            <a:ext cx="609600" cy="609600"/>
          </a:xfrm>
          <a:prstGeom prst="ellipse">
            <a:avLst/>
          </a:prstGeom>
          <a:noFill/>
          <a:ln w="19050" cap="flat" cmpd="sng">
            <a:solidFill>
              <a:srgbClr val="FF330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8198" name="图片 6" descr="6_14555cba1e7g201SysCutcloud_65139837_5_4b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013710" y="1548130"/>
            <a:ext cx="6417310" cy="233489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199" name="文本框 2"/>
          <p:cNvSpPr txBox="1"/>
          <p:nvPr/>
        </p:nvSpPr>
        <p:spPr>
          <a:xfrm>
            <a:off x="1784350" y="306388"/>
            <a:ext cx="2413000" cy="706755"/>
          </a:xfrm>
          <a:prstGeom prst="rect">
            <a:avLst/>
          </a:prstGeom>
          <a:solidFill>
            <a:srgbClr val="FFFF00"/>
          </a:solidFill>
          <a:ln w="9525">
            <a:noFill/>
          </a:ln>
        </p:spPr>
        <p:txBody>
          <a:bodyPr wrap="square" anchor="t">
            <a:spAutoFit/>
          </a:bodyPr>
          <a:p>
            <a:r>
              <a:rPr lang="zh-CN" altLang="en-US" sz="4000" b="1">
                <a:latin typeface="Arial" panose="020B0604020202020204" pitchFamily="34" charset="0"/>
                <a:ea typeface="宋体" panose="02010600030101010101" pitchFamily="2" charset="-122"/>
              </a:rPr>
              <a:t>课文讲解</a:t>
            </a:r>
            <a:endParaRPr lang="zh-CN" altLang="en-US" sz="4000" b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68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768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768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804" grpId="0" bldLvl="0" animBg="1"/>
      <p:bldP spid="76805" grpId="0" bldLvl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9218" name="图片 1" descr="b53103ab020aaae1a59dd24e3d8c52268d78178e3f9d3-lQso82_fw65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539875" y="-3175"/>
            <a:ext cx="5281613" cy="31067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219" name="图片 2" descr="gfggf"/>
          <p:cNvPicPr>
            <a:picLocks noChangeAspect="1"/>
          </p:cNvPicPr>
          <p:nvPr/>
        </p:nvPicPr>
        <p:blipFill>
          <a:blip r:embed="rId2"/>
          <a:srcRect r="8313" b="2541"/>
          <a:stretch>
            <a:fillRect/>
          </a:stretch>
        </p:blipFill>
        <p:spPr>
          <a:xfrm>
            <a:off x="1539875" y="3103563"/>
            <a:ext cx="5281613" cy="37480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220" name="文本框 3"/>
          <p:cNvSpPr txBox="1"/>
          <p:nvPr/>
        </p:nvSpPr>
        <p:spPr>
          <a:xfrm>
            <a:off x="7143750" y="2481263"/>
            <a:ext cx="3362325" cy="101473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r>
              <a:rPr lang="zh-CN" altLang="en-US" sz="6000" b="1">
                <a:latin typeface="Arial" panose="020B0604020202020204" pitchFamily="34" charset="0"/>
                <a:ea typeface="宋体" panose="02010600030101010101" pitchFamily="2" charset="-122"/>
              </a:rPr>
              <a:t>又</a:t>
            </a:r>
            <a:r>
              <a:rPr lang="zh-CN" altLang="en-US" sz="6000" b="1">
                <a:solidFill>
                  <a:srgbClr val="FF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大</a:t>
            </a:r>
            <a:r>
              <a:rPr lang="zh-CN" altLang="en-US" sz="6000" b="1">
                <a:latin typeface="Arial" panose="020B0604020202020204" pitchFamily="34" charset="0"/>
                <a:ea typeface="宋体" panose="02010600030101010101" pitchFamily="2" charset="-122"/>
              </a:rPr>
              <a:t>又</a:t>
            </a:r>
            <a:r>
              <a:rPr lang="zh-CN" altLang="en-US" sz="6000" b="1">
                <a:solidFill>
                  <a:srgbClr val="FF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多</a:t>
            </a:r>
            <a:endParaRPr lang="zh-CN" altLang="en-US" sz="6000" b="1">
              <a:solidFill>
                <a:srgbClr val="FF00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266" name="Rectangle 2"/>
          <p:cNvSpPr>
            <a:spLocks noGrp="1"/>
          </p:cNvSpPr>
          <p:nvPr>
            <p:ph type="title"/>
          </p:nvPr>
        </p:nvSpPr>
        <p:spPr/>
        <p:txBody>
          <a:bodyPr vert="horz" wrap="square" lIns="91440" tIns="45720" rIns="91440" bIns="45720" anchor="ctr"/>
          <a:p>
            <a:pPr eaLnBrk="1" hangingPunct="1"/>
            <a:endParaRPr lang="zh-CN" altLang="en-US" dirty="0"/>
          </a:p>
        </p:txBody>
      </p:sp>
      <p:sp>
        <p:nvSpPr>
          <p:cNvPr id="11267" name="Rectangle 3"/>
          <p:cNvSpPr>
            <a:spLocks noGrp="1"/>
          </p:cNvSpPr>
          <p:nvPr>
            <p:ph idx="1"/>
          </p:nvPr>
        </p:nvSpPr>
        <p:spPr>
          <a:xfrm>
            <a:off x="3071813" y="5816600"/>
            <a:ext cx="7283450" cy="1041400"/>
          </a:xfrm>
        </p:spPr>
        <p:txBody>
          <a:bodyPr vert="horz" wrap="square" lIns="91440" tIns="45720" rIns="91440" bIns="45720" anchor="t">
            <a:normAutofit fontScale="90000" lnSpcReduction="10000"/>
          </a:bodyPr>
          <a:p>
            <a:pPr eaLnBrk="1" hangingPunct="1">
              <a:lnSpc>
                <a:spcPct val="80000"/>
              </a:lnSpc>
              <a:buNone/>
            </a:pPr>
            <a:r>
              <a:rPr lang="zh-CN" altLang="en-US" sz="7200" dirty="0">
                <a:ea typeface="KaiTi_GB2312" pitchFamily="49" charset="-122"/>
              </a:rPr>
              <a:t>掰</a:t>
            </a:r>
            <a:r>
              <a:rPr lang="en-US" altLang="zh-CN" sz="7200" dirty="0">
                <a:ea typeface="KaiTi_GB2312" pitchFamily="49" charset="-122"/>
              </a:rPr>
              <a:t>(bāi)</a:t>
            </a:r>
            <a:r>
              <a:rPr lang="zh-CN" altLang="en-US" sz="7200" dirty="0">
                <a:ea typeface="KaiTi_GB2312" pitchFamily="49" charset="-122"/>
              </a:rPr>
              <a:t>玉米</a:t>
            </a:r>
            <a:endParaRPr lang="zh-CN" altLang="en-US" sz="7200" dirty="0">
              <a:ea typeface="KaiTi_GB2312" pitchFamily="49" charset="-122"/>
            </a:endParaRPr>
          </a:p>
        </p:txBody>
      </p:sp>
      <p:pic>
        <p:nvPicPr>
          <p:cNvPr id="11268" name="Picture 4" descr="玉米地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524000" y="0"/>
            <a:ext cx="9144000" cy="56451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2290" name="Rectangle 2"/>
          <p:cNvSpPr>
            <a:spLocks noGrp="1"/>
          </p:cNvSpPr>
          <p:nvPr>
            <p:ph type="title"/>
          </p:nvPr>
        </p:nvSpPr>
        <p:spPr/>
        <p:txBody>
          <a:bodyPr vert="horz" wrap="square" lIns="91440" tIns="45720" rIns="91440" bIns="45720" anchor="ctr"/>
          <a:p>
            <a:pPr eaLnBrk="1" hangingPunct="1"/>
            <a:endParaRPr lang="zh-CN" altLang="en-US" dirty="0"/>
          </a:p>
        </p:txBody>
      </p:sp>
      <p:sp>
        <p:nvSpPr>
          <p:cNvPr id="12291" name="Rectangle 3"/>
          <p:cNvSpPr>
            <a:spLocks noGrp="1"/>
          </p:cNvSpPr>
          <p:nvPr>
            <p:ph idx="1"/>
          </p:nvPr>
        </p:nvSpPr>
        <p:spPr>
          <a:xfrm>
            <a:off x="4008438" y="6021388"/>
            <a:ext cx="8229600" cy="836612"/>
          </a:xfrm>
        </p:spPr>
        <p:txBody>
          <a:bodyPr vert="horz" wrap="square" lIns="91440" tIns="45720" rIns="91440" bIns="45720" anchor="t"/>
          <a:p>
            <a:pPr algn="ctr" eaLnBrk="1" hangingPunct="1">
              <a:buNone/>
            </a:pPr>
            <a:r>
              <a:rPr lang="zh-CN" altLang="en-US" sz="4000" b="1" dirty="0"/>
              <a:t>扛</a:t>
            </a:r>
            <a:r>
              <a:rPr lang="en-US" altLang="zh-CN" sz="4000" b="1" dirty="0"/>
              <a:t>(káng)</a:t>
            </a:r>
            <a:r>
              <a:rPr lang="zh-CN" altLang="en-US" sz="4000" b="1" dirty="0"/>
              <a:t>着往前走</a:t>
            </a:r>
            <a:endParaRPr lang="zh-CN" altLang="en-US" sz="4000" b="1" dirty="0"/>
          </a:p>
        </p:txBody>
      </p:sp>
      <p:pic>
        <p:nvPicPr>
          <p:cNvPr id="12292" name="Picture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524000" y="0"/>
            <a:ext cx="9144000" cy="6021388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851970" name="Picture 16" descr="C:\Documents and Settings\Administrator\桌面\新建文件夹\续143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823200" y="1293813"/>
            <a:ext cx="3741738" cy="28082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51971" name="矩形 9"/>
          <p:cNvSpPr/>
          <p:nvPr/>
        </p:nvSpPr>
        <p:spPr>
          <a:xfrm>
            <a:off x="622300" y="1797050"/>
            <a:ext cx="6116638" cy="838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30000"/>
              </a:lnSpc>
            </a:pPr>
            <a:r>
              <a:rPr lang="en-US" altLang="x-none" sz="3700" b="1" dirty="0">
                <a:solidFill>
                  <a:srgbClr val="000000"/>
                </a:solidFill>
                <a:latin typeface="黑体" panose="02010609060101010101" pitchFamily="1" charset="-122"/>
                <a:ea typeface="黑体" panose="02010609060101010101" pitchFamily="1" charset="-122"/>
                <a:sym typeface="黑体" panose="02010609060101010101" pitchFamily="1" charset="-122"/>
              </a:rPr>
              <a:t>1.</a:t>
            </a:r>
            <a:r>
              <a:rPr lang="zh-CN" altLang="en-US" sz="3700" b="1" dirty="0">
                <a:solidFill>
                  <a:srgbClr val="000000"/>
                </a:solidFill>
                <a:latin typeface="黑体" panose="02010609060101010101" pitchFamily="1" charset="-122"/>
                <a:ea typeface="黑体" panose="02010609060101010101" pitchFamily="1" charset="-122"/>
                <a:sym typeface="黑体" panose="02010609060101010101" pitchFamily="1" charset="-122"/>
              </a:rPr>
              <a:t>这是什么地方？</a:t>
            </a:r>
            <a:endParaRPr lang="zh-CN" altLang="en-US" sz="3700" b="1" dirty="0">
              <a:solidFill>
                <a:srgbClr val="000000"/>
              </a:solidFill>
              <a:latin typeface="黑体" panose="02010609060101010101" pitchFamily="1" charset="-122"/>
              <a:ea typeface="黑体" panose="02010609060101010101" pitchFamily="1" charset="-122"/>
              <a:sym typeface="黑体" panose="02010609060101010101" pitchFamily="1" charset="-122"/>
            </a:endParaRPr>
          </a:p>
        </p:txBody>
      </p:sp>
      <p:sp>
        <p:nvSpPr>
          <p:cNvPr id="851972" name="矩形 14"/>
          <p:cNvSpPr/>
          <p:nvPr/>
        </p:nvSpPr>
        <p:spPr>
          <a:xfrm>
            <a:off x="431800" y="736600"/>
            <a:ext cx="7872413" cy="838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30000"/>
              </a:lnSpc>
            </a:pPr>
            <a:r>
              <a:rPr lang="zh-CN" altLang="en-US" sz="3700" b="1" dirty="0">
                <a:solidFill>
                  <a:srgbClr val="000000"/>
                </a:solidFill>
                <a:latin typeface="黑体" panose="02010609060101010101" pitchFamily="1" charset="-122"/>
                <a:ea typeface="黑体" panose="02010609060101010101" pitchFamily="1" charset="-122"/>
                <a:sym typeface="黑体" panose="02010609060101010101" pitchFamily="1" charset="-122"/>
              </a:rPr>
              <a:t>根据图片，结合课文找一找：</a:t>
            </a:r>
            <a:endParaRPr lang="zh-CN" altLang="en-US" sz="3700" b="1" dirty="0">
              <a:solidFill>
                <a:srgbClr val="000000"/>
              </a:solidFill>
              <a:latin typeface="黑体" panose="02010609060101010101" pitchFamily="1" charset="-122"/>
              <a:ea typeface="黑体" panose="02010609060101010101" pitchFamily="1" charset="-122"/>
              <a:sym typeface="黑体" panose="02010609060101010101" pitchFamily="1" charset="-122"/>
            </a:endParaRPr>
          </a:p>
        </p:txBody>
      </p:sp>
      <p:sp>
        <p:nvSpPr>
          <p:cNvPr id="851973" name="矩形 9"/>
          <p:cNvSpPr/>
          <p:nvPr/>
        </p:nvSpPr>
        <p:spPr>
          <a:xfrm>
            <a:off x="1141413" y="2474913"/>
            <a:ext cx="2566987" cy="838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30000"/>
              </a:lnSpc>
            </a:pPr>
            <a:r>
              <a:rPr lang="zh-CN" altLang="en-US" sz="3700" b="1" dirty="0">
                <a:solidFill>
                  <a:srgbClr val="FF00FF"/>
                </a:solidFill>
                <a:latin typeface="楷体_GB2312" panose="02010600030101010101" pitchFamily="1" charset="-122"/>
                <a:ea typeface="楷体_GB2312" panose="02010600030101010101" pitchFamily="1" charset="-122"/>
                <a:sym typeface="楷体_GB2312" panose="02010600030101010101" pitchFamily="1" charset="-122"/>
              </a:rPr>
              <a:t>玉米地</a:t>
            </a:r>
            <a:endParaRPr lang="zh-CN" altLang="en-US" sz="3700" b="1" dirty="0">
              <a:solidFill>
                <a:srgbClr val="FF00FF"/>
              </a:solidFill>
              <a:latin typeface="楷体_GB2312" panose="02010600030101010101" pitchFamily="1" charset="-122"/>
              <a:ea typeface="楷体_GB2312" panose="02010600030101010101" pitchFamily="1" charset="-122"/>
              <a:sym typeface="楷体_GB2312" panose="02010600030101010101" pitchFamily="1" charset="-122"/>
            </a:endParaRPr>
          </a:p>
        </p:txBody>
      </p:sp>
      <p:sp>
        <p:nvSpPr>
          <p:cNvPr id="851974" name="矩形 9"/>
          <p:cNvSpPr/>
          <p:nvPr/>
        </p:nvSpPr>
        <p:spPr>
          <a:xfrm>
            <a:off x="623888" y="3240088"/>
            <a:ext cx="6116637" cy="8397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30000"/>
              </a:lnSpc>
            </a:pPr>
            <a:r>
              <a:rPr lang="en-US" altLang="x-none" sz="3700" b="1" dirty="0">
                <a:solidFill>
                  <a:srgbClr val="000000"/>
                </a:solidFill>
                <a:latin typeface="黑体" panose="02010609060101010101" pitchFamily="1" charset="-122"/>
                <a:ea typeface="黑体" panose="02010609060101010101" pitchFamily="1" charset="-122"/>
                <a:sym typeface="黑体" panose="02010609060101010101" pitchFamily="1" charset="-122"/>
              </a:rPr>
              <a:t>2.</a:t>
            </a:r>
            <a:r>
              <a:rPr lang="zh-CN" altLang="en-US" sz="3700" b="1" dirty="0">
                <a:solidFill>
                  <a:srgbClr val="000000"/>
                </a:solidFill>
                <a:latin typeface="黑体" panose="02010609060101010101" pitchFamily="1" charset="-122"/>
                <a:ea typeface="黑体" panose="02010609060101010101" pitchFamily="1" charset="-122"/>
                <a:sym typeface="黑体" panose="02010609060101010101" pitchFamily="1" charset="-122"/>
              </a:rPr>
              <a:t>你看见了什么？</a:t>
            </a:r>
            <a:endParaRPr lang="zh-CN" altLang="en-US" sz="3700" b="1" dirty="0">
              <a:solidFill>
                <a:srgbClr val="000000"/>
              </a:solidFill>
              <a:latin typeface="黑体" panose="02010609060101010101" pitchFamily="1" charset="-122"/>
              <a:ea typeface="黑体" panose="02010609060101010101" pitchFamily="1" charset="-122"/>
              <a:sym typeface="黑体" panose="02010609060101010101" pitchFamily="1" charset="-122"/>
            </a:endParaRPr>
          </a:p>
        </p:txBody>
      </p:sp>
      <p:sp>
        <p:nvSpPr>
          <p:cNvPr id="851975" name="矩形 9"/>
          <p:cNvSpPr/>
          <p:nvPr/>
        </p:nvSpPr>
        <p:spPr>
          <a:xfrm>
            <a:off x="1103313" y="4008438"/>
            <a:ext cx="4610100" cy="8397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30000"/>
              </a:lnSpc>
            </a:pPr>
            <a:r>
              <a:rPr lang="zh-CN" altLang="en-US" sz="3700" b="1" dirty="0">
                <a:solidFill>
                  <a:srgbClr val="FF00FF"/>
                </a:solidFill>
                <a:latin typeface="楷体_GB2312" panose="02010600030101010101" pitchFamily="1" charset="-122"/>
                <a:ea typeface="楷体_GB2312" panose="02010600030101010101" pitchFamily="1" charset="-122"/>
                <a:sym typeface="楷体_GB2312" panose="02010600030101010101" pitchFamily="1" charset="-122"/>
              </a:rPr>
              <a:t>小猴子、玉米</a:t>
            </a:r>
            <a:endParaRPr lang="zh-CN" altLang="en-US" sz="3700" b="1" dirty="0">
              <a:solidFill>
                <a:srgbClr val="FF00FF"/>
              </a:solidFill>
              <a:latin typeface="楷体_GB2312" panose="02010600030101010101" pitchFamily="1" charset="-122"/>
              <a:ea typeface="楷体_GB2312" panose="02010600030101010101" pitchFamily="1" charset="-122"/>
              <a:sym typeface="楷体_GB2312" panose="02010600030101010101" pitchFamily="1" charset="-122"/>
            </a:endParaRPr>
          </a:p>
        </p:txBody>
      </p:sp>
      <p:sp>
        <p:nvSpPr>
          <p:cNvPr id="851976" name="矩形 9"/>
          <p:cNvSpPr/>
          <p:nvPr/>
        </p:nvSpPr>
        <p:spPr>
          <a:xfrm>
            <a:off x="623888" y="4776788"/>
            <a:ext cx="6116637" cy="8397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30000"/>
              </a:lnSpc>
            </a:pPr>
            <a:r>
              <a:rPr lang="en-US" altLang="x-none" sz="3700" b="1" dirty="0">
                <a:solidFill>
                  <a:srgbClr val="000000"/>
                </a:solidFill>
                <a:latin typeface="黑体" panose="02010609060101010101" pitchFamily="1" charset="-122"/>
                <a:ea typeface="黑体" panose="02010609060101010101" pitchFamily="1" charset="-122"/>
                <a:sym typeface="黑体" panose="02010609060101010101" pitchFamily="1" charset="-122"/>
              </a:rPr>
              <a:t>3.</a:t>
            </a:r>
            <a:r>
              <a:rPr lang="zh-CN" altLang="en-US" sz="3700" b="1" dirty="0">
                <a:solidFill>
                  <a:srgbClr val="000000"/>
                </a:solidFill>
                <a:latin typeface="黑体" panose="02010609060101010101" pitchFamily="1" charset="-122"/>
                <a:ea typeface="黑体" panose="02010609060101010101" pitchFamily="1" charset="-122"/>
                <a:sym typeface="黑体" panose="02010609060101010101" pitchFamily="1" charset="-122"/>
              </a:rPr>
              <a:t>小猴子做了什么？</a:t>
            </a:r>
            <a:endParaRPr lang="zh-CN" altLang="en-US" sz="3700" b="1" dirty="0">
              <a:solidFill>
                <a:srgbClr val="000000"/>
              </a:solidFill>
              <a:latin typeface="黑体" panose="02010609060101010101" pitchFamily="1" charset="-122"/>
              <a:ea typeface="黑体" panose="02010609060101010101" pitchFamily="1" charset="-122"/>
              <a:sym typeface="黑体" panose="02010609060101010101" pitchFamily="1" charset="-122"/>
            </a:endParaRPr>
          </a:p>
        </p:txBody>
      </p:sp>
      <p:sp>
        <p:nvSpPr>
          <p:cNvPr id="851977" name="矩形 9"/>
          <p:cNvSpPr/>
          <p:nvPr/>
        </p:nvSpPr>
        <p:spPr>
          <a:xfrm>
            <a:off x="1103313" y="5545138"/>
            <a:ext cx="6913562" cy="839787"/>
          </a:xfrm>
          <a:prstGeom prst="rect">
            <a:avLst/>
          </a:prstGeom>
          <a:solidFill>
            <a:srgbClr val="FFFFFF">
              <a:alpha val="50000"/>
            </a:srgbClr>
          </a:solidFill>
          <a:ln w="9525">
            <a:noFill/>
          </a:ln>
        </p:spPr>
        <p:txBody>
          <a:bodyPr>
            <a:spAutoFit/>
          </a:bodyPr>
          <a:p>
            <a:pPr>
              <a:lnSpc>
                <a:spcPct val="130000"/>
              </a:lnSpc>
            </a:pPr>
            <a:r>
              <a:rPr lang="zh-CN" altLang="en-US" sz="3700" b="1" dirty="0">
                <a:solidFill>
                  <a:srgbClr val="FF00FF"/>
                </a:solidFill>
                <a:latin typeface="楷体_GB2312" panose="02010600030101010101" pitchFamily="1" charset="-122"/>
                <a:ea typeface="楷体_GB2312" panose="02010600030101010101" pitchFamily="1" charset="-122"/>
                <a:sym typeface="楷体_GB2312" panose="02010600030101010101" pitchFamily="1" charset="-122"/>
              </a:rPr>
              <a:t>小猴子掰了一个扛着往前走。</a:t>
            </a:r>
            <a:endParaRPr lang="zh-CN" altLang="en-US" sz="3700" b="1" dirty="0">
              <a:solidFill>
                <a:srgbClr val="FF00FF"/>
              </a:solidFill>
              <a:latin typeface="楷体_GB2312" panose="02010600030101010101" pitchFamily="1" charset="-122"/>
              <a:ea typeface="楷体_GB2312" panose="02010600030101010101" pitchFamily="1" charset="-122"/>
              <a:sym typeface="楷体_GB2312" panose="02010600030101010101" pitchFamily="1" charset="-122"/>
            </a:endParaRPr>
          </a:p>
        </p:txBody>
      </p:sp>
      <p:pic>
        <p:nvPicPr>
          <p:cNvPr id="851978" name="Picture 19" descr="http://www.hxnyjt.com/editor/UploadFile/images/55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113713" y="4802188"/>
            <a:ext cx="1839912" cy="13700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灯片编号占位符 1"/>
          <p:cNvSpPr/>
          <p:nvPr>
            <p:ph type="sldNum" sz="quarter" idx="12"/>
          </p:nvPr>
        </p:nvSpPr>
        <p:spPr/>
        <p:txBody>
          <a:bodyPr/>
          <a:p>
            <a:pPr lvl="0"/>
            <a:fld id="{9A0DB2DC-4C9A-4742-B13C-FB6460FD3503}" type="slidenum">
              <a:rPr lang="zh-CN" altLang="en-US" dirty="0">
                <a:ea typeface="宋体" panose="02010600030101010101" pitchFamily="2" charset="-122"/>
              </a:rPr>
            </a:fld>
            <a:endParaRPr lang="zh-CN" altLang="en-US" dirty="0"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19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7" dur="1000"/>
                                        <p:tgtEl>
                                          <p:spTgt spid="8519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519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519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19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14" dur="1000"/>
                                        <p:tgtEl>
                                          <p:spTgt spid="8519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519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519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19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19" dur="1000"/>
                                        <p:tgtEl>
                                          <p:spTgt spid="8519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519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519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19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26" dur="1000"/>
                                        <p:tgtEl>
                                          <p:spTgt spid="8519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519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519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51973" grpId="0" bldLvl="0"/>
      <p:bldP spid="851975" grpId="0" bldLvl="0"/>
      <p:bldP spid="851977" grpId="0" bldLvl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0242" name="图片 4" descr="1f9a4eae039193474ab6f93b2ec2338a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54025" y="155575"/>
            <a:ext cx="11677650" cy="65468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243" name="Text Box 3"/>
          <p:cNvSpPr txBox="1"/>
          <p:nvPr/>
        </p:nvSpPr>
        <p:spPr>
          <a:xfrm>
            <a:off x="2370138" y="3792538"/>
            <a:ext cx="7583487" cy="1753235"/>
          </a:xfrm>
          <a:prstGeom prst="rect">
            <a:avLst/>
          </a:prstGeom>
          <a:solidFill>
            <a:schemeClr val="bg1">
              <a:alpha val="65999"/>
            </a:schemeClr>
          </a:solidFill>
          <a:ln w="9525">
            <a:noFill/>
          </a:ln>
        </p:spPr>
        <p:txBody>
          <a:bodyPr wrap="square"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3600" b="1" dirty="0">
                <a:latin typeface="Arial" panose="020B0604020202020204" pitchFamily="34" charset="0"/>
                <a:ea typeface="宋体" panose="02010600030101010101" pitchFamily="2" charset="-122"/>
              </a:rPr>
              <a:t>       小猴子扛着玉米，走到一棵桃树下。他看见</a:t>
            </a:r>
            <a:r>
              <a:rPr lang="zh-CN" altLang="en-US" sz="36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满</a:t>
            </a:r>
            <a:r>
              <a:rPr lang="zh-CN" altLang="en-US" sz="3600" b="1" dirty="0">
                <a:latin typeface="Arial" panose="020B0604020202020204" pitchFamily="34" charset="0"/>
                <a:ea typeface="宋体" panose="02010600030101010101" pitchFamily="2" charset="-122"/>
              </a:rPr>
              <a:t>树的桃子又大又红，非常高兴，就扔了玉米，去摘桃子。</a:t>
            </a:r>
            <a:endParaRPr lang="zh-CN" altLang="en-US" sz="36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7828" name="Oval 4"/>
          <p:cNvSpPr/>
          <p:nvPr/>
        </p:nvSpPr>
        <p:spPr>
          <a:xfrm>
            <a:off x="4695825" y="4935538"/>
            <a:ext cx="609600" cy="609600"/>
          </a:xfrm>
          <a:prstGeom prst="ellipse">
            <a:avLst/>
          </a:prstGeom>
          <a:solidFill>
            <a:schemeClr val="bg1">
              <a:alpha val="65999"/>
            </a:schemeClr>
          </a:solidFill>
          <a:ln w="19050" cap="flat" cmpd="sng">
            <a:solidFill>
              <a:srgbClr val="FF330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7829" name="Oval 5"/>
          <p:cNvSpPr/>
          <p:nvPr/>
        </p:nvSpPr>
        <p:spPr>
          <a:xfrm>
            <a:off x="7485063" y="4935538"/>
            <a:ext cx="609600" cy="609600"/>
          </a:xfrm>
          <a:prstGeom prst="ellipse">
            <a:avLst/>
          </a:prstGeom>
          <a:solidFill>
            <a:schemeClr val="bg1">
              <a:alpha val="65999"/>
            </a:schemeClr>
          </a:solidFill>
          <a:ln w="19050" cap="flat" cmpd="sng">
            <a:solidFill>
              <a:srgbClr val="FF330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7830" name="Line 6"/>
          <p:cNvSpPr/>
          <p:nvPr/>
        </p:nvSpPr>
        <p:spPr>
          <a:xfrm>
            <a:off x="7172325" y="4881563"/>
            <a:ext cx="1828800" cy="0"/>
          </a:xfrm>
          <a:prstGeom prst="line">
            <a:avLst/>
          </a:prstGeom>
          <a:ln w="38100" cap="flat" cmpd="sng">
            <a:solidFill>
              <a:srgbClr val="FF33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78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778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778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828" grpId="0" bldLvl="0" animBg="1"/>
      <p:bldP spid="77829" grpId="0" bldLvl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1266" name="图片 1" descr="2f31cafc1a1244fe83828a6d39d9afe8_th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536700" y="3175"/>
            <a:ext cx="5238750" cy="34258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1267" name="图片 2" descr="2015731104415075zkdt"/>
          <p:cNvPicPr>
            <a:picLocks noChangeAspect="1"/>
          </p:cNvPicPr>
          <p:nvPr/>
        </p:nvPicPr>
        <p:blipFill>
          <a:blip r:embed="rId2"/>
          <a:srcRect t="1306" r="7498"/>
          <a:stretch>
            <a:fillRect/>
          </a:stretch>
        </p:blipFill>
        <p:spPr>
          <a:xfrm>
            <a:off x="1536700" y="3429000"/>
            <a:ext cx="5280025" cy="34067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1268" name="文本框 3"/>
          <p:cNvSpPr txBox="1"/>
          <p:nvPr/>
        </p:nvSpPr>
        <p:spPr>
          <a:xfrm>
            <a:off x="6992938" y="1730375"/>
            <a:ext cx="3362325" cy="101473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r>
              <a:rPr lang="zh-CN" altLang="en-US" sz="6000" b="1">
                <a:latin typeface="Arial" panose="020B0604020202020204" pitchFamily="34" charset="0"/>
                <a:ea typeface="宋体" panose="02010600030101010101" pitchFamily="2" charset="-122"/>
              </a:rPr>
              <a:t>又</a:t>
            </a:r>
            <a:r>
              <a:rPr lang="zh-CN" altLang="en-US" sz="6000" b="1">
                <a:solidFill>
                  <a:srgbClr val="FF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大</a:t>
            </a:r>
            <a:r>
              <a:rPr lang="zh-CN" altLang="en-US" sz="6000" b="1">
                <a:latin typeface="Arial" panose="020B0604020202020204" pitchFamily="34" charset="0"/>
                <a:ea typeface="宋体" panose="02010600030101010101" pitchFamily="2" charset="-122"/>
              </a:rPr>
              <a:t>又</a:t>
            </a:r>
            <a:r>
              <a:rPr lang="zh-CN" altLang="en-US" sz="6000" b="1">
                <a:solidFill>
                  <a:srgbClr val="FF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红</a:t>
            </a:r>
            <a:endParaRPr lang="zh-CN" altLang="en-US" sz="6000" b="1">
              <a:solidFill>
                <a:srgbClr val="FF00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1269" name="Rectangle 2"/>
          <p:cNvSpPr>
            <a:spLocks noGrp="1"/>
          </p:cNvSpPr>
          <p:nvPr/>
        </p:nvSpPr>
        <p:spPr>
          <a:xfrm>
            <a:off x="7073900" y="3030538"/>
            <a:ext cx="2970213" cy="2259012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ctr"/>
          <a:p>
            <a:pPr algn="ctr"/>
            <a:r>
              <a:rPr lang="zh-CN" altLang="en-US" sz="4800" b="1" dirty="0">
                <a:solidFill>
                  <a:srgbClr val="CC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扔</a:t>
            </a:r>
            <a:r>
              <a:rPr lang="zh-CN" altLang="en-US" sz="4400" b="1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玉米</a:t>
            </a:r>
            <a:br>
              <a:rPr lang="zh-CN" altLang="en-US" sz="4400" b="1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zh-CN" altLang="en-US" sz="4800" b="1" dirty="0">
                <a:solidFill>
                  <a:srgbClr val="CC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摘</a:t>
            </a:r>
            <a:r>
              <a:rPr lang="zh-CN" altLang="en-US" sz="4400" b="1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桃子</a:t>
            </a:r>
            <a:endParaRPr lang="zh-CN" altLang="en-US" sz="4400" b="1" dirty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52994" name="矩形 9"/>
          <p:cNvSpPr/>
          <p:nvPr/>
        </p:nvSpPr>
        <p:spPr>
          <a:xfrm>
            <a:off x="776288" y="1022350"/>
            <a:ext cx="7681912" cy="838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30000"/>
              </a:lnSpc>
            </a:pPr>
            <a:r>
              <a:rPr lang="en-US" altLang="x-none" sz="3700" b="1" dirty="0">
                <a:solidFill>
                  <a:srgbClr val="000000"/>
                </a:solidFill>
                <a:latin typeface="黑体" panose="02010609060101010101" pitchFamily="1" charset="-122"/>
                <a:ea typeface="黑体" panose="02010609060101010101" pitchFamily="1" charset="-122"/>
                <a:sym typeface="黑体" panose="02010609060101010101" pitchFamily="1" charset="-122"/>
              </a:rPr>
              <a:t>1.</a:t>
            </a:r>
            <a:r>
              <a:rPr lang="zh-CN" altLang="en-US" sz="3700" b="1" dirty="0">
                <a:solidFill>
                  <a:srgbClr val="000000"/>
                </a:solidFill>
                <a:latin typeface="黑体" panose="02010609060101010101" pitchFamily="1" charset="-122"/>
                <a:ea typeface="黑体" panose="02010609060101010101" pitchFamily="1" charset="-122"/>
                <a:sym typeface="黑体" panose="02010609060101010101" pitchFamily="1" charset="-122"/>
              </a:rPr>
              <a:t>这是哪里呢？</a:t>
            </a:r>
            <a:endParaRPr lang="zh-CN" altLang="en-US" sz="3700" b="1" dirty="0">
              <a:solidFill>
                <a:srgbClr val="000000"/>
              </a:solidFill>
              <a:latin typeface="黑体" panose="02010609060101010101" pitchFamily="1" charset="-122"/>
              <a:ea typeface="黑体" panose="02010609060101010101" pitchFamily="1" charset="-122"/>
              <a:sym typeface="黑体" panose="02010609060101010101" pitchFamily="1" charset="-122"/>
            </a:endParaRPr>
          </a:p>
        </p:txBody>
      </p:sp>
      <p:sp>
        <p:nvSpPr>
          <p:cNvPr id="852995" name="矩形 9"/>
          <p:cNvSpPr/>
          <p:nvPr/>
        </p:nvSpPr>
        <p:spPr>
          <a:xfrm>
            <a:off x="1843088" y="1689100"/>
            <a:ext cx="3003550" cy="838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30000"/>
              </a:lnSpc>
            </a:pPr>
            <a:r>
              <a:rPr lang="zh-CN" altLang="en-US" sz="3700" b="1" dirty="0">
                <a:solidFill>
                  <a:srgbClr val="FF00FF"/>
                </a:solidFill>
                <a:latin typeface="楷体_GB2312" panose="02010600030101010101" pitchFamily="1" charset="-122"/>
                <a:ea typeface="楷体_GB2312" panose="02010600030101010101" pitchFamily="1" charset="-122"/>
                <a:sym typeface="楷体_GB2312" panose="02010600030101010101" pitchFamily="1" charset="-122"/>
              </a:rPr>
              <a:t>桃树</a:t>
            </a:r>
            <a:endParaRPr lang="zh-CN" altLang="en-US" sz="3700" b="1" dirty="0">
              <a:solidFill>
                <a:srgbClr val="FF00FF"/>
              </a:solidFill>
              <a:latin typeface="楷体_GB2312" panose="02010600030101010101" pitchFamily="1" charset="-122"/>
              <a:ea typeface="楷体_GB2312" panose="02010600030101010101" pitchFamily="1" charset="-122"/>
              <a:sym typeface="楷体_GB2312" panose="02010600030101010101" pitchFamily="1" charset="-122"/>
            </a:endParaRPr>
          </a:p>
        </p:txBody>
      </p:sp>
      <p:sp>
        <p:nvSpPr>
          <p:cNvPr id="852996" name="矩形 9"/>
          <p:cNvSpPr/>
          <p:nvPr/>
        </p:nvSpPr>
        <p:spPr>
          <a:xfrm>
            <a:off x="779463" y="2355850"/>
            <a:ext cx="6116637" cy="838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30000"/>
              </a:lnSpc>
            </a:pPr>
            <a:r>
              <a:rPr lang="en-US" altLang="x-none" sz="3700" b="1" dirty="0">
                <a:solidFill>
                  <a:srgbClr val="000000"/>
                </a:solidFill>
                <a:latin typeface="黑体" panose="02010609060101010101" pitchFamily="1" charset="-122"/>
                <a:ea typeface="黑体" panose="02010609060101010101" pitchFamily="1" charset="-122"/>
                <a:sym typeface="黑体" panose="02010609060101010101" pitchFamily="1" charset="-122"/>
              </a:rPr>
              <a:t>2.</a:t>
            </a:r>
            <a:r>
              <a:rPr lang="zh-CN" altLang="en-US" sz="3700" b="1" dirty="0">
                <a:solidFill>
                  <a:srgbClr val="000000"/>
                </a:solidFill>
                <a:latin typeface="黑体" panose="02010609060101010101" pitchFamily="1" charset="-122"/>
                <a:ea typeface="黑体" panose="02010609060101010101" pitchFamily="1" charset="-122"/>
                <a:sym typeface="黑体" panose="02010609060101010101" pitchFamily="1" charset="-122"/>
              </a:rPr>
              <a:t>你看见了什么？</a:t>
            </a:r>
            <a:endParaRPr lang="zh-CN" altLang="en-US" sz="3700" b="1" dirty="0">
              <a:solidFill>
                <a:srgbClr val="000000"/>
              </a:solidFill>
              <a:latin typeface="黑体" panose="02010609060101010101" pitchFamily="1" charset="-122"/>
              <a:ea typeface="黑体" panose="02010609060101010101" pitchFamily="1" charset="-122"/>
              <a:sym typeface="黑体" panose="02010609060101010101" pitchFamily="1" charset="-122"/>
            </a:endParaRPr>
          </a:p>
        </p:txBody>
      </p:sp>
      <p:sp>
        <p:nvSpPr>
          <p:cNvPr id="852997" name="矩形 9"/>
          <p:cNvSpPr/>
          <p:nvPr/>
        </p:nvSpPr>
        <p:spPr>
          <a:xfrm>
            <a:off x="1257300" y="3124200"/>
            <a:ext cx="6913563" cy="838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30000"/>
              </a:lnSpc>
            </a:pPr>
            <a:r>
              <a:rPr lang="zh-CN" altLang="en-US" sz="3700" b="1" dirty="0">
                <a:solidFill>
                  <a:srgbClr val="FF00FF"/>
                </a:solidFill>
                <a:latin typeface="楷体_GB2312" panose="02010600030101010101" pitchFamily="1" charset="-122"/>
                <a:ea typeface="楷体_GB2312" panose="02010600030101010101" pitchFamily="1" charset="-122"/>
                <a:sym typeface="楷体_GB2312" panose="02010600030101010101" pitchFamily="1" charset="-122"/>
              </a:rPr>
              <a:t>满树又大又红的桃子</a:t>
            </a:r>
            <a:endParaRPr lang="zh-CN" altLang="en-US" sz="3700" b="1" dirty="0">
              <a:solidFill>
                <a:srgbClr val="FF00FF"/>
              </a:solidFill>
              <a:latin typeface="楷体_GB2312" panose="02010600030101010101" pitchFamily="1" charset="-122"/>
              <a:ea typeface="楷体_GB2312" panose="02010600030101010101" pitchFamily="1" charset="-122"/>
              <a:sym typeface="楷体_GB2312" panose="02010600030101010101" pitchFamily="1" charset="-122"/>
            </a:endParaRPr>
          </a:p>
        </p:txBody>
      </p:sp>
      <p:sp>
        <p:nvSpPr>
          <p:cNvPr id="852998" name="矩形 9"/>
          <p:cNvSpPr/>
          <p:nvPr/>
        </p:nvSpPr>
        <p:spPr>
          <a:xfrm>
            <a:off x="779463" y="3892550"/>
            <a:ext cx="6116637" cy="838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30000"/>
              </a:lnSpc>
            </a:pPr>
            <a:r>
              <a:rPr lang="en-US" altLang="x-none" sz="3700" b="1" dirty="0">
                <a:solidFill>
                  <a:srgbClr val="000000"/>
                </a:solidFill>
                <a:latin typeface="黑体" panose="02010609060101010101" pitchFamily="1" charset="-122"/>
                <a:ea typeface="黑体" panose="02010609060101010101" pitchFamily="1" charset="-122"/>
                <a:sym typeface="黑体" panose="02010609060101010101" pitchFamily="1" charset="-122"/>
              </a:rPr>
              <a:t>3.</a:t>
            </a:r>
            <a:r>
              <a:rPr lang="zh-CN" altLang="en-US" sz="3700" b="1" dirty="0">
                <a:solidFill>
                  <a:srgbClr val="000000"/>
                </a:solidFill>
                <a:latin typeface="黑体" panose="02010609060101010101" pitchFamily="1" charset="-122"/>
                <a:ea typeface="黑体" panose="02010609060101010101" pitchFamily="1" charset="-122"/>
                <a:sym typeface="黑体" panose="02010609060101010101" pitchFamily="1" charset="-122"/>
              </a:rPr>
              <a:t>小猴子做了什么？</a:t>
            </a:r>
            <a:endParaRPr lang="zh-CN" altLang="en-US" sz="3700" b="1" dirty="0">
              <a:solidFill>
                <a:srgbClr val="000000"/>
              </a:solidFill>
              <a:latin typeface="黑体" panose="02010609060101010101" pitchFamily="1" charset="-122"/>
              <a:ea typeface="黑体" panose="02010609060101010101" pitchFamily="1" charset="-122"/>
              <a:sym typeface="黑体" panose="02010609060101010101" pitchFamily="1" charset="-122"/>
            </a:endParaRPr>
          </a:p>
        </p:txBody>
      </p:sp>
      <p:sp>
        <p:nvSpPr>
          <p:cNvPr id="852999" name="矩形 9"/>
          <p:cNvSpPr/>
          <p:nvPr/>
        </p:nvSpPr>
        <p:spPr>
          <a:xfrm>
            <a:off x="1257300" y="4660900"/>
            <a:ext cx="6432550" cy="838200"/>
          </a:xfrm>
          <a:prstGeom prst="rect">
            <a:avLst/>
          </a:prstGeom>
          <a:solidFill>
            <a:srgbClr val="FFFFFF">
              <a:alpha val="50000"/>
            </a:srgbClr>
          </a:solidFill>
          <a:ln w="9525">
            <a:noFill/>
          </a:ln>
        </p:spPr>
        <p:txBody>
          <a:bodyPr>
            <a:spAutoFit/>
          </a:bodyPr>
          <a:p>
            <a:pPr>
              <a:lnSpc>
                <a:spcPct val="130000"/>
              </a:lnSpc>
            </a:pPr>
            <a:r>
              <a:rPr lang="zh-CN" altLang="en-US" sz="3700" b="1" dirty="0">
                <a:solidFill>
                  <a:srgbClr val="FF00FF"/>
                </a:solidFill>
                <a:latin typeface="楷体_GB2312" panose="02010600030101010101" pitchFamily="1" charset="-122"/>
                <a:ea typeface="楷体_GB2312" panose="02010600030101010101" pitchFamily="1" charset="-122"/>
                <a:sym typeface="楷体_GB2312" panose="02010600030101010101" pitchFamily="1" charset="-122"/>
              </a:rPr>
              <a:t>小猴子扔了玉米，去摘桃子。</a:t>
            </a:r>
            <a:endParaRPr lang="zh-CN" altLang="en-US" sz="3700" b="1" dirty="0">
              <a:solidFill>
                <a:srgbClr val="FF00FF"/>
              </a:solidFill>
              <a:latin typeface="楷体_GB2312" panose="02010600030101010101" pitchFamily="1" charset="-122"/>
              <a:ea typeface="楷体_GB2312" panose="02010600030101010101" pitchFamily="1" charset="-122"/>
              <a:sym typeface="楷体_GB2312" panose="02010600030101010101" pitchFamily="1" charset="-122"/>
            </a:endParaRPr>
          </a:p>
        </p:txBody>
      </p:sp>
      <p:pic>
        <p:nvPicPr>
          <p:cNvPr id="853000" name="Picture 2" descr="C:\Documents and Settings\Administrator\桌面\新建文件夹\续144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401050" y="2217738"/>
            <a:ext cx="3402013" cy="25542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53001" name="Picture 22" descr="C:\Documents and Settings\Administrator\桌面\图片1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672263" y="4773613"/>
            <a:ext cx="2387600" cy="1905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灯片编号占位符 1"/>
          <p:cNvSpPr/>
          <p:nvPr>
            <p:ph type="sldNum" sz="quarter" idx="12"/>
          </p:nvPr>
        </p:nvSpPr>
        <p:spPr/>
        <p:txBody>
          <a:bodyPr/>
          <a:p>
            <a:pPr lvl="0"/>
            <a:fld id="{9A0DB2DC-4C9A-4742-B13C-FB6460FD3503}" type="slidenum">
              <a:rPr lang="zh-CN" altLang="en-US" dirty="0">
                <a:ea typeface="宋体" panose="02010600030101010101" pitchFamily="2" charset="-122"/>
              </a:rPr>
            </a:fld>
            <a:endParaRPr lang="zh-CN" altLang="en-US" dirty="0"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29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7" dur="1000"/>
                                        <p:tgtEl>
                                          <p:spTgt spid="8529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529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529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29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14" dur="1000"/>
                                        <p:tgtEl>
                                          <p:spTgt spid="8529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529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529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30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19" dur="1000"/>
                                        <p:tgtEl>
                                          <p:spTgt spid="8530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530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530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29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26" dur="1000"/>
                                        <p:tgtEl>
                                          <p:spTgt spid="8529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529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529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52995" grpId="0" bldLvl="0"/>
      <p:bldP spid="852997" grpId="0" bldLvl="0"/>
      <p:bldP spid="852999" grpId="0" bldLvl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4098" name="Group 4"/>
          <p:cNvGrpSpPr/>
          <p:nvPr/>
        </p:nvGrpSpPr>
        <p:grpSpPr>
          <a:xfrm>
            <a:off x="5183188" y="2994025"/>
            <a:ext cx="1143000" cy="1219200"/>
            <a:chOff x="0" y="0"/>
            <a:chExt cx="1776" cy="1776"/>
          </a:xfrm>
        </p:grpSpPr>
        <p:sp>
          <p:nvSpPr>
            <p:cNvPr id="4099" name="Rectangle 5"/>
            <p:cNvSpPr/>
            <p:nvPr/>
          </p:nvSpPr>
          <p:spPr>
            <a:xfrm>
              <a:off x="0" y="0"/>
              <a:ext cx="1776" cy="1776"/>
            </a:xfrm>
            <a:prstGeom prst="rect">
              <a:avLst/>
            </a:prstGeom>
            <a:solidFill>
              <a:srgbClr val="FFFFCC"/>
            </a:solidFill>
            <a:ln w="28575" cap="flat" cmpd="sng">
              <a:solidFill>
                <a:srgbClr val="0000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/>
            <a:p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100" name="Line 6"/>
            <p:cNvSpPr/>
            <p:nvPr/>
          </p:nvSpPr>
          <p:spPr>
            <a:xfrm>
              <a:off x="48" y="864"/>
              <a:ext cx="1728" cy="0"/>
            </a:xfrm>
            <a:prstGeom prst="line">
              <a:avLst/>
            </a:prstGeom>
            <a:ln w="9525" cap="flat" cmpd="sng">
              <a:solidFill>
                <a:srgbClr val="000000"/>
              </a:solidFill>
              <a:prstDash val="lgDash"/>
              <a:round/>
              <a:headEnd type="none" w="med" len="med"/>
              <a:tailEnd type="none" w="med" len="med"/>
            </a:ln>
          </p:spPr>
        </p:sp>
        <p:sp>
          <p:nvSpPr>
            <p:cNvPr id="4101" name="Line 7"/>
            <p:cNvSpPr/>
            <p:nvPr/>
          </p:nvSpPr>
          <p:spPr>
            <a:xfrm>
              <a:off x="912" y="0"/>
              <a:ext cx="0" cy="1776"/>
            </a:xfrm>
            <a:prstGeom prst="line">
              <a:avLst/>
            </a:prstGeom>
            <a:ln w="9525" cap="flat" cmpd="sng">
              <a:solidFill>
                <a:srgbClr val="000000"/>
              </a:solidFill>
              <a:prstDash val="lgDash"/>
              <a:round/>
              <a:headEnd type="none" w="med" len="med"/>
              <a:tailEnd type="none" w="med" len="med"/>
            </a:ln>
          </p:spPr>
        </p:sp>
      </p:grpSp>
      <p:grpSp>
        <p:nvGrpSpPr>
          <p:cNvPr id="4102" name="Group 10"/>
          <p:cNvGrpSpPr/>
          <p:nvPr/>
        </p:nvGrpSpPr>
        <p:grpSpPr>
          <a:xfrm>
            <a:off x="3430588" y="2994025"/>
            <a:ext cx="1143000" cy="1219200"/>
            <a:chOff x="0" y="0"/>
            <a:chExt cx="1776" cy="1776"/>
          </a:xfrm>
        </p:grpSpPr>
        <p:sp>
          <p:nvSpPr>
            <p:cNvPr id="4103" name="Rectangle 11"/>
            <p:cNvSpPr/>
            <p:nvPr/>
          </p:nvSpPr>
          <p:spPr>
            <a:xfrm>
              <a:off x="0" y="0"/>
              <a:ext cx="1776" cy="1776"/>
            </a:xfrm>
            <a:prstGeom prst="rect">
              <a:avLst/>
            </a:prstGeom>
            <a:solidFill>
              <a:srgbClr val="FFFFCC"/>
            </a:solidFill>
            <a:ln w="28575" cap="flat" cmpd="sng">
              <a:solidFill>
                <a:srgbClr val="0000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/>
            <a:p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104" name="Line 12"/>
            <p:cNvSpPr/>
            <p:nvPr/>
          </p:nvSpPr>
          <p:spPr>
            <a:xfrm>
              <a:off x="48" y="864"/>
              <a:ext cx="1728" cy="0"/>
            </a:xfrm>
            <a:prstGeom prst="line">
              <a:avLst/>
            </a:prstGeom>
            <a:ln w="9525" cap="flat" cmpd="sng">
              <a:solidFill>
                <a:srgbClr val="000000"/>
              </a:solidFill>
              <a:prstDash val="lgDash"/>
              <a:round/>
              <a:headEnd type="none" w="med" len="med"/>
              <a:tailEnd type="none" w="med" len="med"/>
            </a:ln>
          </p:spPr>
        </p:sp>
        <p:sp>
          <p:nvSpPr>
            <p:cNvPr id="4105" name="Line 13"/>
            <p:cNvSpPr/>
            <p:nvPr/>
          </p:nvSpPr>
          <p:spPr>
            <a:xfrm>
              <a:off x="912" y="0"/>
              <a:ext cx="0" cy="1776"/>
            </a:xfrm>
            <a:prstGeom prst="line">
              <a:avLst/>
            </a:prstGeom>
            <a:ln w="9525" cap="flat" cmpd="sng">
              <a:solidFill>
                <a:srgbClr val="000000"/>
              </a:solidFill>
              <a:prstDash val="lgDash"/>
              <a:round/>
              <a:headEnd type="none" w="med" len="med"/>
              <a:tailEnd type="none" w="med" len="med"/>
            </a:ln>
          </p:spPr>
        </p:sp>
      </p:grpSp>
      <p:sp>
        <p:nvSpPr>
          <p:cNvPr id="18446" name="Text Box 14"/>
          <p:cNvSpPr txBox="1"/>
          <p:nvPr/>
        </p:nvSpPr>
        <p:spPr>
          <a:xfrm>
            <a:off x="5183188" y="2917825"/>
            <a:ext cx="1271587" cy="132207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8000" dirty="0">
                <a:latin typeface="宋体" panose="02010600030101010101" pitchFamily="2" charset="-122"/>
                <a:ea typeface="楷体" panose="02010609060101010101" charset="-122"/>
              </a:rPr>
              <a:t>结</a:t>
            </a:r>
            <a:endParaRPr lang="zh-CN" altLang="en-US" sz="8000" dirty="0">
              <a:latin typeface="宋体" panose="02010600030101010101" pitchFamily="2" charset="-122"/>
              <a:ea typeface="楷体" panose="02010609060101010101" charset="-122"/>
            </a:endParaRPr>
          </a:p>
        </p:txBody>
      </p:sp>
      <p:sp>
        <p:nvSpPr>
          <p:cNvPr id="18447" name="Text Box 15"/>
          <p:cNvSpPr txBox="1"/>
          <p:nvPr/>
        </p:nvSpPr>
        <p:spPr>
          <a:xfrm>
            <a:off x="3354388" y="2917825"/>
            <a:ext cx="1295400" cy="132207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algn="ctr">
              <a:spcBef>
                <a:spcPct val="50000"/>
              </a:spcBef>
            </a:pPr>
            <a:r>
              <a:rPr lang="zh-CN" altLang="en-US" sz="8000" dirty="0">
                <a:latin typeface="Times New Roman" panose="02020603050405020304" charset="0"/>
                <a:ea typeface="楷体" panose="02010609060101010101" charset="-122"/>
              </a:rPr>
              <a:t>猴</a:t>
            </a:r>
            <a:endParaRPr lang="zh-CN" altLang="en-US" sz="8000" dirty="0">
              <a:latin typeface="Times New Roman" panose="02020603050405020304" charset="0"/>
              <a:ea typeface="楷体" panose="02010609060101010101" charset="-122"/>
            </a:endParaRPr>
          </a:p>
        </p:txBody>
      </p:sp>
      <p:grpSp>
        <p:nvGrpSpPr>
          <p:cNvPr id="4108" name="Group 16"/>
          <p:cNvGrpSpPr/>
          <p:nvPr/>
        </p:nvGrpSpPr>
        <p:grpSpPr>
          <a:xfrm>
            <a:off x="6937375" y="2994025"/>
            <a:ext cx="1219200" cy="1219200"/>
            <a:chOff x="0" y="0"/>
            <a:chExt cx="1776" cy="1776"/>
          </a:xfrm>
        </p:grpSpPr>
        <p:sp>
          <p:nvSpPr>
            <p:cNvPr id="4109" name="Rectangle 17"/>
            <p:cNvSpPr/>
            <p:nvPr/>
          </p:nvSpPr>
          <p:spPr>
            <a:xfrm>
              <a:off x="0" y="0"/>
              <a:ext cx="1776" cy="1776"/>
            </a:xfrm>
            <a:prstGeom prst="rect">
              <a:avLst/>
            </a:prstGeom>
            <a:solidFill>
              <a:srgbClr val="FFFFCC"/>
            </a:solidFill>
            <a:ln w="28575" cap="flat" cmpd="sng">
              <a:solidFill>
                <a:srgbClr val="0000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/>
            <a:p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110" name="Line 18"/>
            <p:cNvSpPr/>
            <p:nvPr/>
          </p:nvSpPr>
          <p:spPr>
            <a:xfrm>
              <a:off x="48" y="864"/>
              <a:ext cx="1728" cy="0"/>
            </a:xfrm>
            <a:prstGeom prst="line">
              <a:avLst/>
            </a:prstGeom>
            <a:ln w="9525" cap="flat" cmpd="sng">
              <a:solidFill>
                <a:srgbClr val="000000"/>
              </a:solidFill>
              <a:prstDash val="lgDash"/>
              <a:round/>
              <a:headEnd type="none" w="med" len="med"/>
              <a:tailEnd type="none" w="med" len="med"/>
            </a:ln>
          </p:spPr>
        </p:sp>
        <p:sp>
          <p:nvSpPr>
            <p:cNvPr id="4111" name="Line 19"/>
            <p:cNvSpPr/>
            <p:nvPr/>
          </p:nvSpPr>
          <p:spPr>
            <a:xfrm>
              <a:off x="912" y="0"/>
              <a:ext cx="0" cy="1776"/>
            </a:xfrm>
            <a:prstGeom prst="line">
              <a:avLst/>
            </a:prstGeom>
            <a:ln w="9525" cap="flat" cmpd="sng">
              <a:solidFill>
                <a:srgbClr val="000000"/>
              </a:solidFill>
              <a:prstDash val="lgDash"/>
              <a:round/>
              <a:headEnd type="none" w="med" len="med"/>
              <a:tailEnd type="none" w="med" len="med"/>
            </a:ln>
          </p:spPr>
        </p:sp>
      </p:grpSp>
      <p:grpSp>
        <p:nvGrpSpPr>
          <p:cNvPr id="4112" name="Group 20"/>
          <p:cNvGrpSpPr/>
          <p:nvPr/>
        </p:nvGrpSpPr>
        <p:grpSpPr>
          <a:xfrm>
            <a:off x="8612188" y="2994025"/>
            <a:ext cx="1219200" cy="1295400"/>
            <a:chOff x="0" y="0"/>
            <a:chExt cx="1776" cy="1776"/>
          </a:xfrm>
        </p:grpSpPr>
        <p:sp>
          <p:nvSpPr>
            <p:cNvPr id="4113" name="Rectangle 21"/>
            <p:cNvSpPr/>
            <p:nvPr/>
          </p:nvSpPr>
          <p:spPr>
            <a:xfrm>
              <a:off x="0" y="0"/>
              <a:ext cx="1776" cy="1776"/>
            </a:xfrm>
            <a:prstGeom prst="rect">
              <a:avLst/>
            </a:prstGeom>
            <a:solidFill>
              <a:srgbClr val="FFFFCC"/>
            </a:solidFill>
            <a:ln w="28575" cap="flat" cmpd="sng">
              <a:solidFill>
                <a:srgbClr val="0000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/>
            <a:p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114" name="Line 22"/>
            <p:cNvSpPr/>
            <p:nvPr/>
          </p:nvSpPr>
          <p:spPr>
            <a:xfrm>
              <a:off x="48" y="864"/>
              <a:ext cx="1728" cy="0"/>
            </a:xfrm>
            <a:prstGeom prst="line">
              <a:avLst/>
            </a:prstGeom>
            <a:ln w="9525" cap="flat" cmpd="sng">
              <a:solidFill>
                <a:srgbClr val="000000"/>
              </a:solidFill>
              <a:prstDash val="lgDash"/>
              <a:round/>
              <a:headEnd type="none" w="med" len="med"/>
              <a:tailEnd type="none" w="med" len="med"/>
            </a:ln>
          </p:spPr>
        </p:sp>
        <p:sp>
          <p:nvSpPr>
            <p:cNvPr id="4115" name="Line 23"/>
            <p:cNvSpPr/>
            <p:nvPr/>
          </p:nvSpPr>
          <p:spPr>
            <a:xfrm>
              <a:off x="912" y="0"/>
              <a:ext cx="0" cy="1776"/>
            </a:xfrm>
            <a:prstGeom prst="line">
              <a:avLst/>
            </a:prstGeom>
            <a:ln w="9525" cap="flat" cmpd="sng">
              <a:solidFill>
                <a:srgbClr val="000000"/>
              </a:solidFill>
              <a:prstDash val="lgDash"/>
              <a:round/>
              <a:headEnd type="none" w="med" len="med"/>
              <a:tailEnd type="none" w="med" len="med"/>
            </a:ln>
          </p:spPr>
        </p:sp>
      </p:grpSp>
      <p:sp>
        <p:nvSpPr>
          <p:cNvPr id="18456" name="Text Box 24"/>
          <p:cNvSpPr txBox="1"/>
          <p:nvPr/>
        </p:nvSpPr>
        <p:spPr>
          <a:xfrm>
            <a:off x="6935788" y="2917825"/>
            <a:ext cx="1066800" cy="132207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8000" dirty="0">
                <a:latin typeface="Arial" panose="020B0604020202020204" pitchFamily="34" charset="0"/>
                <a:ea typeface="楷体" panose="02010609060101010101" charset="-122"/>
              </a:rPr>
              <a:t>掰</a:t>
            </a:r>
            <a:endParaRPr lang="zh-CN" altLang="en-US" sz="8000" dirty="0">
              <a:latin typeface="Arial" panose="020B0604020202020204" pitchFamily="34" charset="0"/>
              <a:ea typeface="楷体" panose="02010609060101010101" charset="-122"/>
            </a:endParaRPr>
          </a:p>
        </p:txBody>
      </p:sp>
      <p:sp>
        <p:nvSpPr>
          <p:cNvPr id="18457" name="Text Box 25"/>
          <p:cNvSpPr txBox="1"/>
          <p:nvPr/>
        </p:nvSpPr>
        <p:spPr>
          <a:xfrm>
            <a:off x="8612188" y="2994025"/>
            <a:ext cx="962025" cy="132207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8000" dirty="0">
                <a:latin typeface="Arial" panose="020B0604020202020204" pitchFamily="34" charset="0"/>
                <a:ea typeface="楷体" panose="02010609060101010101" charset="-122"/>
              </a:rPr>
              <a:t>扛</a:t>
            </a:r>
            <a:endParaRPr lang="zh-CN" altLang="en-US" sz="8000" dirty="0">
              <a:latin typeface="Arial" panose="020B0604020202020204" pitchFamily="34" charset="0"/>
              <a:ea typeface="楷体" panose="02010609060101010101" charset="-122"/>
            </a:endParaRPr>
          </a:p>
        </p:txBody>
      </p:sp>
      <p:grpSp>
        <p:nvGrpSpPr>
          <p:cNvPr id="4118" name="Group 4"/>
          <p:cNvGrpSpPr/>
          <p:nvPr/>
        </p:nvGrpSpPr>
        <p:grpSpPr>
          <a:xfrm>
            <a:off x="5183188" y="4594225"/>
            <a:ext cx="1143000" cy="1219200"/>
            <a:chOff x="0" y="0"/>
            <a:chExt cx="1776" cy="1776"/>
          </a:xfrm>
        </p:grpSpPr>
        <p:sp>
          <p:nvSpPr>
            <p:cNvPr id="4119" name="Rectangle 5"/>
            <p:cNvSpPr/>
            <p:nvPr/>
          </p:nvSpPr>
          <p:spPr>
            <a:xfrm>
              <a:off x="0" y="0"/>
              <a:ext cx="1776" cy="1776"/>
            </a:xfrm>
            <a:prstGeom prst="rect">
              <a:avLst/>
            </a:prstGeom>
            <a:solidFill>
              <a:srgbClr val="FFFFCC"/>
            </a:solidFill>
            <a:ln w="28575" cap="flat" cmpd="sng">
              <a:solidFill>
                <a:srgbClr val="0000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/>
            <a:p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120" name="Line 6"/>
            <p:cNvSpPr/>
            <p:nvPr/>
          </p:nvSpPr>
          <p:spPr>
            <a:xfrm>
              <a:off x="48" y="864"/>
              <a:ext cx="1728" cy="0"/>
            </a:xfrm>
            <a:prstGeom prst="line">
              <a:avLst/>
            </a:prstGeom>
            <a:ln w="9525" cap="flat" cmpd="sng">
              <a:solidFill>
                <a:srgbClr val="000000"/>
              </a:solidFill>
              <a:prstDash val="lgDash"/>
              <a:round/>
              <a:headEnd type="none" w="med" len="med"/>
              <a:tailEnd type="none" w="med" len="med"/>
            </a:ln>
          </p:spPr>
        </p:sp>
        <p:sp>
          <p:nvSpPr>
            <p:cNvPr id="4121" name="Line 7"/>
            <p:cNvSpPr/>
            <p:nvPr/>
          </p:nvSpPr>
          <p:spPr>
            <a:xfrm>
              <a:off x="912" y="0"/>
              <a:ext cx="0" cy="1776"/>
            </a:xfrm>
            <a:prstGeom prst="line">
              <a:avLst/>
            </a:prstGeom>
            <a:ln w="9525" cap="flat" cmpd="sng">
              <a:solidFill>
                <a:srgbClr val="000000"/>
              </a:solidFill>
              <a:prstDash val="lgDash"/>
              <a:round/>
              <a:headEnd type="none" w="med" len="med"/>
              <a:tailEnd type="none" w="med" len="med"/>
            </a:ln>
          </p:spPr>
        </p:sp>
      </p:grpSp>
      <p:grpSp>
        <p:nvGrpSpPr>
          <p:cNvPr id="4122" name="Group 10"/>
          <p:cNvGrpSpPr/>
          <p:nvPr/>
        </p:nvGrpSpPr>
        <p:grpSpPr>
          <a:xfrm>
            <a:off x="3430588" y="4594225"/>
            <a:ext cx="1143000" cy="1219200"/>
            <a:chOff x="0" y="0"/>
            <a:chExt cx="1776" cy="1776"/>
          </a:xfrm>
        </p:grpSpPr>
        <p:sp>
          <p:nvSpPr>
            <p:cNvPr id="4123" name="Rectangle 11"/>
            <p:cNvSpPr/>
            <p:nvPr/>
          </p:nvSpPr>
          <p:spPr>
            <a:xfrm>
              <a:off x="0" y="0"/>
              <a:ext cx="1776" cy="1776"/>
            </a:xfrm>
            <a:prstGeom prst="rect">
              <a:avLst/>
            </a:prstGeom>
            <a:solidFill>
              <a:srgbClr val="FFFFCC"/>
            </a:solidFill>
            <a:ln w="28575" cap="flat" cmpd="sng">
              <a:solidFill>
                <a:srgbClr val="0000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/>
            <a:p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124" name="Line 12"/>
            <p:cNvSpPr/>
            <p:nvPr/>
          </p:nvSpPr>
          <p:spPr>
            <a:xfrm>
              <a:off x="48" y="864"/>
              <a:ext cx="1728" cy="0"/>
            </a:xfrm>
            <a:prstGeom prst="line">
              <a:avLst/>
            </a:prstGeom>
            <a:ln w="9525" cap="flat" cmpd="sng">
              <a:solidFill>
                <a:srgbClr val="000000"/>
              </a:solidFill>
              <a:prstDash val="lgDash"/>
              <a:round/>
              <a:headEnd type="none" w="med" len="med"/>
              <a:tailEnd type="none" w="med" len="med"/>
            </a:ln>
          </p:spPr>
        </p:sp>
        <p:sp>
          <p:nvSpPr>
            <p:cNvPr id="4125" name="Line 13"/>
            <p:cNvSpPr/>
            <p:nvPr/>
          </p:nvSpPr>
          <p:spPr>
            <a:xfrm>
              <a:off x="912" y="0"/>
              <a:ext cx="0" cy="1776"/>
            </a:xfrm>
            <a:prstGeom prst="line">
              <a:avLst/>
            </a:prstGeom>
            <a:ln w="9525" cap="flat" cmpd="sng">
              <a:solidFill>
                <a:srgbClr val="000000"/>
              </a:solidFill>
              <a:prstDash val="lgDash"/>
              <a:round/>
              <a:headEnd type="none" w="med" len="med"/>
              <a:tailEnd type="none" w="med" len="med"/>
            </a:ln>
          </p:spPr>
        </p:sp>
      </p:grpSp>
      <p:sp>
        <p:nvSpPr>
          <p:cNvPr id="14" name="Text Box 14"/>
          <p:cNvSpPr txBox="1"/>
          <p:nvPr/>
        </p:nvSpPr>
        <p:spPr>
          <a:xfrm>
            <a:off x="5183188" y="4518025"/>
            <a:ext cx="1271587" cy="132207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8000" dirty="0">
                <a:latin typeface="宋体" panose="02010600030101010101" pitchFamily="2" charset="-122"/>
                <a:ea typeface="楷体" panose="02010609060101010101" charset="-122"/>
              </a:rPr>
              <a:t>扔</a:t>
            </a:r>
            <a:endParaRPr lang="zh-CN" altLang="en-US" sz="8000" dirty="0">
              <a:latin typeface="宋体" panose="02010600030101010101" pitchFamily="2" charset="-122"/>
              <a:ea typeface="楷体" panose="02010609060101010101" charset="-122"/>
            </a:endParaRPr>
          </a:p>
        </p:txBody>
      </p:sp>
      <p:sp>
        <p:nvSpPr>
          <p:cNvPr id="15" name="Text Box 15"/>
          <p:cNvSpPr txBox="1"/>
          <p:nvPr/>
        </p:nvSpPr>
        <p:spPr>
          <a:xfrm>
            <a:off x="3354388" y="4518025"/>
            <a:ext cx="1295400" cy="132207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algn="ctr">
              <a:spcBef>
                <a:spcPct val="50000"/>
              </a:spcBef>
            </a:pPr>
            <a:r>
              <a:rPr lang="zh-CN" altLang="en-US" sz="8000" dirty="0">
                <a:latin typeface="Times New Roman" panose="02020603050405020304" charset="0"/>
                <a:ea typeface="楷体" panose="02010609060101010101" charset="-122"/>
              </a:rPr>
              <a:t>满</a:t>
            </a:r>
            <a:endParaRPr lang="zh-CN" altLang="en-US" sz="8000" dirty="0">
              <a:latin typeface="Times New Roman" panose="02020603050405020304" charset="0"/>
              <a:ea typeface="楷体" panose="02010609060101010101" charset="-122"/>
            </a:endParaRPr>
          </a:p>
        </p:txBody>
      </p:sp>
      <p:grpSp>
        <p:nvGrpSpPr>
          <p:cNvPr id="4128" name="Group 16"/>
          <p:cNvGrpSpPr/>
          <p:nvPr/>
        </p:nvGrpSpPr>
        <p:grpSpPr>
          <a:xfrm>
            <a:off x="6937375" y="4594225"/>
            <a:ext cx="1219200" cy="1219200"/>
            <a:chOff x="0" y="0"/>
            <a:chExt cx="1776" cy="1776"/>
          </a:xfrm>
        </p:grpSpPr>
        <p:sp>
          <p:nvSpPr>
            <p:cNvPr id="4129" name="Rectangle 17"/>
            <p:cNvSpPr/>
            <p:nvPr/>
          </p:nvSpPr>
          <p:spPr>
            <a:xfrm>
              <a:off x="0" y="0"/>
              <a:ext cx="1776" cy="1776"/>
            </a:xfrm>
            <a:prstGeom prst="rect">
              <a:avLst/>
            </a:prstGeom>
            <a:solidFill>
              <a:srgbClr val="FFFFCC"/>
            </a:solidFill>
            <a:ln w="28575" cap="flat" cmpd="sng">
              <a:solidFill>
                <a:srgbClr val="0000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/>
            <a:p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130" name="Line 18"/>
            <p:cNvSpPr/>
            <p:nvPr/>
          </p:nvSpPr>
          <p:spPr>
            <a:xfrm>
              <a:off x="48" y="864"/>
              <a:ext cx="1728" cy="0"/>
            </a:xfrm>
            <a:prstGeom prst="line">
              <a:avLst/>
            </a:prstGeom>
            <a:ln w="9525" cap="flat" cmpd="sng">
              <a:solidFill>
                <a:srgbClr val="000000"/>
              </a:solidFill>
              <a:prstDash val="lgDash"/>
              <a:round/>
              <a:headEnd type="none" w="med" len="med"/>
              <a:tailEnd type="none" w="med" len="med"/>
            </a:ln>
          </p:spPr>
        </p:sp>
        <p:sp>
          <p:nvSpPr>
            <p:cNvPr id="4131" name="Line 19"/>
            <p:cNvSpPr/>
            <p:nvPr/>
          </p:nvSpPr>
          <p:spPr>
            <a:xfrm>
              <a:off x="912" y="0"/>
              <a:ext cx="0" cy="1776"/>
            </a:xfrm>
            <a:prstGeom prst="line">
              <a:avLst/>
            </a:prstGeom>
            <a:ln w="9525" cap="flat" cmpd="sng">
              <a:solidFill>
                <a:srgbClr val="000000"/>
              </a:solidFill>
              <a:prstDash val="lgDash"/>
              <a:round/>
              <a:headEnd type="none" w="med" len="med"/>
              <a:tailEnd type="none" w="med" len="med"/>
            </a:ln>
          </p:spPr>
        </p:sp>
      </p:grpSp>
      <p:grpSp>
        <p:nvGrpSpPr>
          <p:cNvPr id="4132" name="Group 20"/>
          <p:cNvGrpSpPr/>
          <p:nvPr/>
        </p:nvGrpSpPr>
        <p:grpSpPr>
          <a:xfrm>
            <a:off x="8612188" y="4594225"/>
            <a:ext cx="1219200" cy="1295400"/>
            <a:chOff x="0" y="0"/>
            <a:chExt cx="1776" cy="1776"/>
          </a:xfrm>
        </p:grpSpPr>
        <p:sp>
          <p:nvSpPr>
            <p:cNvPr id="4133" name="Rectangle 21"/>
            <p:cNvSpPr/>
            <p:nvPr/>
          </p:nvSpPr>
          <p:spPr>
            <a:xfrm>
              <a:off x="0" y="0"/>
              <a:ext cx="1776" cy="1776"/>
            </a:xfrm>
            <a:prstGeom prst="rect">
              <a:avLst/>
            </a:prstGeom>
            <a:solidFill>
              <a:srgbClr val="FFFFCC"/>
            </a:solidFill>
            <a:ln w="28575" cap="flat" cmpd="sng">
              <a:solidFill>
                <a:srgbClr val="0000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/>
            <a:p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134" name="Line 22"/>
            <p:cNvSpPr/>
            <p:nvPr/>
          </p:nvSpPr>
          <p:spPr>
            <a:xfrm>
              <a:off x="48" y="864"/>
              <a:ext cx="1728" cy="0"/>
            </a:xfrm>
            <a:prstGeom prst="line">
              <a:avLst/>
            </a:prstGeom>
            <a:ln w="9525" cap="flat" cmpd="sng">
              <a:solidFill>
                <a:srgbClr val="000000"/>
              </a:solidFill>
              <a:prstDash val="lgDash"/>
              <a:round/>
              <a:headEnd type="none" w="med" len="med"/>
              <a:tailEnd type="none" w="med" len="med"/>
            </a:ln>
          </p:spPr>
        </p:sp>
        <p:sp>
          <p:nvSpPr>
            <p:cNvPr id="4135" name="Line 23"/>
            <p:cNvSpPr/>
            <p:nvPr/>
          </p:nvSpPr>
          <p:spPr>
            <a:xfrm>
              <a:off x="912" y="0"/>
              <a:ext cx="0" cy="1776"/>
            </a:xfrm>
            <a:prstGeom prst="line">
              <a:avLst/>
            </a:prstGeom>
            <a:ln w="9525" cap="flat" cmpd="sng">
              <a:solidFill>
                <a:srgbClr val="000000"/>
              </a:solidFill>
              <a:prstDash val="lgDash"/>
              <a:round/>
              <a:headEnd type="none" w="med" len="med"/>
              <a:tailEnd type="none" w="med" len="med"/>
            </a:ln>
          </p:spPr>
        </p:sp>
      </p:grpSp>
      <p:sp>
        <p:nvSpPr>
          <p:cNvPr id="24" name="Text Box 24"/>
          <p:cNvSpPr txBox="1"/>
          <p:nvPr/>
        </p:nvSpPr>
        <p:spPr>
          <a:xfrm>
            <a:off x="6935788" y="4518025"/>
            <a:ext cx="1066800" cy="132207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8000" dirty="0">
                <a:latin typeface="Arial" panose="020B0604020202020204" pitchFamily="34" charset="0"/>
                <a:ea typeface="楷体" panose="02010609060101010101" charset="-122"/>
              </a:rPr>
              <a:t>摘</a:t>
            </a:r>
            <a:endParaRPr lang="zh-CN" altLang="en-US" sz="8000" dirty="0">
              <a:latin typeface="Arial" panose="020B0604020202020204" pitchFamily="34" charset="0"/>
              <a:ea typeface="楷体" panose="02010609060101010101" charset="-122"/>
            </a:endParaRPr>
          </a:p>
        </p:txBody>
      </p:sp>
      <p:sp>
        <p:nvSpPr>
          <p:cNvPr id="25" name="Text Box 25"/>
          <p:cNvSpPr txBox="1"/>
          <p:nvPr/>
        </p:nvSpPr>
        <p:spPr>
          <a:xfrm>
            <a:off x="8612188" y="4594225"/>
            <a:ext cx="962025" cy="132207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8000" dirty="0">
                <a:latin typeface="Arial" panose="020B0604020202020204" pitchFamily="34" charset="0"/>
                <a:ea typeface="楷体" panose="02010609060101010101" charset="-122"/>
              </a:rPr>
              <a:t>捧</a:t>
            </a:r>
            <a:endParaRPr lang="zh-CN" altLang="en-US" sz="8000" dirty="0">
              <a:latin typeface="Arial" panose="020B0604020202020204" pitchFamily="34" charset="0"/>
              <a:ea typeface="楷体" panose="02010609060101010101" charset="-122"/>
            </a:endParaRPr>
          </a:p>
        </p:txBody>
      </p:sp>
      <p:pic>
        <p:nvPicPr>
          <p:cNvPr id="4138" name="图片 1" descr="hgfmhf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830638" y="1581150"/>
            <a:ext cx="2906712" cy="10525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139" name="文本框 2"/>
          <p:cNvSpPr txBox="1"/>
          <p:nvPr/>
        </p:nvSpPr>
        <p:spPr>
          <a:xfrm>
            <a:off x="4235450" y="1754188"/>
            <a:ext cx="2347913" cy="70675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r>
              <a:rPr lang="zh-CN" altLang="en-US" sz="4000" b="1">
                <a:latin typeface="Arial" panose="020B0604020202020204" pitchFamily="34" charset="0"/>
                <a:ea typeface="宋体" panose="02010600030101010101" pitchFamily="2" charset="-122"/>
              </a:rPr>
              <a:t>我 会 认</a:t>
            </a:r>
            <a:endParaRPr lang="zh-CN" altLang="en-US" sz="4000" b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84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84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84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8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46" grpId="0" bldLvl="0"/>
      <p:bldP spid="18447" grpId="0" bldLvl="0"/>
      <p:bldP spid="18456" grpId="0" bldLvl="0"/>
      <p:bldP spid="18457" grpId="0" bldLvl="0"/>
      <p:bldP spid="14" grpId="0" bldLvl="0"/>
      <p:bldP spid="15" grpId="0" bldLvl="0"/>
      <p:bldP spid="24" grpId="0" bldLvl="0"/>
      <p:bldP spid="25" grpId="0" bldLvl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2290" name="图片 4" descr="2006062417355675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613025" y="414338"/>
            <a:ext cx="6965950" cy="33305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2291" name="Text Box 3"/>
          <p:cNvSpPr txBox="1"/>
          <p:nvPr/>
        </p:nvSpPr>
        <p:spPr>
          <a:xfrm>
            <a:off x="2071688" y="4217988"/>
            <a:ext cx="8382000" cy="175323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3600" b="1" dirty="0">
                <a:latin typeface="Arial" panose="020B0604020202020204" pitchFamily="34" charset="0"/>
                <a:ea typeface="宋体" panose="02010600030101010101" pitchFamily="2" charset="-122"/>
              </a:rPr>
              <a:t>       小猴子捧着几个桃子，走到一片瓜地里。他看见满地的西瓜又大又圆，非常高兴，就扔了桃子，去摘西瓜。</a:t>
            </a:r>
            <a:endParaRPr lang="zh-CN" altLang="en-US" sz="36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8852" name="Oval 4"/>
          <p:cNvSpPr/>
          <p:nvPr/>
        </p:nvSpPr>
        <p:spPr>
          <a:xfrm>
            <a:off x="4357688" y="5360988"/>
            <a:ext cx="609600" cy="609600"/>
          </a:xfrm>
          <a:prstGeom prst="ellipse">
            <a:avLst/>
          </a:prstGeom>
          <a:noFill/>
          <a:ln w="19050" cap="flat" cmpd="sng">
            <a:solidFill>
              <a:srgbClr val="FF330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8853" name="Oval 5"/>
          <p:cNvSpPr/>
          <p:nvPr/>
        </p:nvSpPr>
        <p:spPr>
          <a:xfrm>
            <a:off x="7177088" y="5360988"/>
            <a:ext cx="609600" cy="609600"/>
          </a:xfrm>
          <a:prstGeom prst="ellipse">
            <a:avLst/>
          </a:prstGeom>
          <a:noFill/>
          <a:ln w="19050" cap="flat" cmpd="sng">
            <a:solidFill>
              <a:srgbClr val="FF330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8854" name="Line 6"/>
          <p:cNvSpPr/>
          <p:nvPr/>
        </p:nvSpPr>
        <p:spPr>
          <a:xfrm>
            <a:off x="7253288" y="5360988"/>
            <a:ext cx="1828800" cy="0"/>
          </a:xfrm>
          <a:prstGeom prst="line">
            <a:avLst/>
          </a:prstGeom>
          <a:ln w="38100" cap="flat" cmpd="sng">
            <a:solidFill>
              <a:srgbClr val="FF33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88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788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788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852" grpId="0" bldLvl="0" animBg="1"/>
      <p:bldP spid="78853" grpId="0" bldLvl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3314" name="图片 1" descr="9aa0003e8cfb38879a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525588" y="1588"/>
            <a:ext cx="5527675" cy="310991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3315" name="图片 2" descr="efd5ddb0abed4f58a9ea_w300X225_w196X14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6450" y="3232150"/>
            <a:ext cx="4578350" cy="34385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3316" name="文本框 3"/>
          <p:cNvSpPr txBox="1"/>
          <p:nvPr/>
        </p:nvSpPr>
        <p:spPr>
          <a:xfrm>
            <a:off x="7107238" y="1912938"/>
            <a:ext cx="3362325" cy="101473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r>
              <a:rPr lang="zh-CN" altLang="en-US" sz="6000" b="1">
                <a:latin typeface="Arial" panose="020B0604020202020204" pitchFamily="34" charset="0"/>
                <a:ea typeface="宋体" panose="02010600030101010101" pitchFamily="2" charset="-122"/>
              </a:rPr>
              <a:t>又</a:t>
            </a:r>
            <a:r>
              <a:rPr lang="zh-CN" altLang="en-US" sz="6000" b="1">
                <a:solidFill>
                  <a:srgbClr val="FF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大</a:t>
            </a:r>
            <a:r>
              <a:rPr lang="zh-CN" altLang="en-US" sz="6000" b="1">
                <a:latin typeface="Arial" panose="020B0604020202020204" pitchFamily="34" charset="0"/>
                <a:ea typeface="宋体" panose="02010600030101010101" pitchFamily="2" charset="-122"/>
              </a:rPr>
              <a:t>又</a:t>
            </a:r>
            <a:r>
              <a:rPr lang="zh-CN" altLang="en-US" sz="6000" b="1">
                <a:solidFill>
                  <a:srgbClr val="FF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圆</a:t>
            </a:r>
            <a:endParaRPr lang="zh-CN" altLang="en-US" sz="6000" b="1">
              <a:solidFill>
                <a:srgbClr val="FF00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3317" name="Rectangle 2"/>
          <p:cNvSpPr>
            <a:spLocks noGrp="1"/>
          </p:cNvSpPr>
          <p:nvPr>
            <p:ph type="ctrTitle"/>
          </p:nvPr>
        </p:nvSpPr>
        <p:spPr>
          <a:xfrm>
            <a:off x="6970713" y="3014663"/>
            <a:ext cx="3178175" cy="2241550"/>
          </a:xfrm>
        </p:spPr>
        <p:txBody>
          <a:bodyPr wrap="square" lIns="91440" tIns="45720" rIns="91440" bIns="45720" anchor="ctr"/>
          <a:p>
            <a:pPr defTabSz="914400">
              <a:buNone/>
            </a:pPr>
            <a:r>
              <a:rPr lang="zh-CN" altLang="en-US" sz="4800" b="1" kern="1200" baseline="0" dirty="0">
                <a:solidFill>
                  <a:srgbClr val="CC0000"/>
                </a:solidFill>
                <a:latin typeface="宋体" panose="02010600030101010101" pitchFamily="2" charset="-122"/>
                <a:ea typeface="+mj-ea"/>
                <a:cs typeface="+mj-cs"/>
              </a:rPr>
              <a:t>扔</a:t>
            </a:r>
            <a:r>
              <a:rPr lang="zh-CN" altLang="en-US" kern="1200" baseline="0" dirty="0">
                <a:latin typeface="宋体" panose="02010600030101010101" pitchFamily="2" charset="-122"/>
                <a:ea typeface="+mj-ea"/>
                <a:cs typeface="+mj-cs"/>
              </a:rPr>
              <a:t>桃子</a:t>
            </a:r>
            <a:br>
              <a:rPr lang="zh-CN" altLang="en-US" kern="1200" baseline="0" dirty="0">
                <a:latin typeface="宋体" panose="02010600030101010101" pitchFamily="2" charset="-122"/>
                <a:ea typeface="+mj-ea"/>
                <a:cs typeface="+mj-cs"/>
              </a:rPr>
            </a:br>
            <a:r>
              <a:rPr lang="zh-CN" altLang="en-US" sz="4800" b="1" kern="1200" baseline="0" dirty="0">
                <a:solidFill>
                  <a:srgbClr val="CC0000"/>
                </a:solidFill>
                <a:latin typeface="宋体" panose="02010600030101010101" pitchFamily="2" charset="-122"/>
                <a:ea typeface="+mj-ea"/>
                <a:cs typeface="+mj-cs"/>
              </a:rPr>
              <a:t>摘</a:t>
            </a:r>
            <a:r>
              <a:rPr lang="zh-CN" altLang="en-US" kern="1200" baseline="0" dirty="0">
                <a:latin typeface="宋体" panose="02010600030101010101" pitchFamily="2" charset="-122"/>
                <a:ea typeface="+mj-ea"/>
                <a:cs typeface="+mj-cs"/>
              </a:rPr>
              <a:t>西瓜</a:t>
            </a:r>
            <a:endParaRPr lang="zh-CN" altLang="en-US" kern="1200" baseline="0" dirty="0">
              <a:latin typeface="宋体" panose="02010600030101010101" pitchFamily="2" charset="-122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4338" name="Text Box 3"/>
          <p:cNvSpPr txBox="1"/>
          <p:nvPr/>
        </p:nvSpPr>
        <p:spPr>
          <a:xfrm>
            <a:off x="1981200" y="4737100"/>
            <a:ext cx="8077200" cy="175323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3600" b="1" dirty="0">
                <a:latin typeface="Arial" panose="020B0604020202020204" pitchFamily="34" charset="0"/>
                <a:ea typeface="宋体" panose="02010600030101010101" pitchFamily="2" charset="-122"/>
              </a:rPr>
              <a:t>       小猴子抱着一个大西</a:t>
            </a:r>
            <a:r>
              <a:rPr lang="zh-CN" altLang="en-US" sz="36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瓜</a:t>
            </a:r>
            <a:r>
              <a:rPr lang="zh-CN" altLang="en-US" sz="3600" b="1" dirty="0">
                <a:latin typeface="Arial" panose="020B0604020202020204" pitchFamily="34" charset="0"/>
                <a:ea typeface="宋体" panose="02010600030101010101" pitchFamily="2" charset="-122"/>
              </a:rPr>
              <a:t>往回走。走着走着，他看见一只小兔子</a:t>
            </a:r>
            <a:r>
              <a:rPr lang="zh-CN" altLang="en-US" sz="36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蹦</a:t>
            </a:r>
            <a:r>
              <a:rPr lang="zh-CN" altLang="en-US" sz="3600" b="1" dirty="0">
                <a:latin typeface="Arial" panose="020B0604020202020204" pitchFamily="34" charset="0"/>
                <a:ea typeface="宋体" panose="02010600030101010101" pitchFamily="2" charset="-122"/>
              </a:rPr>
              <a:t>蹦跳跳的，真可爱，就扔了西瓜，去追小兔子。</a:t>
            </a:r>
            <a:endParaRPr lang="zh-CN" altLang="en-US" sz="36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9876" name="Oval 4"/>
          <p:cNvSpPr/>
          <p:nvPr/>
        </p:nvSpPr>
        <p:spPr>
          <a:xfrm>
            <a:off x="4340225" y="5867400"/>
            <a:ext cx="609600" cy="609600"/>
          </a:xfrm>
          <a:prstGeom prst="ellipse">
            <a:avLst/>
          </a:prstGeom>
          <a:noFill/>
          <a:ln w="19050" cap="flat" cmpd="sng">
            <a:solidFill>
              <a:srgbClr val="FF330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9877" name="Oval 5"/>
          <p:cNvSpPr/>
          <p:nvPr/>
        </p:nvSpPr>
        <p:spPr>
          <a:xfrm>
            <a:off x="7069138" y="5867400"/>
            <a:ext cx="609600" cy="609600"/>
          </a:xfrm>
          <a:prstGeom prst="ellipse">
            <a:avLst/>
          </a:prstGeom>
          <a:noFill/>
          <a:ln w="19050" cap="flat" cmpd="sng">
            <a:solidFill>
              <a:srgbClr val="FF330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9878" name="Line 6"/>
          <p:cNvSpPr/>
          <p:nvPr/>
        </p:nvSpPr>
        <p:spPr>
          <a:xfrm>
            <a:off x="7620000" y="5867400"/>
            <a:ext cx="1828800" cy="0"/>
          </a:xfrm>
          <a:prstGeom prst="line">
            <a:avLst/>
          </a:prstGeom>
          <a:ln w="38100" cap="flat" cmpd="sng">
            <a:solidFill>
              <a:srgbClr val="FF3300"/>
            </a:solidFill>
            <a:prstDash val="solid"/>
            <a:round/>
            <a:headEnd type="none" w="med" len="med"/>
            <a:tailEnd type="none" w="med" len="med"/>
          </a:ln>
        </p:spPr>
      </p:sp>
      <p:pic>
        <p:nvPicPr>
          <p:cNvPr id="14342" name="图片 4" descr="200713121567734"/>
          <p:cNvPicPr>
            <a:picLocks noChangeAspect="1"/>
          </p:cNvPicPr>
          <p:nvPr/>
        </p:nvPicPr>
        <p:blipFill>
          <a:blip r:embed="rId1"/>
          <a:srcRect r="50314" b="3654"/>
          <a:stretch>
            <a:fillRect/>
          </a:stretch>
        </p:blipFill>
        <p:spPr>
          <a:xfrm>
            <a:off x="4035425" y="779463"/>
            <a:ext cx="3756025" cy="3497262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98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798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798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876" grpId="0" bldLvl="0" animBg="1"/>
      <p:bldP spid="79877" grpId="0" bldLvl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5362" name="图片 2" descr="不规范和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685925" y="877888"/>
            <a:ext cx="5689600" cy="39052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5363" name="文本框 3"/>
          <p:cNvSpPr txBox="1"/>
          <p:nvPr/>
        </p:nvSpPr>
        <p:spPr>
          <a:xfrm>
            <a:off x="6954838" y="877888"/>
            <a:ext cx="3362325" cy="101473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r>
              <a:rPr lang="zh-CN" altLang="en-US" sz="6000" b="1">
                <a:solidFill>
                  <a:srgbClr val="FF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蹦蹦跳跳</a:t>
            </a:r>
            <a:endParaRPr lang="zh-CN" altLang="en-US" sz="6000" b="1">
              <a:solidFill>
                <a:srgbClr val="FF00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5364" name="文本框 4"/>
          <p:cNvSpPr txBox="1"/>
          <p:nvPr/>
        </p:nvSpPr>
        <p:spPr>
          <a:xfrm>
            <a:off x="7924800" y="1943100"/>
            <a:ext cx="1757363" cy="101473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r>
              <a:rPr lang="zh-CN" altLang="en-US" sz="6000" b="1">
                <a:latin typeface="Arial" panose="020B0604020202020204" pitchFamily="34" charset="0"/>
                <a:ea typeface="宋体" panose="02010600030101010101" pitchFamily="2" charset="-122"/>
              </a:rPr>
              <a:t>可爱</a:t>
            </a:r>
            <a:endParaRPr lang="zh-CN" altLang="en-US" sz="6000" b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5365" name="Rectangle 2"/>
          <p:cNvSpPr>
            <a:spLocks noGrp="1"/>
          </p:cNvSpPr>
          <p:nvPr/>
        </p:nvSpPr>
        <p:spPr>
          <a:xfrm>
            <a:off x="5165725" y="4910138"/>
            <a:ext cx="3409950" cy="1597025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ctr"/>
          <a:p>
            <a:pPr algn="ctr"/>
            <a:r>
              <a:rPr lang="zh-CN" altLang="en-US" sz="4800" b="1" dirty="0">
                <a:solidFill>
                  <a:srgbClr val="CC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扔</a:t>
            </a:r>
            <a:r>
              <a:rPr lang="zh-CN" altLang="en-US" sz="4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西瓜</a:t>
            </a:r>
            <a:br>
              <a:rPr lang="zh-CN" altLang="en-US" sz="4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</a:br>
            <a:r>
              <a:rPr lang="zh-CN" altLang="en-US" sz="4800" b="1" dirty="0">
                <a:solidFill>
                  <a:srgbClr val="CC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追</a:t>
            </a:r>
            <a:r>
              <a:rPr lang="zh-CN" altLang="en-US" sz="4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兔子</a:t>
            </a:r>
            <a:endParaRPr lang="zh-CN" altLang="en-US" sz="440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55042" name="矩形 9"/>
          <p:cNvSpPr/>
          <p:nvPr/>
        </p:nvSpPr>
        <p:spPr>
          <a:xfrm>
            <a:off x="623888" y="1636713"/>
            <a:ext cx="7294562" cy="838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30000"/>
              </a:lnSpc>
            </a:pPr>
            <a:r>
              <a:rPr lang="en-US" altLang="x-none" sz="3700" b="1" dirty="0">
                <a:solidFill>
                  <a:srgbClr val="000000"/>
                </a:solidFill>
                <a:latin typeface="黑体" panose="02010609060101010101" pitchFamily="1" charset="-122"/>
                <a:ea typeface="黑体" panose="02010609060101010101" pitchFamily="1" charset="-122"/>
                <a:sym typeface="黑体" panose="02010609060101010101" pitchFamily="1" charset="-122"/>
              </a:rPr>
              <a:t>1.</a:t>
            </a:r>
            <a:r>
              <a:rPr lang="zh-CN" altLang="en-US" sz="3700" b="1" dirty="0">
                <a:solidFill>
                  <a:srgbClr val="000000"/>
                </a:solidFill>
                <a:latin typeface="黑体" panose="02010609060101010101" pitchFamily="1" charset="-122"/>
                <a:ea typeface="黑体" panose="02010609060101010101" pitchFamily="1" charset="-122"/>
                <a:sym typeface="黑体" panose="02010609060101010101" pitchFamily="1" charset="-122"/>
              </a:rPr>
              <a:t>抱着西瓜的小猴子看见了什么？</a:t>
            </a:r>
            <a:endParaRPr lang="zh-CN" altLang="en-US" sz="3700" b="1" dirty="0">
              <a:solidFill>
                <a:srgbClr val="000000"/>
              </a:solidFill>
              <a:latin typeface="黑体" panose="02010609060101010101" pitchFamily="1" charset="-122"/>
              <a:ea typeface="黑体" panose="02010609060101010101" pitchFamily="1" charset="-122"/>
              <a:sym typeface="黑体" panose="02010609060101010101" pitchFamily="1" charset="-122"/>
            </a:endParaRPr>
          </a:p>
        </p:txBody>
      </p:sp>
      <p:sp>
        <p:nvSpPr>
          <p:cNvPr id="855043" name="矩形 9"/>
          <p:cNvSpPr/>
          <p:nvPr/>
        </p:nvSpPr>
        <p:spPr>
          <a:xfrm>
            <a:off x="1103313" y="2401888"/>
            <a:ext cx="6913562" cy="8397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30000"/>
              </a:lnSpc>
            </a:pPr>
            <a:r>
              <a:rPr lang="zh-CN" altLang="en-US" sz="3700" b="1" dirty="0">
                <a:solidFill>
                  <a:srgbClr val="FF00FF"/>
                </a:solidFill>
                <a:latin typeface="楷体_GB2312" panose="02010600030101010101" pitchFamily="1" charset="-122"/>
                <a:ea typeface="楷体_GB2312" panose="02010600030101010101" pitchFamily="1" charset="-122"/>
                <a:sym typeface="楷体_GB2312" panose="02010600030101010101" pitchFamily="1" charset="-122"/>
              </a:rPr>
              <a:t>小猴子看见一只小兔子。</a:t>
            </a:r>
            <a:endParaRPr lang="zh-CN" altLang="en-US" sz="3700" b="1" dirty="0">
              <a:solidFill>
                <a:srgbClr val="FF00FF"/>
              </a:solidFill>
              <a:latin typeface="楷体_GB2312" panose="02010600030101010101" pitchFamily="1" charset="-122"/>
              <a:ea typeface="楷体_GB2312" panose="02010600030101010101" pitchFamily="1" charset="-122"/>
              <a:sym typeface="楷体_GB2312" panose="02010600030101010101" pitchFamily="1" charset="-122"/>
            </a:endParaRPr>
          </a:p>
        </p:txBody>
      </p:sp>
      <p:sp>
        <p:nvSpPr>
          <p:cNvPr id="855044" name="矩形 9"/>
          <p:cNvSpPr/>
          <p:nvPr/>
        </p:nvSpPr>
        <p:spPr>
          <a:xfrm>
            <a:off x="623888" y="3170238"/>
            <a:ext cx="6116637" cy="8397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30000"/>
              </a:lnSpc>
            </a:pPr>
            <a:r>
              <a:rPr lang="en-US" altLang="x-none" sz="3700" b="1" dirty="0">
                <a:solidFill>
                  <a:srgbClr val="000000"/>
                </a:solidFill>
                <a:latin typeface="黑体" panose="02010609060101010101" pitchFamily="1" charset="-122"/>
                <a:ea typeface="黑体" panose="02010609060101010101" pitchFamily="1" charset="-122"/>
                <a:sym typeface="黑体" panose="02010609060101010101" pitchFamily="1" charset="-122"/>
              </a:rPr>
              <a:t>2.</a:t>
            </a:r>
            <a:r>
              <a:rPr lang="zh-CN" altLang="en-US" sz="3700" b="1" dirty="0">
                <a:solidFill>
                  <a:srgbClr val="000000"/>
                </a:solidFill>
                <a:latin typeface="黑体" panose="02010609060101010101" pitchFamily="1" charset="-122"/>
                <a:ea typeface="黑体" panose="02010609060101010101" pitchFamily="1" charset="-122"/>
                <a:sym typeface="黑体" panose="02010609060101010101" pitchFamily="1" charset="-122"/>
              </a:rPr>
              <a:t>小猴子又做了什么？</a:t>
            </a:r>
            <a:endParaRPr lang="zh-CN" altLang="en-US" sz="3700" b="1" dirty="0">
              <a:solidFill>
                <a:srgbClr val="000000"/>
              </a:solidFill>
              <a:latin typeface="黑体" panose="02010609060101010101" pitchFamily="1" charset="-122"/>
              <a:ea typeface="黑体" panose="02010609060101010101" pitchFamily="1" charset="-122"/>
              <a:sym typeface="黑体" panose="02010609060101010101" pitchFamily="1" charset="-122"/>
            </a:endParaRPr>
          </a:p>
        </p:txBody>
      </p:sp>
      <p:sp>
        <p:nvSpPr>
          <p:cNvPr id="855045" name="矩形 9"/>
          <p:cNvSpPr/>
          <p:nvPr/>
        </p:nvSpPr>
        <p:spPr>
          <a:xfrm>
            <a:off x="1103313" y="3938588"/>
            <a:ext cx="7678737" cy="839787"/>
          </a:xfrm>
          <a:prstGeom prst="rect">
            <a:avLst/>
          </a:prstGeom>
          <a:solidFill>
            <a:srgbClr val="FFFFFF">
              <a:alpha val="50000"/>
            </a:srgbClr>
          </a:solidFill>
          <a:ln w="9525">
            <a:noFill/>
          </a:ln>
        </p:spPr>
        <p:txBody>
          <a:bodyPr>
            <a:spAutoFit/>
          </a:bodyPr>
          <a:p>
            <a:pPr>
              <a:lnSpc>
                <a:spcPct val="130000"/>
              </a:lnSpc>
            </a:pPr>
            <a:r>
              <a:rPr lang="zh-CN" altLang="en-US" sz="3700" b="1" dirty="0">
                <a:solidFill>
                  <a:srgbClr val="FF00FF"/>
                </a:solidFill>
                <a:latin typeface="楷体_GB2312" panose="02010600030101010101" pitchFamily="1" charset="-122"/>
                <a:ea typeface="楷体_GB2312" panose="02010600030101010101" pitchFamily="1" charset="-122"/>
                <a:sym typeface="楷体_GB2312" panose="02010600030101010101" pitchFamily="1" charset="-122"/>
              </a:rPr>
              <a:t>小猴子扔了西瓜，去追小兔子。</a:t>
            </a:r>
            <a:endParaRPr lang="zh-CN" altLang="en-US" sz="3700" b="1" dirty="0">
              <a:solidFill>
                <a:srgbClr val="FF00FF"/>
              </a:solidFill>
              <a:latin typeface="楷体_GB2312" panose="02010600030101010101" pitchFamily="1" charset="-122"/>
              <a:ea typeface="楷体_GB2312" panose="02010600030101010101" pitchFamily="1" charset="-122"/>
              <a:sym typeface="楷体_GB2312" panose="02010600030101010101" pitchFamily="1" charset="-122"/>
            </a:endParaRPr>
          </a:p>
        </p:txBody>
      </p:sp>
      <p:pic>
        <p:nvPicPr>
          <p:cNvPr id="855046" name="Picture 2" descr="C:\Documents and Settings\Administrator\桌面\新建文件夹\续146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970838" y="2038350"/>
            <a:ext cx="3740150" cy="26558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55047" name="Picture 30" descr="http://pic4.nipic.com/20091024/3299013_104655050057_2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3844"/>
          <a:stretch>
            <a:fillRect/>
          </a:stretch>
        </p:blipFill>
        <p:spPr>
          <a:xfrm>
            <a:off x="6648450" y="4889500"/>
            <a:ext cx="1739900" cy="16891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灯片编号占位符 1"/>
          <p:cNvSpPr/>
          <p:nvPr>
            <p:ph type="sldNum" sz="quarter" idx="12"/>
          </p:nvPr>
        </p:nvSpPr>
        <p:spPr/>
        <p:txBody>
          <a:bodyPr/>
          <a:p>
            <a:pPr lvl="0"/>
            <a:fld id="{9A0DB2DC-4C9A-4742-B13C-FB6460FD3503}" type="slidenum">
              <a:rPr lang="zh-CN" altLang="en-US" dirty="0">
                <a:ea typeface="宋体" panose="02010600030101010101" pitchFamily="2" charset="-122"/>
              </a:rPr>
            </a:fld>
            <a:endParaRPr lang="zh-CN" altLang="en-US" dirty="0"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5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7" dur="1000"/>
                                        <p:tgtEl>
                                          <p:spTgt spid="8550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550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550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50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12" dur="1000"/>
                                        <p:tgtEl>
                                          <p:spTgt spid="8550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550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550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5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19" dur="1000"/>
                                        <p:tgtEl>
                                          <p:spTgt spid="8550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550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550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55043" grpId="0" bldLvl="0"/>
      <p:bldP spid="855045" grpId="0" bldLvl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1682" name="Rectangle 2"/>
          <p:cNvSpPr/>
          <p:nvPr/>
        </p:nvSpPr>
        <p:spPr>
          <a:xfrm>
            <a:off x="1828800" y="533400"/>
            <a:ext cx="2327910" cy="52197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2800" b="1" dirty="0">
                <a:latin typeface="Arial" panose="020B0604020202020204" pitchFamily="34" charset="0"/>
                <a:ea typeface="宋体" panose="02010600030101010101" pitchFamily="2" charset="-122"/>
              </a:rPr>
              <a:t>一块玉米地里</a:t>
            </a:r>
            <a:endParaRPr lang="en-US" altLang="zh-CN" sz="28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4" name="Picture 2" descr="c:\users\administrator\desktop\1428922_162514011402_2.jpg"/>
          <p:cNvPicPr>
            <a:picLocks noChangeAspect="1"/>
          </p:cNvPicPr>
          <p:nvPr/>
        </p:nvPicPr>
        <p:blipFill>
          <a:blip r:embed="rId1"/>
          <a:srcRect l="3226" b="20689"/>
          <a:stretch>
            <a:fillRect/>
          </a:stretch>
        </p:blipFill>
        <p:spPr>
          <a:xfrm>
            <a:off x="1828800" y="990600"/>
            <a:ext cx="2286000" cy="22098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1684" name="Rectangle 4"/>
          <p:cNvSpPr/>
          <p:nvPr/>
        </p:nvSpPr>
        <p:spPr>
          <a:xfrm>
            <a:off x="4267200" y="609600"/>
            <a:ext cx="1816100" cy="58356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32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又大又多</a:t>
            </a:r>
            <a:endParaRPr lang="zh-CN" altLang="en-US" sz="3200" b="1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1685" name="Rectangle 5"/>
          <p:cNvSpPr/>
          <p:nvPr/>
        </p:nvSpPr>
        <p:spPr>
          <a:xfrm>
            <a:off x="4876800" y="1295400"/>
            <a:ext cx="540385" cy="52197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2800" b="1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掰</a:t>
            </a:r>
            <a:endParaRPr lang="zh-CN" altLang="en-US" sz="2800" b="1" dirty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1686" name="Rectangle 6"/>
          <p:cNvSpPr/>
          <p:nvPr/>
        </p:nvSpPr>
        <p:spPr>
          <a:xfrm>
            <a:off x="4876800" y="2133600"/>
            <a:ext cx="540385" cy="52197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2800" b="1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扛</a:t>
            </a:r>
            <a:endParaRPr lang="zh-CN" altLang="en-US" sz="2800" b="1" dirty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6391" name="Rectangle 7"/>
          <p:cNvSpPr/>
          <p:nvPr/>
        </p:nvSpPr>
        <p:spPr>
          <a:xfrm>
            <a:off x="5410200" y="1524000"/>
            <a:ext cx="1198880" cy="132207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80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→</a:t>
            </a:r>
            <a:endParaRPr lang="zh-CN" altLang="en-US" sz="8000" b="1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1688" name="Rectangle 8"/>
          <p:cNvSpPr/>
          <p:nvPr/>
        </p:nvSpPr>
        <p:spPr>
          <a:xfrm>
            <a:off x="6400800" y="609600"/>
            <a:ext cx="2327910" cy="52197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2800" b="1" dirty="0">
                <a:latin typeface="Arial" panose="020B0604020202020204" pitchFamily="34" charset="0"/>
                <a:ea typeface="宋体" panose="02010600030101010101" pitchFamily="2" charset="-122"/>
              </a:rPr>
              <a:t>一棵桃树底下</a:t>
            </a:r>
            <a:endParaRPr lang="zh-CN" altLang="en-US" sz="28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71689" name="Picture 9" descr="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53200" y="1066800"/>
            <a:ext cx="2514600" cy="21336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1690" name="Rectangle 10"/>
          <p:cNvSpPr/>
          <p:nvPr/>
        </p:nvSpPr>
        <p:spPr>
          <a:xfrm>
            <a:off x="8763000" y="609600"/>
            <a:ext cx="1612900" cy="52197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28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又大又红</a:t>
            </a:r>
            <a:endParaRPr lang="zh-CN" altLang="en-US" sz="2800" b="1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1691" name="Rectangle 11"/>
          <p:cNvSpPr/>
          <p:nvPr/>
        </p:nvSpPr>
        <p:spPr>
          <a:xfrm>
            <a:off x="9220200" y="1219200"/>
            <a:ext cx="540385" cy="52197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2800" b="1" dirty="0">
                <a:latin typeface="Arial" panose="020B0604020202020204" pitchFamily="34" charset="0"/>
                <a:ea typeface="宋体" panose="02010600030101010101" pitchFamily="2" charset="-122"/>
              </a:rPr>
              <a:t>扔</a:t>
            </a:r>
            <a:endParaRPr lang="zh-CN" altLang="en-US" sz="28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1692" name="Rectangle 12"/>
          <p:cNvSpPr/>
          <p:nvPr/>
        </p:nvSpPr>
        <p:spPr>
          <a:xfrm>
            <a:off x="9220200" y="1905000"/>
            <a:ext cx="540385" cy="52197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2800" b="1" dirty="0">
                <a:latin typeface="Arial" panose="020B0604020202020204" pitchFamily="34" charset="0"/>
                <a:ea typeface="宋体" panose="02010600030101010101" pitchFamily="2" charset="-122"/>
              </a:rPr>
              <a:t>摘</a:t>
            </a:r>
            <a:endParaRPr lang="zh-CN" altLang="en-US" sz="28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1693" name="Rectangle 13"/>
          <p:cNvSpPr/>
          <p:nvPr/>
        </p:nvSpPr>
        <p:spPr>
          <a:xfrm>
            <a:off x="9220200" y="2514600"/>
            <a:ext cx="540385" cy="52197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2800" b="1" dirty="0">
                <a:latin typeface="Arial" panose="020B0604020202020204" pitchFamily="34" charset="0"/>
                <a:ea typeface="宋体" panose="02010600030101010101" pitchFamily="2" charset="-122"/>
              </a:rPr>
              <a:t>捧</a:t>
            </a:r>
            <a:endParaRPr lang="zh-CN" altLang="en-US" sz="28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1694" name="Rectangle 14"/>
          <p:cNvSpPr/>
          <p:nvPr/>
        </p:nvSpPr>
        <p:spPr>
          <a:xfrm>
            <a:off x="1828800" y="3505200"/>
            <a:ext cx="2224405" cy="58356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3200" b="1" dirty="0">
                <a:latin typeface="Arial" panose="020B0604020202020204" pitchFamily="34" charset="0"/>
                <a:ea typeface="宋体" panose="02010600030101010101" pitchFamily="2" charset="-122"/>
              </a:rPr>
              <a:t>跑进树林里</a:t>
            </a:r>
            <a:endParaRPr lang="zh-CN" altLang="en-US" sz="32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71695" name="Picture 15" descr="W020100818602697149483_副本"/>
          <p:cNvPicPr>
            <a:picLocks noChangeAspect="1"/>
          </p:cNvPicPr>
          <p:nvPr/>
        </p:nvPicPr>
        <p:blipFill>
          <a:blip r:embed="rId3"/>
          <a:srcRect l="2856" t="5714" b="11429"/>
          <a:stretch>
            <a:fillRect/>
          </a:stretch>
        </p:blipFill>
        <p:spPr>
          <a:xfrm>
            <a:off x="1752600" y="4191000"/>
            <a:ext cx="2590800" cy="23622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1696" name="Rectangle 16"/>
          <p:cNvSpPr/>
          <p:nvPr/>
        </p:nvSpPr>
        <p:spPr>
          <a:xfrm>
            <a:off x="4191000" y="3505200"/>
            <a:ext cx="1612900" cy="52197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28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蹦蹦跳跳</a:t>
            </a:r>
            <a:endParaRPr lang="zh-CN" altLang="en-US" sz="2800" b="1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1697" name="Rectangle 17"/>
          <p:cNvSpPr/>
          <p:nvPr/>
        </p:nvSpPr>
        <p:spPr>
          <a:xfrm>
            <a:off x="4800600" y="5029200"/>
            <a:ext cx="540385" cy="52197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2800" b="1" dirty="0">
                <a:latin typeface="Arial" panose="020B0604020202020204" pitchFamily="34" charset="0"/>
                <a:ea typeface="宋体" panose="02010600030101010101" pitchFamily="2" charset="-122"/>
              </a:rPr>
              <a:t>追</a:t>
            </a:r>
            <a:endParaRPr lang="zh-CN" altLang="en-US" sz="28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6402" name="Rectangle 18"/>
          <p:cNvSpPr/>
          <p:nvPr/>
        </p:nvSpPr>
        <p:spPr>
          <a:xfrm>
            <a:off x="5410200" y="4648200"/>
            <a:ext cx="1198880" cy="132207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80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←</a:t>
            </a:r>
            <a:endParaRPr lang="zh-CN" altLang="en-US" sz="8000" b="1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1699" name="Rectangle 19"/>
          <p:cNvSpPr>
            <a:spLocks noChangeArrowheads="1"/>
          </p:cNvSpPr>
          <p:nvPr/>
        </p:nvSpPr>
        <p:spPr bwMode="auto">
          <a:xfrm>
            <a:off x="6553200" y="3733800"/>
            <a:ext cx="1816100" cy="5835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  <a:t>一片瓜地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85000"/>
                  <a:lumOff val="15000"/>
                </a:srgb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ea"/>
            </a:endParaRPr>
          </a:p>
        </p:txBody>
      </p:sp>
      <p:sp>
        <p:nvSpPr>
          <p:cNvPr id="16404" name="Rectangle 20"/>
          <p:cNvSpPr/>
          <p:nvPr/>
        </p:nvSpPr>
        <p:spPr>
          <a:xfrm>
            <a:off x="7620000" y="2895600"/>
            <a:ext cx="563880" cy="101473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60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↓</a:t>
            </a:r>
            <a:endParaRPr lang="zh-CN" altLang="en-US" sz="6000" b="1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71701" name="Picture 21" descr="3"/>
          <p:cNvPicPr>
            <a:picLocks noChangeAspect="1"/>
          </p:cNvPicPr>
          <p:nvPr/>
        </p:nvPicPr>
        <p:blipFill>
          <a:blip r:embed="rId4"/>
          <a:srcRect l="3333" t="5882" b="5882"/>
          <a:stretch>
            <a:fillRect/>
          </a:stretch>
        </p:blipFill>
        <p:spPr>
          <a:xfrm>
            <a:off x="6705600" y="4267200"/>
            <a:ext cx="2209800" cy="2286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1702" name="Rectangle 22"/>
          <p:cNvSpPr/>
          <p:nvPr/>
        </p:nvSpPr>
        <p:spPr>
          <a:xfrm>
            <a:off x="8763000" y="3810000"/>
            <a:ext cx="1612900" cy="52197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28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又大又圆</a:t>
            </a:r>
            <a:endParaRPr lang="zh-CN" altLang="en-US" sz="2800" b="1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1703" name="Rectangle 23"/>
          <p:cNvSpPr/>
          <p:nvPr/>
        </p:nvSpPr>
        <p:spPr>
          <a:xfrm>
            <a:off x="9296400" y="4419600"/>
            <a:ext cx="540385" cy="52197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2800" b="1" dirty="0">
                <a:latin typeface="Arial" panose="020B0604020202020204" pitchFamily="34" charset="0"/>
                <a:ea typeface="宋体" panose="02010600030101010101" pitchFamily="2" charset="-122"/>
              </a:rPr>
              <a:t>扔</a:t>
            </a:r>
            <a:endParaRPr lang="zh-CN" altLang="en-US" sz="28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1704" name="Rectangle 24"/>
          <p:cNvSpPr/>
          <p:nvPr/>
        </p:nvSpPr>
        <p:spPr>
          <a:xfrm>
            <a:off x="9296400" y="5029200"/>
            <a:ext cx="540385" cy="52197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2800" b="1" dirty="0">
                <a:latin typeface="Arial" panose="020B0604020202020204" pitchFamily="34" charset="0"/>
                <a:ea typeface="宋体" panose="02010600030101010101" pitchFamily="2" charset="-122"/>
              </a:rPr>
              <a:t>摘</a:t>
            </a:r>
            <a:endParaRPr lang="zh-CN" altLang="en-US" sz="28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1705" name="Rectangle 25"/>
          <p:cNvSpPr/>
          <p:nvPr/>
        </p:nvSpPr>
        <p:spPr>
          <a:xfrm>
            <a:off x="9296400" y="5715000"/>
            <a:ext cx="540385" cy="52197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2800" b="1" dirty="0">
                <a:latin typeface="Arial" panose="020B0604020202020204" pitchFamily="34" charset="0"/>
                <a:ea typeface="宋体" panose="02010600030101010101" pitchFamily="2" charset="-122"/>
              </a:rPr>
              <a:t>抱</a:t>
            </a:r>
            <a:endParaRPr lang="zh-CN" altLang="en-US" sz="28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4">
                                            <p:txEl>
                                              <p:charRg st="0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0">
                                            <p:txEl>
                                              <p:charRg st="0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4">
                                            <p:txEl>
                                              <p:charRg st="0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2">
                                            <p:txEl>
                                              <p:charRg st="0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0">
                                            <p:txEl>
                                              <p:charRg st="0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6">
                                            <p:txEl>
                                              <p:charRg st="0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2">
                                            <p:txEl>
                                              <p:charRg st="0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6">
                                            <p:txEl>
                                              <p:charRg st="0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682" grpId="0"/>
      <p:bldP spid="71684" grpId="0" build="allAtOnce"/>
      <p:bldP spid="71685" grpId="0"/>
      <p:bldP spid="71686" grpId="0"/>
      <p:bldP spid="71688" grpId="0"/>
      <p:bldP spid="71690" grpId="0" build="allAtOnce"/>
      <p:bldP spid="71691" grpId="0"/>
      <p:bldP spid="71692" grpId="0"/>
      <p:bldP spid="71693" grpId="0"/>
      <p:bldP spid="71694" grpId="0"/>
      <p:bldP spid="71696" grpId="0" build="allAtOnce"/>
      <p:bldP spid="71697" grpId="0"/>
      <p:bldP spid="71699" grpId="0"/>
      <p:bldP spid="71702" grpId="0" build="allAtOnce"/>
      <p:bldP spid="71703" grpId="0"/>
      <p:bldP spid="71704" grpId="0"/>
      <p:bldP spid="71705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56066" name="矩形 14"/>
          <p:cNvSpPr/>
          <p:nvPr/>
        </p:nvSpPr>
        <p:spPr>
          <a:xfrm>
            <a:off x="684213" y="1422400"/>
            <a:ext cx="10979150" cy="838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30000"/>
              </a:lnSpc>
            </a:pPr>
            <a:r>
              <a:rPr lang="zh-CN" altLang="en-US" sz="3700" b="1" dirty="0">
                <a:solidFill>
                  <a:srgbClr val="000000"/>
                </a:solidFill>
                <a:latin typeface="黑体" panose="02010609060101010101" pitchFamily="1" charset="-122"/>
                <a:ea typeface="黑体" panose="02010609060101010101" pitchFamily="1" charset="-122"/>
                <a:sym typeface="黑体" panose="02010609060101010101" pitchFamily="1" charset="-122"/>
              </a:rPr>
              <a:t>齐读最后一段，说一说小猴子最后带了什么回家？</a:t>
            </a:r>
            <a:endParaRPr lang="zh-CN" altLang="en-US" sz="3700" b="1" dirty="0">
              <a:solidFill>
                <a:srgbClr val="000000"/>
              </a:solidFill>
              <a:latin typeface="黑体" panose="02010609060101010101" pitchFamily="1" charset="-122"/>
              <a:ea typeface="黑体" panose="02010609060101010101" pitchFamily="1" charset="-122"/>
              <a:sym typeface="黑体" panose="02010609060101010101" pitchFamily="1" charset="-122"/>
            </a:endParaRPr>
          </a:p>
        </p:txBody>
      </p:sp>
      <p:sp>
        <p:nvSpPr>
          <p:cNvPr id="856067" name="矩形 14"/>
          <p:cNvSpPr/>
          <p:nvPr/>
        </p:nvSpPr>
        <p:spPr>
          <a:xfrm>
            <a:off x="623888" y="2947988"/>
            <a:ext cx="6815137" cy="15859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30000"/>
              </a:lnSpc>
            </a:pPr>
            <a:r>
              <a:rPr lang="zh-CN" altLang="en-US" sz="3700" b="1" dirty="0">
                <a:solidFill>
                  <a:srgbClr val="0000FF"/>
                </a:solidFill>
                <a:latin typeface="黑体" panose="02010609060101010101" pitchFamily="1" charset="-122"/>
                <a:ea typeface="黑体" panose="02010609060101010101" pitchFamily="1" charset="-122"/>
                <a:sym typeface="黑体" panose="02010609060101010101" pitchFamily="1" charset="-122"/>
              </a:rPr>
              <a:t>    小猴子最后什么也没得到，只好空着手回家了。</a:t>
            </a:r>
            <a:endParaRPr lang="zh-CN" altLang="en-US" sz="3700" b="1" dirty="0">
              <a:solidFill>
                <a:srgbClr val="0000FF"/>
              </a:solidFill>
              <a:latin typeface="黑体" panose="02010609060101010101" pitchFamily="1" charset="-122"/>
              <a:ea typeface="黑体" panose="02010609060101010101" pitchFamily="1" charset="-122"/>
              <a:sym typeface="黑体" panose="02010609060101010101" pitchFamily="1" charset="-122"/>
            </a:endParaRPr>
          </a:p>
        </p:txBody>
      </p:sp>
      <p:pic>
        <p:nvPicPr>
          <p:cNvPr id="856068" name="Picture 2" descr="C:\Documents and Settings\Administrator\桌面\新建文件夹\续147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461250" y="2565400"/>
            <a:ext cx="3741738" cy="26558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灯片编号占位符 1"/>
          <p:cNvSpPr/>
          <p:nvPr>
            <p:ph type="sldNum" sz="quarter" idx="12"/>
          </p:nvPr>
        </p:nvSpPr>
        <p:spPr/>
        <p:txBody>
          <a:bodyPr/>
          <a:p>
            <a:pPr lvl="0"/>
            <a:fld id="{9A0DB2DC-4C9A-4742-B13C-FB6460FD3503}" type="slidenum">
              <a:rPr lang="zh-CN" altLang="en-US" dirty="0">
                <a:ea typeface="宋体" panose="02010600030101010101" pitchFamily="2" charset="-122"/>
              </a:rPr>
            </a:fld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798955" y="4811395"/>
            <a:ext cx="3635375" cy="5708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>
              <a:lnSpc>
                <a:spcPct val="130000"/>
              </a:lnSpc>
            </a:pPr>
            <a:r>
              <a:rPr lang="zh-CN" altLang="zh-CN" sz="2400">
                <a:sym typeface="+mn-ea"/>
              </a:rPr>
              <a:t>它回家时心里在想什么？</a:t>
            </a:r>
            <a:endParaRPr lang="zh-CN" altLang="zh-CN" sz="2400"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6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7" dur="1000"/>
                                        <p:tgtEl>
                                          <p:spTgt spid="8560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560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560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6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12" dur="1000"/>
                                        <p:tgtEl>
                                          <p:spTgt spid="8560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560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560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56067" grpId="0" bldLvl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7410" name="Text Box 3"/>
          <p:cNvSpPr txBox="1"/>
          <p:nvPr/>
        </p:nvSpPr>
        <p:spPr>
          <a:xfrm>
            <a:off x="2516188" y="3795713"/>
            <a:ext cx="6705600" cy="16414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algn="just">
              <a:lnSpc>
                <a:spcPct val="140000"/>
              </a:lnSpc>
              <a:spcBef>
                <a:spcPct val="50000"/>
              </a:spcBef>
            </a:pPr>
            <a:r>
              <a:rPr lang="zh-CN" altLang="en-US" sz="3200" b="1" i="1" dirty="0">
                <a:solidFill>
                  <a:srgbClr val="990033"/>
                </a:solidFill>
                <a:latin typeface="Times New Roman" panose="02020603050405020304" charset="0"/>
                <a:ea typeface="宋体" panose="02010600030101010101" pitchFamily="2" charset="-122"/>
              </a:rPr>
              <a:t>         </a:t>
            </a:r>
            <a:r>
              <a:rPr lang="zh-CN" altLang="en-US" sz="3600" b="1" dirty="0">
                <a:solidFill>
                  <a:srgbClr val="990033"/>
                </a:solidFill>
                <a:latin typeface="Times New Roman" panose="02020603050405020304" charset="0"/>
                <a:ea typeface="宋体" panose="02010600030101010101" pitchFamily="2" charset="-122"/>
              </a:rPr>
              <a:t>小兔子跑进树林里，不见了。小猴子只好空着手回家去。</a:t>
            </a:r>
            <a:endParaRPr lang="zh-CN" altLang="en-US" sz="3600" b="1" dirty="0">
              <a:solidFill>
                <a:srgbClr val="990033"/>
              </a:solidFill>
              <a:latin typeface="Times New Roman" panose="02020603050405020304" charset="0"/>
              <a:ea typeface="华文彩云" pitchFamily="2" charset="-122"/>
            </a:endParaRPr>
          </a:p>
        </p:txBody>
      </p:sp>
      <p:pic>
        <p:nvPicPr>
          <p:cNvPr id="17411" name="图片 5" descr="200713121567734"/>
          <p:cNvPicPr>
            <a:picLocks noChangeAspect="1"/>
          </p:cNvPicPr>
          <p:nvPr/>
        </p:nvPicPr>
        <p:blipFill>
          <a:blip r:embed="rId1"/>
          <a:srcRect l="50517" t="3654" r="1794" b="4253"/>
          <a:stretch>
            <a:fillRect/>
          </a:stretch>
        </p:blipFill>
        <p:spPr>
          <a:xfrm>
            <a:off x="4219575" y="735013"/>
            <a:ext cx="3298825" cy="30607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57090" name="矩形 2"/>
          <p:cNvSpPr/>
          <p:nvPr/>
        </p:nvSpPr>
        <p:spPr>
          <a:xfrm>
            <a:off x="912813" y="2500313"/>
            <a:ext cx="9888537" cy="23336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30000"/>
              </a:lnSpc>
            </a:pPr>
            <a:r>
              <a:rPr lang="zh-CN" altLang="en-US" sz="3700" b="1" dirty="0">
                <a:solidFill>
                  <a:srgbClr val="000000"/>
                </a:solidFill>
                <a:latin typeface="黑体" panose="02010609060101010101" pitchFamily="1" charset="-122"/>
                <a:ea typeface="黑体" panose="02010609060101010101" pitchFamily="1" charset="-122"/>
                <a:sym typeface="黑体" panose="02010609060101010101" pitchFamily="1" charset="-122"/>
              </a:rPr>
              <a:t>    因为小猴子做事没有明确的目标，而且</a:t>
            </a:r>
            <a:r>
              <a:rPr lang="zh-CN" altLang="en-US" sz="3700" b="1" dirty="0">
                <a:solidFill>
                  <a:srgbClr val="FF0000"/>
                </a:solidFill>
                <a:latin typeface="黑体" panose="02010609060101010101" pitchFamily="1" charset="-122"/>
                <a:ea typeface="黑体" panose="02010609060101010101" pitchFamily="1" charset="-122"/>
                <a:sym typeface="黑体" panose="02010609060101010101" pitchFamily="1" charset="-122"/>
              </a:rPr>
              <a:t>三心二意</a:t>
            </a:r>
            <a:r>
              <a:rPr lang="zh-CN" altLang="en-US" sz="3700" b="1" dirty="0">
                <a:solidFill>
                  <a:srgbClr val="000000"/>
                </a:solidFill>
                <a:latin typeface="黑体" panose="02010609060101010101" pitchFamily="1" charset="-122"/>
                <a:ea typeface="黑体" panose="02010609060101010101" pitchFamily="1" charset="-122"/>
                <a:sym typeface="黑体" panose="02010609060101010101" pitchFamily="1" charset="-122"/>
              </a:rPr>
              <a:t>，所以最终他什么也没找到，只好空着手回家去。</a:t>
            </a:r>
            <a:endParaRPr lang="zh-CN" altLang="en-US" sz="3700" b="1" dirty="0">
              <a:solidFill>
                <a:srgbClr val="000000"/>
              </a:solidFill>
              <a:latin typeface="黑体" panose="02010609060101010101" pitchFamily="1" charset="-122"/>
              <a:ea typeface="黑体" panose="02010609060101010101" pitchFamily="1" charset="-122"/>
              <a:sym typeface="黑体" panose="02010609060101010101" pitchFamily="1" charset="-122"/>
            </a:endParaRPr>
          </a:p>
        </p:txBody>
      </p:sp>
      <p:sp>
        <p:nvSpPr>
          <p:cNvPr id="857091" name="矩形 3"/>
          <p:cNvSpPr/>
          <p:nvPr/>
        </p:nvSpPr>
        <p:spPr>
          <a:xfrm>
            <a:off x="1885950" y="1220788"/>
            <a:ext cx="8289925" cy="6667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3700" b="1" dirty="0">
                <a:solidFill>
                  <a:srgbClr val="FF0000"/>
                </a:solidFill>
                <a:latin typeface="Calibri" panose="020F0502020204030204" charset="0"/>
                <a:ea typeface="宋体" panose="02010600030101010101" pitchFamily="2" charset="-122"/>
                <a:sym typeface="Calibri" panose="020F0502020204030204" charset="0"/>
              </a:rPr>
              <a:t>思考：猴子为什么只好空着手回家去？</a:t>
            </a:r>
            <a:endParaRPr lang="zh-CN" altLang="en-US" sz="3700" b="1" dirty="0">
              <a:solidFill>
                <a:srgbClr val="FF0000"/>
              </a:solidFill>
              <a:latin typeface="Calibri" panose="020F0502020204030204" charset="0"/>
              <a:ea typeface="宋体" panose="02010600030101010101" pitchFamily="2" charset="-122"/>
              <a:sym typeface="Calibri" panose="020F050202020403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7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7" dur="1000"/>
                                        <p:tgtEl>
                                          <p:spTgt spid="8570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570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570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57090" grpId="0" bldLvl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6387" name="Rectangle 3"/>
          <p:cNvSpPr>
            <a:spLocks noGrp="1" noChangeArrowheads="1"/>
          </p:cNvSpPr>
          <p:nvPr/>
        </p:nvSpPr>
        <p:spPr>
          <a:xfrm>
            <a:off x="2035175" y="1165225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numCol="1" anchor="t" anchorCtr="0" compatLnSpc="1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  <a:cs typeface="+mn-ea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600" b="1" i="0" u="none" strike="noStrike" kern="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panose="020B0604020202020204" pitchFamily="34" charset="0"/>
              <a:ea typeface="方正少儿简体" charset="-122"/>
              <a:cs typeface="+mn-ea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ea"/>
              </a:rPr>
              <a:t>      小猴子一会儿掰玉米，一会儿摘桃子，一会儿摘西瓜，一会儿追小兔子，最后一无所获。这个故事告诉我们做事要专一，有始有终，否则就不会有收获。</a:t>
            </a:r>
            <a:endParaRPr kumimoji="0" lang="zh-CN" altLang="en-US" sz="36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ea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endParaRPr kumimoji="0" lang="zh-CN" altLang="en-US" sz="32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ea"/>
            </a:endParaRPr>
          </a:p>
        </p:txBody>
      </p:sp>
      <p:sp>
        <p:nvSpPr>
          <p:cNvPr id="18435" name="文本框 2"/>
          <p:cNvSpPr txBox="1"/>
          <p:nvPr/>
        </p:nvSpPr>
        <p:spPr>
          <a:xfrm>
            <a:off x="1784350" y="306388"/>
            <a:ext cx="2413000" cy="706755"/>
          </a:xfrm>
          <a:prstGeom prst="rect">
            <a:avLst/>
          </a:prstGeom>
          <a:solidFill>
            <a:srgbClr val="FFFF00"/>
          </a:solidFill>
          <a:ln w="9525">
            <a:noFill/>
          </a:ln>
        </p:spPr>
        <p:txBody>
          <a:bodyPr wrap="square" anchor="t">
            <a:spAutoFit/>
          </a:bodyPr>
          <a:p>
            <a:r>
              <a:rPr lang="zh-CN" altLang="en-US" sz="4000" b="1">
                <a:latin typeface="Arial" panose="020B0604020202020204" pitchFamily="34" charset="0"/>
                <a:ea typeface="宋体" panose="02010600030101010101" pitchFamily="2" charset="-122"/>
              </a:rPr>
              <a:t>课文小结</a:t>
            </a:r>
            <a:endParaRPr lang="zh-CN" altLang="en-US" sz="4000" b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5122" name="Group 4"/>
          <p:cNvGrpSpPr/>
          <p:nvPr/>
        </p:nvGrpSpPr>
        <p:grpSpPr>
          <a:xfrm>
            <a:off x="5440363" y="3455988"/>
            <a:ext cx="1143000" cy="1219200"/>
            <a:chOff x="0" y="0"/>
            <a:chExt cx="1776" cy="1776"/>
          </a:xfrm>
        </p:grpSpPr>
        <p:sp>
          <p:nvSpPr>
            <p:cNvPr id="5123" name="Rectangle 5"/>
            <p:cNvSpPr/>
            <p:nvPr/>
          </p:nvSpPr>
          <p:spPr>
            <a:xfrm>
              <a:off x="0" y="0"/>
              <a:ext cx="1776" cy="1776"/>
            </a:xfrm>
            <a:prstGeom prst="rect">
              <a:avLst/>
            </a:prstGeom>
            <a:solidFill>
              <a:srgbClr val="FFFFCC"/>
            </a:solidFill>
            <a:ln w="28575" cap="flat" cmpd="sng">
              <a:solidFill>
                <a:srgbClr val="0000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/>
            <a:p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124" name="Line 6"/>
            <p:cNvSpPr/>
            <p:nvPr/>
          </p:nvSpPr>
          <p:spPr>
            <a:xfrm>
              <a:off x="48" y="864"/>
              <a:ext cx="1728" cy="0"/>
            </a:xfrm>
            <a:prstGeom prst="line">
              <a:avLst/>
            </a:prstGeom>
            <a:ln w="9525" cap="flat" cmpd="sng">
              <a:solidFill>
                <a:srgbClr val="000000"/>
              </a:solidFill>
              <a:prstDash val="lgDash"/>
              <a:round/>
              <a:headEnd type="none" w="med" len="med"/>
              <a:tailEnd type="none" w="med" len="med"/>
            </a:ln>
          </p:spPr>
        </p:sp>
        <p:sp>
          <p:nvSpPr>
            <p:cNvPr id="5125" name="Line 7"/>
            <p:cNvSpPr/>
            <p:nvPr/>
          </p:nvSpPr>
          <p:spPr>
            <a:xfrm>
              <a:off x="912" y="0"/>
              <a:ext cx="0" cy="1776"/>
            </a:xfrm>
            <a:prstGeom prst="line">
              <a:avLst/>
            </a:prstGeom>
            <a:ln w="9525" cap="flat" cmpd="sng">
              <a:solidFill>
                <a:srgbClr val="000000"/>
              </a:solidFill>
              <a:prstDash val="lgDash"/>
              <a:round/>
              <a:headEnd type="none" w="med" len="med"/>
              <a:tailEnd type="none" w="med" len="med"/>
            </a:ln>
          </p:spPr>
        </p:sp>
      </p:grpSp>
      <p:grpSp>
        <p:nvGrpSpPr>
          <p:cNvPr id="5126" name="Group 10"/>
          <p:cNvGrpSpPr/>
          <p:nvPr/>
        </p:nvGrpSpPr>
        <p:grpSpPr>
          <a:xfrm>
            <a:off x="3687763" y="3455988"/>
            <a:ext cx="1143000" cy="1219200"/>
            <a:chOff x="0" y="0"/>
            <a:chExt cx="1776" cy="1776"/>
          </a:xfrm>
        </p:grpSpPr>
        <p:sp>
          <p:nvSpPr>
            <p:cNvPr id="5127" name="Rectangle 11"/>
            <p:cNvSpPr/>
            <p:nvPr/>
          </p:nvSpPr>
          <p:spPr>
            <a:xfrm>
              <a:off x="0" y="0"/>
              <a:ext cx="1776" cy="1776"/>
            </a:xfrm>
            <a:prstGeom prst="rect">
              <a:avLst/>
            </a:prstGeom>
            <a:solidFill>
              <a:srgbClr val="FFFFCC"/>
            </a:solidFill>
            <a:ln w="28575" cap="flat" cmpd="sng">
              <a:solidFill>
                <a:srgbClr val="0000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/>
            <a:p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128" name="Line 12"/>
            <p:cNvSpPr/>
            <p:nvPr/>
          </p:nvSpPr>
          <p:spPr>
            <a:xfrm>
              <a:off x="48" y="864"/>
              <a:ext cx="1728" cy="0"/>
            </a:xfrm>
            <a:prstGeom prst="line">
              <a:avLst/>
            </a:prstGeom>
            <a:ln w="9525" cap="flat" cmpd="sng">
              <a:solidFill>
                <a:srgbClr val="000000"/>
              </a:solidFill>
              <a:prstDash val="lgDash"/>
              <a:round/>
              <a:headEnd type="none" w="med" len="med"/>
              <a:tailEnd type="none" w="med" len="med"/>
            </a:ln>
          </p:spPr>
        </p:sp>
        <p:sp>
          <p:nvSpPr>
            <p:cNvPr id="5129" name="Line 13"/>
            <p:cNvSpPr/>
            <p:nvPr/>
          </p:nvSpPr>
          <p:spPr>
            <a:xfrm>
              <a:off x="912" y="0"/>
              <a:ext cx="0" cy="1776"/>
            </a:xfrm>
            <a:prstGeom prst="line">
              <a:avLst/>
            </a:prstGeom>
            <a:ln w="9525" cap="flat" cmpd="sng">
              <a:solidFill>
                <a:srgbClr val="000000"/>
              </a:solidFill>
              <a:prstDash val="lgDash"/>
              <a:round/>
              <a:headEnd type="none" w="med" len="med"/>
              <a:tailEnd type="none" w="med" len="med"/>
            </a:ln>
          </p:spPr>
        </p:sp>
      </p:grpSp>
      <p:sp>
        <p:nvSpPr>
          <p:cNvPr id="18446" name="Text Box 14"/>
          <p:cNvSpPr txBox="1"/>
          <p:nvPr/>
        </p:nvSpPr>
        <p:spPr>
          <a:xfrm>
            <a:off x="5440363" y="3379788"/>
            <a:ext cx="1271587" cy="132207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8000" dirty="0">
                <a:latin typeface="宋体" panose="02010600030101010101" pitchFamily="2" charset="-122"/>
                <a:ea typeface="楷体" panose="02010609060101010101" charset="-122"/>
              </a:rPr>
              <a:t>抱</a:t>
            </a:r>
            <a:endParaRPr lang="zh-CN" altLang="en-US" sz="8000" dirty="0">
              <a:latin typeface="宋体" panose="02010600030101010101" pitchFamily="2" charset="-122"/>
              <a:ea typeface="楷体" panose="02010609060101010101" charset="-122"/>
            </a:endParaRPr>
          </a:p>
        </p:txBody>
      </p:sp>
      <p:sp>
        <p:nvSpPr>
          <p:cNvPr id="18447" name="Text Box 15"/>
          <p:cNvSpPr txBox="1"/>
          <p:nvPr/>
        </p:nvSpPr>
        <p:spPr>
          <a:xfrm>
            <a:off x="3611563" y="3379788"/>
            <a:ext cx="1295400" cy="132207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algn="ctr">
              <a:spcBef>
                <a:spcPct val="50000"/>
              </a:spcBef>
            </a:pPr>
            <a:r>
              <a:rPr lang="zh-CN" altLang="en-US" sz="8000" dirty="0">
                <a:latin typeface="Times New Roman" panose="02020603050405020304" charset="0"/>
                <a:ea typeface="楷体" panose="02010609060101010101" charset="-122"/>
              </a:rPr>
              <a:t>瓜</a:t>
            </a:r>
            <a:endParaRPr lang="zh-CN" altLang="en-US" sz="8000" dirty="0">
              <a:latin typeface="Times New Roman" panose="02020603050405020304" charset="0"/>
              <a:ea typeface="楷体" panose="02010609060101010101" charset="-122"/>
            </a:endParaRPr>
          </a:p>
        </p:txBody>
      </p:sp>
      <p:grpSp>
        <p:nvGrpSpPr>
          <p:cNvPr id="5132" name="Group 16"/>
          <p:cNvGrpSpPr/>
          <p:nvPr/>
        </p:nvGrpSpPr>
        <p:grpSpPr>
          <a:xfrm>
            <a:off x="7194550" y="3455988"/>
            <a:ext cx="1219200" cy="1219200"/>
            <a:chOff x="0" y="0"/>
            <a:chExt cx="1776" cy="1776"/>
          </a:xfrm>
        </p:grpSpPr>
        <p:sp>
          <p:nvSpPr>
            <p:cNvPr id="5133" name="Rectangle 17"/>
            <p:cNvSpPr/>
            <p:nvPr/>
          </p:nvSpPr>
          <p:spPr>
            <a:xfrm>
              <a:off x="0" y="0"/>
              <a:ext cx="1776" cy="1776"/>
            </a:xfrm>
            <a:prstGeom prst="rect">
              <a:avLst/>
            </a:prstGeom>
            <a:solidFill>
              <a:srgbClr val="FFFFCC"/>
            </a:solidFill>
            <a:ln w="28575" cap="flat" cmpd="sng">
              <a:solidFill>
                <a:srgbClr val="0000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/>
            <a:p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134" name="Line 18"/>
            <p:cNvSpPr/>
            <p:nvPr/>
          </p:nvSpPr>
          <p:spPr>
            <a:xfrm>
              <a:off x="48" y="864"/>
              <a:ext cx="1728" cy="0"/>
            </a:xfrm>
            <a:prstGeom prst="line">
              <a:avLst/>
            </a:prstGeom>
            <a:ln w="9525" cap="flat" cmpd="sng">
              <a:solidFill>
                <a:srgbClr val="000000"/>
              </a:solidFill>
              <a:prstDash val="lgDash"/>
              <a:round/>
              <a:headEnd type="none" w="med" len="med"/>
              <a:tailEnd type="none" w="med" len="med"/>
            </a:ln>
          </p:spPr>
        </p:sp>
        <p:sp>
          <p:nvSpPr>
            <p:cNvPr id="5135" name="Line 19"/>
            <p:cNvSpPr/>
            <p:nvPr/>
          </p:nvSpPr>
          <p:spPr>
            <a:xfrm>
              <a:off x="912" y="0"/>
              <a:ext cx="0" cy="1776"/>
            </a:xfrm>
            <a:prstGeom prst="line">
              <a:avLst/>
            </a:prstGeom>
            <a:ln w="9525" cap="flat" cmpd="sng">
              <a:solidFill>
                <a:srgbClr val="000000"/>
              </a:solidFill>
              <a:prstDash val="lgDash"/>
              <a:round/>
              <a:headEnd type="none" w="med" len="med"/>
              <a:tailEnd type="none" w="med" len="med"/>
            </a:ln>
          </p:spPr>
        </p:sp>
      </p:grpSp>
      <p:grpSp>
        <p:nvGrpSpPr>
          <p:cNvPr id="5136" name="Group 20"/>
          <p:cNvGrpSpPr/>
          <p:nvPr/>
        </p:nvGrpSpPr>
        <p:grpSpPr>
          <a:xfrm>
            <a:off x="8869363" y="3455988"/>
            <a:ext cx="1219200" cy="1295400"/>
            <a:chOff x="0" y="0"/>
            <a:chExt cx="1776" cy="1776"/>
          </a:xfrm>
        </p:grpSpPr>
        <p:sp>
          <p:nvSpPr>
            <p:cNvPr id="5137" name="Rectangle 21"/>
            <p:cNvSpPr/>
            <p:nvPr/>
          </p:nvSpPr>
          <p:spPr>
            <a:xfrm>
              <a:off x="0" y="0"/>
              <a:ext cx="1776" cy="1776"/>
            </a:xfrm>
            <a:prstGeom prst="rect">
              <a:avLst/>
            </a:prstGeom>
            <a:solidFill>
              <a:srgbClr val="FFFFCC"/>
            </a:solidFill>
            <a:ln w="28575" cap="flat" cmpd="sng">
              <a:solidFill>
                <a:srgbClr val="0000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/>
            <a:p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138" name="Line 22"/>
            <p:cNvSpPr/>
            <p:nvPr/>
          </p:nvSpPr>
          <p:spPr>
            <a:xfrm>
              <a:off x="48" y="864"/>
              <a:ext cx="1728" cy="0"/>
            </a:xfrm>
            <a:prstGeom prst="line">
              <a:avLst/>
            </a:prstGeom>
            <a:ln w="9525" cap="flat" cmpd="sng">
              <a:solidFill>
                <a:srgbClr val="000000"/>
              </a:solidFill>
              <a:prstDash val="lgDash"/>
              <a:round/>
              <a:headEnd type="none" w="med" len="med"/>
              <a:tailEnd type="none" w="med" len="med"/>
            </a:ln>
          </p:spPr>
        </p:sp>
        <p:sp>
          <p:nvSpPr>
            <p:cNvPr id="5139" name="Line 23"/>
            <p:cNvSpPr/>
            <p:nvPr/>
          </p:nvSpPr>
          <p:spPr>
            <a:xfrm>
              <a:off x="912" y="0"/>
              <a:ext cx="0" cy="1776"/>
            </a:xfrm>
            <a:prstGeom prst="line">
              <a:avLst/>
            </a:prstGeom>
            <a:ln w="9525" cap="flat" cmpd="sng">
              <a:solidFill>
                <a:srgbClr val="000000"/>
              </a:solidFill>
              <a:prstDash val="lgDash"/>
              <a:round/>
              <a:headEnd type="none" w="med" len="med"/>
              <a:tailEnd type="none" w="med" len="med"/>
            </a:ln>
          </p:spPr>
        </p:sp>
      </p:grpSp>
      <p:sp>
        <p:nvSpPr>
          <p:cNvPr id="18456" name="Text Box 24"/>
          <p:cNvSpPr txBox="1"/>
          <p:nvPr/>
        </p:nvSpPr>
        <p:spPr>
          <a:xfrm>
            <a:off x="7192963" y="3379788"/>
            <a:ext cx="1066800" cy="132207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8000" dirty="0">
                <a:latin typeface="Arial" panose="020B0604020202020204" pitchFamily="34" charset="0"/>
                <a:ea typeface="楷体" panose="02010609060101010101" charset="-122"/>
              </a:rPr>
              <a:t>蹦</a:t>
            </a:r>
            <a:endParaRPr lang="zh-CN" altLang="en-US" sz="8000" dirty="0">
              <a:latin typeface="Arial" panose="020B0604020202020204" pitchFamily="34" charset="0"/>
              <a:ea typeface="楷体" panose="02010609060101010101" charset="-122"/>
            </a:endParaRPr>
          </a:p>
        </p:txBody>
      </p:sp>
      <p:sp>
        <p:nvSpPr>
          <p:cNvPr id="18457" name="Text Box 25"/>
          <p:cNvSpPr txBox="1"/>
          <p:nvPr/>
        </p:nvSpPr>
        <p:spPr>
          <a:xfrm>
            <a:off x="8869363" y="3455988"/>
            <a:ext cx="962025" cy="132207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8000" dirty="0">
                <a:latin typeface="Arial" panose="020B0604020202020204" pitchFamily="34" charset="0"/>
                <a:ea typeface="楷体" panose="02010609060101010101" charset="-122"/>
              </a:rPr>
              <a:t>追</a:t>
            </a:r>
            <a:endParaRPr lang="zh-CN" altLang="en-US" sz="8000" dirty="0">
              <a:latin typeface="Arial" panose="020B0604020202020204" pitchFamily="34" charset="0"/>
              <a:ea typeface="楷体" panose="02010609060101010101" charset="-122"/>
            </a:endParaRPr>
          </a:p>
        </p:txBody>
      </p:sp>
      <p:pic>
        <p:nvPicPr>
          <p:cNvPr id="5142" name="图片 1" descr="hgfmhf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830638" y="1581150"/>
            <a:ext cx="2906712" cy="10525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143" name="文本框 2"/>
          <p:cNvSpPr txBox="1"/>
          <p:nvPr/>
        </p:nvSpPr>
        <p:spPr>
          <a:xfrm>
            <a:off x="4235450" y="1754188"/>
            <a:ext cx="2347913" cy="70675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r>
              <a:rPr lang="zh-CN" altLang="en-US" sz="4000" b="1">
                <a:latin typeface="Arial" panose="020B0604020202020204" pitchFamily="34" charset="0"/>
                <a:ea typeface="宋体" panose="02010600030101010101" pitchFamily="2" charset="-122"/>
              </a:rPr>
              <a:t>我 会 认</a:t>
            </a:r>
            <a:endParaRPr lang="zh-CN" altLang="en-US" sz="4000" b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84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84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84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8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46" grpId="0" bldLvl="0"/>
      <p:bldP spid="18447" grpId="0" bldLvl="0"/>
      <p:bldP spid="18456" grpId="0" bldLvl="0"/>
      <p:bldP spid="18457" grpId="0" bldLvl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59138" name="矩形 1"/>
          <p:cNvSpPr/>
          <p:nvPr/>
        </p:nvSpPr>
        <p:spPr>
          <a:xfrm>
            <a:off x="1008063" y="741363"/>
            <a:ext cx="10464800" cy="28527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20000"/>
              </a:lnSpc>
            </a:pPr>
            <a:r>
              <a:rPr lang="zh-CN" altLang="en-US" sz="3700" b="1" dirty="0">
                <a:solidFill>
                  <a:srgbClr val="0000FF"/>
                </a:solidFill>
                <a:latin typeface="黑体" panose="02010609060101010101" pitchFamily="1" charset="-122"/>
                <a:ea typeface="黑体" panose="02010609060101010101" pitchFamily="1" charset="-122"/>
                <a:sym typeface="黑体" panose="02010609060101010101" pitchFamily="1" charset="-122"/>
              </a:rPr>
              <a:t>说一说：</a:t>
            </a:r>
            <a:endParaRPr lang="en-US" altLang="x-none" sz="3700" b="1" dirty="0">
              <a:solidFill>
                <a:srgbClr val="0000FF"/>
              </a:solidFill>
              <a:latin typeface="黑体" panose="02010609060101010101" pitchFamily="1" charset="-122"/>
              <a:ea typeface="黑体" panose="02010609060101010101" pitchFamily="1" charset="-122"/>
              <a:sym typeface="黑体" panose="02010609060101010101" pitchFamily="1" charset="-122"/>
            </a:endParaRPr>
          </a:p>
          <a:p>
            <a:pPr>
              <a:lnSpc>
                <a:spcPct val="120000"/>
              </a:lnSpc>
            </a:pPr>
            <a:r>
              <a:rPr lang="en-US" altLang="x-none" sz="3200" b="1" dirty="0">
                <a:solidFill>
                  <a:srgbClr val="0000FF"/>
                </a:solidFill>
                <a:latin typeface="楷体_GB2312" panose="02010600030101010101" pitchFamily="1" charset="-122"/>
                <a:ea typeface="楷体_GB2312" panose="02010600030101010101" pitchFamily="1" charset="-122"/>
                <a:sym typeface="楷体_GB2312" panose="02010600030101010101" pitchFamily="1" charset="-122"/>
              </a:rPr>
              <a:t>    </a:t>
            </a:r>
            <a:r>
              <a:rPr lang="zh-CN" altLang="en-US" sz="3700" b="1" dirty="0">
                <a:solidFill>
                  <a:srgbClr val="000000"/>
                </a:solidFill>
                <a:latin typeface="楷体_GB2312" panose="02010600030101010101" pitchFamily="1" charset="-122"/>
                <a:ea typeface="楷体_GB2312" panose="02010600030101010101" pitchFamily="1" charset="-122"/>
                <a:sym typeface="楷体_GB2312" panose="02010600030101010101" pitchFamily="1" charset="-122"/>
              </a:rPr>
              <a:t>小猴子一路往前走，他遇到了很多喜欢的东西，可是等到他回家的时候，却只能着空手，这都是为什么呢？我们能不能像它一样呢？</a:t>
            </a:r>
            <a:endParaRPr lang="zh-CN" altLang="en-US" sz="3200" b="1" dirty="0">
              <a:solidFill>
                <a:srgbClr val="000000"/>
              </a:solidFill>
              <a:latin typeface="楷体_GB2312" panose="02010600030101010101" pitchFamily="1" charset="-122"/>
              <a:ea typeface="楷体_GB2312" panose="02010600030101010101" pitchFamily="1" charset="-122"/>
              <a:sym typeface="楷体_GB2312" panose="02010600030101010101" pitchFamily="1" charset="-122"/>
            </a:endParaRPr>
          </a:p>
        </p:txBody>
      </p:sp>
      <p:sp>
        <p:nvSpPr>
          <p:cNvPr id="859139" name="矩形 1"/>
          <p:cNvSpPr/>
          <p:nvPr/>
        </p:nvSpPr>
        <p:spPr>
          <a:xfrm>
            <a:off x="1028700" y="3703638"/>
            <a:ext cx="10444163" cy="28543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20000"/>
              </a:lnSpc>
            </a:pPr>
            <a:r>
              <a:rPr lang="zh-CN" altLang="en-US" sz="3700" b="1" dirty="0">
                <a:solidFill>
                  <a:srgbClr val="FF00FF"/>
                </a:solidFill>
                <a:latin typeface="黑体" panose="02010609060101010101" pitchFamily="1" charset="-122"/>
                <a:ea typeface="黑体" panose="02010609060101010101" pitchFamily="1" charset="-122"/>
                <a:sym typeface="黑体" panose="02010609060101010101" pitchFamily="1" charset="-122"/>
              </a:rPr>
              <a:t>    小猴子下山找食物，他一路遇到过很多好吃的，可是他三心二意，这山望着那山高，结果只好空着手回家，我们可不能像小猴子一样，我们要有始有终，否则将一事无成。</a:t>
            </a:r>
            <a:endParaRPr lang="zh-CN" altLang="en-US" sz="3700" b="1" dirty="0">
              <a:solidFill>
                <a:srgbClr val="FF00FF"/>
              </a:solidFill>
              <a:latin typeface="黑体" panose="02010609060101010101" pitchFamily="1" charset="-122"/>
              <a:ea typeface="黑体" panose="02010609060101010101" pitchFamily="1" charset="-122"/>
              <a:sym typeface="黑体" panose="02010609060101010101" pitchFamily="1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9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7" dur="1000"/>
                                        <p:tgtEl>
                                          <p:spTgt spid="8591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59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59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9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14" dur="1000"/>
                                        <p:tgtEl>
                                          <p:spTgt spid="8591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59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591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59138" grpId="0" bldLvl="0"/>
      <p:bldP spid="859139" grpId="0" bldLvl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860162" name="组合 6"/>
          <p:cNvGrpSpPr/>
          <p:nvPr/>
        </p:nvGrpSpPr>
        <p:grpSpPr>
          <a:xfrm>
            <a:off x="239713" y="112713"/>
            <a:ext cx="3903662" cy="1338262"/>
            <a:chOff x="0" y="0"/>
            <a:chExt cx="2927161" cy="1002532"/>
          </a:xfrm>
        </p:grpSpPr>
        <p:grpSp>
          <p:nvGrpSpPr>
            <p:cNvPr id="860163" name="组合 3"/>
            <p:cNvGrpSpPr/>
            <p:nvPr/>
          </p:nvGrpSpPr>
          <p:grpSpPr>
            <a:xfrm>
              <a:off x="706360" y="399188"/>
              <a:ext cx="2220801" cy="544595"/>
              <a:chOff x="0" y="0"/>
              <a:chExt cx="2221001" cy="659622"/>
            </a:xfrm>
          </p:grpSpPr>
          <p:pic>
            <p:nvPicPr>
              <p:cNvPr id="860164" name="图片 1"/>
              <p:cNvPicPr>
                <a:picLocks noChangeAspect="1"/>
              </p:cNvPicPr>
              <p:nvPr/>
            </p:nvPicPr>
            <p:blipFill>
              <a:blip r:embed="rId1">
                <a:clrChange>
                  <a:clrFrom>
                    <a:srgbClr val="FFFEFD"/>
                  </a:clrFrom>
                  <a:clrTo>
                    <a:srgbClr val="FFFEFD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132840" y="52186"/>
                <a:ext cx="2088161" cy="607436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860165" name="文本框 2"/>
              <p:cNvSpPr/>
              <p:nvPr/>
            </p:nvSpPr>
            <p:spPr>
              <a:xfrm>
                <a:off x="0" y="0"/>
                <a:ext cx="1927143" cy="604644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p>
                <a:pPr algn="ctr"/>
                <a:r>
                  <a:rPr lang="zh-CN" altLang="en-US" sz="3700" b="1" dirty="0">
                    <a:solidFill>
                      <a:srgbClr val="0070C0"/>
                    </a:solidFill>
                    <a:latin typeface="黑体" panose="02010609060101010101" pitchFamily="1" charset="-122"/>
                    <a:ea typeface="黑体" panose="02010609060101010101" pitchFamily="1" charset="-122"/>
                    <a:sym typeface="黑体" panose="02010609060101010101" pitchFamily="1" charset="-122"/>
                  </a:rPr>
                  <a:t>结构梳理</a:t>
                </a:r>
                <a:endParaRPr lang="zh-CN" altLang="en-US" sz="3700" b="1" dirty="0">
                  <a:solidFill>
                    <a:srgbClr val="0070C0"/>
                  </a:solidFill>
                  <a:latin typeface="黑体" panose="02010609060101010101" pitchFamily="1" charset="-122"/>
                  <a:ea typeface="黑体" panose="02010609060101010101" pitchFamily="1" charset="-122"/>
                  <a:sym typeface="黑体" panose="02010609060101010101" pitchFamily="1" charset="-122"/>
                </a:endParaRPr>
              </a:p>
            </p:txBody>
          </p:sp>
        </p:grpSp>
        <p:pic>
          <p:nvPicPr>
            <p:cNvPr id="860166" name="Picture 8" descr="F:\外部文件\状元矢量无对联.pn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0"/>
              <a:ext cx="991131" cy="1002532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860167" name="矩形 4"/>
          <p:cNvSpPr/>
          <p:nvPr/>
        </p:nvSpPr>
        <p:spPr>
          <a:xfrm>
            <a:off x="3195638" y="3319463"/>
            <a:ext cx="1614487" cy="6651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3700" b="1" dirty="0">
                <a:solidFill>
                  <a:srgbClr val="0000FF"/>
                </a:solidFill>
                <a:latin typeface="黑体" panose="02010609060101010101" pitchFamily="1" charset="-122"/>
                <a:ea typeface="黑体" panose="02010609060101010101" pitchFamily="1" charset="-122"/>
                <a:sym typeface="黑体" panose="02010609060101010101" pitchFamily="1" charset="-122"/>
              </a:rPr>
              <a:t>扔玉米</a:t>
            </a:r>
            <a:endParaRPr lang="zh-CN" altLang="en-US" sz="3700" b="1" dirty="0">
              <a:solidFill>
                <a:srgbClr val="0000FF"/>
              </a:solidFill>
              <a:latin typeface="黑体" panose="02010609060101010101" pitchFamily="1" charset="-122"/>
              <a:ea typeface="黑体" panose="02010609060101010101" pitchFamily="1" charset="-122"/>
              <a:sym typeface="黑体" panose="02010609060101010101" pitchFamily="1" charset="-122"/>
            </a:endParaRPr>
          </a:p>
        </p:txBody>
      </p:sp>
      <p:sp>
        <p:nvSpPr>
          <p:cNvPr id="860168" name="矩形 25"/>
          <p:cNvSpPr/>
          <p:nvPr/>
        </p:nvSpPr>
        <p:spPr>
          <a:xfrm>
            <a:off x="3338513" y="1454150"/>
            <a:ext cx="6011862" cy="9461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30000"/>
              </a:lnSpc>
            </a:pPr>
            <a:r>
              <a:rPr lang="zh-CN" altLang="en-US" sz="4200" b="1" dirty="0">
                <a:solidFill>
                  <a:srgbClr val="FF00FF"/>
                </a:solidFill>
                <a:latin typeface="黑体" panose="02010609060101010101" pitchFamily="1" charset="-122"/>
                <a:ea typeface="黑体" panose="02010609060101010101" pitchFamily="1" charset="-122"/>
                <a:sym typeface="黑体" panose="02010609060101010101" pitchFamily="1" charset="-122"/>
              </a:rPr>
              <a:t>三心二意</a:t>
            </a:r>
            <a:r>
              <a:rPr lang="en-US" altLang="x-none" sz="4200" b="1" dirty="0">
                <a:solidFill>
                  <a:srgbClr val="FF00FF"/>
                </a:solidFill>
                <a:latin typeface="黑体" panose="02010609060101010101" pitchFamily="1" charset="-122"/>
                <a:ea typeface="黑体" panose="02010609060101010101" pitchFamily="1" charset="-122"/>
                <a:sym typeface="黑体" panose="02010609060101010101" pitchFamily="1" charset="-122"/>
              </a:rPr>
              <a:t>  </a:t>
            </a:r>
            <a:r>
              <a:rPr lang="zh-CN" altLang="en-US" sz="4200" b="1" dirty="0">
                <a:solidFill>
                  <a:srgbClr val="FF00FF"/>
                </a:solidFill>
                <a:latin typeface="黑体" panose="02010609060101010101" pitchFamily="1" charset="-122"/>
                <a:ea typeface="黑体" panose="02010609060101010101" pitchFamily="1" charset="-122"/>
                <a:sym typeface="黑体" panose="02010609060101010101" pitchFamily="1" charset="-122"/>
              </a:rPr>
              <a:t>一无所获</a:t>
            </a:r>
            <a:endParaRPr lang="zh-CN" altLang="en-US" sz="4200" b="1" dirty="0">
              <a:solidFill>
                <a:srgbClr val="FF00FF"/>
              </a:solidFill>
              <a:latin typeface="黑体" panose="02010609060101010101" pitchFamily="1" charset="-122"/>
              <a:ea typeface="黑体" panose="02010609060101010101" pitchFamily="1" charset="-122"/>
              <a:sym typeface="黑体" panose="02010609060101010101" pitchFamily="1" charset="-122"/>
            </a:endParaRPr>
          </a:p>
        </p:txBody>
      </p:sp>
      <p:pic>
        <p:nvPicPr>
          <p:cNvPr id="860169" name="Picture 19"/>
          <p:cNvPicPr>
            <a:picLocks noChangeAspect="1"/>
          </p:cNvPicPr>
          <p:nvPr/>
        </p:nvPicPr>
        <p:blipFill>
          <a:blip r:embed="rId3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33488" y="2624138"/>
            <a:ext cx="1898650" cy="18938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60170" name="矩形 18"/>
          <p:cNvSpPr/>
          <p:nvPr/>
        </p:nvSpPr>
        <p:spPr>
          <a:xfrm>
            <a:off x="5519738" y="3319463"/>
            <a:ext cx="1136650" cy="6651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3700" b="1" dirty="0">
                <a:solidFill>
                  <a:srgbClr val="0000FF"/>
                </a:solidFill>
                <a:latin typeface="黑体" panose="02010609060101010101" pitchFamily="1" charset="-122"/>
                <a:ea typeface="黑体" panose="02010609060101010101" pitchFamily="1" charset="-122"/>
                <a:sym typeface="黑体" panose="02010609060101010101" pitchFamily="1" charset="-122"/>
              </a:rPr>
              <a:t>桃子</a:t>
            </a:r>
            <a:endParaRPr lang="zh-CN" altLang="en-US" sz="3700" b="1" dirty="0">
              <a:solidFill>
                <a:srgbClr val="0000FF"/>
              </a:solidFill>
              <a:latin typeface="黑体" panose="02010609060101010101" pitchFamily="1" charset="-122"/>
              <a:ea typeface="黑体" panose="02010609060101010101" pitchFamily="1" charset="-122"/>
              <a:sym typeface="黑体" panose="02010609060101010101" pitchFamily="1" charset="-122"/>
            </a:endParaRPr>
          </a:p>
        </p:txBody>
      </p:sp>
      <p:sp>
        <p:nvSpPr>
          <p:cNvPr id="860171" name="矩形 21"/>
          <p:cNvSpPr/>
          <p:nvPr/>
        </p:nvSpPr>
        <p:spPr>
          <a:xfrm>
            <a:off x="7573963" y="3319463"/>
            <a:ext cx="1136650" cy="6651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3700" b="1" dirty="0">
                <a:solidFill>
                  <a:srgbClr val="0000FF"/>
                </a:solidFill>
                <a:latin typeface="黑体" panose="02010609060101010101" pitchFamily="1" charset="-122"/>
                <a:ea typeface="黑体" panose="02010609060101010101" pitchFamily="1" charset="-122"/>
                <a:sym typeface="黑体" panose="02010609060101010101" pitchFamily="1" charset="-122"/>
              </a:rPr>
              <a:t>桃子</a:t>
            </a:r>
            <a:endParaRPr lang="zh-CN" altLang="en-US" sz="3700" b="1" dirty="0">
              <a:solidFill>
                <a:srgbClr val="0000FF"/>
              </a:solidFill>
              <a:latin typeface="黑体" panose="02010609060101010101" pitchFamily="1" charset="-122"/>
              <a:ea typeface="黑体" panose="02010609060101010101" pitchFamily="1" charset="-122"/>
              <a:sym typeface="黑体" panose="02010609060101010101" pitchFamily="1" charset="-122"/>
            </a:endParaRPr>
          </a:p>
        </p:txBody>
      </p:sp>
      <p:cxnSp>
        <p:nvCxnSpPr>
          <p:cNvPr id="860172" name="直接箭头连接符 7"/>
          <p:cNvCxnSpPr/>
          <p:nvPr/>
        </p:nvCxnSpPr>
        <p:spPr>
          <a:xfrm>
            <a:off x="4824413" y="3675063"/>
            <a:ext cx="844550" cy="0"/>
          </a:xfrm>
          <a:prstGeom prst="straightConnector1">
            <a:avLst/>
          </a:prstGeom>
          <a:ln w="22225" cap="flat" cmpd="sng">
            <a:solidFill>
              <a:srgbClr val="00B0F0"/>
            </a:solidFill>
            <a:prstDash val="solid"/>
            <a:headEnd type="none" w="med" len="med"/>
            <a:tailEnd type="arrow" w="med" len="med"/>
          </a:ln>
        </p:spPr>
      </p:cxnSp>
      <p:cxnSp>
        <p:nvCxnSpPr>
          <p:cNvPr id="860173" name="直接箭头连接符 26"/>
          <p:cNvCxnSpPr/>
          <p:nvPr/>
        </p:nvCxnSpPr>
        <p:spPr>
          <a:xfrm>
            <a:off x="6729413" y="3713163"/>
            <a:ext cx="844550" cy="0"/>
          </a:xfrm>
          <a:prstGeom prst="straightConnector1">
            <a:avLst/>
          </a:prstGeom>
          <a:ln w="22225" cap="flat" cmpd="sng">
            <a:solidFill>
              <a:srgbClr val="00B0F0"/>
            </a:solidFill>
            <a:prstDash val="solid"/>
            <a:headEnd type="none" w="med" len="med"/>
            <a:tailEnd type="arrow" w="med" len="med"/>
          </a:ln>
        </p:spPr>
      </p:cxnSp>
      <p:sp>
        <p:nvSpPr>
          <p:cNvPr id="860174" name="矩形 33"/>
          <p:cNvSpPr/>
          <p:nvPr/>
        </p:nvSpPr>
        <p:spPr>
          <a:xfrm>
            <a:off x="9498013" y="3308350"/>
            <a:ext cx="1136650" cy="6667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3700" b="1" dirty="0">
                <a:solidFill>
                  <a:srgbClr val="0000FF"/>
                </a:solidFill>
                <a:latin typeface="黑体" panose="02010609060101010101" pitchFamily="1" charset="-122"/>
                <a:ea typeface="黑体" panose="02010609060101010101" pitchFamily="1" charset="-122"/>
                <a:sym typeface="黑体" panose="02010609060101010101" pitchFamily="1" charset="-122"/>
              </a:rPr>
              <a:t>西瓜</a:t>
            </a:r>
            <a:endParaRPr lang="zh-CN" altLang="en-US" sz="3700" b="1" dirty="0">
              <a:solidFill>
                <a:srgbClr val="0000FF"/>
              </a:solidFill>
              <a:latin typeface="黑体" panose="02010609060101010101" pitchFamily="1" charset="-122"/>
              <a:ea typeface="黑体" panose="02010609060101010101" pitchFamily="1" charset="-122"/>
              <a:sym typeface="黑体" panose="02010609060101010101" pitchFamily="1" charset="-122"/>
            </a:endParaRPr>
          </a:p>
        </p:txBody>
      </p:sp>
      <p:cxnSp>
        <p:nvCxnSpPr>
          <p:cNvPr id="860175" name="直接箭头连接符 34"/>
          <p:cNvCxnSpPr/>
          <p:nvPr/>
        </p:nvCxnSpPr>
        <p:spPr>
          <a:xfrm>
            <a:off x="8653463" y="3700463"/>
            <a:ext cx="844550" cy="0"/>
          </a:xfrm>
          <a:prstGeom prst="straightConnector1">
            <a:avLst/>
          </a:prstGeom>
          <a:ln w="22225" cap="flat" cmpd="sng">
            <a:solidFill>
              <a:srgbClr val="00B0F0"/>
            </a:solidFill>
            <a:prstDash val="solid"/>
            <a:headEnd type="none" w="med" len="med"/>
            <a:tailEnd type="arrow" w="med" len="med"/>
          </a:ln>
        </p:spPr>
      </p:cxnSp>
      <p:cxnSp>
        <p:nvCxnSpPr>
          <p:cNvPr id="860176" name="直接箭头连接符 35"/>
          <p:cNvCxnSpPr/>
          <p:nvPr/>
        </p:nvCxnSpPr>
        <p:spPr>
          <a:xfrm>
            <a:off x="7027863" y="5268913"/>
            <a:ext cx="603250" cy="0"/>
          </a:xfrm>
          <a:prstGeom prst="straightConnector1">
            <a:avLst/>
          </a:prstGeom>
          <a:ln w="22225" cap="flat" cmpd="sng">
            <a:solidFill>
              <a:srgbClr val="00B0F0"/>
            </a:solidFill>
            <a:prstDash val="solid"/>
            <a:headEnd type="none" w="med" len="med"/>
            <a:tailEnd type="arrow" w="med" len="med"/>
          </a:ln>
        </p:spPr>
      </p:cxnSp>
      <p:sp>
        <p:nvSpPr>
          <p:cNvPr id="860177" name="矩形 41"/>
          <p:cNvSpPr/>
          <p:nvPr/>
        </p:nvSpPr>
        <p:spPr>
          <a:xfrm>
            <a:off x="3484563" y="4881563"/>
            <a:ext cx="1136650" cy="6651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3700" b="1" dirty="0">
                <a:solidFill>
                  <a:srgbClr val="0000FF"/>
                </a:solidFill>
                <a:latin typeface="黑体" panose="02010609060101010101" pitchFamily="1" charset="-122"/>
                <a:ea typeface="黑体" panose="02010609060101010101" pitchFamily="1" charset="-122"/>
                <a:sym typeface="黑体" panose="02010609060101010101" pitchFamily="1" charset="-122"/>
              </a:rPr>
              <a:t>西瓜</a:t>
            </a:r>
            <a:endParaRPr lang="zh-CN" altLang="en-US" sz="3700" b="1" dirty="0">
              <a:solidFill>
                <a:srgbClr val="0000FF"/>
              </a:solidFill>
              <a:latin typeface="黑体" panose="02010609060101010101" pitchFamily="1" charset="-122"/>
              <a:ea typeface="黑体" panose="02010609060101010101" pitchFamily="1" charset="-122"/>
              <a:sym typeface="黑体" panose="02010609060101010101" pitchFamily="1" charset="-122"/>
            </a:endParaRPr>
          </a:p>
        </p:txBody>
      </p:sp>
      <p:cxnSp>
        <p:nvCxnSpPr>
          <p:cNvPr id="860178" name="直接箭头连接符 42"/>
          <p:cNvCxnSpPr/>
          <p:nvPr/>
        </p:nvCxnSpPr>
        <p:spPr>
          <a:xfrm>
            <a:off x="2640013" y="5272088"/>
            <a:ext cx="844550" cy="1587"/>
          </a:xfrm>
          <a:prstGeom prst="straightConnector1">
            <a:avLst/>
          </a:prstGeom>
          <a:ln w="22225" cap="flat" cmpd="sng">
            <a:solidFill>
              <a:srgbClr val="00B0F0"/>
            </a:solidFill>
            <a:prstDash val="solid"/>
            <a:headEnd type="none" w="med" len="med"/>
            <a:tailEnd type="arrow" w="med" len="med"/>
          </a:ln>
        </p:spPr>
      </p:cxnSp>
      <p:sp>
        <p:nvSpPr>
          <p:cNvPr id="860179" name="矩形 43"/>
          <p:cNvSpPr/>
          <p:nvPr/>
        </p:nvSpPr>
        <p:spPr>
          <a:xfrm>
            <a:off x="5754688" y="4900613"/>
            <a:ext cx="1136650" cy="6651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3700" b="1" dirty="0">
                <a:solidFill>
                  <a:srgbClr val="0000FF"/>
                </a:solidFill>
                <a:latin typeface="黑体" panose="02010609060101010101" pitchFamily="1" charset="-122"/>
                <a:ea typeface="黑体" panose="02010609060101010101" pitchFamily="1" charset="-122"/>
                <a:sym typeface="黑体" panose="02010609060101010101" pitchFamily="1" charset="-122"/>
              </a:rPr>
              <a:t>小兔</a:t>
            </a:r>
            <a:endParaRPr lang="zh-CN" altLang="en-US" sz="3700" b="1" dirty="0">
              <a:solidFill>
                <a:srgbClr val="0000FF"/>
              </a:solidFill>
              <a:latin typeface="黑体" panose="02010609060101010101" pitchFamily="1" charset="-122"/>
              <a:ea typeface="黑体" panose="02010609060101010101" pitchFamily="1" charset="-122"/>
              <a:sym typeface="黑体" panose="02010609060101010101" pitchFamily="1" charset="-122"/>
            </a:endParaRPr>
          </a:p>
        </p:txBody>
      </p:sp>
      <p:cxnSp>
        <p:nvCxnSpPr>
          <p:cNvPr id="860180" name="直接箭头连接符 44"/>
          <p:cNvCxnSpPr/>
          <p:nvPr/>
        </p:nvCxnSpPr>
        <p:spPr>
          <a:xfrm>
            <a:off x="4910138" y="5291138"/>
            <a:ext cx="844550" cy="1587"/>
          </a:xfrm>
          <a:prstGeom prst="straightConnector1">
            <a:avLst/>
          </a:prstGeom>
          <a:ln w="22225" cap="flat" cmpd="sng">
            <a:solidFill>
              <a:srgbClr val="00B0F0"/>
            </a:solidFill>
            <a:prstDash val="solid"/>
            <a:headEnd type="none" w="med" len="med"/>
            <a:tailEnd type="arrow" w="med" len="med"/>
          </a:ln>
        </p:spPr>
      </p:cxnSp>
      <p:sp>
        <p:nvSpPr>
          <p:cNvPr id="860181" name="矩形 45"/>
          <p:cNvSpPr/>
          <p:nvPr/>
        </p:nvSpPr>
        <p:spPr>
          <a:xfrm>
            <a:off x="4792663" y="2978150"/>
            <a:ext cx="658812" cy="6667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3700" b="1" dirty="0">
                <a:solidFill>
                  <a:srgbClr val="FF0000"/>
                </a:solidFill>
                <a:latin typeface="黑体" panose="02010609060101010101" pitchFamily="1" charset="-122"/>
                <a:ea typeface="黑体" panose="02010609060101010101" pitchFamily="1" charset="-122"/>
                <a:sym typeface="黑体" panose="02010609060101010101" pitchFamily="1" charset="-122"/>
              </a:rPr>
              <a:t>摘</a:t>
            </a:r>
            <a:endParaRPr lang="zh-CN" altLang="en-US" sz="3700" b="1" dirty="0">
              <a:solidFill>
                <a:srgbClr val="FF0000"/>
              </a:solidFill>
              <a:latin typeface="黑体" panose="02010609060101010101" pitchFamily="1" charset="-122"/>
              <a:ea typeface="黑体" panose="02010609060101010101" pitchFamily="1" charset="-122"/>
              <a:sym typeface="黑体" panose="02010609060101010101" pitchFamily="1" charset="-122"/>
            </a:endParaRPr>
          </a:p>
        </p:txBody>
      </p:sp>
      <p:sp>
        <p:nvSpPr>
          <p:cNvPr id="860182" name="矩形 46"/>
          <p:cNvSpPr/>
          <p:nvPr/>
        </p:nvSpPr>
        <p:spPr>
          <a:xfrm>
            <a:off x="6788150" y="3024188"/>
            <a:ext cx="660400" cy="6667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3700" b="1" dirty="0">
                <a:solidFill>
                  <a:srgbClr val="FF0000"/>
                </a:solidFill>
                <a:latin typeface="黑体" panose="02010609060101010101" pitchFamily="1" charset="-122"/>
                <a:ea typeface="黑体" panose="02010609060101010101" pitchFamily="1" charset="-122"/>
                <a:sym typeface="黑体" panose="02010609060101010101" pitchFamily="1" charset="-122"/>
              </a:rPr>
              <a:t>扔</a:t>
            </a:r>
            <a:endParaRPr lang="zh-CN" altLang="en-US" sz="3700" b="1" dirty="0">
              <a:solidFill>
                <a:srgbClr val="FF0000"/>
              </a:solidFill>
              <a:latin typeface="黑体" panose="02010609060101010101" pitchFamily="1" charset="-122"/>
              <a:ea typeface="黑体" panose="02010609060101010101" pitchFamily="1" charset="-122"/>
              <a:sym typeface="黑体" panose="02010609060101010101" pitchFamily="1" charset="-122"/>
            </a:endParaRPr>
          </a:p>
        </p:txBody>
      </p:sp>
      <p:sp>
        <p:nvSpPr>
          <p:cNvPr id="860183" name="矩形 47"/>
          <p:cNvSpPr/>
          <p:nvPr/>
        </p:nvSpPr>
        <p:spPr>
          <a:xfrm>
            <a:off x="8718550" y="3024188"/>
            <a:ext cx="660400" cy="6667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3700" b="1" dirty="0">
                <a:solidFill>
                  <a:srgbClr val="FF0000"/>
                </a:solidFill>
                <a:latin typeface="黑体" panose="02010609060101010101" pitchFamily="1" charset="-122"/>
                <a:ea typeface="黑体" panose="02010609060101010101" pitchFamily="1" charset="-122"/>
                <a:sym typeface="黑体" panose="02010609060101010101" pitchFamily="1" charset="-122"/>
              </a:rPr>
              <a:t>摘</a:t>
            </a:r>
            <a:endParaRPr lang="zh-CN" altLang="en-US" sz="3700" b="1" dirty="0">
              <a:solidFill>
                <a:srgbClr val="FF0000"/>
              </a:solidFill>
              <a:latin typeface="黑体" panose="02010609060101010101" pitchFamily="1" charset="-122"/>
              <a:ea typeface="黑体" panose="02010609060101010101" pitchFamily="1" charset="-122"/>
              <a:sym typeface="黑体" panose="02010609060101010101" pitchFamily="1" charset="-122"/>
            </a:endParaRPr>
          </a:p>
        </p:txBody>
      </p:sp>
      <p:sp>
        <p:nvSpPr>
          <p:cNvPr id="860184" name="矩形 48"/>
          <p:cNvSpPr/>
          <p:nvPr/>
        </p:nvSpPr>
        <p:spPr>
          <a:xfrm>
            <a:off x="2662238" y="4570413"/>
            <a:ext cx="660400" cy="6651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3700" b="1" dirty="0">
                <a:solidFill>
                  <a:srgbClr val="FF0000"/>
                </a:solidFill>
                <a:latin typeface="黑体" panose="02010609060101010101" pitchFamily="1" charset="-122"/>
                <a:ea typeface="黑体" panose="02010609060101010101" pitchFamily="1" charset="-122"/>
                <a:sym typeface="黑体" panose="02010609060101010101" pitchFamily="1" charset="-122"/>
              </a:rPr>
              <a:t>扔</a:t>
            </a:r>
            <a:endParaRPr lang="zh-CN" altLang="en-US" sz="3700" b="1" dirty="0">
              <a:solidFill>
                <a:srgbClr val="FF0000"/>
              </a:solidFill>
              <a:latin typeface="黑体" panose="02010609060101010101" pitchFamily="1" charset="-122"/>
              <a:ea typeface="黑体" panose="02010609060101010101" pitchFamily="1" charset="-122"/>
              <a:sym typeface="黑体" panose="02010609060101010101" pitchFamily="1" charset="-122"/>
            </a:endParaRPr>
          </a:p>
        </p:txBody>
      </p:sp>
      <p:sp>
        <p:nvSpPr>
          <p:cNvPr id="860185" name="矩形 49"/>
          <p:cNvSpPr/>
          <p:nvPr/>
        </p:nvSpPr>
        <p:spPr>
          <a:xfrm>
            <a:off x="4884738" y="4570413"/>
            <a:ext cx="660400" cy="6651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3700" b="1" dirty="0">
                <a:solidFill>
                  <a:srgbClr val="FF0000"/>
                </a:solidFill>
                <a:latin typeface="黑体" panose="02010609060101010101" pitchFamily="1" charset="-122"/>
                <a:ea typeface="黑体" panose="02010609060101010101" pitchFamily="1" charset="-122"/>
                <a:sym typeface="黑体" panose="02010609060101010101" pitchFamily="1" charset="-122"/>
              </a:rPr>
              <a:t>追</a:t>
            </a:r>
            <a:endParaRPr lang="zh-CN" altLang="en-US" sz="3700" b="1" dirty="0">
              <a:solidFill>
                <a:srgbClr val="FF0000"/>
              </a:solidFill>
              <a:latin typeface="黑体" panose="02010609060101010101" pitchFamily="1" charset="-122"/>
              <a:ea typeface="黑体" panose="02010609060101010101" pitchFamily="1" charset="-122"/>
              <a:sym typeface="黑体" panose="02010609060101010101" pitchFamily="1" charset="-122"/>
            </a:endParaRPr>
          </a:p>
        </p:txBody>
      </p:sp>
      <p:pic>
        <p:nvPicPr>
          <p:cNvPr id="860186" name="Picture 32" descr="C:\Documents and Settings\Administrator\桌面\图片2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18400" y="4017963"/>
            <a:ext cx="2552700" cy="1811337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7" dur="1000"/>
                                        <p:tgtEl>
                                          <p:spTgt spid="8601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601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601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14" dur="1000"/>
                                        <p:tgtEl>
                                          <p:spTgt spid="8601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601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601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21" dur="500"/>
                                        <p:tgtEl>
                                          <p:spTgt spid="860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25" dur="500"/>
                                        <p:tgtEl>
                                          <p:spTgt spid="860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28" dur="500"/>
                                        <p:tgtEl>
                                          <p:spTgt spid="860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33" dur="500"/>
                                        <p:tgtEl>
                                          <p:spTgt spid="860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37" dur="500"/>
                                        <p:tgtEl>
                                          <p:spTgt spid="860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40" dur="500"/>
                                        <p:tgtEl>
                                          <p:spTgt spid="860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45" dur="500"/>
                                        <p:tgtEl>
                                          <p:spTgt spid="860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49" dur="500"/>
                                        <p:tgtEl>
                                          <p:spTgt spid="860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52" dur="500"/>
                                        <p:tgtEl>
                                          <p:spTgt spid="860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57" dur="500"/>
                                        <p:tgtEl>
                                          <p:spTgt spid="860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61" dur="500"/>
                                        <p:tgtEl>
                                          <p:spTgt spid="860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64" dur="500"/>
                                        <p:tgtEl>
                                          <p:spTgt spid="860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69" dur="500"/>
                                        <p:tgtEl>
                                          <p:spTgt spid="860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"/>
                            </p:stCondLst>
                            <p:childTnLst>
                              <p:par>
                                <p:cTn id="7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73" dur="500"/>
                                        <p:tgtEl>
                                          <p:spTgt spid="860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76" dur="500"/>
                                        <p:tgtEl>
                                          <p:spTgt spid="860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81" dur="500"/>
                                        <p:tgtEl>
                                          <p:spTgt spid="860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84" dur="500"/>
                                        <p:tgtEl>
                                          <p:spTgt spid="860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8601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8601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91" dur="500"/>
                                        <p:tgtEl>
                                          <p:spTgt spid="860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0167" grpId="0" bldLvl="0"/>
      <p:bldP spid="860168" grpId="0" bldLvl="0"/>
      <p:bldP spid="860170" grpId="0" bldLvl="0"/>
      <p:bldP spid="860171" grpId="0" bldLvl="0"/>
      <p:bldP spid="860174" grpId="0" bldLvl="0"/>
      <p:bldP spid="860177" grpId="0" bldLvl="0"/>
      <p:bldP spid="860179" grpId="0" bldLvl="0"/>
      <p:bldP spid="860181" grpId="0" bldLvl="0"/>
      <p:bldP spid="860182" grpId="0" bldLvl="0"/>
      <p:bldP spid="860183" grpId="0" bldLvl="0"/>
      <p:bldP spid="860184" grpId="0" bldLvl="0"/>
      <p:bldP spid="860185" grpId="0" bldLvl="0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62210" name="圆角矩形 1"/>
          <p:cNvSpPr/>
          <p:nvPr/>
        </p:nvSpPr>
        <p:spPr>
          <a:xfrm>
            <a:off x="2927350" y="858838"/>
            <a:ext cx="5856288" cy="768350"/>
          </a:xfrm>
          <a:prstGeom prst="roundRect">
            <a:avLst>
              <a:gd name="adj" fmla="val 16667"/>
            </a:avLst>
          </a:prstGeom>
          <a:noFill/>
          <a:ln w="38100" cap="flat" cmpd="dbl">
            <a:solidFill>
              <a:srgbClr val="00B0F0"/>
            </a:solidFill>
            <a:prstDash val="solid"/>
            <a:headEnd type="none" w="med" len="med"/>
            <a:tailEnd type="none" w="med" len="med"/>
          </a:ln>
        </p:spPr>
        <p:txBody>
          <a:bodyPr anchor="ctr"/>
          <a:p>
            <a:pPr algn="ctr">
              <a:buNone/>
            </a:pPr>
            <a:r>
              <a:rPr lang="zh-CN" altLang="en-US" sz="4200" b="1" baseline="0" dirty="0">
                <a:solidFill>
                  <a:srgbClr val="FF00FF"/>
                </a:solidFill>
                <a:latin typeface="黑体" panose="02010609060101010101" pitchFamily="1" charset="-122"/>
                <a:ea typeface="黑体" panose="02010609060101010101" pitchFamily="1" charset="-122"/>
                <a:sym typeface="Calibri" panose="020F0502020204030204" charset="0"/>
              </a:rPr>
              <a:t>课后习题参考答案</a:t>
            </a:r>
            <a:endParaRPr lang="zh-CN" altLang="en-US" sz="4200" b="1" baseline="0" dirty="0">
              <a:solidFill>
                <a:srgbClr val="FF00FF"/>
              </a:solidFill>
              <a:latin typeface="黑体" panose="02010609060101010101" pitchFamily="1" charset="-122"/>
              <a:ea typeface="黑体" panose="02010609060101010101" pitchFamily="1" charset="-122"/>
              <a:sym typeface="Calibri" panose="020F0502020204030204" charset="0"/>
            </a:endParaRPr>
          </a:p>
        </p:txBody>
      </p:sp>
      <p:sp>
        <p:nvSpPr>
          <p:cNvPr id="862211" name="矩形 2"/>
          <p:cNvSpPr/>
          <p:nvPr/>
        </p:nvSpPr>
        <p:spPr>
          <a:xfrm>
            <a:off x="1103313" y="1989138"/>
            <a:ext cx="2566987" cy="6667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3700" b="1" dirty="0">
                <a:solidFill>
                  <a:srgbClr val="000000"/>
                </a:solidFill>
                <a:latin typeface="黑体" panose="02010609060101010101" pitchFamily="1" charset="-122"/>
                <a:ea typeface="黑体" panose="02010609060101010101" pitchFamily="1" charset="-122"/>
                <a:sym typeface="黑体" panose="02010609060101010101" pitchFamily="1" charset="-122"/>
              </a:rPr>
              <a:t>朗读课文。</a:t>
            </a:r>
            <a:endParaRPr lang="zh-CN" altLang="en-US" sz="3700" b="1" dirty="0">
              <a:solidFill>
                <a:srgbClr val="000000"/>
              </a:solidFill>
              <a:latin typeface="黑体" panose="02010609060101010101" pitchFamily="1" charset="-122"/>
              <a:ea typeface="黑体" panose="02010609060101010101" pitchFamily="1" charset="-122"/>
              <a:sym typeface="黑体" panose="02010609060101010101" pitchFamily="1" charset="-122"/>
            </a:endParaRPr>
          </a:p>
        </p:txBody>
      </p:sp>
      <p:sp>
        <p:nvSpPr>
          <p:cNvPr id="862212" name="矩形 3"/>
          <p:cNvSpPr/>
          <p:nvPr/>
        </p:nvSpPr>
        <p:spPr>
          <a:xfrm>
            <a:off x="1103313" y="2852738"/>
            <a:ext cx="10177462" cy="30813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30000"/>
              </a:lnSpc>
            </a:pPr>
            <a:r>
              <a:rPr lang="zh-CN" altLang="en-US" sz="3700" b="1" dirty="0">
                <a:solidFill>
                  <a:srgbClr val="0000FF"/>
                </a:solidFill>
                <a:latin typeface="黑体" panose="02010609060101010101" pitchFamily="1" charset="-122"/>
                <a:ea typeface="黑体" panose="02010609060101010101" pitchFamily="1" charset="-122"/>
                <a:sym typeface="黑体" panose="02010609060101010101" pitchFamily="1" charset="-122"/>
              </a:rPr>
              <a:t>朗读指导：</a:t>
            </a:r>
            <a:endParaRPr lang="en-US" altLang="x-none" sz="3700" b="1" dirty="0">
              <a:solidFill>
                <a:srgbClr val="0000FF"/>
              </a:solidFill>
              <a:latin typeface="黑体" panose="02010609060101010101" pitchFamily="1" charset="-122"/>
              <a:ea typeface="黑体" panose="02010609060101010101" pitchFamily="1" charset="-122"/>
              <a:sym typeface="黑体" panose="02010609060101010101" pitchFamily="1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3700" b="1" dirty="0">
                <a:solidFill>
                  <a:srgbClr val="0000FF"/>
                </a:solidFill>
                <a:latin typeface="黑体" panose="02010609060101010101" pitchFamily="1" charset="-122"/>
                <a:ea typeface="黑体" panose="02010609060101010101" pitchFamily="1" charset="-122"/>
                <a:sym typeface="黑体" panose="02010609060101010101" pitchFamily="1" charset="-122"/>
              </a:rPr>
              <a:t>    这篇故事。描写了小猴子下山的经过。我们要读出小猴子刚下山时的兴奋和回家时后悔、难过的不同心情。</a:t>
            </a:r>
            <a:endParaRPr lang="en-US" altLang="x-none" sz="3700" b="1" dirty="0">
              <a:solidFill>
                <a:srgbClr val="0000FF"/>
              </a:solidFill>
              <a:latin typeface="黑体" panose="02010609060101010101" pitchFamily="1" charset="-122"/>
              <a:ea typeface="黑体" panose="02010609060101010101" pitchFamily="1" charset="-122"/>
              <a:sym typeface="黑体" panose="02010609060101010101" pitchFamily="1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2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7" dur="1000"/>
                                        <p:tgtEl>
                                          <p:spTgt spid="8622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622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622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2212" grpId="0" bldLvl="0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63234" name="矩形 2"/>
          <p:cNvSpPr/>
          <p:nvPr/>
        </p:nvSpPr>
        <p:spPr>
          <a:xfrm>
            <a:off x="42863" y="979488"/>
            <a:ext cx="12098337" cy="8397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30000"/>
              </a:lnSpc>
            </a:pPr>
            <a:r>
              <a:rPr lang="zh-CN" altLang="en-US" sz="3700" b="1" dirty="0">
                <a:solidFill>
                  <a:srgbClr val="000000"/>
                </a:solidFill>
                <a:latin typeface="黑体" panose="02010609060101010101" pitchFamily="1" charset="-122"/>
                <a:ea typeface="黑体" panose="02010609060101010101" pitchFamily="1" charset="-122"/>
                <a:sym typeface="黑体" panose="02010609060101010101" pitchFamily="1" charset="-122"/>
              </a:rPr>
              <a:t>结合插图，说说小猴子下山以后看到了什么，做了什么。</a:t>
            </a:r>
            <a:endParaRPr lang="zh-CN" altLang="en-US" sz="3700" b="1" dirty="0">
              <a:solidFill>
                <a:srgbClr val="000000"/>
              </a:solidFill>
              <a:latin typeface="黑体" panose="02010609060101010101" pitchFamily="1" charset="-122"/>
              <a:ea typeface="黑体" panose="02010609060101010101" pitchFamily="1" charset="-122"/>
              <a:sym typeface="黑体" panose="02010609060101010101" pitchFamily="1" charset="-122"/>
            </a:endParaRPr>
          </a:p>
        </p:txBody>
      </p:sp>
      <p:pic>
        <p:nvPicPr>
          <p:cNvPr id="863235" name="Picture 16" descr="C:\Documents and Settings\Administrator\桌面\新建文件夹\续143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274888" y="1755775"/>
            <a:ext cx="3402012" cy="25542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63236" name="Picture 2" descr="C:\Documents and Settings\Administrator\桌面\新建文件夹\续14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88063" y="1755775"/>
            <a:ext cx="3402012" cy="25542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63237" name="Picture 2" descr="C:\Documents and Settings\Administrator\桌面\新建文件夹\续145 副本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7588" y="4279900"/>
            <a:ext cx="3402012" cy="2413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63238" name="Picture 2" descr="C:\Documents and Settings\Administrator\桌面\新建文件夹\续146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00" y="4278313"/>
            <a:ext cx="3402013" cy="2414587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3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7" dur="1000"/>
                                        <p:tgtEl>
                                          <p:spTgt spid="8632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632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632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3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14" dur="1000"/>
                                        <p:tgtEl>
                                          <p:spTgt spid="8632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632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632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3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21" dur="1000"/>
                                        <p:tgtEl>
                                          <p:spTgt spid="8632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632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632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3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28" dur="1000"/>
                                        <p:tgtEl>
                                          <p:spTgt spid="8632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632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632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64258" name="矩形 4"/>
          <p:cNvSpPr/>
          <p:nvPr/>
        </p:nvSpPr>
        <p:spPr>
          <a:xfrm>
            <a:off x="527050" y="1411288"/>
            <a:ext cx="11329988" cy="4684712"/>
          </a:xfrm>
          <a:prstGeom prst="rect">
            <a:avLst/>
          </a:prstGeom>
          <a:solidFill>
            <a:srgbClr val="FFFFFF">
              <a:alpha val="64999"/>
            </a:srgbClr>
          </a:solidFill>
          <a:ln w="9525">
            <a:noFill/>
          </a:ln>
        </p:spPr>
        <p:txBody>
          <a:bodyPr>
            <a:spAutoFit/>
          </a:bodyPr>
          <a:p>
            <a:pPr>
              <a:lnSpc>
                <a:spcPct val="130000"/>
              </a:lnSpc>
            </a:pPr>
            <a:r>
              <a:rPr lang="zh-CN" altLang="en-US" sz="4200" b="1" dirty="0">
                <a:solidFill>
                  <a:srgbClr val="0000FF"/>
                </a:solidFill>
                <a:latin typeface="黑体" panose="02010609060101010101" pitchFamily="1" charset="-122"/>
                <a:ea typeface="黑体" panose="02010609060101010101" pitchFamily="1" charset="-122"/>
                <a:sym typeface="黑体" panose="02010609060101010101" pitchFamily="1" charset="-122"/>
              </a:rPr>
              <a:t>参考答案：</a:t>
            </a:r>
            <a:r>
              <a:rPr lang="zh-CN" altLang="en-US" sz="3700" b="1" dirty="0">
                <a:solidFill>
                  <a:srgbClr val="0000FF"/>
                </a:solidFill>
                <a:latin typeface="黑体" panose="02010609060101010101" pitchFamily="1" charset="-122"/>
                <a:ea typeface="黑体" panose="02010609060101010101" pitchFamily="1" charset="-122"/>
                <a:sym typeface="黑体" panose="02010609060101010101" pitchFamily="1" charset="-122"/>
              </a:rPr>
              <a:t>小猴子下山以后经过了玉米地、桃树林、西瓜地，还看见了小兔子。他看见玉米又大又多，非常高兴，就掰了玉米接着往前走，等他看到了桃子，就扔了玉米又摘桃子，看见了西瓜又扔了桃子去摘西瓜，等他看见了小兔子，又扔了西瓜去追小兔子，结果兔子跑进树林不见了，小猴子只好空着手回家去。</a:t>
            </a:r>
            <a:endParaRPr lang="en-US" altLang="x-none" sz="3700" b="1" dirty="0">
              <a:solidFill>
                <a:srgbClr val="0000FF"/>
              </a:solidFill>
              <a:latin typeface="黑体" panose="02010609060101010101" pitchFamily="1" charset="-122"/>
              <a:ea typeface="黑体" panose="02010609060101010101" pitchFamily="1" charset="-122"/>
              <a:sym typeface="黑体" panose="02010609060101010101" pitchFamily="1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4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7" dur="1000"/>
                                        <p:tgtEl>
                                          <p:spTgt spid="8642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642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642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4258" grpId="0" bldLvl="0" animBg="1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65282" name="矩形 2"/>
          <p:cNvSpPr/>
          <p:nvPr/>
        </p:nvSpPr>
        <p:spPr>
          <a:xfrm>
            <a:off x="1008063" y="795338"/>
            <a:ext cx="7967662" cy="8397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30000"/>
              </a:lnSpc>
            </a:pPr>
            <a:r>
              <a:rPr lang="zh-CN" altLang="en-US" sz="3700" b="1" dirty="0">
                <a:solidFill>
                  <a:srgbClr val="000000"/>
                </a:solidFill>
                <a:latin typeface="黑体" panose="02010609060101010101" pitchFamily="1" charset="-122"/>
                <a:ea typeface="黑体" panose="02010609060101010101" pitchFamily="1" charset="-122"/>
                <a:sym typeface="黑体" panose="02010609060101010101" pitchFamily="1" charset="-122"/>
              </a:rPr>
              <a:t>读一读，再选几个词各说一句话。</a:t>
            </a:r>
            <a:endParaRPr lang="zh-CN" altLang="en-US" sz="3700" b="1" dirty="0">
              <a:solidFill>
                <a:srgbClr val="000000"/>
              </a:solidFill>
              <a:latin typeface="黑体" panose="02010609060101010101" pitchFamily="1" charset="-122"/>
              <a:ea typeface="黑体" panose="02010609060101010101" pitchFamily="1" charset="-122"/>
              <a:sym typeface="黑体" panose="02010609060101010101" pitchFamily="1" charset="-122"/>
            </a:endParaRPr>
          </a:p>
        </p:txBody>
      </p:sp>
      <p:sp>
        <p:nvSpPr>
          <p:cNvPr id="865283" name="矩形 4"/>
          <p:cNvSpPr/>
          <p:nvPr/>
        </p:nvSpPr>
        <p:spPr>
          <a:xfrm>
            <a:off x="1008063" y="2947988"/>
            <a:ext cx="9605962" cy="3081337"/>
          </a:xfrm>
          <a:prstGeom prst="rect">
            <a:avLst/>
          </a:prstGeom>
          <a:solidFill>
            <a:srgbClr val="FFFFFF">
              <a:alpha val="64999"/>
            </a:srgbClr>
          </a:solidFill>
          <a:ln w="9525">
            <a:noFill/>
          </a:ln>
        </p:spPr>
        <p:txBody>
          <a:bodyPr>
            <a:spAutoFit/>
          </a:bodyPr>
          <a:p>
            <a:pPr>
              <a:lnSpc>
                <a:spcPct val="130000"/>
              </a:lnSpc>
            </a:pPr>
            <a:r>
              <a:rPr lang="zh-CN" altLang="en-US" sz="3700" b="1" dirty="0">
                <a:solidFill>
                  <a:srgbClr val="0000FF"/>
                </a:solidFill>
                <a:latin typeface="黑体" panose="02010609060101010101" pitchFamily="1" charset="-122"/>
                <a:ea typeface="黑体" panose="02010609060101010101" pitchFamily="1" charset="-122"/>
                <a:sym typeface="黑体" panose="02010609060101010101" pitchFamily="1" charset="-122"/>
              </a:rPr>
              <a:t>参考答案：</a:t>
            </a:r>
            <a:endParaRPr lang="en-US" altLang="x-none" sz="3700" b="1" dirty="0">
              <a:solidFill>
                <a:srgbClr val="0000FF"/>
              </a:solidFill>
              <a:latin typeface="黑体" panose="02010609060101010101" pitchFamily="1" charset="-122"/>
              <a:ea typeface="黑体" panose="02010609060101010101" pitchFamily="1" charset="-122"/>
              <a:sym typeface="黑体" panose="02010609060101010101" pitchFamily="1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3700" b="1" dirty="0">
                <a:solidFill>
                  <a:srgbClr val="0000FF"/>
                </a:solidFill>
                <a:latin typeface="黑体" panose="02010609060101010101" pitchFamily="1" charset="-122"/>
                <a:ea typeface="黑体" panose="02010609060101010101" pitchFamily="1" charset="-122"/>
                <a:sym typeface="黑体" panose="02010609060101010101" pitchFamily="1" charset="-122"/>
              </a:rPr>
              <a:t>    下课了，几个男生在一起掰手腕。</a:t>
            </a:r>
            <a:endParaRPr lang="en-US" altLang="x-none" sz="3700" b="1" dirty="0">
              <a:solidFill>
                <a:srgbClr val="0000FF"/>
              </a:solidFill>
              <a:latin typeface="黑体" panose="02010609060101010101" pitchFamily="1" charset="-122"/>
              <a:ea typeface="黑体" panose="02010609060101010101" pitchFamily="1" charset="-122"/>
              <a:sym typeface="黑体" panose="02010609060101010101" pitchFamily="1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3700" b="1" dirty="0">
                <a:solidFill>
                  <a:srgbClr val="0000FF"/>
                </a:solidFill>
                <a:latin typeface="黑体" panose="02010609060101010101" pitchFamily="1" charset="-122"/>
                <a:ea typeface="黑体" panose="02010609060101010101" pitchFamily="1" charset="-122"/>
                <a:sym typeface="黑体" panose="02010609060101010101" pitchFamily="1" charset="-122"/>
              </a:rPr>
              <a:t>    爸爸力气真大，能扛起一袋大米。</a:t>
            </a:r>
            <a:endParaRPr lang="en-US" altLang="x-none" sz="3700" b="1" dirty="0">
              <a:solidFill>
                <a:srgbClr val="0000FF"/>
              </a:solidFill>
              <a:latin typeface="黑体" panose="02010609060101010101" pitchFamily="1" charset="-122"/>
              <a:ea typeface="黑体" panose="02010609060101010101" pitchFamily="1" charset="-122"/>
              <a:sym typeface="黑体" panose="02010609060101010101" pitchFamily="1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3700" b="1" dirty="0">
                <a:solidFill>
                  <a:srgbClr val="0000FF"/>
                </a:solidFill>
                <a:latin typeface="黑体" panose="02010609060101010101" pitchFamily="1" charset="-122"/>
                <a:ea typeface="黑体" panose="02010609060101010101" pitchFamily="1" charset="-122"/>
                <a:sym typeface="黑体" panose="02010609060101010101" pitchFamily="1" charset="-122"/>
              </a:rPr>
              <a:t>    我们不能随地扔垃圾。</a:t>
            </a:r>
            <a:endParaRPr lang="en-US" altLang="x-none" sz="3700" b="1" dirty="0">
              <a:solidFill>
                <a:srgbClr val="0000FF"/>
              </a:solidFill>
              <a:latin typeface="黑体" panose="02010609060101010101" pitchFamily="1" charset="-122"/>
              <a:ea typeface="黑体" panose="02010609060101010101" pitchFamily="1" charset="-122"/>
              <a:sym typeface="黑体" panose="02010609060101010101" pitchFamily="1" charset="-122"/>
            </a:endParaRPr>
          </a:p>
        </p:txBody>
      </p:sp>
      <p:sp>
        <p:nvSpPr>
          <p:cNvPr id="865284" name="矩形 1"/>
          <p:cNvSpPr/>
          <p:nvPr/>
        </p:nvSpPr>
        <p:spPr>
          <a:xfrm>
            <a:off x="2063750" y="1670050"/>
            <a:ext cx="7832725" cy="6667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3700" b="1" dirty="0">
                <a:solidFill>
                  <a:srgbClr val="000000"/>
                </a:solidFill>
                <a:latin typeface="黑体" panose="02010609060101010101" pitchFamily="1" charset="-122"/>
                <a:ea typeface="黑体" panose="02010609060101010101" pitchFamily="1" charset="-122"/>
                <a:sym typeface="黑体" panose="02010609060101010101" pitchFamily="1" charset="-122"/>
              </a:rPr>
              <a:t>掰    扛    扔    摘    捧    抱</a:t>
            </a:r>
            <a:endParaRPr lang="zh-CN" altLang="en-US" sz="3700" b="1" dirty="0">
              <a:solidFill>
                <a:srgbClr val="000000"/>
              </a:solidFill>
              <a:latin typeface="黑体" panose="02010609060101010101" pitchFamily="1" charset="-122"/>
              <a:ea typeface="黑体" panose="02010609060101010101" pitchFamily="1" charset="-122"/>
              <a:sym typeface="黑体" panose="02010609060101010101" pitchFamily="1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5283">
                                            <p:txEl>
                                              <p:charRg st="0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7" dur="1000"/>
                                        <p:tgtEl>
                                          <p:spTgt spid="865283">
                                            <p:txEl>
                                              <p:charRg st="0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65283">
                                            <p:txEl>
                                              <p:charRg st="0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65283">
                                            <p:txEl>
                                              <p:charRg st="0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5283">
                                            <p:txEl>
                                              <p:charRg st="6" end="2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arn(inVertical)">
                                      <p:cBhvr>
                                        <p:cTn id="14" dur="500"/>
                                        <p:tgtEl>
                                          <p:spTgt spid="865283">
                                            <p:txEl>
                                              <p:charRg st="6" end="2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5283">
                                            <p:txEl>
                                              <p:charRg st="26" end="4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arn(inVertical)">
                                      <p:cBhvr>
                                        <p:cTn id="19" dur="500"/>
                                        <p:tgtEl>
                                          <p:spTgt spid="865283">
                                            <p:txEl>
                                              <p:charRg st="26" end="4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5283">
                                            <p:txEl>
                                              <p:charRg st="46" end="6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arn(inVertical)">
                                      <p:cBhvr>
                                        <p:cTn id="24" dur="500"/>
                                        <p:tgtEl>
                                          <p:spTgt spid="865283">
                                            <p:txEl>
                                              <p:charRg st="46" end="6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66306" name="矩形 4"/>
          <p:cNvSpPr/>
          <p:nvPr/>
        </p:nvSpPr>
        <p:spPr>
          <a:xfrm>
            <a:off x="814388" y="2084388"/>
            <a:ext cx="10853737" cy="3081337"/>
          </a:xfrm>
          <a:prstGeom prst="rect">
            <a:avLst/>
          </a:prstGeom>
          <a:solidFill>
            <a:srgbClr val="FFFFFF">
              <a:alpha val="64999"/>
            </a:srgbClr>
          </a:solidFill>
          <a:ln w="9525">
            <a:noFill/>
          </a:ln>
        </p:spPr>
        <p:txBody>
          <a:bodyPr>
            <a:spAutoFit/>
          </a:bodyPr>
          <a:p>
            <a:pPr>
              <a:lnSpc>
                <a:spcPct val="130000"/>
              </a:lnSpc>
            </a:pPr>
            <a:r>
              <a:rPr lang="zh-CN" altLang="en-US" sz="3700" b="1" dirty="0">
                <a:solidFill>
                  <a:srgbClr val="0000FF"/>
                </a:solidFill>
                <a:latin typeface="黑体" panose="02010609060101010101" pitchFamily="1" charset="-122"/>
                <a:ea typeface="黑体" panose="02010609060101010101" pitchFamily="1" charset="-122"/>
                <a:sym typeface="黑体" panose="02010609060101010101" pitchFamily="1" charset="-122"/>
              </a:rPr>
              <a:t>    花坛的花是供大家的欣赏的，不能摘。</a:t>
            </a:r>
            <a:endParaRPr lang="en-US" altLang="x-none" sz="3700" b="1" dirty="0">
              <a:solidFill>
                <a:srgbClr val="0000FF"/>
              </a:solidFill>
              <a:latin typeface="黑体" panose="02010609060101010101" pitchFamily="1" charset="-122"/>
              <a:ea typeface="黑体" panose="02010609060101010101" pitchFamily="1" charset="-122"/>
              <a:sym typeface="黑体" panose="02010609060101010101" pitchFamily="1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3700" b="1" dirty="0">
                <a:solidFill>
                  <a:srgbClr val="0000FF"/>
                </a:solidFill>
                <a:latin typeface="黑体" panose="02010609060101010101" pitchFamily="1" charset="-122"/>
                <a:ea typeface="黑体" panose="02010609060101010101" pitchFamily="1" charset="-122"/>
                <a:sym typeface="黑体" panose="02010609060101010101" pitchFamily="1" charset="-122"/>
              </a:rPr>
              <a:t>    我双手捧着奖杯，心里乐开了花。</a:t>
            </a:r>
            <a:endParaRPr lang="en-US" altLang="x-none" sz="3700" b="1" dirty="0">
              <a:solidFill>
                <a:srgbClr val="0000FF"/>
              </a:solidFill>
              <a:latin typeface="黑体" panose="02010609060101010101" pitchFamily="1" charset="-122"/>
              <a:ea typeface="黑体" panose="02010609060101010101" pitchFamily="1" charset="-122"/>
              <a:sym typeface="黑体" panose="02010609060101010101" pitchFamily="1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3700" b="1" dirty="0">
                <a:solidFill>
                  <a:srgbClr val="0000FF"/>
                </a:solidFill>
                <a:latin typeface="黑体" panose="02010609060101010101" pitchFamily="1" charset="-122"/>
                <a:ea typeface="黑体" panose="02010609060101010101" pitchFamily="1" charset="-122"/>
                <a:sym typeface="黑体" panose="02010609060101010101" pitchFamily="1" charset="-122"/>
              </a:rPr>
              <a:t>    看到我的“三好学生”奖状，爸爸高兴地一下子抱起了我。</a:t>
            </a:r>
            <a:endParaRPr lang="en-US" altLang="x-none" sz="3700" b="1" dirty="0">
              <a:solidFill>
                <a:srgbClr val="0000FF"/>
              </a:solidFill>
              <a:latin typeface="黑体" panose="02010609060101010101" pitchFamily="1" charset="-122"/>
              <a:ea typeface="黑体" panose="02010609060101010101" pitchFamily="1" charset="-122"/>
              <a:sym typeface="黑体" panose="02010609060101010101" pitchFamily="1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6306">
                                            <p:txEl>
                                              <p:charRg st="0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arn(inVertical)">
                                      <p:cBhvr>
                                        <p:cTn id="7" dur="500"/>
                                        <p:tgtEl>
                                          <p:spTgt spid="866306">
                                            <p:txEl>
                                              <p:charRg st="0" end="2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6306">
                                            <p:txEl>
                                              <p:charRg st="22" end="4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arn(inVertical)">
                                      <p:cBhvr>
                                        <p:cTn id="12" dur="500"/>
                                        <p:tgtEl>
                                          <p:spTgt spid="866306">
                                            <p:txEl>
                                              <p:charRg st="22" end="4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6306">
                                            <p:txEl>
                                              <p:charRg st="42" end="7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arn(inVertical)">
                                      <p:cBhvr>
                                        <p:cTn id="17" dur="500"/>
                                        <p:tgtEl>
                                          <p:spTgt spid="866306">
                                            <p:txEl>
                                              <p:charRg st="42" end="7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2530" name="Rectangle 2"/>
          <p:cNvSpPr>
            <a:spLocks noGrp="1"/>
          </p:cNvSpPr>
          <p:nvPr/>
        </p:nvSpPr>
        <p:spPr>
          <a:xfrm>
            <a:off x="1981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ctr"/>
          <a:p>
            <a:pPr algn="ctr"/>
            <a:r>
              <a:rPr lang="zh-CN" altLang="en-US" sz="4400" b="1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故事大王挑战赛</a:t>
            </a:r>
            <a:endParaRPr lang="zh-CN" altLang="en-US" sz="4400" b="1" dirty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2531" name="Rectangle 3"/>
          <p:cNvSpPr>
            <a:spLocks noGrp="1"/>
          </p:cNvSpPr>
          <p:nvPr/>
        </p:nvSpPr>
        <p:spPr>
          <a:xfrm>
            <a:off x="1847850" y="1412875"/>
            <a:ext cx="8507413" cy="4525963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t"/>
          <a:p>
            <a:pPr marL="342900" indent="-342900">
              <a:spcBef>
                <a:spcPct val="20000"/>
              </a:spcBef>
            </a:pPr>
            <a:r>
              <a:rPr lang="zh-CN" altLang="en-US" sz="3600" b="1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小猴子回家后，看见妈妈。妈妈问小猴子：“  </a:t>
            </a:r>
            <a:r>
              <a:rPr lang="zh-CN" altLang="en-US" sz="3600" b="1" u="sng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                                  </a:t>
            </a:r>
            <a:r>
              <a:rPr lang="zh-CN" altLang="en-US" sz="3600" b="1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？”</a:t>
            </a:r>
            <a:endParaRPr lang="zh-CN" altLang="en-US" sz="3600" b="1" dirty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marL="342900" indent="-342900">
              <a:spcBef>
                <a:spcPct val="20000"/>
              </a:spcBef>
            </a:pPr>
            <a:r>
              <a:rPr lang="zh-CN" altLang="en-US" sz="3600" b="1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小猴子说：“ </a:t>
            </a:r>
            <a:r>
              <a:rPr lang="zh-CN" altLang="en-US" sz="3600" b="1" u="sng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                                  。</a:t>
            </a:r>
            <a:r>
              <a:rPr lang="zh-CN" altLang="en-US" sz="3600" b="1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”</a:t>
            </a:r>
            <a:endParaRPr lang="zh-CN" altLang="en-US" sz="3600" b="1" dirty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marL="342900" indent="-342900">
              <a:spcBef>
                <a:spcPct val="20000"/>
              </a:spcBef>
            </a:pPr>
            <a:r>
              <a:rPr lang="zh-CN" altLang="en-US" sz="3600" b="1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妈妈对小猴子说：“</a:t>
            </a:r>
            <a:r>
              <a:rPr lang="zh-CN" altLang="en-US" sz="3600" b="1" u="sng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                       。</a:t>
            </a:r>
            <a:r>
              <a:rPr lang="zh-CN" altLang="en-US" sz="3600" b="1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”</a:t>
            </a:r>
            <a:endParaRPr lang="zh-CN" altLang="en-US" sz="3600" b="1" dirty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marL="342900" indent="-342900">
              <a:spcBef>
                <a:spcPct val="20000"/>
              </a:spcBef>
            </a:pPr>
            <a:r>
              <a:rPr lang="zh-CN" altLang="en-US" sz="3600" b="1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小猴子</a:t>
            </a:r>
            <a:r>
              <a:rPr lang="zh-CN" altLang="en-US" sz="3600" b="1" u="sng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                        </a:t>
            </a:r>
            <a:r>
              <a:rPr lang="zh-CN" altLang="en-US" sz="3600" b="1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。</a:t>
            </a:r>
            <a:endParaRPr lang="zh-CN" altLang="en-US" sz="3600" b="1" dirty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marL="342900" indent="-342900">
              <a:spcBef>
                <a:spcPct val="20000"/>
              </a:spcBef>
              <a:buChar char="•"/>
            </a:pPr>
            <a:endParaRPr lang="zh-CN" altLang="en-US" sz="3600" b="1" dirty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8674" name="Text Box 2"/>
          <p:cNvSpPr txBox="1"/>
          <p:nvPr/>
        </p:nvSpPr>
        <p:spPr>
          <a:xfrm>
            <a:off x="2566988" y="2636838"/>
            <a:ext cx="6192837" cy="82994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>
              <a:spcBef>
                <a:spcPct val="50000"/>
              </a:spcBef>
            </a:pPr>
            <a:r>
              <a:rPr lang="zh-CN" altLang="en-US" sz="4800" b="1" i="1" dirty="0">
                <a:solidFill>
                  <a:srgbClr val="990033"/>
                </a:solidFill>
                <a:latin typeface="Times New Roman" panose="02020603050405020304" charset="0"/>
                <a:ea typeface="黑体" panose="02010609060101010101" pitchFamily="1" charset="-122"/>
              </a:rPr>
              <a:t>小猴子第二次下山</a:t>
            </a:r>
            <a:endParaRPr lang="zh-CN" altLang="en-US" sz="4800" b="1" i="1" dirty="0">
              <a:solidFill>
                <a:srgbClr val="990033"/>
              </a:solidFill>
              <a:latin typeface="Times New Roman" panose="02020603050405020304" charset="0"/>
              <a:ea typeface="黑体" panose="02010609060101010101" pitchFamily="1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152824" y="1196752"/>
            <a:ext cx="2938780" cy="9220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5400" b="1" i="0" u="none" strike="noStrike" kern="1200" cap="none" spc="0" normalizeH="0" baseline="0" noProof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想一想：</a:t>
            </a:r>
            <a:endParaRPr kumimoji="0" lang="zh-CN" altLang="en-US" sz="5400" b="1" i="0" u="none" strike="noStrike" kern="1200" cap="none" spc="0" normalizeH="0" baseline="0" noProof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1266" name="Picture 4" descr="边框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37067" y="251884"/>
            <a:ext cx="2764367" cy="86148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1267" name="文本框 1"/>
          <p:cNvSpPr txBox="1"/>
          <p:nvPr/>
        </p:nvSpPr>
        <p:spPr>
          <a:xfrm>
            <a:off x="694267" y="376767"/>
            <a:ext cx="1712384" cy="58356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r>
              <a:rPr lang="en-US" altLang="zh-CN" sz="2400">
                <a:latin typeface="Arial" panose="020B0604020202020204" pitchFamily="34" charset="0"/>
                <a:ea typeface="宋体" panose="02010600030101010101" pitchFamily="2" charset="-122"/>
              </a:rPr>
              <a:t>  </a:t>
            </a:r>
            <a:r>
              <a:rPr lang="zh-CN" altLang="en-US" sz="3200" b="1">
                <a:latin typeface="Arial" panose="020B0604020202020204" pitchFamily="34" charset="0"/>
                <a:ea typeface="宋体" panose="02010600030101010101" pitchFamily="2" charset="-122"/>
              </a:rPr>
              <a:t>会读字</a:t>
            </a:r>
            <a:endParaRPr lang="zh-CN" altLang="en-US" sz="3200" b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3725333" y="165100"/>
            <a:ext cx="1930400" cy="1625600"/>
            <a:chOff x="1657" y="1107"/>
            <a:chExt cx="2280" cy="1920"/>
          </a:xfrm>
        </p:grpSpPr>
        <p:pic>
          <p:nvPicPr>
            <p:cNvPr id="11269" name="Picture 36" descr="25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657" y="1107"/>
              <a:ext cx="2280" cy="192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1270" name="文本框 7"/>
            <p:cNvSpPr txBox="1"/>
            <p:nvPr/>
          </p:nvSpPr>
          <p:spPr>
            <a:xfrm>
              <a:off x="2049" y="1758"/>
              <a:ext cx="1284" cy="88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p>
              <a:r>
                <a:rPr lang="en-US" altLang="zh-CN" sz="4265" b="1">
                  <a:latin typeface="Arial" panose="020B0604020202020204" pitchFamily="34" charset="0"/>
                  <a:ea typeface="宋体" panose="02010600030101010101" pitchFamily="2" charset="-122"/>
                </a:rPr>
                <a:t> </a:t>
              </a:r>
              <a:r>
                <a:rPr lang="zh-CN" altLang="en-US" sz="4265" b="1">
                  <a:latin typeface="Arial" panose="020B0604020202020204" pitchFamily="34" charset="0"/>
                  <a:ea typeface="宋体" panose="02010600030101010101" pitchFamily="2" charset="-122"/>
                </a:rPr>
                <a:t>结</a:t>
              </a:r>
              <a:endParaRPr lang="zh-CN" altLang="en-US" sz="4265" b="1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1011767" y="1488017"/>
            <a:ext cx="1930400" cy="1625600"/>
            <a:chOff x="1657" y="1107"/>
            <a:chExt cx="2280" cy="1920"/>
          </a:xfrm>
        </p:grpSpPr>
        <p:pic>
          <p:nvPicPr>
            <p:cNvPr id="11272" name="Picture 36" descr="25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657" y="1107"/>
              <a:ext cx="2280" cy="192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1273" name="文本框 7"/>
            <p:cNvSpPr txBox="1"/>
            <p:nvPr/>
          </p:nvSpPr>
          <p:spPr>
            <a:xfrm>
              <a:off x="2049" y="1758"/>
              <a:ext cx="1284" cy="88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p>
              <a:r>
                <a:rPr lang="en-US" altLang="zh-CN" sz="4265" b="1">
                  <a:latin typeface="Arial" panose="020B0604020202020204" pitchFamily="34" charset="0"/>
                  <a:ea typeface="宋体" panose="02010600030101010101" pitchFamily="2" charset="-122"/>
                </a:rPr>
                <a:t> </a:t>
              </a:r>
              <a:r>
                <a:rPr lang="zh-CN" altLang="en-US" sz="4265" b="1">
                  <a:latin typeface="Arial" panose="020B0604020202020204" pitchFamily="34" charset="0"/>
                  <a:ea typeface="宋体" panose="02010600030101010101" pitchFamily="2" charset="-122"/>
                </a:rPr>
                <a:t>猴</a:t>
              </a:r>
              <a:endParaRPr lang="zh-CN" altLang="en-US" sz="4265" b="1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5130800" y="1940984"/>
            <a:ext cx="1930400" cy="1625600"/>
            <a:chOff x="1657" y="1107"/>
            <a:chExt cx="2280" cy="1920"/>
          </a:xfrm>
        </p:grpSpPr>
        <p:pic>
          <p:nvPicPr>
            <p:cNvPr id="11275" name="Picture 36" descr="25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657" y="1107"/>
              <a:ext cx="2280" cy="192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1276" name="文本框 7"/>
            <p:cNvSpPr txBox="1"/>
            <p:nvPr/>
          </p:nvSpPr>
          <p:spPr>
            <a:xfrm>
              <a:off x="2049" y="1758"/>
              <a:ext cx="1284" cy="88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p>
              <a:r>
                <a:rPr lang="en-US" altLang="zh-CN" sz="4265" b="1">
                  <a:latin typeface="Arial" panose="020B0604020202020204" pitchFamily="34" charset="0"/>
                  <a:ea typeface="宋体" panose="02010600030101010101" pitchFamily="2" charset="-122"/>
                </a:rPr>
                <a:t> </a:t>
              </a:r>
              <a:r>
                <a:rPr lang="zh-CN" altLang="en-US" sz="4265" b="1">
                  <a:latin typeface="Arial" panose="020B0604020202020204" pitchFamily="34" charset="0"/>
                  <a:ea typeface="宋体" panose="02010600030101010101" pitchFamily="2" charset="-122"/>
                </a:rPr>
                <a:t>掰</a:t>
              </a:r>
              <a:endParaRPr lang="zh-CN" altLang="en-US" sz="4265" b="1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1174751" y="3312584"/>
            <a:ext cx="1930400" cy="1625600"/>
            <a:chOff x="1657" y="1107"/>
            <a:chExt cx="2280" cy="1920"/>
          </a:xfrm>
        </p:grpSpPr>
        <p:pic>
          <p:nvPicPr>
            <p:cNvPr id="11278" name="Picture 36" descr="25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657" y="1107"/>
              <a:ext cx="2280" cy="192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1279" name="文本框 7"/>
            <p:cNvSpPr txBox="1"/>
            <p:nvPr/>
          </p:nvSpPr>
          <p:spPr>
            <a:xfrm>
              <a:off x="2049" y="1758"/>
              <a:ext cx="1284" cy="88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p>
              <a:r>
                <a:rPr lang="en-US" altLang="zh-CN" sz="4265" b="1">
                  <a:latin typeface="Arial" panose="020B0604020202020204" pitchFamily="34" charset="0"/>
                  <a:ea typeface="宋体" panose="02010600030101010101" pitchFamily="2" charset="-122"/>
                </a:rPr>
                <a:t> </a:t>
              </a:r>
              <a:r>
                <a:rPr lang="zh-CN" altLang="en-US" sz="4265" b="1">
                  <a:latin typeface="Arial" panose="020B0604020202020204" pitchFamily="34" charset="0"/>
                  <a:ea typeface="宋体" panose="02010600030101010101" pitchFamily="2" charset="-122"/>
                </a:rPr>
                <a:t>抱</a:t>
              </a:r>
              <a:endParaRPr lang="zh-CN" altLang="en-US" sz="4265" b="1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2942167" y="1559984"/>
            <a:ext cx="1930400" cy="1625600"/>
            <a:chOff x="1657" y="1107"/>
            <a:chExt cx="2280" cy="1920"/>
          </a:xfrm>
        </p:grpSpPr>
        <p:pic>
          <p:nvPicPr>
            <p:cNvPr id="11281" name="Picture 36" descr="25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657" y="1107"/>
              <a:ext cx="2280" cy="192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1282" name="文本框 7"/>
            <p:cNvSpPr txBox="1"/>
            <p:nvPr/>
          </p:nvSpPr>
          <p:spPr>
            <a:xfrm>
              <a:off x="2049" y="1758"/>
              <a:ext cx="1284" cy="88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p>
              <a:r>
                <a:rPr lang="en-US" altLang="zh-CN" sz="4265" b="1">
                  <a:latin typeface="Arial" panose="020B0604020202020204" pitchFamily="34" charset="0"/>
                  <a:ea typeface="宋体" panose="02010600030101010101" pitchFamily="2" charset="-122"/>
                </a:rPr>
                <a:t> </a:t>
              </a:r>
              <a:r>
                <a:rPr lang="zh-CN" altLang="en-US" sz="4265" b="1">
                  <a:latin typeface="Arial" panose="020B0604020202020204" pitchFamily="34" charset="0"/>
                  <a:ea typeface="宋体" panose="02010600030101010101" pitchFamily="2" charset="-122"/>
                </a:rPr>
                <a:t>扔</a:t>
              </a:r>
              <a:endParaRPr lang="zh-CN" altLang="en-US" sz="4265" b="1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5024967" y="3826933"/>
            <a:ext cx="1930400" cy="1625600"/>
            <a:chOff x="1577" y="1643"/>
            <a:chExt cx="2280" cy="1920"/>
          </a:xfrm>
        </p:grpSpPr>
        <p:pic>
          <p:nvPicPr>
            <p:cNvPr id="11284" name="Picture 36" descr="25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577" y="1643"/>
              <a:ext cx="2280" cy="192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1285" name="文本框 7"/>
            <p:cNvSpPr txBox="1"/>
            <p:nvPr/>
          </p:nvSpPr>
          <p:spPr>
            <a:xfrm>
              <a:off x="2075" y="2147"/>
              <a:ext cx="1284" cy="88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p>
              <a:r>
                <a:rPr lang="en-US" altLang="zh-CN" sz="4265" b="1">
                  <a:latin typeface="Arial" panose="020B0604020202020204" pitchFamily="34" charset="0"/>
                  <a:ea typeface="宋体" panose="02010600030101010101" pitchFamily="2" charset="-122"/>
                </a:rPr>
                <a:t> </a:t>
              </a:r>
              <a:r>
                <a:rPr lang="zh-CN" altLang="en-US" sz="4265" b="1">
                  <a:latin typeface="Arial" panose="020B0604020202020204" pitchFamily="34" charset="0"/>
                  <a:ea typeface="宋体" panose="02010600030101010101" pitchFamily="2" charset="-122"/>
                </a:rPr>
                <a:t>摘</a:t>
              </a:r>
              <a:endParaRPr lang="zh-CN" altLang="en-US" sz="4265" b="1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8382000" y="1134533"/>
            <a:ext cx="1930400" cy="1625600"/>
            <a:chOff x="1657" y="1107"/>
            <a:chExt cx="2280" cy="1920"/>
          </a:xfrm>
        </p:grpSpPr>
        <p:pic>
          <p:nvPicPr>
            <p:cNvPr id="11287" name="Picture 36" descr="25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657" y="1107"/>
              <a:ext cx="2280" cy="192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1288" name="文本框 7"/>
            <p:cNvSpPr txBox="1"/>
            <p:nvPr/>
          </p:nvSpPr>
          <p:spPr>
            <a:xfrm>
              <a:off x="2049" y="1758"/>
              <a:ext cx="1284" cy="88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p>
              <a:r>
                <a:rPr lang="en-US" altLang="zh-CN" sz="4265" b="1">
                  <a:latin typeface="Arial" panose="020B0604020202020204" pitchFamily="34" charset="0"/>
                  <a:ea typeface="宋体" panose="02010600030101010101" pitchFamily="2" charset="-122"/>
                </a:rPr>
                <a:t> </a:t>
              </a:r>
              <a:r>
                <a:rPr lang="zh-CN" altLang="en-US" sz="4265" b="1">
                  <a:latin typeface="Arial" panose="020B0604020202020204" pitchFamily="34" charset="0"/>
                  <a:ea typeface="宋体" panose="02010600030101010101" pitchFamily="2" charset="-122"/>
                </a:rPr>
                <a:t>扛</a:t>
              </a:r>
              <a:endParaRPr lang="zh-CN" altLang="en-US" sz="4265" b="1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6783917" y="1883833"/>
            <a:ext cx="1930400" cy="1625600"/>
            <a:chOff x="1740" y="1106"/>
            <a:chExt cx="2280" cy="1920"/>
          </a:xfrm>
        </p:grpSpPr>
        <p:pic>
          <p:nvPicPr>
            <p:cNvPr id="11290" name="Picture 36" descr="25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740" y="1106"/>
              <a:ext cx="2280" cy="192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1291" name="文本框 7"/>
            <p:cNvSpPr txBox="1"/>
            <p:nvPr/>
          </p:nvSpPr>
          <p:spPr>
            <a:xfrm>
              <a:off x="2238" y="1758"/>
              <a:ext cx="1284" cy="88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p>
              <a:r>
                <a:rPr lang="en-US" altLang="zh-CN" sz="4265" b="1">
                  <a:latin typeface="Arial" panose="020B0604020202020204" pitchFamily="34" charset="0"/>
                  <a:ea typeface="宋体" panose="02010600030101010101" pitchFamily="2" charset="-122"/>
                </a:rPr>
                <a:t> </a:t>
              </a:r>
              <a:r>
                <a:rPr lang="zh-CN" altLang="en-US" sz="4265" b="1">
                  <a:latin typeface="Arial" panose="020B0604020202020204" pitchFamily="34" charset="0"/>
                  <a:ea typeface="宋体" panose="02010600030101010101" pitchFamily="2" charset="-122"/>
                </a:rPr>
                <a:t>捧</a:t>
              </a:r>
              <a:endParaRPr lang="zh-CN" altLang="en-US" sz="4265" b="1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9351433" y="2692400"/>
            <a:ext cx="1930400" cy="1625600"/>
            <a:chOff x="1657" y="1107"/>
            <a:chExt cx="2280" cy="1920"/>
          </a:xfrm>
        </p:grpSpPr>
        <p:pic>
          <p:nvPicPr>
            <p:cNvPr id="11293" name="Picture 36" descr="25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657" y="1107"/>
              <a:ext cx="2280" cy="192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1294" name="文本框 7"/>
            <p:cNvSpPr txBox="1"/>
            <p:nvPr/>
          </p:nvSpPr>
          <p:spPr>
            <a:xfrm>
              <a:off x="2049" y="1758"/>
              <a:ext cx="1284" cy="88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p>
              <a:r>
                <a:rPr lang="en-US" altLang="zh-CN" sz="4265" b="1">
                  <a:latin typeface="Arial" panose="020B0604020202020204" pitchFamily="34" charset="0"/>
                  <a:ea typeface="宋体" panose="02010600030101010101" pitchFamily="2" charset="-122"/>
                </a:rPr>
                <a:t> </a:t>
              </a:r>
              <a:r>
                <a:rPr lang="zh-CN" altLang="en-US" sz="4265" b="1">
                  <a:latin typeface="Arial" panose="020B0604020202020204" pitchFamily="34" charset="0"/>
                  <a:ea typeface="宋体" panose="02010600030101010101" pitchFamily="2" charset="-122"/>
                </a:rPr>
                <a:t>瓜</a:t>
              </a:r>
              <a:endParaRPr lang="zh-CN" altLang="en-US" sz="4265" b="1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3213100" y="3509433"/>
            <a:ext cx="1930400" cy="1625600"/>
            <a:chOff x="1657" y="1107"/>
            <a:chExt cx="2280" cy="1920"/>
          </a:xfrm>
        </p:grpSpPr>
        <p:pic>
          <p:nvPicPr>
            <p:cNvPr id="11296" name="Picture 36" descr="25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657" y="1107"/>
              <a:ext cx="2280" cy="192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1297" name="文本框 7"/>
            <p:cNvSpPr txBox="1"/>
            <p:nvPr/>
          </p:nvSpPr>
          <p:spPr>
            <a:xfrm>
              <a:off x="2049" y="1758"/>
              <a:ext cx="1284" cy="88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p>
              <a:r>
                <a:rPr lang="en-US" altLang="zh-CN" sz="4265" b="1">
                  <a:latin typeface="Arial" panose="020B0604020202020204" pitchFamily="34" charset="0"/>
                  <a:ea typeface="宋体" panose="02010600030101010101" pitchFamily="2" charset="-122"/>
                </a:rPr>
                <a:t> </a:t>
              </a:r>
              <a:r>
                <a:rPr lang="zh-CN" altLang="en-US" sz="4265" b="1">
                  <a:latin typeface="Arial" panose="020B0604020202020204" pitchFamily="34" charset="0"/>
                  <a:ea typeface="宋体" panose="02010600030101010101" pitchFamily="2" charset="-122"/>
                </a:rPr>
                <a:t>蹦</a:t>
              </a:r>
              <a:endParaRPr lang="zh-CN" altLang="en-US" sz="4265" b="1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7620000" y="3566584"/>
            <a:ext cx="1930400" cy="1625600"/>
            <a:chOff x="6680" y="3551"/>
            <a:chExt cx="2280" cy="1920"/>
          </a:xfrm>
        </p:grpSpPr>
        <p:pic>
          <p:nvPicPr>
            <p:cNvPr id="11299" name="Picture 36" descr="25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6680" y="3551"/>
              <a:ext cx="2280" cy="192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1300" name="文本框 7"/>
            <p:cNvSpPr txBox="1"/>
            <p:nvPr/>
          </p:nvSpPr>
          <p:spPr>
            <a:xfrm>
              <a:off x="7218" y="4270"/>
              <a:ext cx="1284" cy="88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p>
              <a:r>
                <a:rPr lang="en-US" altLang="zh-CN" sz="4265" b="1">
                  <a:latin typeface="Arial" panose="020B0604020202020204" pitchFamily="34" charset="0"/>
                  <a:ea typeface="宋体" panose="02010600030101010101" pitchFamily="2" charset="-122"/>
                </a:rPr>
                <a:t> </a:t>
              </a:r>
              <a:r>
                <a:rPr lang="zh-CN" altLang="en-US" sz="4265" b="1">
                  <a:latin typeface="Arial" panose="020B0604020202020204" pitchFamily="34" charset="0"/>
                  <a:ea typeface="宋体" panose="02010600030101010101" pitchFamily="2" charset="-122"/>
                </a:rPr>
                <a:t>追</a:t>
              </a:r>
              <a:endParaRPr lang="zh-CN" altLang="en-US" sz="4265" b="1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146" name="Rectangle 3"/>
          <p:cNvSpPr>
            <a:spLocks noGrp="1"/>
          </p:cNvSpPr>
          <p:nvPr>
            <p:ph idx="1"/>
          </p:nvPr>
        </p:nvSpPr>
        <p:spPr>
          <a:xfrm>
            <a:off x="2711450" y="1196975"/>
            <a:ext cx="8229600" cy="4525963"/>
          </a:xfrm>
        </p:spPr>
        <p:txBody>
          <a:bodyPr vert="horz" wrap="square" lIns="91440" tIns="45720" rIns="91440" bIns="45720" anchor="t"/>
          <a:p>
            <a:pPr eaLnBrk="1" hangingPunct="1">
              <a:buNone/>
            </a:pPr>
            <a:r>
              <a:rPr lang="zh-CN" altLang="en-US" sz="5400" dirty="0">
                <a:latin typeface="黑体" panose="02010609060101010101" pitchFamily="1" charset="-122"/>
                <a:ea typeface="黑体" panose="02010609060101010101" pitchFamily="1" charset="-122"/>
              </a:rPr>
              <a:t>扛玉米      捧着   </a:t>
            </a:r>
            <a:endParaRPr lang="zh-CN" altLang="en-US" sz="5400" dirty="0">
              <a:latin typeface="黑体" panose="02010609060101010101" pitchFamily="1" charset="-122"/>
              <a:ea typeface="黑体" panose="02010609060101010101" pitchFamily="1" charset="-122"/>
            </a:endParaRPr>
          </a:p>
          <a:p>
            <a:pPr eaLnBrk="1" hangingPunct="1">
              <a:buNone/>
            </a:pPr>
            <a:r>
              <a:rPr lang="zh-CN" altLang="en-US" sz="5400" dirty="0">
                <a:latin typeface="黑体" panose="02010609060101010101" pitchFamily="1" charset="-122"/>
                <a:ea typeface="黑体" panose="02010609060101010101" pitchFamily="1" charset="-122"/>
              </a:rPr>
              <a:t>掰玉米      摘桃子</a:t>
            </a:r>
            <a:endParaRPr lang="zh-CN" altLang="en-US" sz="5400" dirty="0">
              <a:latin typeface="黑体" panose="02010609060101010101" pitchFamily="1" charset="-122"/>
              <a:ea typeface="黑体" panose="02010609060101010101" pitchFamily="1" charset="-122"/>
            </a:endParaRPr>
          </a:p>
          <a:p>
            <a:pPr eaLnBrk="1" hangingPunct="1">
              <a:buNone/>
            </a:pPr>
            <a:r>
              <a:rPr lang="zh-CN" altLang="en-US" sz="5400" dirty="0">
                <a:latin typeface="黑体" panose="02010609060101010101" pitchFamily="1" charset="-122"/>
                <a:ea typeface="黑体" panose="02010609060101010101" pitchFamily="1" charset="-122"/>
              </a:rPr>
              <a:t>扔垃圾      追兔子</a:t>
            </a:r>
            <a:endParaRPr lang="zh-CN" altLang="en-US" sz="5400" dirty="0">
              <a:latin typeface="黑体" panose="02010609060101010101" pitchFamily="1" charset="-122"/>
              <a:ea typeface="黑体" panose="02010609060101010101" pitchFamily="1" charset="-122"/>
            </a:endParaRPr>
          </a:p>
          <a:p>
            <a:pPr eaLnBrk="1" hangingPunct="1">
              <a:buNone/>
            </a:pPr>
            <a:r>
              <a:rPr lang="zh-CN" altLang="en-US" sz="5400" dirty="0">
                <a:latin typeface="黑体" panose="02010609060101010101" pitchFamily="1" charset="-122"/>
                <a:ea typeface="黑体" panose="02010609060101010101" pitchFamily="1" charset="-122"/>
              </a:rPr>
              <a:t>抱孩子      蹦蹦跳跳</a:t>
            </a:r>
            <a:endParaRPr lang="zh-CN" altLang="en-US" sz="5400" dirty="0">
              <a:latin typeface="黑体" panose="02010609060101010101" pitchFamily="1" charset="-122"/>
              <a:ea typeface="黑体" panose="02010609060101010101" pitchFamily="1" charset="-122"/>
            </a:endParaRPr>
          </a:p>
        </p:txBody>
      </p:sp>
      <p:sp>
        <p:nvSpPr>
          <p:cNvPr id="6147" name="Text Box 5"/>
          <p:cNvSpPr txBox="1"/>
          <p:nvPr/>
        </p:nvSpPr>
        <p:spPr>
          <a:xfrm>
            <a:off x="1992313" y="260350"/>
            <a:ext cx="2019300" cy="82994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4800" b="1" i="1" dirty="0">
                <a:solidFill>
                  <a:srgbClr val="FF0000"/>
                </a:solidFill>
                <a:latin typeface="Arial" panose="020B0604020202020204" pitchFamily="34" charset="0"/>
              </a:rPr>
              <a:t>我会读</a:t>
            </a:r>
            <a:endParaRPr lang="zh-CN" altLang="en-US" sz="4800" b="1" i="1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841730" name="组合 27"/>
          <p:cNvGrpSpPr/>
          <p:nvPr/>
        </p:nvGrpSpPr>
        <p:grpSpPr>
          <a:xfrm>
            <a:off x="5060950" y="260350"/>
            <a:ext cx="2571750" cy="965200"/>
            <a:chOff x="0" y="0"/>
            <a:chExt cx="1845563" cy="637982"/>
          </a:xfrm>
        </p:grpSpPr>
        <p:sp>
          <p:nvSpPr>
            <p:cNvPr id="841731" name="矩形: 圆角 28"/>
            <p:cNvSpPr/>
            <p:nvPr/>
          </p:nvSpPr>
          <p:spPr>
            <a:xfrm rot="19996946">
              <a:off x="0" y="100734"/>
              <a:ext cx="565061" cy="471491"/>
            </a:xfrm>
            <a:prstGeom prst="roundRect">
              <a:avLst>
                <a:gd name="adj" fmla="val 16667"/>
              </a:avLst>
            </a:prstGeom>
            <a:solidFill>
              <a:srgbClr val="FBE4D4"/>
            </a:solidFill>
            <a:ln w="9525" cap="flat" cmpd="sng">
              <a:solidFill>
                <a:srgbClr val="FF9999">
                  <a:alpha val="25000"/>
                </a:srgbClr>
              </a:solidFill>
              <a:prstDash val="solid"/>
              <a:headEnd type="none" w="med" len="med"/>
              <a:tailEnd type="none" w="med" len="med"/>
            </a:ln>
          </p:spPr>
          <p:txBody>
            <a:bodyPr anchor="ctr"/>
            <a:p>
              <a:pPr algn="ctr">
                <a:buFont typeface="Arial" panose="020B0604020202020204" pitchFamily="34" charset="0"/>
                <a:buNone/>
              </a:pPr>
              <a:r>
                <a:rPr lang="zh-CN" altLang="en-US" sz="3700" b="1" baseline="0" dirty="0">
                  <a:solidFill>
                    <a:srgbClr val="0000FF"/>
                  </a:solidFill>
                  <a:latin typeface="黑体" panose="02010609060101010101" pitchFamily="1" charset="-122"/>
                  <a:ea typeface="黑体" panose="02010609060101010101" pitchFamily="1" charset="-122"/>
                  <a:sym typeface="Calibri" panose="020F0502020204030204" charset="0"/>
                </a:rPr>
                <a:t>我</a:t>
              </a:r>
              <a:endParaRPr lang="zh-CN" altLang="en-US" sz="3700" b="1" baseline="0" dirty="0">
                <a:solidFill>
                  <a:srgbClr val="0000FF"/>
                </a:solidFill>
                <a:latin typeface="黑体" panose="02010609060101010101" pitchFamily="1" charset="-122"/>
                <a:ea typeface="黑体" panose="02010609060101010101" pitchFamily="1" charset="-122"/>
                <a:sym typeface="Calibri" panose="020F0502020204030204" charset="0"/>
              </a:endParaRPr>
            </a:p>
          </p:txBody>
        </p:sp>
        <p:sp>
          <p:nvSpPr>
            <p:cNvPr id="841732" name="矩形: 圆角 29"/>
            <p:cNvSpPr/>
            <p:nvPr/>
          </p:nvSpPr>
          <p:spPr>
            <a:xfrm rot="432022">
              <a:off x="663795" y="0"/>
              <a:ext cx="565061" cy="471491"/>
            </a:xfrm>
            <a:prstGeom prst="roundRect">
              <a:avLst>
                <a:gd name="adj" fmla="val 16667"/>
              </a:avLst>
            </a:prstGeom>
            <a:solidFill>
              <a:srgbClr val="CCFFCC"/>
            </a:solidFill>
            <a:ln w="9525" cap="flat" cmpd="sng">
              <a:solidFill>
                <a:srgbClr val="99FF99">
                  <a:alpha val="14000"/>
                </a:srgbClr>
              </a:solidFill>
              <a:prstDash val="solid"/>
              <a:headEnd type="none" w="med" len="med"/>
              <a:tailEnd type="none" w="med" len="med"/>
            </a:ln>
          </p:spPr>
          <p:txBody>
            <a:bodyPr anchor="ctr"/>
            <a:p>
              <a:pPr algn="ctr">
                <a:buFont typeface="Arial" panose="020B0604020202020204" pitchFamily="34" charset="0"/>
                <a:buNone/>
              </a:pPr>
              <a:r>
                <a:rPr lang="zh-CN" altLang="en-US" sz="3700" b="1" baseline="0" dirty="0">
                  <a:solidFill>
                    <a:srgbClr val="0000FF"/>
                  </a:solidFill>
                  <a:latin typeface="黑体" panose="02010609060101010101" pitchFamily="1" charset="-122"/>
                  <a:ea typeface="黑体" panose="02010609060101010101" pitchFamily="1" charset="-122"/>
                  <a:sym typeface="Calibri" panose="020F0502020204030204" charset="0"/>
                </a:rPr>
                <a:t>会</a:t>
              </a:r>
              <a:endParaRPr lang="zh-CN" altLang="en-US" sz="3700" b="1" baseline="0" dirty="0">
                <a:solidFill>
                  <a:srgbClr val="0000FF"/>
                </a:solidFill>
                <a:latin typeface="黑体" panose="02010609060101010101" pitchFamily="1" charset="-122"/>
                <a:ea typeface="黑体" panose="02010609060101010101" pitchFamily="1" charset="-122"/>
                <a:sym typeface="Calibri" panose="020F0502020204030204" charset="0"/>
              </a:endParaRPr>
            </a:p>
          </p:txBody>
        </p:sp>
        <p:sp>
          <p:nvSpPr>
            <p:cNvPr id="841733" name="矩形: 圆角 30"/>
            <p:cNvSpPr/>
            <p:nvPr/>
          </p:nvSpPr>
          <p:spPr>
            <a:xfrm rot="1932324">
              <a:off x="1278983" y="166490"/>
              <a:ext cx="566580" cy="471492"/>
            </a:xfrm>
            <a:prstGeom prst="roundRect">
              <a:avLst>
                <a:gd name="adj" fmla="val 16667"/>
              </a:avLst>
            </a:prstGeom>
            <a:solidFill>
              <a:srgbClr val="FFCC99"/>
            </a:solidFill>
            <a:ln w="9525" cap="flat" cmpd="sng">
              <a:solidFill>
                <a:srgbClr val="FFCC66"/>
              </a:solidFill>
              <a:prstDash val="solid"/>
              <a:headEnd type="none" w="med" len="med"/>
              <a:tailEnd type="none" w="med" len="med"/>
            </a:ln>
          </p:spPr>
          <p:txBody>
            <a:bodyPr anchor="ctr"/>
            <a:p>
              <a:pPr algn="ctr">
                <a:buFont typeface="Arial" panose="020B0604020202020204" pitchFamily="34" charset="0"/>
                <a:buNone/>
              </a:pPr>
              <a:r>
                <a:rPr lang="zh-CN" altLang="en-US" sz="3700" b="1" baseline="0" dirty="0">
                  <a:solidFill>
                    <a:srgbClr val="0000FF"/>
                  </a:solidFill>
                  <a:latin typeface="黑体" panose="02010609060101010101" pitchFamily="1" charset="-122"/>
                  <a:ea typeface="黑体" panose="02010609060101010101" pitchFamily="1" charset="-122"/>
                  <a:sym typeface="Calibri" panose="020F0502020204030204" charset="0"/>
                </a:rPr>
                <a:t>写</a:t>
              </a:r>
              <a:endParaRPr lang="zh-CN" altLang="en-US" sz="3700" b="1" baseline="0" dirty="0">
                <a:solidFill>
                  <a:srgbClr val="0000FF"/>
                </a:solidFill>
                <a:latin typeface="黑体" panose="02010609060101010101" pitchFamily="1" charset="-122"/>
                <a:ea typeface="黑体" panose="02010609060101010101" pitchFamily="1" charset="-122"/>
                <a:sym typeface="Calibri" panose="020F0502020204030204" charset="0"/>
              </a:endParaRPr>
            </a:p>
          </p:txBody>
        </p:sp>
      </p:grpSp>
      <p:sp>
        <p:nvSpPr>
          <p:cNvPr id="841737" name="矩形 20"/>
          <p:cNvSpPr/>
          <p:nvPr/>
        </p:nvSpPr>
        <p:spPr>
          <a:xfrm>
            <a:off x="5614988" y="1098550"/>
            <a:ext cx="1820862" cy="107632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None/>
            </a:pPr>
            <a:r>
              <a:rPr lang="en-US" altLang="x-none" sz="6400" b="1" baseline="0" dirty="0">
                <a:solidFill>
                  <a:srgbClr val="FF3300"/>
                </a:solidFill>
                <a:latin typeface="宋体" panose="02010600030101010101" pitchFamily="2" charset="-122"/>
                <a:ea typeface="宋体" panose="02010600030101010101" pitchFamily="2" charset="-122"/>
                <a:sym typeface="Calibri" panose="020F0502020204030204" charset="0"/>
              </a:rPr>
              <a:t>kuài</a:t>
            </a:r>
            <a:endParaRPr lang="zh-CN" altLang="en-US" sz="6400" b="1" baseline="0" dirty="0">
              <a:solidFill>
                <a:srgbClr val="FF3300"/>
              </a:solidFill>
              <a:latin typeface="宋体" panose="02010600030101010101" pitchFamily="2" charset="-122"/>
              <a:ea typeface="宋体" panose="02010600030101010101" pitchFamily="2" charset="-122"/>
              <a:sym typeface="Calibri" panose="020F0502020204030204" charset="0"/>
            </a:endParaRPr>
          </a:p>
        </p:txBody>
      </p:sp>
      <p:sp>
        <p:nvSpPr>
          <p:cNvPr id="841741" name="矩形 10"/>
          <p:cNvSpPr/>
          <p:nvPr/>
        </p:nvSpPr>
        <p:spPr>
          <a:xfrm>
            <a:off x="2357438" y="5008563"/>
            <a:ext cx="1441450" cy="731837"/>
          </a:xfrm>
          <a:prstGeom prst="rect">
            <a:avLst/>
          </a:prstGeom>
          <a:solidFill>
            <a:srgbClr val="FFFFFF">
              <a:alpha val="50000"/>
            </a:srgbClr>
          </a:solidFill>
          <a:ln w="9525">
            <a:noFill/>
          </a:ln>
        </p:spPr>
        <p:txBody>
          <a:bodyPr>
            <a:spAutoFit/>
          </a:bodyPr>
          <a:p>
            <a:pPr>
              <a:lnSpc>
                <a:spcPct val="120000"/>
              </a:lnSpc>
            </a:pPr>
            <a:r>
              <a:rPr lang="zh-CN" altLang="en-US" sz="3400" b="1" dirty="0">
                <a:solidFill>
                  <a:srgbClr val="FF0000"/>
                </a:solidFill>
                <a:latin typeface="黑体" panose="02010609060101010101" pitchFamily="1" charset="-122"/>
                <a:ea typeface="黑体" panose="02010609060101010101" pitchFamily="1" charset="-122"/>
                <a:sym typeface="黑体" panose="02010609060101010101" pitchFamily="1" charset="-122"/>
              </a:rPr>
              <a:t>笔顺：</a:t>
            </a:r>
            <a:endParaRPr lang="zh-CN" altLang="en-US" sz="3400" b="1" dirty="0">
              <a:solidFill>
                <a:srgbClr val="000000"/>
              </a:solidFill>
              <a:latin typeface="楷体_GB2312" panose="02010600030101010101" pitchFamily="1" charset="-122"/>
              <a:ea typeface="楷体_GB2312" panose="02010600030101010101" pitchFamily="1" charset="-122"/>
              <a:sym typeface="楷体_GB2312" panose="02010600030101010101" pitchFamily="1" charset="-122"/>
            </a:endParaRPr>
          </a:p>
        </p:txBody>
      </p:sp>
      <p:pic>
        <p:nvPicPr>
          <p:cNvPr id="841742" name="Picture 2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624263" y="5195888"/>
            <a:ext cx="6154737" cy="425450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841743" name="组合 1"/>
          <p:cNvGrpSpPr/>
          <p:nvPr/>
        </p:nvGrpSpPr>
        <p:grpSpPr>
          <a:xfrm>
            <a:off x="239713" y="112713"/>
            <a:ext cx="3903662" cy="1338262"/>
            <a:chOff x="0" y="0"/>
            <a:chExt cx="2927161" cy="1002532"/>
          </a:xfrm>
        </p:grpSpPr>
        <p:grpSp>
          <p:nvGrpSpPr>
            <p:cNvPr id="841744" name="组合 3"/>
            <p:cNvGrpSpPr/>
            <p:nvPr/>
          </p:nvGrpSpPr>
          <p:grpSpPr>
            <a:xfrm>
              <a:off x="706360" y="399188"/>
              <a:ext cx="2220801" cy="544595"/>
              <a:chOff x="0" y="0"/>
              <a:chExt cx="2221001" cy="659622"/>
            </a:xfrm>
          </p:grpSpPr>
          <p:pic>
            <p:nvPicPr>
              <p:cNvPr id="841745" name="图片 1"/>
              <p:cNvPicPr>
                <a:picLocks noChangeAspect="1"/>
              </p:cNvPicPr>
              <p:nvPr/>
            </p:nvPicPr>
            <p:blipFill>
              <a:blip r:embed="rId2">
                <a:clrChange>
                  <a:clrFrom>
                    <a:srgbClr val="FFFEFD"/>
                  </a:clrFrom>
                  <a:clrTo>
                    <a:srgbClr val="FFFEFD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132840" y="52186"/>
                <a:ext cx="2088161" cy="607436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841746" name="文本框 2"/>
              <p:cNvSpPr/>
              <p:nvPr/>
            </p:nvSpPr>
            <p:spPr>
              <a:xfrm>
                <a:off x="0" y="0"/>
                <a:ext cx="1927143" cy="604644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p>
                <a:pPr algn="ctr"/>
                <a:r>
                  <a:rPr lang="zh-CN" altLang="en-US" sz="3700" b="1" dirty="0">
                    <a:solidFill>
                      <a:srgbClr val="0070C0"/>
                    </a:solidFill>
                    <a:latin typeface="黑体" panose="02010609060101010101" pitchFamily="1" charset="-122"/>
                    <a:ea typeface="黑体" panose="02010609060101010101" pitchFamily="1" charset="-122"/>
                    <a:sym typeface="黑体" panose="02010609060101010101" pitchFamily="1" charset="-122"/>
                  </a:rPr>
                  <a:t>字词学习</a:t>
                </a:r>
                <a:endParaRPr lang="zh-CN" altLang="en-US" sz="3700" b="1" dirty="0">
                  <a:solidFill>
                    <a:srgbClr val="0070C0"/>
                  </a:solidFill>
                  <a:latin typeface="黑体" panose="02010609060101010101" pitchFamily="1" charset="-122"/>
                  <a:ea typeface="黑体" panose="02010609060101010101" pitchFamily="1" charset="-122"/>
                  <a:sym typeface="黑体" panose="02010609060101010101" pitchFamily="1" charset="-122"/>
                </a:endParaRPr>
              </a:p>
            </p:txBody>
          </p:sp>
        </p:grpSp>
        <p:pic>
          <p:nvPicPr>
            <p:cNvPr id="841747" name="Picture 8" descr="F:\外部文件\状元矢量无对联.pn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0"/>
              <a:ext cx="991131" cy="1002532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841748" name="矩形 29"/>
          <p:cNvSpPr/>
          <p:nvPr/>
        </p:nvSpPr>
        <p:spPr>
          <a:xfrm>
            <a:off x="8485188" y="1652588"/>
            <a:ext cx="2986087" cy="253809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buNone/>
            </a:pPr>
            <a:r>
              <a:rPr lang="zh-CN" altLang="en-US" sz="5300" b="1" baseline="0" dirty="0">
                <a:latin typeface="宋体" panose="02010600030101010101" pitchFamily="2" charset="-122"/>
                <a:ea typeface="宋体" panose="02010600030101010101" pitchFamily="2" charset="-122"/>
                <a:sym typeface="Calibri" panose="020F0502020204030204" charset="0"/>
              </a:rPr>
              <a:t>一块</a:t>
            </a:r>
            <a:endParaRPr lang="zh-CN" altLang="en-US" sz="5300" b="1" baseline="0" dirty="0">
              <a:latin typeface="宋体" panose="02010600030101010101" pitchFamily="2" charset="-122"/>
              <a:ea typeface="宋体" panose="02010600030101010101" pitchFamily="2" charset="-122"/>
              <a:sym typeface="Calibri" panose="020F0502020204030204" charset="0"/>
            </a:endParaRPr>
          </a:p>
          <a:p>
            <a:pPr>
              <a:buNone/>
            </a:pPr>
            <a:r>
              <a:rPr lang="zh-CN" altLang="en-US" sz="5300" b="1" baseline="0" dirty="0">
                <a:latin typeface="宋体" panose="02010600030101010101" pitchFamily="2" charset="-122"/>
                <a:ea typeface="宋体" panose="02010600030101010101" pitchFamily="2" charset="-122"/>
                <a:sym typeface="Calibri" panose="020F0502020204030204" charset="0"/>
              </a:rPr>
              <a:t>冰块</a:t>
            </a:r>
            <a:endParaRPr lang="zh-CN" altLang="en-US" sz="5300" b="1" baseline="0" dirty="0">
              <a:latin typeface="宋体" panose="02010600030101010101" pitchFamily="2" charset="-122"/>
              <a:ea typeface="宋体" panose="02010600030101010101" pitchFamily="2" charset="-122"/>
              <a:sym typeface="Calibri" panose="020F0502020204030204" charset="0"/>
            </a:endParaRPr>
          </a:p>
          <a:p>
            <a:pPr>
              <a:buNone/>
            </a:pPr>
            <a:r>
              <a:rPr lang="zh-CN" altLang="en-US" sz="5300" b="1" baseline="0" dirty="0">
                <a:latin typeface="宋体" panose="02010600030101010101" pitchFamily="2" charset="-122"/>
                <a:ea typeface="宋体" panose="02010600030101010101" pitchFamily="2" charset="-122"/>
                <a:sym typeface="Calibri" panose="020F0502020204030204" charset="0"/>
              </a:rPr>
              <a:t>石块</a:t>
            </a:r>
            <a:endParaRPr lang="zh-CN" altLang="en-US" sz="5300" b="1" baseline="0" dirty="0">
              <a:latin typeface="宋体" panose="02010600030101010101" pitchFamily="2" charset="-122"/>
              <a:ea typeface="宋体" panose="02010600030101010101" pitchFamily="2" charset="-122"/>
              <a:sym typeface="Calibri" panose="020F0502020204030204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33950" y="2252345"/>
            <a:ext cx="2733040" cy="276669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17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7" dur="500"/>
                                        <p:tgtEl>
                                          <p:spTgt spid="8417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17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arn(inVertical)">
                                      <p:cBhvr>
                                        <p:cTn id="12" dur="500"/>
                                        <p:tgtEl>
                                          <p:spTgt spid="8417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17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6" dur="500"/>
                                        <p:tgtEl>
                                          <p:spTgt spid="8417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21" dur="1000"/>
                                        <p:tgtEl>
                                          <p:spTgt spid="8417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417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417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1737" grpId="0" bldLvl="0"/>
      <p:bldP spid="841741" grpId="0" bldLvl="0" animBg="1"/>
      <p:bldP spid="841748" grpId="0" bldLvl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42757" name="矩形 20"/>
          <p:cNvSpPr/>
          <p:nvPr/>
        </p:nvSpPr>
        <p:spPr>
          <a:xfrm>
            <a:off x="5278438" y="452438"/>
            <a:ext cx="1411287" cy="107632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None/>
            </a:pPr>
            <a:r>
              <a:rPr lang="en-US" altLang="x-none" sz="6400" b="1" baseline="0" dirty="0">
                <a:solidFill>
                  <a:srgbClr val="FF3300"/>
                </a:solidFill>
                <a:latin typeface="宋体" panose="02010600030101010101" pitchFamily="2" charset="-122"/>
                <a:ea typeface="宋体" panose="02010600030101010101" pitchFamily="2" charset="-122"/>
                <a:sym typeface="Calibri" panose="020F0502020204030204" charset="0"/>
              </a:rPr>
              <a:t>fēi</a:t>
            </a:r>
            <a:endParaRPr lang="en-US" altLang="x-none" sz="6400" b="1" baseline="0" dirty="0">
              <a:solidFill>
                <a:srgbClr val="FF3300"/>
              </a:solidFill>
              <a:latin typeface="宋体" panose="02010600030101010101" pitchFamily="2" charset="-122"/>
              <a:ea typeface="宋体" panose="02010600030101010101" pitchFamily="2" charset="-122"/>
              <a:sym typeface="Calibri" panose="020F0502020204030204" charset="0"/>
            </a:endParaRPr>
          </a:p>
        </p:txBody>
      </p:sp>
      <p:sp>
        <p:nvSpPr>
          <p:cNvPr id="842758" name="矩形 21"/>
          <p:cNvSpPr/>
          <p:nvPr/>
        </p:nvSpPr>
        <p:spPr>
          <a:xfrm>
            <a:off x="7894638" y="1220788"/>
            <a:ext cx="3836987" cy="15684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buNone/>
            </a:pPr>
            <a:r>
              <a:rPr lang="zh-CN" altLang="en-US" sz="4800" b="1" baseline="0" dirty="0">
                <a:latin typeface="宋体" panose="02010600030101010101" pitchFamily="2" charset="-122"/>
                <a:ea typeface="宋体" panose="02010600030101010101" pitchFamily="2" charset="-122"/>
                <a:sym typeface="Calibri" panose="020F0502020204030204" charset="0"/>
              </a:rPr>
              <a:t>是非</a:t>
            </a:r>
            <a:endParaRPr lang="zh-CN" altLang="en-US" sz="4800" b="1" baseline="0" dirty="0">
              <a:latin typeface="宋体" panose="02010600030101010101" pitchFamily="2" charset="-122"/>
              <a:ea typeface="宋体" panose="02010600030101010101" pitchFamily="2" charset="-122"/>
              <a:sym typeface="Calibri" panose="020F0502020204030204" charset="0"/>
            </a:endParaRPr>
          </a:p>
          <a:p>
            <a:pPr>
              <a:buNone/>
            </a:pPr>
            <a:r>
              <a:rPr lang="zh-CN" altLang="en-US" sz="4800" b="1" baseline="0" dirty="0">
                <a:latin typeface="宋体" panose="02010600030101010101" pitchFamily="2" charset="-122"/>
                <a:ea typeface="宋体" panose="02010600030101010101" pitchFamily="2" charset="-122"/>
                <a:sym typeface="Calibri" panose="020F0502020204030204" charset="0"/>
              </a:rPr>
              <a:t>非常</a:t>
            </a:r>
            <a:endParaRPr lang="zh-CN" altLang="en-US" sz="4800" b="1" baseline="0" dirty="0">
              <a:latin typeface="宋体" panose="02010600030101010101" pitchFamily="2" charset="-122"/>
              <a:ea typeface="宋体" panose="02010600030101010101" pitchFamily="2" charset="-122"/>
              <a:sym typeface="Calibri" panose="020F0502020204030204" charset="0"/>
            </a:endParaRPr>
          </a:p>
        </p:txBody>
      </p:sp>
      <p:sp>
        <p:nvSpPr>
          <p:cNvPr id="842763" name="矩形 10"/>
          <p:cNvSpPr/>
          <p:nvPr/>
        </p:nvSpPr>
        <p:spPr>
          <a:xfrm>
            <a:off x="2366963" y="4451350"/>
            <a:ext cx="1441450" cy="731838"/>
          </a:xfrm>
          <a:prstGeom prst="rect">
            <a:avLst/>
          </a:prstGeom>
          <a:solidFill>
            <a:srgbClr val="FFFFFF">
              <a:alpha val="50000"/>
            </a:srgbClr>
          </a:solidFill>
          <a:ln w="9525">
            <a:noFill/>
          </a:ln>
        </p:spPr>
        <p:txBody>
          <a:bodyPr>
            <a:spAutoFit/>
          </a:bodyPr>
          <a:p>
            <a:pPr>
              <a:lnSpc>
                <a:spcPct val="120000"/>
              </a:lnSpc>
            </a:pPr>
            <a:r>
              <a:rPr lang="zh-CN" altLang="en-US" sz="3400" b="1" dirty="0">
                <a:solidFill>
                  <a:srgbClr val="FF0000"/>
                </a:solidFill>
                <a:latin typeface="黑体" panose="02010609060101010101" pitchFamily="1" charset="-122"/>
                <a:ea typeface="黑体" panose="02010609060101010101" pitchFamily="1" charset="-122"/>
                <a:sym typeface="黑体" panose="02010609060101010101" pitchFamily="1" charset="-122"/>
              </a:rPr>
              <a:t>笔顺：</a:t>
            </a:r>
            <a:endParaRPr lang="zh-CN" altLang="en-US" sz="3400" b="1" dirty="0">
              <a:solidFill>
                <a:srgbClr val="000000"/>
              </a:solidFill>
              <a:latin typeface="楷体_GB2312" panose="02010600030101010101" pitchFamily="1" charset="-122"/>
              <a:ea typeface="楷体_GB2312" panose="02010600030101010101" pitchFamily="1" charset="-122"/>
              <a:sym typeface="楷体_GB2312" panose="02010600030101010101" pitchFamily="1" charset="-122"/>
            </a:endParaRPr>
          </a:p>
        </p:txBody>
      </p:sp>
      <p:pic>
        <p:nvPicPr>
          <p:cNvPr id="842764" name="Picture 2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835400" y="4564063"/>
            <a:ext cx="5716588" cy="50006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51680" y="1529715"/>
            <a:ext cx="2710815" cy="274447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27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7" dur="500"/>
                                        <p:tgtEl>
                                          <p:spTgt spid="8427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27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arn(inVertical)">
                                      <p:cBhvr>
                                        <p:cTn id="12" dur="500"/>
                                        <p:tgtEl>
                                          <p:spTgt spid="8427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27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6" dur="500"/>
                                        <p:tgtEl>
                                          <p:spTgt spid="8427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27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21" dur="1000"/>
                                        <p:tgtEl>
                                          <p:spTgt spid="8427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427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427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2757" grpId="0" bldLvl="0"/>
      <p:bldP spid="842758" grpId="0" bldLvl="0"/>
      <p:bldP spid="842763" grpId="0" bldLvl="0" animBg="1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lnSpc>
            <a:spcPct val="130000"/>
          </a:lnSpc>
          <a:defRPr lang="en-US" altLang="zh-CN" sz="2400">
            <a:sym typeface="+mn-ea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3957</Words>
  <Application>WPS 演示</Application>
  <PresentationFormat>宽屏</PresentationFormat>
  <Paragraphs>574</Paragraphs>
  <Slides>58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58</vt:i4>
      </vt:variant>
    </vt:vector>
  </HeadingPairs>
  <TitlesOfParts>
    <vt:vector size="75" baseType="lpstr">
      <vt:lpstr>Arial</vt:lpstr>
      <vt:lpstr>宋体</vt:lpstr>
      <vt:lpstr>Wingdings</vt:lpstr>
      <vt:lpstr>黑体</vt:lpstr>
      <vt:lpstr>Calibri</vt:lpstr>
      <vt:lpstr>楷体_GB2312</vt:lpstr>
      <vt:lpstr>楷体</vt:lpstr>
      <vt:lpstr>Times New Roman</vt:lpstr>
      <vt:lpstr>微软雅黑</vt:lpstr>
      <vt:lpstr>Arial Unicode MS</vt:lpstr>
      <vt:lpstr>Calibri Light</vt:lpstr>
      <vt:lpstr>楷体_GB2312</vt:lpstr>
      <vt:lpstr>KaiTi_GB2312</vt:lpstr>
      <vt:lpstr>华文彩云</vt:lpstr>
      <vt:lpstr>方正少儿简体</vt:lpstr>
      <vt:lpstr>新宋体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我会说：ABAC  又（   ）又（   ）   又（   ）又（   ）   又（   ）又（   ）   又（   ）又（   ） 又（   ）又（   ）   又（   ）又（   ） 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扔桃子 摘西瓜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Administrator</cp:lastModifiedBy>
  <cp:revision>6</cp:revision>
  <dcterms:created xsi:type="dcterms:W3CDTF">2018-03-18T13:36:00Z</dcterms:created>
  <dcterms:modified xsi:type="dcterms:W3CDTF">2018-05-28T10:57:41Z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2052-10.1.0.7245</vt:lpwstr>
  </property>
</Properties>
</file>