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9" r:id="rId3"/>
    <p:sldId id="257" r:id="rId4"/>
    <p:sldId id="261" r:id="rId5"/>
    <p:sldId id="258" r:id="rId6"/>
    <p:sldId id="267" r:id="rId7"/>
    <p:sldId id="306" r:id="rId8"/>
    <p:sldId id="307" r:id="rId9"/>
    <p:sldId id="274" r:id="rId10"/>
    <p:sldId id="311" r:id="rId11"/>
    <p:sldId id="312" r:id="rId12"/>
    <p:sldId id="313" r:id="rId13"/>
    <p:sldId id="314" r:id="rId14"/>
    <p:sldId id="315" r:id="rId16"/>
    <p:sldId id="275" r:id="rId17"/>
    <p:sldId id="316" r:id="rId18"/>
    <p:sldId id="290" r:id="rId19"/>
    <p:sldId id="317" r:id="rId20"/>
    <p:sldId id="318" r:id="rId21"/>
    <p:sldId id="319" r:id="rId22"/>
    <p:sldId id="320" r:id="rId23"/>
    <p:sldId id="305" r:id="rId24"/>
    <p:sldId id="291" r:id="rId25"/>
    <p:sldId id="321" r:id="rId26"/>
    <p:sldId id="322" r:id="rId27"/>
    <p:sldId id="323" r:id="rId28"/>
    <p:sldId id="297" r:id="rId29"/>
    <p:sldId id="298" r:id="rId30"/>
    <p:sldId id="324" r:id="rId31"/>
    <p:sldId id="325" r:id="rId32"/>
    <p:sldId id="326" r:id="rId33"/>
    <p:sldId id="328" r:id="rId34"/>
    <p:sldId id="327" r:id="rId35"/>
    <p:sldId id="329" r:id="rId3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kb1.com" initials="x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6A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commentAuthors" Target="commentAuthors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301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40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50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905352" y="206058"/>
            <a:ext cx="2249805" cy="9144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1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猜一猜</a:t>
            </a:r>
            <a:endParaRPr kumimoji="0" lang="zh-CN" altLang="en-US" sz="5400" b="1" i="0" u="none" strike="noStrike" kern="1200" cap="none" spc="0" normalizeH="0" baseline="0" noProof="1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076" name="WordArt 7"/>
          <p:cNvSpPr>
            <a:spLocks noTextEdit="1"/>
          </p:cNvSpPr>
          <p:nvPr/>
        </p:nvSpPr>
        <p:spPr>
          <a:xfrm>
            <a:off x="9120188" y="6308725"/>
            <a:ext cx="1371600" cy="3508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 lnSpcReduction="10000"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endParaRPr lang="zh-CN" altLang="en-US" sz="18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077" name="Group 2"/>
          <p:cNvGrpSpPr>
            <a:grpSpLocks noChangeAspect="1"/>
          </p:cNvGrpSpPr>
          <p:nvPr/>
        </p:nvGrpSpPr>
        <p:grpSpPr>
          <a:xfrm>
            <a:off x="-26341" y="-166370"/>
            <a:ext cx="12347246" cy="6858000"/>
            <a:chOff x="-41" y="0"/>
            <a:chExt cx="6617" cy="4320"/>
          </a:xfrm>
        </p:grpSpPr>
        <p:grpSp>
          <p:nvGrpSpPr>
            <p:cNvPr id="3078" name="Group 3"/>
            <p:cNvGrpSpPr>
              <a:grpSpLocks noChangeAspect="1"/>
            </p:cNvGrpSpPr>
            <p:nvPr/>
          </p:nvGrpSpPr>
          <p:grpSpPr>
            <a:xfrm>
              <a:off x="-41" y="0"/>
              <a:ext cx="6617" cy="4320"/>
              <a:chOff x="-41" y="0"/>
              <a:chExt cx="6617" cy="4320"/>
            </a:xfrm>
          </p:grpSpPr>
          <p:pic>
            <p:nvPicPr>
              <p:cNvPr id="3096" name="Picture 5" descr="200553122947734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-41" y="273"/>
                <a:ext cx="1296" cy="120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grpSp>
            <p:nvGrpSpPr>
              <p:cNvPr id="3081" name="Group 7"/>
              <p:cNvGrpSpPr>
                <a:grpSpLocks noChangeAspect="1"/>
              </p:cNvGrpSpPr>
              <p:nvPr/>
            </p:nvGrpSpPr>
            <p:grpSpPr>
              <a:xfrm>
                <a:off x="3360" y="0"/>
                <a:ext cx="3216" cy="1250"/>
                <a:chOff x="0" y="0"/>
                <a:chExt cx="3216" cy="1250"/>
              </a:xfrm>
            </p:grpSpPr>
            <p:pic>
              <p:nvPicPr>
                <p:cNvPr id="3094" name="Picture 8" descr="200553122947734[1]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0" y="48"/>
                  <a:ext cx="1296" cy="1202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  <p:pic>
              <p:nvPicPr>
                <p:cNvPr id="3095" name="Picture 9" descr="200553122947734[1]"/>
                <p:cNvPicPr>
                  <a:picLocks noChangeAspect="1"/>
                </p:cNvPicPr>
                <p:nvPr/>
              </p:nvPicPr>
              <p:blipFill>
                <a:blip r:embed="rId1"/>
                <a:stretch>
                  <a:fillRect/>
                </a:stretch>
              </p:blipFill>
              <p:spPr>
                <a:xfrm>
                  <a:off x="1968" y="0"/>
                  <a:ext cx="1248" cy="115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grpSp>
          <p:pic>
            <p:nvPicPr>
              <p:cNvPr id="3092" name="Picture 11" descr="200553122947734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1728"/>
                <a:ext cx="1296" cy="120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90" name="Picture 14" descr="200553122947734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0" y="3118"/>
                <a:ext cx="1296" cy="1202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89" name="Picture 18" descr="200553122947734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4992" y="1536"/>
                <a:ext cx="1248" cy="1158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3087" name="Picture 21" descr="200553122947734[1]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5136" y="2784"/>
                <a:ext cx="1248" cy="1158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079" name="Picture 22" descr="花边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3748"/>
              <a:ext cx="5760" cy="5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" name="内容占位符 2"/>
          <p:cNvSpPr txBox="1"/>
          <p:nvPr/>
        </p:nvSpPr>
        <p:spPr>
          <a:xfrm>
            <a:off x="7420928" y="1120458"/>
            <a:ext cx="3889375" cy="37449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嘴像小铲子，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脚像小扇子，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爱在水里游，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捉鱼翘尾巴。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（猜一小动物）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E6EAEB"/>
              </a:clrFrom>
              <a:clrTo>
                <a:srgbClr val="E6EAE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7355" y="4589145"/>
            <a:ext cx="3352800" cy="2451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内容占位符 2"/>
          <p:cNvSpPr txBox="1"/>
          <p:nvPr/>
        </p:nvSpPr>
        <p:spPr>
          <a:xfrm>
            <a:off x="1884680" y="1120458"/>
            <a:ext cx="4357688" cy="37449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嘴巴尖尖，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头顶红冠，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爱吃小虫和大米，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说起话来叽叽叽。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（猜一小动物）</a:t>
            </a:r>
            <a:endParaRPr kumimoji="0" lang="en-US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57282" y="4619743"/>
            <a:ext cx="2881313" cy="2235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253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90651" y="1604433"/>
            <a:ext cx="3608916" cy="42587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24844" t="5202" r="18512"/>
          <a:stretch>
            <a:fillRect/>
          </a:stretch>
        </p:blipFill>
        <p:spPr>
          <a:xfrm>
            <a:off x="6959600" y="1604433"/>
            <a:ext cx="3738033" cy="44407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2" name="文本框 3"/>
          <p:cNvSpPr txBox="1"/>
          <p:nvPr/>
        </p:nvSpPr>
        <p:spPr>
          <a:xfrm>
            <a:off x="1301751" y="683684"/>
            <a:ext cx="9215967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仔细观察两幅图，你能发现什么？</a:t>
            </a:r>
            <a:endParaRPr lang="zh-CN" altLang="en-US" sz="3735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191684" y="2110317"/>
            <a:ext cx="1270000" cy="812800"/>
          </a:xfrm>
          <a:prstGeom prst="ellipse">
            <a:avLst/>
          </a:prstGeom>
          <a:noFill/>
          <a:ln w="57150">
            <a:solidFill>
              <a:srgbClr val="CC00C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970617" y="5200651"/>
            <a:ext cx="1536700" cy="893233"/>
          </a:xfrm>
          <a:prstGeom prst="ellipse">
            <a:avLst/>
          </a:prstGeom>
          <a:noFill/>
          <a:ln w="57150">
            <a:solidFill>
              <a:srgbClr val="CC00C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93417" y="1972733"/>
            <a:ext cx="1399117" cy="1081617"/>
          </a:xfrm>
          <a:prstGeom prst="ellipse">
            <a:avLst/>
          </a:prstGeom>
          <a:noFill/>
          <a:ln w="57150">
            <a:solidFill>
              <a:srgbClr val="CC00C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721600" y="4762500"/>
            <a:ext cx="1860551" cy="1191684"/>
          </a:xfrm>
          <a:prstGeom prst="ellipse">
            <a:avLst/>
          </a:prstGeom>
          <a:noFill/>
          <a:ln w="57150">
            <a:solidFill>
              <a:srgbClr val="CC00CC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78100" y="1623484"/>
            <a:ext cx="1727200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尖尖的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191251" y="3128433"/>
            <a:ext cx="1729316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扁扁的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71333" y="5060951"/>
            <a:ext cx="1729317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分开的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96000" y="5010151"/>
            <a:ext cx="1729317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/>
            <a:r>
              <a: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相连的</a:t>
            </a:r>
            <a:endParaRPr lang="zh-CN" altLang="en-US" sz="373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9" grpId="0" bldLvl="0" animBg="1"/>
      <p:bldP spid="10" grpId="0" bldLvl="0" animBg="1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12284" y="1221317"/>
            <a:ext cx="10752667" cy="3663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因为小公鸡的脚趾（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zhǐ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）是分开的，跑得快，而他的嘴又是尖尖的，所以小公鸡很好捉到虫子。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小鸭子的脚趾间有蹼（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pú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）相连，在地上跑不快，他的嘴又是扁扁的，所以捉不到虫子。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465917" y="5253567"/>
            <a:ext cx="6906684" cy="6610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因为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……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所以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……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charRg st="0" end="4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5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charRg st="45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charRg st="45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charRg st="45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文本框 1"/>
          <p:cNvSpPr txBox="1"/>
          <p:nvPr/>
        </p:nvSpPr>
        <p:spPr>
          <a:xfrm>
            <a:off x="1126067" y="1102784"/>
            <a:ext cx="10562167" cy="14592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20000"/>
              </a:lnSpc>
            </a:pPr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          小公鸡捉到很多虫子，小鸭子捉不到虫子，他们的反应如何呢？</a:t>
            </a:r>
            <a:endParaRPr lang="zh-CN" altLang="en-US" sz="3735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2" name="组合 6"/>
          <p:cNvGrpSpPr/>
          <p:nvPr/>
        </p:nvGrpSpPr>
        <p:grpSpPr>
          <a:xfrm>
            <a:off x="1102784" y="2988733"/>
            <a:ext cx="4724400" cy="2279651"/>
            <a:chOff x="1419024" y="2091109"/>
            <a:chExt cx="3542645" cy="1709289"/>
          </a:xfrm>
        </p:grpSpPr>
        <p:sp>
          <p:nvSpPr>
            <p:cNvPr id="24583" name="文本框 3"/>
            <p:cNvSpPr txBox="1"/>
            <p:nvPr/>
          </p:nvSpPr>
          <p:spPr>
            <a:xfrm>
              <a:off x="1419024" y="2641054"/>
              <a:ext cx="1800200" cy="58134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735" b="1" dirty="0">
                  <a:solidFill>
                    <a:srgbClr val="0000FF"/>
                  </a:solidFill>
                  <a:latin typeface="黑体" panose="02010609060101010101" charset="-122"/>
                  <a:ea typeface="黑体" panose="02010609060101010101" charset="-122"/>
                </a:rPr>
                <a:t>吃得很欢</a:t>
              </a:r>
              <a:endPara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24584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125519" y="2091109"/>
              <a:ext cx="1836150" cy="170928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组合 9"/>
          <p:cNvGrpSpPr/>
          <p:nvPr/>
        </p:nvGrpSpPr>
        <p:grpSpPr>
          <a:xfrm>
            <a:off x="6794500" y="2806700"/>
            <a:ext cx="4893733" cy="2643717"/>
            <a:chOff x="4959712" y="1833539"/>
            <a:chExt cx="3669270" cy="1983042"/>
          </a:xfrm>
        </p:grpSpPr>
        <p:sp>
          <p:nvSpPr>
            <p:cNvPr id="24581" name="文本框 5"/>
            <p:cNvSpPr txBox="1"/>
            <p:nvPr/>
          </p:nvSpPr>
          <p:spPr>
            <a:xfrm>
              <a:off x="6684766" y="2588360"/>
              <a:ext cx="1944216" cy="581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>
                <a:lnSpc>
                  <a:spcPct val="120000"/>
                </a:lnSpc>
                <a:spcBef>
                  <a:spcPts val="1200"/>
                </a:spcBef>
              </a:pPr>
              <a:r>
                <a:rPr lang="zh-CN" altLang="en-US" sz="3735" b="1" dirty="0">
                  <a:solidFill>
                    <a:srgbClr val="0000FF"/>
                  </a:solidFill>
                  <a:latin typeface="黑体" panose="02010609060101010101" charset="-122"/>
                  <a:ea typeface="黑体" panose="02010609060101010101" charset="-122"/>
                </a:rPr>
                <a:t>急得直哭</a:t>
              </a:r>
              <a:endParaRPr lang="zh-CN" altLang="en-US" sz="373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24582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59712" y="1833539"/>
              <a:ext cx="1623459" cy="198304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1"/>
          <p:cNvSpPr txBox="1"/>
          <p:nvPr/>
        </p:nvSpPr>
        <p:spPr>
          <a:xfrm>
            <a:off x="1102784" y="531918"/>
            <a:ext cx="10562167" cy="775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20000"/>
              </a:lnSpc>
            </a:pPr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最后小鸡是怎么做的呢？你从中看出了什么</a:t>
            </a:r>
            <a:r>
              <a:rPr lang="en-US" altLang="zh-CN" sz="3735" b="1" dirty="0">
                <a:latin typeface="Calibri" panose="020F0502020204030204" charset="0"/>
                <a:ea typeface="宋体" panose="02010600030101010101" pitchFamily="2" charset="-122"/>
              </a:rPr>
              <a:t>?</a:t>
            </a:r>
            <a:endParaRPr lang="zh-CN" altLang="en-US" sz="3735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9751" y="1762548"/>
            <a:ext cx="11440584" cy="29394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ɡōn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jī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kàn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jiàn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le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zhuō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dào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chón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zi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小       公    鸡   看      见     了，捉     到       虫     子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jiù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ɡě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yā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chī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 就    给      小     鸭  子   吃。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39484" y="5253567"/>
            <a:ext cx="6906684" cy="70104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小公鸡：团结友爱、关心他人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9375" y="1465580"/>
            <a:ext cx="12400280" cy="5537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标题 54274"/>
          <p:cNvSpPr>
            <a:spLocks noGrp="1"/>
          </p:cNvSpPr>
          <p:nvPr>
            <p:ph type="title"/>
          </p:nvPr>
        </p:nvSpPr>
        <p:spPr>
          <a:xfrm>
            <a:off x="1524000" y="620713"/>
            <a:ext cx="9144000" cy="3441700"/>
          </a:xfrm>
        </p:spPr>
        <p:txBody>
          <a:bodyPr>
            <a:normAutofit fontScale="90000"/>
          </a:bodyPr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他们走到小河边。小鸭子说：“公鸡弟弟，我到河里捉鱼给你吃。”小公鸡说：“我也去。”小鸭子说：“不行，不行，你不会游泳，会淹死的！”小公鸡不信，偷偷地跟在小鸭子后面，也下了水。   </a:t>
            </a:r>
            <a:b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小鸭子正在水里捉鱼，忽然，听见小公鸡喊救命。它飞快地游到小公鸡身边，让小公鸡爬到自己的背上。小公鸡上了岸，笑着对小鸭子说：“鸭子哥哥，谢谢你。”</a:t>
            </a:r>
            <a:b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69465" y="2244090"/>
            <a:ext cx="472440" cy="7175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sz="3600" b="1" dirty="0">
                <a:solidFill>
                  <a:srgbClr val="0066FF"/>
                </a:solidFill>
                <a:sym typeface="+mn-ea"/>
              </a:rPr>
              <a:t>4</a:t>
            </a:r>
            <a:endParaRPr lang="en-US" altLang="zh-CN" sz="3600" b="1" dirty="0">
              <a:solidFill>
                <a:srgbClr val="0066FF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01215" y="-26670"/>
            <a:ext cx="440690" cy="6477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3200" b="1">
                <a:solidFill>
                  <a:srgbClr val="0070C0"/>
                </a:solidFill>
                <a:sym typeface="+mn-ea"/>
              </a:rPr>
              <a:t>3</a:t>
            </a:r>
            <a:endParaRPr lang="en-US" altLang="zh-CN" sz="3200" b="1">
              <a:solidFill>
                <a:srgbClr val="0070C0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1"/>
          <p:cNvSpPr txBox="1"/>
          <p:nvPr/>
        </p:nvSpPr>
        <p:spPr>
          <a:xfrm>
            <a:off x="1436582" y="567267"/>
            <a:ext cx="9696449" cy="2834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50000"/>
              </a:lnSpc>
            </a:pPr>
            <a:r>
              <a:rPr lang="zh-CN" altLang="en-US" sz="4000" b="1" dirty="0">
                <a:latin typeface="Calibri" panose="020F0502020204030204" charset="0"/>
                <a:ea typeface="宋体" panose="02010600030101010101" pitchFamily="2" charset="-122"/>
              </a:rPr>
              <a:t>读第三自然段，想一想：</a:t>
            </a:r>
            <a:endParaRPr lang="en-US" altLang="zh-CN" sz="4000" b="1" dirty="0">
              <a:latin typeface="Calibri" panose="020F0502020204030204" charset="0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4000" b="1" dirty="0">
                <a:latin typeface="Calibri" panose="020F0502020204030204" charset="0"/>
                <a:ea typeface="宋体" panose="02010600030101010101" pitchFamily="2" charset="-122"/>
              </a:rPr>
              <a:t>         </a:t>
            </a:r>
            <a:r>
              <a:rPr lang="zh-CN" altLang="en-US" sz="4000" b="1" dirty="0">
                <a:latin typeface="Calibri" panose="020F0502020204030204" charset="0"/>
                <a:ea typeface="宋体" panose="02010600030101010101" pitchFamily="2" charset="-122"/>
              </a:rPr>
              <a:t>为什么小鸭子能捉鱼？小公鸡不能下水捉鱼？</a:t>
            </a:r>
            <a:endParaRPr lang="zh-CN" altLang="en-US" sz="4000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pic>
        <p:nvPicPr>
          <p:cNvPr id="26627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47067" y="3056467"/>
            <a:ext cx="3702051" cy="3517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矩形 1"/>
          <p:cNvSpPr/>
          <p:nvPr/>
        </p:nvSpPr>
        <p:spPr>
          <a:xfrm>
            <a:off x="706120" y="963295"/>
            <a:ext cx="11287125" cy="22860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l">
              <a:buClrTx/>
              <a:buFont typeface="Monotype Sorts" pitchFamily="2" charset="2"/>
              <a:buNone/>
            </a:pPr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</a:rPr>
              <a:t>  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charset="-122"/>
              </a:rPr>
              <a:t>     它们走到小河边。小鸭子说：“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公鸡弟弟，我到河里捉鱼给你吃。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charset="-122"/>
              </a:rPr>
              <a:t>”小公鸡说：“</a:t>
            </a:r>
            <a:r>
              <a:rPr lang="zh-CN" altLang="en-US" sz="3600" b="1" dirty="0">
                <a:solidFill>
                  <a:srgbClr val="3333FF"/>
                </a:solidFill>
                <a:latin typeface="Arial" panose="020B0604020202020204" pitchFamily="34" charset="0"/>
                <a:ea typeface="黑体" panose="02010609060101010101" charset="-122"/>
              </a:rPr>
              <a:t>我也去。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charset="-122"/>
              </a:rPr>
              <a:t>”小鸭子说：“</a:t>
            </a: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不行，不行，你不会游泳，会淹死的！</a:t>
            </a:r>
            <a:r>
              <a:rPr lang="zh-CN" altLang="en-US" sz="3600" b="1" dirty="0">
                <a:latin typeface="Arial" panose="020B0604020202020204" pitchFamily="34" charset="0"/>
                <a:ea typeface="黑体" panose="02010609060101010101" charset="-122"/>
              </a:rPr>
              <a:t>”小公鸡不信，偷偷地跟在小鸭子后面，也下了水。</a:t>
            </a:r>
            <a:endParaRPr lang="zh-CN" altLang="en-US" sz="3600" b="1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102784" y="1509184"/>
            <a:ext cx="10369549" cy="1554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lvl="0" indent="-45720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因为小公鸡的爪子又尖又细，无法用来拨水，所以他不会游泳。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18378" t="5357" r="27679" b="5357"/>
          <a:stretch>
            <a:fillRect/>
          </a:stretch>
        </p:blipFill>
        <p:spPr>
          <a:xfrm>
            <a:off x="4800600" y="3009900"/>
            <a:ext cx="2783417" cy="345651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框 1"/>
          <p:cNvSpPr txBox="1"/>
          <p:nvPr/>
        </p:nvSpPr>
        <p:spPr>
          <a:xfrm>
            <a:off x="1488017" y="933451"/>
            <a:ext cx="9984316" cy="2834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50000"/>
              </a:lnSpc>
            </a:pPr>
            <a:r>
              <a:rPr lang="zh-CN" altLang="en-US" sz="4000" b="1" dirty="0">
                <a:latin typeface="Calibri" panose="020F0502020204030204" charset="0"/>
                <a:ea typeface="宋体" panose="02010600030101010101" pitchFamily="2" charset="-122"/>
              </a:rPr>
              <a:t>读第四自然段，想一想：</a:t>
            </a:r>
            <a:endParaRPr lang="en-US" altLang="zh-CN" sz="4000" b="1" dirty="0">
              <a:latin typeface="Calibri" panose="020F0502020204030204" charset="0"/>
              <a:ea typeface="宋体" panose="02010600030101010101" pitchFamily="2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4000" b="1" dirty="0">
                <a:latin typeface="Calibri" panose="020F0502020204030204" charset="0"/>
                <a:ea typeface="宋体" panose="02010600030101010101" pitchFamily="2" charset="-122"/>
              </a:rPr>
              <a:t>         </a:t>
            </a:r>
            <a:r>
              <a:rPr lang="zh-CN" altLang="en-US" sz="4000" b="1" dirty="0">
                <a:latin typeface="Calibri" panose="020F0502020204030204" charset="0"/>
                <a:ea typeface="宋体" panose="02010600030101010101" pitchFamily="2" charset="-122"/>
              </a:rPr>
              <a:t>小公鸡听话吗？后来发生了什么？你从中学到了什么？</a:t>
            </a:r>
            <a:endParaRPr lang="zh-CN" altLang="en-US" sz="4000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88017" y="3812117"/>
            <a:ext cx="10079567" cy="15544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20000"/>
              </a:lnSpc>
              <a:spcBef>
                <a:spcPts val="12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 小公鸡不听小鸭的话，偷偷下了水，差点淹死，还好小鸭子救了他。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44233" y="740833"/>
            <a:ext cx="7289800" cy="56684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文本框 3"/>
          <p:cNvSpPr txBox="1">
            <a:spLocks noChangeArrowheads="1"/>
          </p:cNvSpPr>
          <p:nvPr/>
        </p:nvSpPr>
        <p:spPr bwMode="auto">
          <a:xfrm>
            <a:off x="3119967" y="2523067"/>
            <a:ext cx="6529917" cy="20288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1.</a:t>
            </a:r>
            <a:r>
              <a:rPr kumimoji="0" lang="zh-CN" altLang="en-US" sz="373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不能不听别人善意的劝告。</a:t>
            </a:r>
            <a:endParaRPr kumimoji="0" lang="en-US" altLang="zh-CN" sz="3735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2.</a:t>
            </a:r>
            <a:r>
              <a:rPr kumimoji="0" lang="zh-CN" altLang="en-US" sz="3735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冒然下水是很危险的，不能轻易尝试。</a:t>
            </a:r>
            <a:endParaRPr kumimoji="0" lang="zh-CN" altLang="en-US" sz="3735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31" name="文本占位符 48130"/>
          <p:cNvPicPr>
            <a:picLocks noGrp="1"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-15875" y="-12065"/>
            <a:ext cx="12348845" cy="6870065"/>
          </a:xfrm>
        </p:spPr>
      </p:pic>
      <p:sp>
        <p:nvSpPr>
          <p:cNvPr id="48133" name="矩形 48132"/>
          <p:cNvSpPr/>
          <p:nvPr/>
        </p:nvSpPr>
        <p:spPr>
          <a:xfrm>
            <a:off x="4470400" y="750253"/>
            <a:ext cx="5867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en-US" altLang="zh-CN" sz="5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</a:t>
            </a:r>
            <a:r>
              <a:rPr lang="zh-CN" altLang="en-US" sz="5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小公鸡和小鸭子</a:t>
            </a:r>
            <a:endParaRPr lang="zh-CN" altLang="en-US" sz="5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文本框 1"/>
          <p:cNvSpPr txBox="1"/>
          <p:nvPr/>
        </p:nvSpPr>
        <p:spPr>
          <a:xfrm>
            <a:off x="1102784" y="1185333"/>
            <a:ext cx="10562167" cy="7753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>
              <a:lnSpc>
                <a:spcPct val="120000"/>
              </a:lnSpc>
            </a:pPr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小鸭子是怎么救小公鸡的？你从中看出了什么</a:t>
            </a:r>
            <a:r>
              <a:rPr lang="en-US" altLang="zh-CN" sz="3735" b="1" dirty="0">
                <a:latin typeface="Calibri" panose="020F0502020204030204" charset="0"/>
                <a:ea typeface="宋体" panose="02010600030101010101" pitchFamily="2" charset="-122"/>
              </a:rPr>
              <a:t>?</a:t>
            </a:r>
            <a:endParaRPr lang="zh-CN" altLang="en-US" sz="3735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46455" y="2128520"/>
            <a:ext cx="11074400" cy="35090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tā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fēi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kuài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de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yóu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dào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ɡō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   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jī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他   飞      快    地    游    到      小      公     鸡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shēn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biān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ràn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ɡō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   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jī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zuò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zài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zì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jǐ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身      边， 让    小    公     鸡   坐    在   自  己  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de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bèi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shànɡ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的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背      上。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6467" y="3367617"/>
            <a:ext cx="1875367" cy="202776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7411" name="组合 27"/>
          <p:cNvGrpSpPr/>
          <p:nvPr/>
        </p:nvGrpSpPr>
        <p:grpSpPr>
          <a:xfrm>
            <a:off x="4781551" y="645584"/>
            <a:ext cx="2573867" cy="965200"/>
            <a:chOff x="2694384" y="508317"/>
            <a:chExt cx="1845563" cy="637982"/>
          </a:xfrm>
        </p:grpSpPr>
        <p:sp>
          <p:nvSpPr>
            <p:cNvPr id="6" name="矩形: 圆角 28"/>
            <p:cNvSpPr/>
            <p:nvPr/>
          </p:nvSpPr>
          <p:spPr bwMode="auto">
            <a:xfrm rot="19996946">
              <a:off x="2694384" y="609051"/>
              <a:ext cx="564597" cy="471491"/>
            </a:xfrm>
            <a:prstGeom prst="roundRect">
              <a:avLst/>
            </a:prstGeom>
            <a:solidFill>
              <a:srgbClr val="FFCCCC"/>
            </a:solidFill>
            <a:ln>
              <a:solidFill>
                <a:srgbClr val="FF9999">
                  <a:alpha val="30196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rPr>
                <a:t>多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7" name="矩形: 圆角 29"/>
            <p:cNvSpPr/>
            <p:nvPr/>
          </p:nvSpPr>
          <p:spPr bwMode="auto">
            <a:xfrm rot="432022">
              <a:off x="3359151" y="508317"/>
              <a:ext cx="564597" cy="471491"/>
            </a:xfrm>
            <a:prstGeom prst="roundRect">
              <a:avLst/>
            </a:prstGeom>
            <a:solidFill>
              <a:srgbClr val="CCFFCC"/>
            </a:solidFill>
            <a:ln>
              <a:solidFill>
                <a:srgbClr val="99FF99">
                  <a:alpha val="20000"/>
                </a:srgb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rPr>
                <a:t>音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  <p:sp>
          <p:nvSpPr>
            <p:cNvPr id="8" name="矩形: 圆角 30"/>
            <p:cNvSpPr/>
            <p:nvPr/>
          </p:nvSpPr>
          <p:spPr bwMode="auto">
            <a:xfrm rot="1932324">
              <a:off x="3973832" y="674807"/>
              <a:ext cx="566115" cy="471492"/>
            </a:xfrm>
            <a:prstGeom prst="roundRect">
              <a:avLst/>
            </a:prstGeom>
            <a:solidFill>
              <a:srgbClr val="FFCC99"/>
            </a:solidFill>
            <a:ln>
              <a:solidFill>
                <a:srgbClr val="FFCC66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735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黑体" panose="02010609060101010101" charset="-122"/>
                  <a:ea typeface="黑体" panose="02010609060101010101" charset="-122"/>
                  <a:cs typeface="+mn-cs"/>
                </a:rPr>
                <a:t>字</a:t>
              </a:r>
              <a:endPara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endParaRPr>
            </a:p>
          </p:txBody>
        </p:sp>
      </p:grpSp>
      <p:sp>
        <p:nvSpPr>
          <p:cNvPr id="17412" name="左大括号 3"/>
          <p:cNvSpPr/>
          <p:nvPr/>
        </p:nvSpPr>
        <p:spPr>
          <a:xfrm>
            <a:off x="4737100" y="3337984"/>
            <a:ext cx="381000" cy="1799167"/>
          </a:xfrm>
          <a:prstGeom prst="leftBrace">
            <a:avLst>
              <a:gd name="adj1" fmla="val 23632"/>
              <a:gd name="adj2" fmla="val 50000"/>
            </a:avLst>
          </a:prstGeom>
          <a:noFill/>
          <a:ln w="222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lvl="0" eaLnBrk="1" hangingPunct="1"/>
            <a:endParaRPr lang="zh-CN" altLang="en-US" sz="2400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7413" name="TextBox 14"/>
          <p:cNvSpPr txBox="1"/>
          <p:nvPr/>
        </p:nvSpPr>
        <p:spPr>
          <a:xfrm>
            <a:off x="5120217" y="2853267"/>
            <a:ext cx="1003935" cy="7416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26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bēi</a:t>
            </a:r>
            <a:endParaRPr lang="zh-CN" altLang="en-US" sz="4265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4" name="TextBox 16"/>
          <p:cNvSpPr txBox="1"/>
          <p:nvPr/>
        </p:nvSpPr>
        <p:spPr>
          <a:xfrm>
            <a:off x="5120217" y="4580467"/>
            <a:ext cx="1003935" cy="7416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en-US" altLang="zh-CN" sz="4265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bèi</a:t>
            </a:r>
            <a:endParaRPr lang="zh-CN" altLang="en-US" sz="4265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36784" y="2853267"/>
            <a:ext cx="2218267" cy="90805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背 包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449484" y="4516967"/>
            <a:ext cx="2218267" cy="90805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rPr>
              <a:t>后背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anose="02010600030101010101" pitchFamily="2" charset="-122"/>
              <a:ea typeface="+mn-ea"/>
              <a:cs typeface="+mn-cs"/>
            </a:endParaRPr>
          </a:p>
        </p:txBody>
      </p:sp>
      <p:sp>
        <p:nvSpPr>
          <p:cNvPr id="17417" name="TextBox 2"/>
          <p:cNvSpPr txBox="1"/>
          <p:nvPr/>
        </p:nvSpPr>
        <p:spPr>
          <a:xfrm>
            <a:off x="3505200" y="3632200"/>
            <a:ext cx="931545" cy="9855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lvl="0" eaLnBrk="1" hangingPunct="1"/>
            <a:r>
              <a:rPr lang="zh-CN" altLang="en-US" sz="58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背</a:t>
            </a:r>
            <a:endParaRPr lang="zh-CN" altLang="en-US" sz="5865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4274" name="图片 54273" descr="2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46990"/>
            <a:ext cx="12286615" cy="6955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69" name="矩形 1"/>
          <p:cNvSpPr/>
          <p:nvPr/>
        </p:nvSpPr>
        <p:spPr>
          <a:xfrm>
            <a:off x="77470" y="46990"/>
            <a:ext cx="12096115" cy="15544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l">
              <a:buClrTx/>
              <a:buFont typeface="Monotype Sorts" pitchFamily="2" charset="2"/>
              <a:buNone/>
            </a:pPr>
            <a:r>
              <a:rPr lang="zh-CN" altLang="en-US" b="1" dirty="0">
                <a:latin typeface="Arial" panose="020B0604020202020204" pitchFamily="34" charset="0"/>
                <a:ea typeface="黑体" panose="02010609060101010101" charset="-122"/>
              </a:rPr>
              <a:t>  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charset="-122"/>
              </a:rPr>
              <a:t>      小鸭子正在水里捉鱼，忽然，听见小公鸡喊救命。它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charset="-122"/>
              </a:rPr>
              <a:t>飞快地</a:t>
            </a:r>
            <a:r>
              <a:rPr lang="zh-CN" altLang="en-US" sz="3200" b="1" dirty="0">
                <a:latin typeface="Arial" panose="020B0604020202020204" pitchFamily="34" charset="0"/>
                <a:ea typeface="黑体" panose="02010609060101010101" charset="-122"/>
              </a:rPr>
              <a:t>游到小公鸡身边，让小公鸡爬到自己的背上。小公鸡上了岸，笑着对小鸭子说：“鸭子哥哥，谢谢你。”</a:t>
            </a:r>
            <a:endParaRPr lang="zh-CN" altLang="en-US" sz="3200" b="1" dirty="0">
              <a:latin typeface="Arial" panose="020B0604020202020204" pitchFamily="34" charset="0"/>
              <a:ea typeface="黑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295400" y="1411817"/>
            <a:ext cx="9696451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ct val="120000"/>
              </a:lnSpc>
              <a:spcBef>
                <a:spcPts val="12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 说明小鸭子非常关心小公鸡，他“飞快地”游过去，看见小公鸡有危险马上来帮助他。</a:t>
            </a:r>
            <a:endParaRPr lang="zh-CN" altLang="en-US" sz="4000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797729" y="2918555"/>
            <a:ext cx="4980612" cy="3536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2770" name="组合 6"/>
          <p:cNvGrpSpPr/>
          <p:nvPr/>
        </p:nvGrpSpPr>
        <p:grpSpPr>
          <a:xfrm>
            <a:off x="239184" y="112184"/>
            <a:ext cx="3903133" cy="1337733"/>
            <a:chOff x="179512" y="84330"/>
            <a:chExt cx="2927161" cy="1002532"/>
          </a:xfrm>
        </p:grpSpPr>
        <p:grpSp>
          <p:nvGrpSpPr>
            <p:cNvPr id="32773" name="组合 3"/>
            <p:cNvGrpSpPr/>
            <p:nvPr/>
          </p:nvGrpSpPr>
          <p:grpSpPr>
            <a:xfrm>
              <a:off x="885872" y="483518"/>
              <a:ext cx="2220801" cy="544595"/>
              <a:chOff x="1610558" y="939497"/>
              <a:chExt cx="2221001" cy="659622"/>
            </a:xfrm>
          </p:grpSpPr>
          <p:pic>
            <p:nvPicPr>
              <p:cNvPr id="32775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3398" y="991683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2776" name="文本框 2"/>
              <p:cNvSpPr txBox="1"/>
              <p:nvPr/>
            </p:nvSpPr>
            <p:spPr>
              <a:xfrm>
                <a:off x="1610558" y="939497"/>
                <a:ext cx="1927143" cy="6000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lvl="0" algn="ctr" eaLnBrk="1" hangingPunct="1"/>
                <a:r>
                  <a:rPr lang="zh-CN" altLang="en-US" sz="3735" b="1" dirty="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主旨概括</a:t>
                </a:r>
                <a:endParaRPr lang="zh-CN" altLang="en-US" sz="3735" b="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32774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8433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7" name="Text Box 15"/>
          <p:cNvSpPr txBox="1"/>
          <p:nvPr/>
        </p:nvSpPr>
        <p:spPr>
          <a:xfrm>
            <a:off x="814917" y="1746251"/>
            <a:ext cx="10659533" cy="3019425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sz="4265" b="1" dirty="0">
                <a:latin typeface="楷体_GB2312" panose="02010609030101010101" charset="-122"/>
                <a:ea typeface="楷体_GB2312" panose="02010609030101010101" charset="-122"/>
              </a:rPr>
              <a:t>    这篇童话主要讲了小公鸡和小鸭子互相帮助的故事，告诉我们，朋友之间要互相帮助、团结友爱。</a:t>
            </a:r>
            <a:endParaRPr lang="zh-CN" altLang="en-US" sz="426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47861" y="3712999"/>
            <a:ext cx="3921168" cy="2974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3794" name="组合 6"/>
          <p:cNvGrpSpPr/>
          <p:nvPr/>
        </p:nvGrpSpPr>
        <p:grpSpPr>
          <a:xfrm>
            <a:off x="239184" y="112184"/>
            <a:ext cx="3903133" cy="1337733"/>
            <a:chOff x="179512" y="84330"/>
            <a:chExt cx="2927161" cy="1002532"/>
          </a:xfrm>
        </p:grpSpPr>
        <p:grpSp>
          <p:nvGrpSpPr>
            <p:cNvPr id="33805" name="组合 3"/>
            <p:cNvGrpSpPr/>
            <p:nvPr/>
          </p:nvGrpSpPr>
          <p:grpSpPr>
            <a:xfrm>
              <a:off x="885872" y="483518"/>
              <a:ext cx="2220801" cy="544595"/>
              <a:chOff x="1610558" y="939497"/>
              <a:chExt cx="2221001" cy="659622"/>
            </a:xfrm>
          </p:grpSpPr>
          <p:pic>
            <p:nvPicPr>
              <p:cNvPr id="33807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3398" y="991683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33808" name="文本框 2"/>
              <p:cNvSpPr txBox="1"/>
              <p:nvPr/>
            </p:nvSpPr>
            <p:spPr>
              <a:xfrm>
                <a:off x="1610558" y="939497"/>
                <a:ext cx="1927143" cy="6000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lvl="0" algn="ctr" eaLnBrk="1" hangingPunct="1"/>
                <a:r>
                  <a:rPr lang="zh-CN" altLang="en-US" sz="3735" b="1" dirty="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结构梳理</a:t>
                </a:r>
                <a:endParaRPr lang="zh-CN" altLang="en-US" sz="3735" b="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33806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8433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8" name="AutoShape 2"/>
          <p:cNvSpPr/>
          <p:nvPr/>
        </p:nvSpPr>
        <p:spPr>
          <a:xfrm>
            <a:off x="3778251" y="2417233"/>
            <a:ext cx="334433" cy="2755900"/>
          </a:xfrm>
          <a:prstGeom prst="leftBrace">
            <a:avLst>
              <a:gd name="adj1" fmla="val 141385"/>
              <a:gd name="adj2" fmla="val 50000"/>
            </a:avLst>
          </a:prstGeom>
          <a:noFill/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3465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 Box 15"/>
          <p:cNvSpPr txBox="1"/>
          <p:nvPr/>
        </p:nvSpPr>
        <p:spPr>
          <a:xfrm>
            <a:off x="4002617" y="4480984"/>
            <a:ext cx="4974167" cy="6197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465" b="1" dirty="0">
                <a:latin typeface="楷体_GB2312" panose="02010609030101010101" charset="-122"/>
                <a:ea typeface="楷体_GB2312" panose="02010609030101010101" charset="-122"/>
              </a:rPr>
              <a:t>小鸭子</a:t>
            </a:r>
            <a:r>
              <a:rPr lang="en-US" altLang="zh-CN" sz="3465" b="1" dirty="0">
                <a:latin typeface="黑体" panose="02010609060101010101" charset="-122"/>
                <a:ea typeface="黑体" panose="02010609060101010101" charset="-122"/>
              </a:rPr>
              <a:t>______</a:t>
            </a:r>
            <a:r>
              <a:rPr lang="zh-CN" altLang="en-US" sz="3465" b="1" dirty="0">
                <a:latin typeface="楷体_GB2312" panose="02010609030101010101" charset="-122"/>
                <a:ea typeface="楷体_GB2312" panose="02010609030101010101" charset="-122"/>
              </a:rPr>
              <a:t>小公鸡</a:t>
            </a:r>
            <a:endParaRPr lang="zh-CN" altLang="en-US" sz="346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11" name="Text Box 15"/>
          <p:cNvSpPr txBox="1"/>
          <p:nvPr/>
        </p:nvSpPr>
        <p:spPr>
          <a:xfrm>
            <a:off x="4002617" y="2468033"/>
            <a:ext cx="5933016" cy="619760"/>
          </a:xfrm>
          <a:prstGeom prst="rect">
            <a:avLst/>
          </a:prstGeom>
          <a:noFill/>
          <a:ln w="19050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465" b="1" dirty="0">
                <a:latin typeface="楷体_GB2312" panose="02010609030101010101" charset="-122"/>
                <a:ea typeface="楷体_GB2312" panose="02010609030101010101" charset="-122"/>
              </a:rPr>
              <a:t>小公鸡</a:t>
            </a:r>
            <a:r>
              <a:rPr lang="en-US" altLang="zh-CN" sz="3465" b="1" dirty="0">
                <a:latin typeface="黑体" panose="02010609060101010101" charset="-122"/>
                <a:ea typeface="黑体" panose="02010609060101010101" charset="-122"/>
              </a:rPr>
              <a:t>______</a:t>
            </a:r>
            <a:r>
              <a:rPr lang="zh-CN" altLang="en-US" sz="3465" b="1" dirty="0">
                <a:latin typeface="楷体_GB2312" panose="02010609030101010101" charset="-122"/>
                <a:ea typeface="楷体_GB2312" panose="02010609030101010101" charset="-122"/>
              </a:rPr>
              <a:t>小鸭子捉虫吃</a:t>
            </a:r>
            <a:endParaRPr lang="zh-CN" altLang="en-US" sz="3465" b="1" dirty="0">
              <a:latin typeface="楷体_GB2312" panose="02010609030101010101" charset="-122"/>
              <a:ea typeface="楷体_GB2312" panose="02010609030101010101" charset="-122"/>
            </a:endParaRPr>
          </a:p>
        </p:txBody>
      </p:sp>
      <p:grpSp>
        <p:nvGrpSpPr>
          <p:cNvPr id="33798" name="组合 3"/>
          <p:cNvGrpSpPr/>
          <p:nvPr/>
        </p:nvGrpSpPr>
        <p:grpSpPr>
          <a:xfrm>
            <a:off x="67733" y="2167467"/>
            <a:ext cx="3710517" cy="3327400"/>
            <a:chOff x="51210" y="1625770"/>
            <a:chExt cx="2782533" cy="2495469"/>
          </a:xfrm>
        </p:grpSpPr>
        <p:pic>
          <p:nvPicPr>
            <p:cNvPr id="33803" name="图片 1"/>
            <p:cNvPicPr>
              <a:picLocks noChangeAspect="1"/>
            </p:cNvPicPr>
            <p:nvPr/>
          </p:nvPicPr>
          <p:blipFill>
            <a:blip r:embed="rId3"/>
            <a:srcRect t="13489" r="75375" b="32283"/>
            <a:stretch>
              <a:fillRect/>
            </a:stretch>
          </p:blipFill>
          <p:spPr>
            <a:xfrm>
              <a:off x="51210" y="1625770"/>
              <a:ext cx="2782533" cy="85741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3337" y="2483189"/>
              <a:ext cx="2436376" cy="16380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5" name="AutoShape 2"/>
          <p:cNvSpPr/>
          <p:nvPr/>
        </p:nvSpPr>
        <p:spPr>
          <a:xfrm flipH="1">
            <a:off x="9366251" y="2565400"/>
            <a:ext cx="474133" cy="2658533"/>
          </a:xfrm>
          <a:prstGeom prst="leftBrace">
            <a:avLst>
              <a:gd name="adj1" fmla="val 140178"/>
              <a:gd name="adj2" fmla="val 50000"/>
            </a:avLst>
          </a:prstGeom>
          <a:noFill/>
          <a:ln w="28575" cap="flat" cmpd="sng">
            <a:solidFill>
              <a:srgbClr val="00808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lvl="0" eaLnBrk="1" hangingPunct="1"/>
            <a:endParaRPr lang="zh-CN" altLang="en-US" sz="3465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心形 4"/>
          <p:cNvSpPr/>
          <p:nvPr/>
        </p:nvSpPr>
        <p:spPr>
          <a:xfrm>
            <a:off x="9880600" y="2738967"/>
            <a:ext cx="2159000" cy="2010833"/>
          </a:xfrm>
          <a:prstGeom prst="heart">
            <a:avLst/>
          </a:prstGeom>
          <a:gradFill>
            <a:gsLst>
              <a:gs pos="0">
                <a:schemeClr val="bg2">
                  <a:lumMod val="90000"/>
                </a:schemeClr>
              </a:gs>
              <a:gs pos="35000">
                <a:srgbClr val="DDE8CC"/>
              </a:gs>
              <a:gs pos="64000">
                <a:schemeClr val="tx2">
                  <a:lumMod val="20000"/>
                  <a:lumOff val="80000"/>
                </a:schemeClr>
              </a:gs>
              <a:gs pos="91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团结友爱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7" name="流程图: 接点 6"/>
          <p:cNvSpPr/>
          <p:nvPr/>
        </p:nvSpPr>
        <p:spPr>
          <a:xfrm>
            <a:off x="5727700" y="2167467"/>
            <a:ext cx="865717" cy="842433"/>
          </a:xfrm>
          <a:prstGeom prst="flowChartConnector">
            <a:avLst/>
          </a:prstGeom>
          <a:gradFill flip="none" rotWithShape="1">
            <a:gsLst>
              <a:gs pos="0">
                <a:srgbClr val="FFC000"/>
              </a:gs>
              <a:gs pos="47000">
                <a:schemeClr val="accent2">
                  <a:lumMod val="40000"/>
                  <a:lumOff val="60000"/>
                </a:schemeClr>
              </a:gs>
              <a:gs pos="89000">
                <a:schemeClr val="accent6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帮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19" name="流程图: 接点 18"/>
          <p:cNvSpPr/>
          <p:nvPr/>
        </p:nvSpPr>
        <p:spPr>
          <a:xfrm>
            <a:off x="5727700" y="4197351"/>
            <a:ext cx="865717" cy="842433"/>
          </a:xfrm>
          <a:prstGeom prst="flowChartConnector">
            <a:avLst/>
          </a:prstGeom>
          <a:gradFill flip="none" rotWithShape="1">
            <a:gsLst>
              <a:gs pos="0">
                <a:srgbClr val="FFC000"/>
              </a:gs>
              <a:gs pos="47000">
                <a:schemeClr val="accent2">
                  <a:lumMod val="40000"/>
                  <a:lumOff val="60000"/>
                </a:schemeClr>
              </a:gs>
              <a:gs pos="89000">
                <a:schemeClr val="accent6">
                  <a:lumMod val="40000"/>
                  <a:lumOff val="6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救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1" grpId="0"/>
      <p:bldP spid="15" grpId="0" bldLvl="0" animBg="1"/>
      <p:bldP spid="5" grpId="0" bldLvl="0" animBg="1"/>
      <p:bldP spid="7" grpId="0" bldLvl="0" animBg="1"/>
      <p:bldP spid="19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6" name="文本框 1"/>
          <p:cNvSpPr txBox="1"/>
          <p:nvPr/>
        </p:nvSpPr>
        <p:spPr>
          <a:xfrm>
            <a:off x="763482" y="726652"/>
            <a:ext cx="10945283" cy="51828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ts val="1200"/>
              </a:spcBef>
            </a:pPr>
            <a:r>
              <a:rPr lang="en-US" altLang="zh-CN" sz="4265" b="1" dirty="0">
                <a:latin typeface="楷体_GB2312" panose="02010609030101010101" charset="-122"/>
                <a:ea typeface="楷体_GB2312" panose="02010609030101010101" charset="-122"/>
              </a:rPr>
              <a:t>2.</a:t>
            </a:r>
            <a:r>
              <a:rPr lang="zh-CN" altLang="en-US" sz="4265" b="1" dirty="0">
                <a:latin typeface="楷体_GB2312" panose="02010609030101010101" charset="-122"/>
                <a:ea typeface="楷体_GB2312" panose="02010609030101010101" charset="-122"/>
              </a:rPr>
              <a:t>读一读，比一比。</a:t>
            </a:r>
            <a:endParaRPr lang="zh-CN" altLang="en-US" sz="4265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>
              <a:spcBef>
                <a:spcPts val="1200"/>
              </a:spcBef>
            </a:pPr>
            <a:endParaRPr lang="en-US" altLang="zh-CN" sz="800" b="1" dirty="0">
              <a:latin typeface="楷体_GB2312" panose="02010609030101010101" charset="-122"/>
              <a:ea typeface="楷体_GB2312" panose="02010609030101010101" charset="-122"/>
            </a:endParaRPr>
          </a:p>
          <a:p>
            <a:pPr lvl="0" fontAlgn="auto">
              <a:lnSpc>
                <a:spcPct val="150000"/>
              </a:lnSpc>
              <a:spcBef>
                <a:spcPts val="1200"/>
              </a:spcBef>
            </a:pPr>
            <a:r>
              <a:rPr lang="zh-CN" altLang="en-US" sz="4265" b="1" dirty="0"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小公鸡跟在小鸭子后面，也下了水。</a:t>
            </a:r>
            <a:endParaRPr lang="en-US" altLang="zh-CN" sz="4265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fontAlgn="auto">
              <a:lnSpc>
                <a:spcPct val="150000"/>
              </a:lnSpc>
              <a:spcBef>
                <a:spcPts val="1200"/>
              </a:spcBef>
            </a:pPr>
            <a:r>
              <a:rPr lang="en-US" altLang="zh-CN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小公鸡偷偷地跟在小鸭子后面，也下了水。</a:t>
            </a:r>
            <a:endParaRPr lang="zh-CN" altLang="en-US" sz="4265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/>
            <a:r>
              <a:rPr lang="zh-CN" altLang="en-US" sz="2000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endParaRPr lang="zh-CN" altLang="en-US" sz="2000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>
              <a:spcBef>
                <a:spcPts val="1200"/>
              </a:spcBef>
            </a:pPr>
            <a:r>
              <a:rPr lang="en-US" altLang="zh-CN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小鸭子游到小公鸡身边。</a:t>
            </a:r>
            <a:endParaRPr lang="en-US" altLang="zh-CN" sz="4265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  <a:p>
            <a:pPr lvl="0" eaLnBrk="1" hangingPunct="1">
              <a:spcBef>
                <a:spcPts val="1200"/>
              </a:spcBef>
            </a:pPr>
            <a:r>
              <a:rPr lang="en-US" altLang="zh-CN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  </a:t>
            </a:r>
            <a:r>
              <a:rPr lang="zh-CN" altLang="en-US" sz="4265" b="1" dirty="0">
                <a:solidFill>
                  <a:srgbClr val="FF0000"/>
                </a:solidFill>
                <a:latin typeface="楷体_GB2312" panose="02010609030101010101" charset="-122"/>
                <a:ea typeface="楷体_GB2312" panose="02010609030101010101" charset="-122"/>
              </a:rPr>
              <a:t>小鸭子飞快地游到小公鸡身边。</a:t>
            </a:r>
            <a:endParaRPr lang="zh-CN" altLang="en-US" sz="4265" b="1" dirty="0">
              <a:solidFill>
                <a:srgbClr val="FF0000"/>
              </a:solidFill>
              <a:latin typeface="楷体_GB2312" panose="02010609030101010101" charset="-122"/>
              <a:ea typeface="楷体_GB2312" panose="02010609030101010101" charset="-122"/>
            </a:endParaRPr>
          </a:p>
        </p:txBody>
      </p:sp>
      <p:sp>
        <p:nvSpPr>
          <p:cNvPr id="41987" name="文本框 1"/>
          <p:cNvSpPr txBox="1"/>
          <p:nvPr/>
        </p:nvSpPr>
        <p:spPr>
          <a:xfrm>
            <a:off x="2734733" y="2898775"/>
            <a:ext cx="1246717" cy="5791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 eaLnBrk="1" hangingPunct="1">
              <a:spcBef>
                <a:spcPts val="1200"/>
              </a:spcBef>
            </a:pPr>
            <a:r>
              <a: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tōu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2356168" y="240983"/>
            <a:ext cx="1846262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锐字云字库中等线体1.0" panose="02010604000000000000" charset="-122"/>
                <a:ea typeface="锐字云字库中等线体1.0" panose="02010604000000000000" charset="-122"/>
              </a:rPr>
              <a:t>tā</a:t>
            </a:r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83275" y="3405188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组词：他们  他的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河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2356168" y="240983"/>
            <a:ext cx="1846262" cy="27736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hé</a:t>
            </a:r>
            <a:endParaRPr lang="en-US" altLang="zh-CN" sz="8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indent="0" algn="ctr"/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组词：小河  河水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说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1726565" y="228600"/>
            <a:ext cx="351472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shuō</a:t>
            </a:r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组词：说话  小说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Rectangle 2"/>
          <p:cNvSpPr>
            <a:spLocks noGrp="1"/>
          </p:cNvSpPr>
          <p:nvPr/>
        </p:nvSpPr>
        <p:spPr>
          <a:xfrm>
            <a:off x="4037965" y="1147445"/>
            <a:ext cx="3886200" cy="457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1" hangingPunct="1"/>
            <a:r>
              <a:rPr lang="zh-CN" altLang="en-US" sz="6000" b="1" dirty="0">
                <a:solidFill>
                  <a:srgbClr val="FF0000"/>
                </a:solidFill>
                <a:latin typeface="Arial" panose="020B0604020202020204" pitchFamily="34" charset="0"/>
                <a:ea typeface="隶书" pitchFamily="49" charset="-122"/>
              </a:rPr>
              <a:t>读书要求</a:t>
            </a:r>
            <a:endParaRPr lang="zh-CN" altLang="en-US" sz="6000" b="1" dirty="0">
              <a:solidFill>
                <a:srgbClr val="FF00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6148" name="Rectangle 3"/>
          <p:cNvSpPr>
            <a:spLocks noGrp="1"/>
          </p:cNvSpPr>
          <p:nvPr/>
        </p:nvSpPr>
        <p:spPr>
          <a:xfrm>
            <a:off x="2628583" y="2332038"/>
            <a:ext cx="6934200" cy="48006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>
              <a:spcBef>
                <a:spcPct val="20000"/>
              </a:spcBef>
            </a:pPr>
            <a:r>
              <a:rPr lang="zh-CN" altLang="zh-CN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</a:rPr>
              <a:t>自由朗读课文，注意读准字音，读通句子，难读的句子多读几遍。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wheel spokes="4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1726565" y="228600"/>
            <a:ext cx="351472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yě</a:t>
            </a:r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组词：也许  也好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结构：独体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1726565" y="228600"/>
            <a:ext cx="351472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d</a:t>
            </a:r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ì</a:t>
            </a:r>
            <a:endParaRPr lang="en-US" altLang="zh-CN" sz="880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组词：大地  土地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听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1726565" y="228600"/>
            <a:ext cx="351472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t</a:t>
            </a:r>
            <a:r>
              <a:rPr lang="zh-CN" altLang="en-US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ī</a:t>
            </a:r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ng</a:t>
            </a:r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组词：听说  动听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结构：左右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1987" name="表格1"/>
          <p:cNvGraphicFramePr>
            <a:graphicFrameLocks noGrp="1"/>
          </p:cNvGraphicFramePr>
          <p:nvPr>
            <p:ph idx="1"/>
          </p:nvPr>
        </p:nvGraphicFramePr>
        <p:xfrm>
          <a:off x="1565910" y="1673543"/>
          <a:ext cx="3835400" cy="3946525"/>
        </p:xfrm>
        <a:graphic>
          <a:graphicData uri="http://schemas.openxmlformats.org/drawingml/2006/table">
            <a:tbl>
              <a:tblPr/>
              <a:tblGrid>
                <a:gridCol w="1917700"/>
                <a:gridCol w="1917700"/>
              </a:tblGrid>
              <a:tr h="1973580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2945"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72" name="文本框2"/>
          <p:cNvSpPr txBox="1"/>
          <p:nvPr/>
        </p:nvSpPr>
        <p:spPr>
          <a:xfrm>
            <a:off x="2263140" y="2016760"/>
            <a:ext cx="2824480" cy="32613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indent="0" eaLnBrk="0" hangingPunct="0"/>
            <a:r>
              <a:rPr lang="zh-CN" altLang="en-US" sz="20800" dirty="0">
                <a:latin typeface="楷体" panose="02010609060101010101" pitchFamily="49" charset="-122"/>
                <a:ea typeface="楷体" panose="02010609060101010101" pitchFamily="49" charset="-122"/>
              </a:rPr>
              <a:t>哥</a:t>
            </a:r>
            <a:endParaRPr lang="zh-CN" altLang="en-US" sz="20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74" name="文本框 2"/>
          <p:cNvSpPr txBox="1"/>
          <p:nvPr/>
        </p:nvSpPr>
        <p:spPr>
          <a:xfrm>
            <a:off x="1726565" y="228600"/>
            <a:ext cx="351472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 algn="ctr"/>
            <a:r>
              <a:rPr lang="en-US" altLang="zh-CN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g</a:t>
            </a:r>
            <a:r>
              <a:rPr lang="zh-CN" altLang="en-US" sz="880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ē</a:t>
            </a:r>
            <a:endParaRPr lang="en-US" altLang="zh-CN" sz="8800">
              <a:solidFill>
                <a:srgbClr val="FF0000"/>
              </a:solidFill>
              <a:latin typeface="锐字云字库中等线体1.0" panose="02010604000000000000" charset="-122"/>
              <a:ea typeface="锐字云字库中等线体1.0" panose="02010604000000000000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70575" y="3428683"/>
            <a:ext cx="5773738" cy="14325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 eaLnBrk="0" hangingPunct="0"/>
            <a:endParaRPr lang="en-US" altLang="zh-CN" sz="4400">
              <a:solidFill>
                <a:srgbClr val="99CC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indent="0" eaLnBrk="0" hangingPunct="0"/>
            <a:r>
              <a:rPr lang="zh-CN" altLang="en-US" sz="4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组词：哥哥  大哥</a:t>
            </a:r>
            <a:endParaRPr lang="zh-CN" altLang="en-US" sz="44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6"/>
          <p:cNvSpPr txBox="1"/>
          <p:nvPr/>
        </p:nvSpPr>
        <p:spPr>
          <a:xfrm>
            <a:off x="5969000" y="2667000"/>
            <a:ext cx="5256213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 indent="0"/>
            <a:r>
              <a:rPr lang="zh-CN" altLang="en-US" sz="4400" b="1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结构：上下</a:t>
            </a:r>
            <a:endParaRPr lang="zh-CN" altLang="en-US" sz="4400" b="1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38" name="文本框 5137"/>
          <p:cNvSpPr txBox="1"/>
          <p:nvPr/>
        </p:nvSpPr>
        <p:spPr>
          <a:xfrm>
            <a:off x="829310" y="1203960"/>
            <a:ext cx="10532745" cy="41148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6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块   捉   急  直  河  行</a:t>
            </a:r>
            <a:endParaRPr lang="zh-CN" altLang="en-US" sz="6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zh-CN" altLang="en-US" sz="6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r>
              <a:rPr lang="zh-CN" altLang="en-US" sz="6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死</a:t>
            </a:r>
            <a:endParaRPr lang="zh-CN" altLang="en-US" sz="6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39" name="文本框 5138"/>
          <p:cNvSpPr txBox="1"/>
          <p:nvPr/>
        </p:nvSpPr>
        <p:spPr>
          <a:xfrm>
            <a:off x="2782888" y="4221163"/>
            <a:ext cx="8066087" cy="10972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zh-CN" altLang="en-US" sz="6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信  跟  忽  喊  身</a:t>
            </a:r>
            <a:endParaRPr lang="zh-CN" altLang="en-US" sz="6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40" name="矩形 5139"/>
          <p:cNvSpPr/>
          <p:nvPr/>
        </p:nvSpPr>
        <p:spPr>
          <a:xfrm>
            <a:off x="843280" y="549275"/>
            <a:ext cx="10518775" cy="8229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kuài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zhuō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jí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zhí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hé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xínɡ</a:t>
            </a:r>
            <a:endParaRPr lang="en-US" altLang="zh-CN" sz="4800" b="1" err="1">
              <a:solidFill>
                <a:srgbClr val="C00000"/>
              </a:solidFill>
              <a:latin typeface="Arial" panose="020B0604020202020204" pitchFamily="34" charset="0"/>
              <a:ea typeface="楷体" panose="02010609060101010101" pitchFamily="49" charset="-122"/>
            </a:endParaRPr>
          </a:p>
        </p:txBody>
      </p:sp>
      <p:sp>
        <p:nvSpPr>
          <p:cNvPr id="5141" name="文本框 5140"/>
          <p:cNvSpPr txBox="1"/>
          <p:nvPr/>
        </p:nvSpPr>
        <p:spPr>
          <a:xfrm>
            <a:off x="829310" y="3175000"/>
            <a:ext cx="1692275" cy="10058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60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sǐ</a:t>
            </a:r>
            <a:endParaRPr lang="en-US" altLang="zh-CN" sz="6000" b="1" err="1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42" name="矩形 5141"/>
          <p:cNvSpPr/>
          <p:nvPr/>
        </p:nvSpPr>
        <p:spPr>
          <a:xfrm>
            <a:off x="2783205" y="3357563"/>
            <a:ext cx="8173085" cy="8229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lvl="0" eaLnBrk="1" hangingPunct="1"/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xìn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ɡēn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hū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hǎn</a:t>
            </a:r>
            <a:r>
              <a:rPr lang="en-US" altLang="zh-CN" sz="4800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</a:t>
            </a:r>
            <a:r>
              <a:rPr lang="en-US" altLang="zh-CN" sz="4800" b="1" err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shēn</a:t>
            </a:r>
            <a:r>
              <a:rPr lang="en-US" altLang="zh-CN" b="1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en-US" altLang="zh-CN" b="1" dirty="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 rot="5400000">
            <a:off x="741045" y="1489710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 rot="5400000">
            <a:off x="2872105" y="1489710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229860" y="178371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5400000">
            <a:off x="7063105" y="1217295"/>
            <a:ext cx="418465" cy="553085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5400000">
            <a:off x="8343265" y="157797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5400000">
            <a:off x="10085705" y="157797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5400000">
            <a:off x="2719705" y="459168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5400000">
            <a:off x="4385310" y="459168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227445" y="479742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5400000">
            <a:off x="7703820" y="4591685"/>
            <a:ext cx="768350" cy="356870"/>
          </a:xfrm>
          <a:prstGeom prst="ellipse">
            <a:avLst/>
          </a:prstGeom>
          <a:noFill/>
          <a:ln w="28575" cmpd="sng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sndAc>
      <p:stSnd>
        <p:snd r:embed="rId1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9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2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2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5140" grpId="0"/>
      <p:bldP spid="5142" grpId="0"/>
      <p:bldP spid="51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490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75883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0123" y="7620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2336165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2413" y="2336165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6810" y="2335848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0440" y="2335848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600440" y="470662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6810" y="470662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2730" y="470662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470662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62413" y="7620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Picture 18" descr="033413a554c7b4200000158fc1574e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6810" y="76200"/>
            <a:ext cx="1981200" cy="198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49" name="文本框 24591"/>
          <p:cNvSpPr txBox="1"/>
          <p:nvPr/>
        </p:nvSpPr>
        <p:spPr>
          <a:xfrm>
            <a:off x="1821180" y="500380"/>
            <a:ext cx="9784080" cy="6187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块   捉  急   直 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河   行  死   信</a:t>
            </a:r>
            <a:endParaRPr lang="zh-CN" altLang="en-US" sz="80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lvl="0" eaLnBrk="1" hangingPunct="1"/>
            <a:endParaRPr lang="zh-CN" altLang="en-US" sz="8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eaLnBrk="1" hangingPunct="1"/>
            <a:r>
              <a:rPr lang="zh-CN" altLang="en-US" sz="8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跟   忽  喊   身</a:t>
            </a:r>
            <a:endParaRPr lang="zh-CN" altLang="en-US" sz="80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54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459" name="组合 7"/>
          <p:cNvGrpSpPr/>
          <p:nvPr/>
        </p:nvGrpSpPr>
        <p:grpSpPr>
          <a:xfrm>
            <a:off x="239184" y="112184"/>
            <a:ext cx="3903133" cy="1337733"/>
            <a:chOff x="179512" y="84330"/>
            <a:chExt cx="2927161" cy="1002532"/>
          </a:xfrm>
        </p:grpSpPr>
        <p:grpSp>
          <p:nvGrpSpPr>
            <p:cNvPr id="19465" name="组合 3"/>
            <p:cNvGrpSpPr/>
            <p:nvPr/>
          </p:nvGrpSpPr>
          <p:grpSpPr>
            <a:xfrm>
              <a:off x="885872" y="483518"/>
              <a:ext cx="2220801" cy="544595"/>
              <a:chOff x="1610558" y="939497"/>
              <a:chExt cx="2221001" cy="659622"/>
            </a:xfrm>
          </p:grpSpPr>
          <p:pic>
            <p:nvPicPr>
              <p:cNvPr id="19467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3398" y="991683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9468" name="文本框 2"/>
              <p:cNvSpPr txBox="1"/>
              <p:nvPr/>
            </p:nvSpPr>
            <p:spPr>
              <a:xfrm>
                <a:off x="1610558" y="939497"/>
                <a:ext cx="1927143" cy="6000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lvl="0" algn="ctr" eaLnBrk="1" hangingPunct="1"/>
                <a:r>
                  <a:rPr lang="zh-CN" altLang="en-US" sz="3735" b="1" dirty="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整体感知</a:t>
                </a:r>
                <a:endParaRPr lang="zh-CN" altLang="en-US" sz="3735" b="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19466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8433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9460" name="矩形 7"/>
          <p:cNvSpPr/>
          <p:nvPr/>
        </p:nvSpPr>
        <p:spPr>
          <a:xfrm>
            <a:off x="1181101" y="1757892"/>
            <a:ext cx="10079567" cy="701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4000" b="1" dirty="0">
                <a:latin typeface="黑体" panose="02010609060101010101" charset="-122"/>
                <a:ea typeface="黑体" panose="02010609060101010101" charset="-122"/>
              </a:rPr>
              <a:t>读课文想一想：课文的主人公是谁呢？</a:t>
            </a:r>
            <a:endParaRPr lang="en-US" altLang="zh-CN" sz="40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45074" y="3276812"/>
            <a:ext cx="792480" cy="2042584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algn="ctr" eaLnBrk="1" hangingPunct="1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小公鸡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01900" y="2692658"/>
            <a:ext cx="3106389" cy="3211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76001" y="2712774"/>
            <a:ext cx="3252283" cy="3190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矩形 12"/>
          <p:cNvSpPr/>
          <p:nvPr/>
        </p:nvSpPr>
        <p:spPr>
          <a:xfrm>
            <a:off x="9608820" y="3286337"/>
            <a:ext cx="792480" cy="2044700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p>
            <a:pPr lvl="0" algn="ctr" eaLnBrk="1" hangingPunct="1"/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小鸭子             </a:t>
            </a:r>
            <a:endParaRPr lang="zh-CN" altLang="en-US" sz="40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0482" name="组合 6"/>
          <p:cNvGrpSpPr/>
          <p:nvPr/>
        </p:nvGrpSpPr>
        <p:grpSpPr>
          <a:xfrm>
            <a:off x="239184" y="112184"/>
            <a:ext cx="3903133" cy="1337733"/>
            <a:chOff x="179512" y="84330"/>
            <a:chExt cx="2927161" cy="1002532"/>
          </a:xfrm>
        </p:grpSpPr>
        <p:grpSp>
          <p:nvGrpSpPr>
            <p:cNvPr id="20486" name="组合 3"/>
            <p:cNvGrpSpPr/>
            <p:nvPr/>
          </p:nvGrpSpPr>
          <p:grpSpPr>
            <a:xfrm>
              <a:off x="885872" y="483518"/>
              <a:ext cx="2220801" cy="544595"/>
              <a:chOff x="1610558" y="939497"/>
              <a:chExt cx="2221001" cy="659622"/>
            </a:xfrm>
          </p:grpSpPr>
          <p:pic>
            <p:nvPicPr>
              <p:cNvPr id="20488" name="图片 1"/>
              <p:cNvPicPr>
                <a:picLocks noChangeAspect="1"/>
              </p:cNvPicPr>
              <p:nvPr/>
            </p:nvPicPr>
            <p:blipFill>
              <a:blip r:embed="rId1">
                <a:clrChange>
                  <a:clrFrom>
                    <a:srgbClr val="FFFEFD"/>
                  </a:clrFrom>
                  <a:clrTo>
                    <a:srgbClr val="FFFEFD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743398" y="991683"/>
                <a:ext cx="2088161" cy="607436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489" name="文本框 2"/>
              <p:cNvSpPr txBox="1"/>
              <p:nvPr/>
            </p:nvSpPr>
            <p:spPr>
              <a:xfrm>
                <a:off x="1610558" y="939497"/>
                <a:ext cx="1927143" cy="6000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lvl="0" algn="ctr" eaLnBrk="1" hangingPunct="1"/>
                <a:r>
                  <a:rPr lang="zh-CN" altLang="en-US" sz="3735" b="1" dirty="0">
                    <a:solidFill>
                      <a:srgbClr val="0070C0"/>
                    </a:solidFill>
                    <a:latin typeface="黑体" panose="02010609060101010101" charset="-122"/>
                    <a:ea typeface="黑体" panose="02010609060101010101" charset="-122"/>
                  </a:rPr>
                  <a:t>课文解读</a:t>
                </a:r>
                <a:endParaRPr lang="zh-CN" altLang="en-US" sz="3735" b="1" dirty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20487" name="Picture 8" descr="F:\外部文件\状元矢量无对联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9512" y="84330"/>
              <a:ext cx="991131" cy="100253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483" name="文本框 1"/>
          <p:cNvSpPr txBox="1"/>
          <p:nvPr/>
        </p:nvSpPr>
        <p:spPr>
          <a:xfrm>
            <a:off x="624417" y="1735667"/>
            <a:ext cx="11040533" cy="1209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>
              <a:lnSpc>
                <a:spcPts val="3800"/>
              </a:lnSpc>
            </a:pPr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        读第一自然段，想一想，</a:t>
            </a:r>
            <a:r>
              <a:rPr lang="zh-CN" altLang="zh-CN" sz="3735" b="1" dirty="0">
                <a:latin typeface="Calibri" panose="020F0502020204030204" charset="0"/>
                <a:ea typeface="宋体" panose="02010600030101010101" pitchFamily="2" charset="-122"/>
              </a:rPr>
              <a:t>你知道了什么？书中用</a:t>
            </a:r>
            <a:r>
              <a:rPr lang="zh-CN" altLang="en-US" sz="3735" b="1" dirty="0">
                <a:latin typeface="Calibri" panose="020F0502020204030204" charset="0"/>
                <a:ea typeface="宋体" panose="02010600030101010101" pitchFamily="2" charset="-122"/>
              </a:rPr>
              <a:t>的</a:t>
            </a:r>
            <a:r>
              <a:rPr lang="zh-CN" altLang="zh-CN" sz="3735" b="1" dirty="0">
                <a:latin typeface="Calibri" panose="020F0502020204030204" charset="0"/>
                <a:ea typeface="宋体" panose="02010600030101010101" pitchFamily="2" charset="-122"/>
              </a:rPr>
              <a:t>“一块儿”可以怎么说？</a:t>
            </a:r>
            <a:endParaRPr lang="zh-CN" altLang="en-US" sz="3735" b="1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7051" y="3429000"/>
            <a:ext cx="11664951" cy="1800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ɡōn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ɡ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jī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hé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xiǎo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yā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yí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kuài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chū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qù</a:t>
            </a:r>
            <a:r>
              <a:rPr kumimoji="0" lang="en-US" altLang="zh-CN" sz="3735" b="1" i="0" u="none" strike="noStrike" kern="1200" cap="none" spc="0" normalizeH="0" baseline="0" noProof="0" dirty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3735" b="1" i="0" u="none" strike="noStrike" kern="1200" cap="none" spc="0" normalizeH="0" baseline="0" noProof="0" dirty="0" err="1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wán</a:t>
            </a:r>
            <a:endParaRPr kumimoji="0" lang="en-US" altLang="zh-CN" sz="3735" b="1" i="0" u="none" strike="noStrike" kern="1200" cap="none" spc="0" normalizeH="0" baseline="0" noProof="0" dirty="0">
              <a:ln>
                <a:noFill/>
              </a:ln>
              <a:solidFill>
                <a:srgbClr val="CC00CC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373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rPr>
              <a:t>小        公    鸡 和      小    鸭  子  一     块  儿 出   去   玩。</a:t>
            </a:r>
            <a:endParaRPr kumimoji="0" lang="zh-CN" altLang="en-US" sz="3735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65917" y="5253567"/>
            <a:ext cx="6906683" cy="661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algn="ctr"/>
            <a:r>
              <a:rPr lang="zh-CN" altLang="en-US" sz="3735" b="1" dirty="0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一块儿：一起、一同。</a:t>
            </a:r>
            <a:endParaRPr lang="zh-CN" altLang="en-US" sz="3735" b="1" dirty="0">
              <a:solidFill>
                <a:srgbClr val="FF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标题 53249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/>
              <a:t> </a:t>
            </a:r>
            <a:endParaRPr lang="zh-CN" altLang="en-US" dirty="0"/>
          </a:p>
        </p:txBody>
      </p:sp>
      <p:sp>
        <p:nvSpPr>
          <p:cNvPr id="53251" name="文本占位符 53250"/>
          <p:cNvSpPr>
            <a:spLocks noGrp="1"/>
          </p:cNvSpPr>
          <p:nvPr>
            <p:ph type="body" idx="1"/>
          </p:nvPr>
        </p:nvSpPr>
        <p:spPr/>
        <p:txBody>
          <a:bodyPr/>
          <a:p>
            <a:endParaRPr lang="zh-CN" altLang="en-US" dirty="0"/>
          </a:p>
        </p:txBody>
      </p:sp>
      <p:pic>
        <p:nvPicPr>
          <p:cNvPr id="53252" name="图片 53251" descr="1_爱奇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90" y="-404495"/>
            <a:ext cx="12122785" cy="76663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3" name="矩形 53252"/>
          <p:cNvSpPr/>
          <p:nvPr/>
        </p:nvSpPr>
        <p:spPr>
          <a:xfrm>
            <a:off x="3816985" y="0"/>
            <a:ext cx="8094345" cy="2834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lvl="0" eaLnBrk="1" hangingPunct="1"/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小公鸡和小鸭子一块儿出去玩。</a:t>
            </a:r>
            <a:endParaRPr lang="en-US" altLang="zh-CN" sz="36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/>
            <a:r>
              <a:rPr lang="en-US" alt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他们走进草地里。小公鸡找到了许多虫子，吃得很欢。小鸭子捉不到虫子，急得直哭。小公鸡看见了，捉到虫子就给小鸭子吃。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237990" y="0"/>
            <a:ext cx="43688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3600" b="1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1</a:t>
            </a:r>
            <a:endParaRPr lang="en-US" altLang="zh-CN" sz="36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51960" y="640080"/>
            <a:ext cx="408940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zh-CN" sz="3200" b="1" dirty="0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2</a:t>
            </a:r>
            <a:endParaRPr lang="en-US" altLang="zh-CN" sz="3200" b="1" dirty="0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文本框 1"/>
          <p:cNvSpPr txBox="1">
            <a:spLocks noChangeArrowheads="1"/>
          </p:cNvSpPr>
          <p:nvPr/>
        </p:nvSpPr>
        <p:spPr bwMode="auto">
          <a:xfrm>
            <a:off x="1282912" y="680932"/>
            <a:ext cx="9215967" cy="356997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735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读第二自然段，想一想：</a:t>
            </a:r>
            <a:endParaRPr kumimoji="0" lang="zh-CN" altLang="en-US" sz="3735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1.</a:t>
            </a:r>
            <a:r>
              <a:rPr kumimoji="0" lang="zh-CN" altLang="en-US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为什么小公鸡捉到很多虫子？</a:t>
            </a:r>
            <a:endParaRPr kumimoji="0" lang="zh-CN" altLang="en-US" sz="3735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2.</a:t>
            </a:r>
            <a:r>
              <a:rPr kumimoji="0" lang="zh-CN" altLang="en-US" sz="3735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为什么小鸭子捉不到虫子？</a:t>
            </a:r>
            <a:endParaRPr kumimoji="0" lang="zh-CN" altLang="en-US" sz="3735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21507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59837" y="4507442"/>
            <a:ext cx="2080683" cy="192828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141"/>
</p:tagLst>
</file>

<file path=ppt/tags/tag2.xml><?xml version="1.0" encoding="utf-8"?>
<p:tagLst xmlns:p="http://schemas.openxmlformats.org/presentationml/2006/main">
  <p:tag name="KSO_WM_TEMPLATE_CATEGORY" val="custom"/>
  <p:tag name="KSO_WM_TEMPLATE_INDEX" val="14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2089</Words>
  <Application>WPS 演示</Application>
  <PresentationFormat>宽屏</PresentationFormat>
  <Paragraphs>232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9" baseType="lpstr">
      <vt:lpstr>Arial</vt:lpstr>
      <vt:lpstr>宋体</vt:lpstr>
      <vt:lpstr>Wingdings</vt:lpstr>
      <vt:lpstr>楷体</vt:lpstr>
      <vt:lpstr>隶书</vt:lpstr>
      <vt:lpstr>Times New Roman</vt:lpstr>
      <vt:lpstr>黑体</vt:lpstr>
      <vt:lpstr>Calibri</vt:lpstr>
      <vt:lpstr>Monotype Sorts</vt:lpstr>
      <vt:lpstr>楷体_GB2312</vt:lpstr>
      <vt:lpstr>锐字云字库中等线体1.0</vt:lpstr>
      <vt:lpstr>微软雅黑</vt:lpstr>
      <vt:lpstr>Calibri Light</vt:lpstr>
      <vt:lpstr>Wingdings</vt:lpstr>
      <vt:lpstr>新宋体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他们走到小河边。小鸭子说：“公鸡弟弟，我到河里捉鱼给你吃。”小公鸡说：“我也去。”小鸭子说：“不行，不行，你不会游泳，会淹死的！”小公鸡不信，偷偷地跟在小鸭子后面，也下了水。        小鸭子正在水里捉鱼，忽然，听见小公鸡喊救命。它飞快地游到小公鸡身边，让小公鸡爬到自己的背上。小公鸡上了岸，笑着对小鸭子说：“鸭子哥哥，谢谢你。”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20</cp:revision>
  <dcterms:created xsi:type="dcterms:W3CDTF">2015-05-05T08:02:00Z</dcterms:created>
  <dcterms:modified xsi:type="dcterms:W3CDTF">2019-02-27T02:23:48Z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