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65" r:id="rId3"/>
    <p:sldId id="257" r:id="rId4"/>
    <p:sldId id="269" r:id="rId5"/>
    <p:sldId id="259" r:id="rId6"/>
    <p:sldId id="268" r:id="rId7"/>
    <p:sldId id="260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zh-CN"/>
    </a:defPPr>
    <a:lvl1pPr lvl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1pPr>
    <a:lvl2pPr marL="457200" lvl="1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2pPr>
    <a:lvl3pPr marL="914400" lvl="2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3pPr>
    <a:lvl4pPr marL="1371600" lvl="3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4pPr>
    <a:lvl5pPr marL="1828800" lvl="4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5pPr>
    <a:lvl6pPr marL="2286000" lvl="5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6pPr>
    <a:lvl7pPr marL="2743200" lvl="6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7pPr>
    <a:lvl8pPr marL="3200400" lvl="7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8pPr>
    <a:lvl9pPr marL="3657600" lvl="8" indent="0" algn="l" defTabSz="914400" fontAlgn="base">
      <a:spcBef>
        <a:spcPct val="0"/>
      </a:spcBef>
      <a:spcAft>
        <a:spcPct val="0"/>
      </a:spcAft>
      <a:buClr>
        <a:srgbClr val="000000"/>
      </a:buClr>
      <a:defRPr sz="1800" kern="1200" baseline="0">
        <a:solidFill>
          <a:schemeClr val="tx1"/>
        </a:solidFill>
        <a:latin typeface="Times New Roman" pitchFamily="2" charset="0"/>
        <a:ea typeface="宋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7463"/>
            <a:ext cx="2057400" cy="61087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7463"/>
            <a:ext cx="6052930" cy="61087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2504" cy="49291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196975"/>
            <a:ext cx="4032504" cy="49291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/>
          <a:lstStyle>
            <a:lvl1pPr algn="l" fontAlgn="base">
              <a:defRPr sz="1200">
                <a:solidFill>
                  <a:srgbClr val="898989"/>
                </a:solidFill>
                <a:latin typeface="Times New Roman" pitchFamily="2" charset="0"/>
                <a:ea typeface="MS PMincho" charset="-128"/>
              </a:defRPr>
            </a:lvl1pPr>
          </a:lstStyle>
          <a:p>
            <a:pPr lvl="0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ym typeface="Times New Roman" pitchFamily="2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/>
          <a:lstStyle>
            <a:lvl1pPr algn="ctr" fontAlgn="base">
              <a:defRPr sz="1200">
                <a:solidFill>
                  <a:srgbClr val="898989"/>
                </a:solidFill>
                <a:latin typeface="Times New Roman" pitchFamily="2" charset="0"/>
                <a:ea typeface="MS PMincho" charset="-128"/>
              </a:defRPr>
            </a:lvl1pPr>
          </a:lstStyle>
          <a:p>
            <a:pPr lvl="0">
              <a:spcBef>
                <a:spcPct val="0"/>
              </a:spcBef>
              <a:spcAft>
                <a:spcPct val="0"/>
              </a:spcAft>
            </a:pPr>
            <a:endParaRPr>
              <a:sym typeface="Times New Roman" pitchFamily="2" charset="0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/>
          <a:lstStyle>
            <a:lvl1pPr algn="r" fontAlgn="base">
              <a:defRPr sz="1200">
                <a:solidFill>
                  <a:srgbClr val="898989"/>
                </a:solidFill>
                <a:latin typeface="Times New Roman" pitchFamily="2" charset="0"/>
                <a:ea typeface="MS PMincho" charset="-128"/>
              </a:defRPr>
            </a:lvl1pPr>
          </a:lstStyle>
          <a:p>
            <a:pPr lvl="0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dirty="0">
                <a:sym typeface="Times New Roman" pitchFamily="2" charset="0"/>
              </a:rPr>
              <a:pPr lvl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dirty="0">
              <a:sym typeface="Times New Roman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lvl="0" algn="l" defTabSz="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200" kern="1200">
          <a:solidFill>
            <a:schemeClr val="tx1"/>
          </a:solidFill>
          <a:latin typeface="+mj-lt"/>
          <a:ea typeface="+mj-ea"/>
          <a:cs typeface="+mj-cs"/>
          <a:sym typeface="Impact" charset="0"/>
        </a:defRPr>
      </a:lvl1pPr>
    </p:titleStyle>
    <p:bodyStyle>
      <a:lvl1pPr marL="342900" lvl="0" indent="-3429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Wingdings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1pPr>
      <a:lvl2pPr marL="742950" lvl="1" indent="-28575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2pPr>
      <a:lvl3pPr marL="1143000" lvl="2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3pPr>
      <a:lvl4pPr marL="1600200" lvl="3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4pPr>
      <a:lvl5pPr marL="2057400" lvl="4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5pPr>
      <a:lvl6pPr marL="2514600" lvl="5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6pPr>
      <a:lvl7pPr marL="2971800" lvl="6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7pPr>
      <a:lvl8pPr marL="3429000" lvl="7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8pPr>
      <a:lvl9pPr marL="3886200" lvl="8" indent="-228600" algn="l" defTabSz="0" eaLnBrk="1" fontAlgn="base" latinLnBrk="0" hangingPunct="1">
        <a:spcBef>
          <a:spcPct val="20000"/>
        </a:spcBef>
        <a:spcAft>
          <a:spcPct val="0"/>
        </a:spcAft>
        <a:buClr>
          <a:srgbClr val="10CF9B"/>
        </a:buClr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  <a:sym typeface="Times New Roman" pitchFamily="2" charset="0"/>
        </a:defRPr>
      </a:lvl9pPr>
    </p:bodyStyle>
    <p:otherStyle>
      <a:lvl1pPr lvl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05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/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/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lvl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fontAlgn="base">
        <a:spcBef>
          <a:spcPct val="0"/>
        </a:spcBef>
        <a:spcAft>
          <a:spcPct val="0"/>
        </a:spcAft>
        <a:buClr>
          <a:srgbClr val="000000"/>
        </a:buClr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ctrTitle"/>
          </p:nvPr>
        </p:nvSpPr>
        <p:spPr>
          <a:xfrm>
            <a:off x="259715" y="650240"/>
            <a:ext cx="7938770" cy="1377315"/>
          </a:xfrm>
        </p:spPr>
        <p:txBody>
          <a:bodyPr vert="horz" anchor="ctr">
            <a:noAutofit/>
          </a:bodyPr>
          <a:lstStyle/>
          <a:p>
            <a:pPr algn="ctr" defTabSz="0">
              <a:buNone/>
            </a:pPr>
            <a:r>
              <a:rPr lang="en-US" sz="6000" kern="1200" dirty="0">
                <a:latin typeface="Impact" charset="0"/>
                <a:ea typeface="微软雅黑" charset="-122"/>
                <a:sym typeface="Impact" charset="0"/>
              </a:rPr>
              <a:t>The  shadow   Thief</a:t>
            </a:r>
            <a:endParaRPr lang="en-US" altLang="en-US" sz="6000" kern="1200" dirty="0">
              <a:latin typeface="Impact" charset="0"/>
              <a:ea typeface="微软雅黑" charset="-122"/>
              <a:sym typeface="Impact" charset="0"/>
            </a:endParaRPr>
          </a:p>
        </p:txBody>
      </p:sp>
      <p:sp>
        <p:nvSpPr>
          <p:cNvPr id="4099" name="副标题 2"/>
          <p:cNvSpPr>
            <a:spLocks noGrp="1"/>
          </p:cNvSpPr>
          <p:nvPr>
            <p:ph type="subTitle" idx="1"/>
          </p:nvPr>
        </p:nvSpPr>
        <p:spPr>
          <a:xfrm>
            <a:off x="4994910" y="2006600"/>
            <a:ext cx="3923665" cy="615950"/>
          </a:xfrm>
        </p:spPr>
        <p:txBody>
          <a:bodyPr vert="horz" wrap="square" anchor="t"/>
          <a:lstStyle/>
          <a:p>
            <a:pPr algn="l" defTabSz="0">
              <a:buFont typeface="Wingdings" charset="2"/>
              <a:buNone/>
            </a:pPr>
            <a:r>
              <a:rPr sz="2400" kern="1200">
                <a:latin typeface="微软雅黑" charset="-122"/>
                <a:ea typeface="微软雅黑" charset="-122"/>
                <a:sym typeface="Times New Roman" pitchFamily="2" charset="0"/>
              </a:rPr>
              <a:t>Marc Levy </a:t>
            </a:r>
          </a:p>
        </p:txBody>
      </p:sp>
      <p:pic>
        <p:nvPicPr>
          <p:cNvPr id="2" name="图片 1" descr="99539dcd1070217c-3c39e246a0298783-923df02c5b323d51080a105793ef6ba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700" y="1889125"/>
            <a:ext cx="3559175" cy="49485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82490" y="4937760"/>
            <a:ext cx="4312285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雷梦丽   程孟   刘冰花</a:t>
            </a:r>
          </a:p>
          <a:p>
            <a:r>
              <a:rPr lang="zh-CN" altLang="en-US" sz="3200" b="1"/>
              <a:t>刘曼莉   王艺丹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Our feelings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200" dirty="0"/>
              <a:t>  When we are </a:t>
            </a:r>
            <a:r>
              <a:rPr lang="en-US" altLang="zh-CN" sz="3200" dirty="0" smtClean="0"/>
              <a:t>young, we </a:t>
            </a:r>
            <a:r>
              <a:rPr lang="en-US" altLang="zh-CN" sz="3200" dirty="0"/>
              <a:t>always want to </a:t>
            </a:r>
            <a:r>
              <a:rPr lang="en-US" altLang="zh-CN" sz="3200" dirty="0" smtClean="0"/>
              <a:t>leave our parents to start our independent travel. However, until </a:t>
            </a:r>
            <a:r>
              <a:rPr lang="en-US" altLang="zh-CN" sz="3200" dirty="0"/>
              <a:t>one day</a:t>
            </a:r>
            <a:r>
              <a:rPr lang="en-US" altLang="zh-CN" sz="3200" dirty="0" smtClean="0"/>
              <a:t>, when </a:t>
            </a:r>
            <a:r>
              <a:rPr lang="en-US" altLang="zh-CN" sz="3200" dirty="0"/>
              <a:t>we turned around and found that we have come so far that we forget they are always </a:t>
            </a:r>
            <a:r>
              <a:rPr lang="en-US" altLang="zh-CN" sz="3200" dirty="0" smtClean="0"/>
              <a:t>waiting </a:t>
            </a:r>
            <a:r>
              <a:rPr lang="en-US" altLang="zh-CN" sz="3200" dirty="0"/>
              <a:t>for us behinds us</a:t>
            </a:r>
            <a:r>
              <a:rPr lang="en-US" altLang="zh-CN" sz="3200" dirty="0" smtClean="0"/>
              <a:t>. 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Timely </a:t>
            </a:r>
            <a:r>
              <a:rPr lang="en-US" altLang="zh-CN" sz="3200" b="1" dirty="0">
                <a:solidFill>
                  <a:srgbClr val="0070C0"/>
                </a:solidFill>
              </a:rPr>
              <a:t>filial</a:t>
            </a:r>
            <a:r>
              <a:rPr lang="en-US" altLang="zh-CN" sz="3200" dirty="0"/>
              <a:t>(</a:t>
            </a:r>
            <a:r>
              <a:rPr lang="zh-CN" altLang="en-US" sz="3200" dirty="0"/>
              <a:t>及时行孝）</a:t>
            </a:r>
            <a:r>
              <a:rPr lang="en-US" altLang="zh-CN" sz="3200" dirty="0"/>
              <a:t>is our deepest feeling.</a:t>
            </a:r>
          </a:p>
        </p:txBody>
      </p:sp>
      <p:pic>
        <p:nvPicPr>
          <p:cNvPr id="1032" name="Picture 8" descr="http://5.26923.com/download/pic/000/320/c44fbb4265903291324f6a0d0e6257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929198"/>
            <a:ext cx="2714644" cy="1590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 vert="horz" anchor="ctr"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Background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vert="horz" wrap="square" anchor="t"/>
          <a:lstStyle/>
          <a:p>
            <a:pPr algn="l"/>
            <a:r>
              <a:rPr lang="en-US" sz="3200" dirty="0"/>
              <a:t>  To find the </a:t>
            </a:r>
            <a:r>
              <a:rPr lang="en-US" sz="3200" dirty="0" smtClean="0"/>
              <a:t>small </a:t>
            </a:r>
            <a:r>
              <a:rPr lang="en-US" sz="3200" dirty="0"/>
              <a:t>light that brights our life for all of the shadows that you have stolen</a:t>
            </a:r>
            <a:r>
              <a:rPr lang="en-US" sz="3200" dirty="0" smtClean="0"/>
              <a:t>, which </a:t>
            </a:r>
            <a:r>
              <a:rPr lang="en-US" sz="3200" dirty="0"/>
              <a:t>is our full petition to you.</a:t>
            </a:r>
          </a:p>
          <a:p>
            <a:pPr algn="l"/>
            <a:r>
              <a:rPr lang="en-US" sz="3200" dirty="0"/>
              <a:t>              -&lt;&lt;The shadow Thief&gt;&gt;</a:t>
            </a:r>
            <a:endParaRPr lang="zh-CN" altLang="en-US" sz="3200" dirty="0"/>
          </a:p>
        </p:txBody>
      </p:sp>
      <p:pic>
        <p:nvPicPr>
          <p:cNvPr id="5" name="图片 4" descr="eb7b644ca25101be-cac6eaab2808a495-3271a798eeed13815fe50503afb7e86d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041140" y="3289300"/>
            <a:ext cx="5095240" cy="35617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/>
              <a:t>I</a:t>
            </a:r>
            <a:r>
              <a:rPr lang="en-US" altLang="zh-CN" sz="4800" dirty="0" smtClean="0"/>
              <a:t>ntroduction </a:t>
            </a:r>
            <a:r>
              <a:rPr lang="en-US" altLang="zh-CN" sz="4800" dirty="0"/>
              <a:t>of author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5829312" cy="4929188"/>
          </a:xfrm>
        </p:spPr>
        <p:txBody>
          <a:bodyPr/>
          <a:lstStyle/>
          <a:p>
            <a:r>
              <a:rPr lang="zh-CN" altLang="en-US" sz="3200" dirty="0"/>
              <a:t>马克·李维，英文名MarcLevy，1961年10月16日生，法国人，是法国著名作家，主要作品有《偷影子的人》、《如果一切重来》、《伊斯坦布尔的假期》、《假如这是真的》（If Only it Were True）、《你在哪里》（Will You Be There）、《七日成永恒》（Seven Days for an Eternity）等。</a:t>
            </a:r>
          </a:p>
        </p:txBody>
      </p:sp>
      <p:pic>
        <p:nvPicPr>
          <p:cNvPr id="4" name="图片 3" descr="d7036c9a17f5fda2-ffa315c9897f9e16-7a6b254aaca8f5d3163a8a12f488a5aa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643702" y="1428736"/>
            <a:ext cx="1905000" cy="28581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 vert="horz" anchor="ctr"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</a:t>
            </a:r>
            <a:r>
              <a:rPr lang="en-US" sz="4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rief   </a:t>
            </a:r>
            <a:r>
              <a:rPr lang="en-US" sz="4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 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3929058" y="785794"/>
            <a:ext cx="5214942" cy="5803925"/>
          </a:xfrm>
        </p:spPr>
        <p:txBody>
          <a:bodyPr vert="horz" wrap="square" anchor="t"/>
          <a:lstStyle/>
          <a:p>
            <a:pPr algn="l"/>
            <a:r>
              <a:rPr lang="en-US" sz="3200" dirty="0"/>
              <a:t>   This novel written by French author Marc Levy tells the ignorant boy grew up and mature feeling of family love</a:t>
            </a:r>
            <a:r>
              <a:rPr lang="en-US" sz="3200" dirty="0" smtClean="0"/>
              <a:t>, friendship </a:t>
            </a:r>
            <a:r>
              <a:rPr lang="en-US" sz="3200" dirty="0"/>
              <a:t>and love of the infinite energy .</a:t>
            </a:r>
            <a:r>
              <a:rPr lang="en-US" sz="3200" dirty="0">
                <a:sym typeface="+mn-ea"/>
              </a:rPr>
              <a:t> two periods of his life</a:t>
            </a:r>
            <a:r>
              <a:rPr lang="en-US" sz="3200" dirty="0" smtClean="0">
                <a:sym typeface="+mn-ea"/>
              </a:rPr>
              <a:t>: first  </a:t>
            </a:r>
            <a:r>
              <a:rPr lang="en-US" sz="3200" dirty="0">
                <a:sym typeface="+mn-ea"/>
              </a:rPr>
              <a:t>the main as12-years-old boy in new school and new town</a:t>
            </a:r>
            <a:r>
              <a:rPr lang="en-US" sz="3200" dirty="0" smtClean="0">
                <a:sym typeface="+mn-ea"/>
              </a:rPr>
              <a:t>. Later </a:t>
            </a:r>
            <a:r>
              <a:rPr lang="en-US" sz="3200" dirty="0">
                <a:sym typeface="+mn-ea"/>
              </a:rPr>
              <a:t>he as a young adult at medical school.</a:t>
            </a:r>
            <a:endParaRPr lang="en-US" sz="3200" dirty="0"/>
          </a:p>
        </p:txBody>
      </p:sp>
      <p:pic>
        <p:nvPicPr>
          <p:cNvPr id="7174" name="Picture 6" descr="http://img4.duitang.com/uploads/item/201408/15/20140815202654_S4X4X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527493" cy="2071702"/>
          </a:xfrm>
          <a:prstGeom prst="rect">
            <a:avLst/>
          </a:prstGeom>
          <a:noFill/>
        </p:spPr>
      </p:pic>
      <p:pic>
        <p:nvPicPr>
          <p:cNvPr id="7176" name="Picture 8" descr="http://www.feizl.com/upload2007/2011_04/1104032337334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929066"/>
            <a:ext cx="3429024" cy="2134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>
            <a:normAutofit/>
          </a:bodyPr>
          <a:lstStyle/>
          <a:p>
            <a:r>
              <a:rPr lang="en-US" sz="4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endParaRPr lang="en-US" sz="4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endParaRPr lang="en-US" altLang="zh-CN" sz="4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2232025"/>
          </a:xfrm>
        </p:spPr>
        <p:txBody>
          <a:bodyPr/>
          <a:lstStyle/>
          <a:p>
            <a:r>
              <a:rPr lang="en-US" altLang="zh-CN" sz="3200" dirty="0"/>
              <a:t>In the first part</a:t>
            </a:r>
            <a:r>
              <a:rPr lang="en-US" altLang="zh-CN" sz="3200" dirty="0" smtClean="0"/>
              <a:t>, the </a:t>
            </a:r>
            <a:r>
              <a:rPr lang="en-US" altLang="zh-CN" sz="3200" dirty="0"/>
              <a:t>boy's father leaves home </a:t>
            </a:r>
            <a:r>
              <a:rPr lang="en-US" altLang="zh-CN" sz="3200" dirty="0" smtClean="0"/>
              <a:t>suddenly, </a:t>
            </a:r>
            <a:r>
              <a:rPr lang="en-US" altLang="zh-CN" sz="3200" dirty="0"/>
              <a:t>He experiences his first love and his early struggles to find his place in the school</a:t>
            </a:r>
            <a:r>
              <a:rPr lang="en-US" altLang="zh-CN" sz="3200" dirty="0" smtClean="0"/>
              <a:t>.</a:t>
            </a:r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592455" y="332740"/>
            <a:ext cx="595376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brief   </a:t>
            </a:r>
            <a:r>
              <a:rPr lang="en-US" sz="4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introduction </a:t>
            </a:r>
            <a:endParaRPr lang="zh-CN" alt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3500438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+mn-lt"/>
              </a:rPr>
              <a:t>In the second part</a:t>
            </a:r>
            <a:r>
              <a:rPr lang="en-US" altLang="zh-CN" sz="3200" dirty="0" smtClean="0">
                <a:latin typeface="+mn-lt"/>
              </a:rPr>
              <a:t>, he </a:t>
            </a:r>
            <a:r>
              <a:rPr lang="en-US" altLang="zh-CN" sz="3200" dirty="0" smtClean="0">
                <a:latin typeface="+mn-lt"/>
              </a:rPr>
              <a:t>falls in love</a:t>
            </a:r>
            <a:r>
              <a:rPr lang="en-US" altLang="zh-CN" sz="3200" dirty="0" smtClean="0">
                <a:latin typeface="+mn-lt"/>
              </a:rPr>
              <a:t>, deal </a:t>
            </a:r>
            <a:r>
              <a:rPr lang="en-US" altLang="zh-CN" sz="3200" dirty="0" smtClean="0">
                <a:latin typeface="+mn-lt"/>
              </a:rPr>
              <a:t>with his mother's death and finds his true love.</a:t>
            </a:r>
            <a:endParaRPr lang="en-US" altLang="zh-CN" sz="3200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 vert="horz" anchor="ctr">
            <a:normAutofit/>
          </a:bodyPr>
          <a:lstStyle/>
          <a:p>
            <a:r>
              <a:rPr lang="en-US" sz="4800">
                <a:sym typeface="+mn-ea"/>
              </a:rPr>
              <a:t>The main characters</a:t>
            </a:r>
            <a:endParaRPr lang="en-US" sz="4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vert="horz" wrap="square" anchor="t"/>
          <a:lstStyle/>
          <a:p>
            <a:pPr algn="l"/>
            <a:r>
              <a:rPr lang="en-US" sz="3200" dirty="0">
                <a:ln/>
                <a:solidFill>
                  <a:schemeClr val="accent4"/>
                </a:solidFill>
              </a:rPr>
              <a:t>his dream lover 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Elizabeth</a:t>
            </a:r>
            <a:endParaRPr lang="en-US" sz="3200" dirty="0">
              <a:ln/>
              <a:solidFill>
                <a:schemeClr val="accent4"/>
              </a:solidFill>
            </a:endParaRPr>
          </a:p>
          <a:p>
            <a:pPr algn="l"/>
            <a:r>
              <a:rPr lang="en-US" sz="3200" dirty="0">
                <a:ln/>
                <a:solidFill>
                  <a:schemeClr val="accent4"/>
                </a:solidFill>
              </a:rPr>
              <a:t>his worst enemy named</a:t>
            </a:r>
            <a:r>
              <a:rPr lang="en-US" sz="32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Mag</a:t>
            </a:r>
            <a:r>
              <a:rPr lang="en-US" sz="3200" dirty="0">
                <a:ln/>
                <a:solidFill>
                  <a:schemeClr val="accent4"/>
                </a:solidFill>
                <a:effectLst/>
              </a:rPr>
              <a:t> </a:t>
            </a:r>
          </a:p>
          <a:p>
            <a:pPr algn="l"/>
            <a:r>
              <a:rPr lang="en-US" sz="3200" dirty="0">
                <a:ln/>
                <a:solidFill>
                  <a:schemeClr val="accent4"/>
                </a:solidFill>
              </a:rPr>
              <a:t>his adult friend whose name is </a:t>
            </a:r>
            <a:r>
              <a:rPr lang="en-US" sz="32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Ivan</a:t>
            </a:r>
          </a:p>
          <a:p>
            <a:pPr algn="l"/>
            <a:r>
              <a:rPr lang="en-US" sz="3200" dirty="0">
                <a:ln/>
                <a:solidFill>
                  <a:schemeClr val="accent4"/>
                </a:solidFill>
              </a:rPr>
              <a:t>his extremely vital friend whose name is </a:t>
            </a:r>
            <a:r>
              <a:rPr lang="en-US" sz="3200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Luc</a:t>
            </a:r>
            <a:r>
              <a:rPr lang="en-US" sz="3200" dirty="0">
                <a:ln/>
                <a:solidFill>
                  <a:schemeClr val="accent4"/>
                </a:solidFill>
              </a:rPr>
              <a:t>.</a:t>
            </a:r>
          </a:p>
        </p:txBody>
      </p:sp>
      <p:sp>
        <p:nvSpPr>
          <p:cNvPr id="2" name="AutoShape 2" descr="http://img5.imgtn.bdimg.com/it/u=1603181103,3956710482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4" name="AutoShape 4" descr="http://img5.imgtn.bdimg.com/it/u=1603181103,3956710482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6" name="Picture 6" descr="http://pic17.nipic.com/20111026/8184635_15292157512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071942"/>
            <a:ext cx="2928958" cy="2196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 vert="horz" anchor="ctr">
            <a:normAutofit/>
          </a:bodyPr>
          <a:lstStyle/>
          <a:p>
            <a:r>
              <a:rPr lang="en-US" sz="4800" dirty="0" smtClean="0">
                <a:sym typeface="+mn-ea"/>
              </a:rPr>
              <a:t>writing </a:t>
            </a:r>
            <a:r>
              <a:rPr lang="en-US" sz="4800" dirty="0">
                <a:sym typeface="+mn-ea"/>
              </a:rPr>
              <a:t>style</a:t>
            </a:r>
            <a:endParaRPr lang="en-US" sz="4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214810" y="1196975"/>
            <a:ext cx="4471990" cy="4929188"/>
          </a:xfrm>
        </p:spPr>
        <p:txBody>
          <a:bodyPr vert="horz" wrap="square" anchor="t"/>
          <a:lstStyle/>
          <a:p>
            <a:pPr algn="l"/>
            <a:r>
              <a:rPr lang="en-US" sz="3200" dirty="0"/>
              <a:t>  His </a:t>
            </a:r>
            <a:r>
              <a:rPr lang="en-US" sz="3200" dirty="0" smtClean="0"/>
              <a:t>writing </a:t>
            </a:r>
            <a:r>
              <a:rPr lang="en-US" sz="3200" dirty="0"/>
              <a:t>style is </a:t>
            </a:r>
            <a:r>
              <a:rPr lang="en-US" sz="3200" b="1" dirty="0">
                <a:solidFill>
                  <a:srgbClr val="0070C0"/>
                </a:solidFill>
              </a:rPr>
              <a:t>flexible</a:t>
            </a:r>
            <a:r>
              <a:rPr lang="en-US" sz="3200" dirty="0" smtClean="0"/>
              <a:t>, </a:t>
            </a:r>
            <a:r>
              <a:rPr lang="en-US" sz="3200" b="1" dirty="0" smtClean="0">
                <a:solidFill>
                  <a:srgbClr val="0070C0"/>
                </a:solidFill>
              </a:rPr>
              <a:t>marvelous</a:t>
            </a:r>
            <a:r>
              <a:rPr lang="en-US" sz="3200" dirty="0" smtClean="0"/>
              <a:t> </a:t>
            </a:r>
            <a:r>
              <a:rPr lang="en-US" sz="3200" dirty="0"/>
              <a:t>and </a:t>
            </a:r>
            <a:r>
              <a:rPr lang="en-US" sz="3200" b="1" dirty="0">
                <a:solidFill>
                  <a:srgbClr val="0070C0"/>
                </a:solidFill>
              </a:rPr>
              <a:t>adventurous stuff</a:t>
            </a:r>
            <a:r>
              <a:rPr lang="en-US" sz="3200" dirty="0" smtClean="0"/>
              <a:t>. He </a:t>
            </a:r>
            <a:r>
              <a:rPr lang="en-US" sz="3200" dirty="0"/>
              <a:t>gets great achievement</a:t>
            </a:r>
            <a:r>
              <a:rPr lang="en-US" sz="3200" dirty="0" smtClean="0"/>
              <a:t>, but </a:t>
            </a:r>
            <a:r>
              <a:rPr lang="en-US" sz="3200" dirty="0"/>
              <a:t>he always maintains an attitude of modesty</a:t>
            </a:r>
            <a:r>
              <a:rPr lang="en-US" sz="3200" dirty="0" smtClean="0"/>
              <a:t>. And </a:t>
            </a:r>
            <a:r>
              <a:rPr lang="en-US" sz="3200" dirty="0"/>
              <a:t>there are two elements that be kept</a:t>
            </a:r>
            <a:r>
              <a:rPr lang="en-US" sz="3200" dirty="0" smtClean="0"/>
              <a:t>: trip </a:t>
            </a:r>
            <a:r>
              <a:rPr lang="en-US" sz="3200" dirty="0"/>
              <a:t>and whimsy.</a:t>
            </a:r>
          </a:p>
        </p:txBody>
      </p:sp>
      <p:pic>
        <p:nvPicPr>
          <p:cNvPr id="4098" name="Picture 2" descr="http://blog.cntv.cn/attachments/simg/201301/05/63867d0c9913288b0a827d92033f17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3729014" cy="4873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 vert="horz" anchor="ctr">
            <a:normAutofit/>
          </a:bodyPr>
          <a:lstStyle/>
          <a:p>
            <a:r>
              <a:rPr lang="en-US" sz="4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Celebrity comprehension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vert="horz" wrap="square" anchor="t"/>
          <a:lstStyle/>
          <a:p>
            <a:pPr algn="l"/>
            <a:r>
              <a:rPr lang="en-US" sz="3200" dirty="0"/>
              <a:t>  This book makes me deeply moved and even to tears</a:t>
            </a:r>
            <a:r>
              <a:rPr lang="en-US" sz="3200" dirty="0" smtClean="0"/>
              <a:t>. She </a:t>
            </a:r>
            <a:r>
              <a:rPr lang="en-US" sz="3200" dirty="0"/>
              <a:t>is pure and fresh</a:t>
            </a:r>
            <a:r>
              <a:rPr lang="en-US" sz="3200" dirty="0" smtClean="0"/>
              <a:t>, full </a:t>
            </a:r>
            <a:r>
              <a:rPr lang="en-US" sz="3200" dirty="0"/>
              <a:t>of little happiness</a:t>
            </a:r>
            <a:r>
              <a:rPr lang="en-US" sz="3200" dirty="0" smtClean="0"/>
              <a:t>. She </a:t>
            </a:r>
            <a:r>
              <a:rPr lang="en-US" sz="3200" dirty="0"/>
              <a:t>lets me have a wonderful time and has kept the heart throb(</a:t>
            </a:r>
            <a:r>
              <a:rPr lang="zh-CN" altLang="en-US" sz="3200" dirty="0"/>
              <a:t>心里的悸动）</a:t>
            </a:r>
            <a:r>
              <a:rPr lang="en-US" sz="3200" dirty="0"/>
              <a:t> and childlike innocence soul</a:t>
            </a:r>
            <a:r>
              <a:rPr lang="en-US" sz="3200" dirty="0" smtClean="0"/>
              <a:t>. In </a:t>
            </a:r>
            <a:r>
              <a:rPr lang="en-US" sz="3200" dirty="0"/>
              <a:t>a word</a:t>
            </a:r>
            <a:r>
              <a:rPr lang="en-US" sz="3200" dirty="0" smtClean="0"/>
              <a:t>, this </a:t>
            </a:r>
            <a:r>
              <a:rPr lang="en-US" sz="3200" dirty="0"/>
              <a:t>reading makes me feel really happy.</a:t>
            </a:r>
          </a:p>
          <a:p>
            <a:pPr algn="l"/>
            <a:r>
              <a:rPr lang="en-US" sz="3200" dirty="0"/>
              <a:t>                                  </a:t>
            </a:r>
            <a:r>
              <a:rPr lang="en-US" sz="3200" dirty="0" smtClean="0"/>
              <a:t>——</a:t>
            </a:r>
            <a:r>
              <a:rPr lang="en-US" sz="3200" dirty="0" err="1"/>
              <a:t>F</a:t>
            </a:r>
            <a:r>
              <a:rPr lang="en-US" sz="3200" dirty="0" err="1" smtClean="0"/>
              <a:t>ramboise</a:t>
            </a:r>
            <a:r>
              <a:rPr lang="en-US" sz="3200" dirty="0" smtClean="0"/>
              <a:t>  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17463"/>
            <a:ext cx="8229600" cy="890587"/>
          </a:xfrm>
        </p:spPr>
        <p:txBody>
          <a:bodyPr vert="horz" anchor="ctr">
            <a:normAutofit/>
          </a:bodyPr>
          <a:lstStyle/>
          <a:p>
            <a:r>
              <a:rPr lang="en-US" sz="4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author's feeling 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4686304" cy="4929188"/>
          </a:xfrm>
        </p:spPr>
        <p:txBody>
          <a:bodyPr vert="horz" wrap="square" anchor="t"/>
          <a:lstStyle/>
          <a:p>
            <a:pPr algn="l"/>
            <a:r>
              <a:rPr lang="en-US" sz="3200" dirty="0"/>
              <a:t>  Marc Levy</a:t>
            </a:r>
            <a:r>
              <a:rPr lang="en-US" sz="3200" dirty="0" smtClean="0"/>
              <a:t>: To </a:t>
            </a:r>
            <a:r>
              <a:rPr lang="en-US" sz="3200" dirty="0"/>
              <a:t>an extent</a:t>
            </a:r>
            <a:r>
              <a:rPr lang="en-US" sz="3200" dirty="0" smtClean="0"/>
              <a:t>, we </a:t>
            </a:r>
            <a:r>
              <a:rPr lang="en-US" sz="3200" dirty="0"/>
              <a:t>all have this ability that we can talk with shadow</a:t>
            </a:r>
            <a:r>
              <a:rPr lang="en-US" sz="3200" dirty="0" smtClean="0"/>
              <a:t>. As </a:t>
            </a:r>
            <a:r>
              <a:rPr lang="en-US" sz="3200" dirty="0"/>
              <a:t>long as we are willing to listen and care </a:t>
            </a:r>
            <a:r>
              <a:rPr lang="en-US" sz="3200" dirty="0" smtClean="0"/>
              <a:t>sincerely </a:t>
            </a:r>
            <a:r>
              <a:rPr lang="en-US" sz="3200" dirty="0"/>
              <a:t>about our friends</a:t>
            </a:r>
            <a:r>
              <a:rPr lang="en-US" sz="3200" dirty="0" smtClean="0"/>
              <a:t>, we </a:t>
            </a:r>
            <a:r>
              <a:rPr lang="en-US" sz="3200" dirty="0"/>
              <a:t>can hear these words that they dare not say.</a:t>
            </a:r>
          </a:p>
        </p:txBody>
      </p:sp>
      <p:pic>
        <p:nvPicPr>
          <p:cNvPr id="2050" name="Picture 2" descr="http://www.qqya.com/userimg/3058/1301161F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000240"/>
            <a:ext cx="4286250" cy="3600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CC2"/>
      </a:accent6>
      <a:hlink>
        <a:srgbClr val="E2D700"/>
      </a:hlink>
      <a:folHlink>
        <a:srgbClr val="85DFD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461</Words>
  <Application>Kingsoft Office WPP</Application>
  <PresentationFormat>全屏显示(4:3)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主题​​</vt:lpstr>
      <vt:lpstr>默认设计模板</vt:lpstr>
      <vt:lpstr>The  shadow   Thief</vt:lpstr>
      <vt:lpstr>Background</vt:lpstr>
      <vt:lpstr>Introduction of author</vt:lpstr>
      <vt:lpstr> Brief   introduction </vt:lpstr>
      <vt:lpstr>  </vt:lpstr>
      <vt:lpstr>The main characters</vt:lpstr>
      <vt:lpstr>writing style</vt:lpstr>
      <vt:lpstr>Celebrity comprehension</vt:lpstr>
      <vt:lpstr>The author's feeling </vt:lpstr>
      <vt:lpstr>Our feelings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TP-植物动物</dc:subject>
  <dc:creator>果因PPT工作室</dc:creator>
  <cp:keywords>XS-普屏 4：3;SC-淡绿色;BG-浅色;DH-静态</cp:keywords>
  <cp:lastModifiedBy>Celina</cp:lastModifiedBy>
  <cp:revision>18</cp:revision>
  <dcterms:created xsi:type="dcterms:W3CDTF">2012-02-25T21:16:00Z</dcterms:created>
  <dcterms:modified xsi:type="dcterms:W3CDTF">2015-12-29T14:14:47Z</dcterms:modified>
  <cp:category>UDi-主题模板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