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3" r:id="rId5"/>
    <p:sldId id="257" r:id="rId6"/>
    <p:sldId id="259" r:id="rId7"/>
    <p:sldId id="292" r:id="rId8"/>
    <p:sldId id="293" r:id="rId9"/>
    <p:sldId id="294" r:id="rId10"/>
    <p:sldId id="295" r:id="rId11"/>
    <p:sldId id="296" r:id="rId12"/>
    <p:sldId id="268" r:id="rId13"/>
    <p:sldId id="297" r:id="rId14"/>
    <p:sldId id="298" r:id="rId15"/>
    <p:sldId id="299" r:id="rId16"/>
    <p:sldId id="265" r:id="rId17"/>
    <p:sldId id="321" r:id="rId18"/>
    <p:sldId id="260" r:id="rId19"/>
    <p:sldId id="322" r:id="rId20"/>
    <p:sldId id="334" r:id="rId21"/>
    <p:sldId id="354" r:id="rId22"/>
    <p:sldId id="355" r:id="rId23"/>
    <p:sldId id="356" r:id="rId24"/>
    <p:sldId id="357" r:id="rId25"/>
    <p:sldId id="377" r:id="rId26"/>
    <p:sldId id="378" r:id="rId27"/>
    <p:sldId id="380" r:id="rId28"/>
    <p:sldId id="382" r:id="rId29"/>
    <p:sldId id="384" r:id="rId30"/>
    <p:sldId id="385" r:id="rId31"/>
    <p:sldId id="386" r:id="rId32"/>
    <p:sldId id="387" r:id="rId33"/>
    <p:sldId id="379" r:id="rId34"/>
    <p:sldId id="273" r:id="rId35"/>
    <p:sldId id="270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045B"/>
    <a:srgbClr val="1702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07D1B-BDD6-40C2-B844-1E83EBF422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20.emf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23.jpeg"/><Relationship Id="rId2" Type="http://schemas.openxmlformats.org/officeDocument/2006/relationships/image" Target="../media/image20.emf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microsoft.com/office/2007/relationships/media" Target="file:///E:\&#25945;&#26696;\5&#31532;&#20116;&#20876;&#25945;&#26696;\2.5&#12298;&#28373;&#29579;&#38401;&#24207;&#12299;\&#28373;&#29579;&#38401;&#24207;\&#12298;&#28373;&#29579;&#38401;&#24207;&#12299;&#35838;&#20214;201509\&#28373;&#29579;&#38401;&#24207;.mp3" TargetMode="External"/><Relationship Id="rId3" Type="http://schemas.openxmlformats.org/officeDocument/2006/relationships/audio" Target="file:///E:\&#25945;&#26696;\5&#31532;&#20116;&#20876;&#25945;&#26696;\2.5&#12298;&#28373;&#29579;&#38401;&#24207;&#12299;\&#28373;&#29579;&#38401;&#24207;\&#12298;&#28373;&#29579;&#38401;&#24207;&#12299;&#35838;&#20214;201509\&#28373;&#29579;&#38401;&#24207;.mp3" TargetMode="External"/><Relationship Id="rId2" Type="http://schemas.openxmlformats.org/officeDocument/2006/relationships/hyperlink" Target="&#12298;&#28373;&#29579;&#38401;&#24207;&#12299;&#35829;&#35835;&#21160;&#30011;.swf" TargetMode="External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image" Target="../media/image30.png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31.emf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.xml"/><Relationship Id="rId2" Type="http://schemas.openxmlformats.org/officeDocument/2006/relationships/image" Target="../media/image40.jpeg"/><Relationship Id="rId1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 (1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57530" y="0"/>
            <a:ext cx="12661265" cy="6858000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8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46722" y="3517101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220" y="922020"/>
            <a:ext cx="10057765" cy="2806065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7675" y="3517265"/>
            <a:ext cx="2961640" cy="1466850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69265" y="0"/>
            <a:ext cx="9228455" cy="542925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69265" y="6487160"/>
            <a:ext cx="12661265" cy="38481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9" name="矩形 8"/>
          <p:cNvSpPr/>
          <p:nvPr/>
        </p:nvSpPr>
        <p:spPr>
          <a:xfrm>
            <a:off x="-113030" y="3872230"/>
            <a:ext cx="4975225" cy="2470785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关注微信公众号  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与子偕教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提供同步优质教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学设计教学课件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flipH="1">
            <a:off x="9340948" y="3333481"/>
            <a:ext cx="2700996" cy="353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6"/>
          <p:cNvSpPr txBox="1">
            <a:spLocks noChangeArrowheads="1"/>
          </p:cNvSpPr>
          <p:nvPr/>
        </p:nvSpPr>
        <p:spPr bwMode="auto">
          <a:xfrm>
            <a:off x="490855" y="1216660"/>
            <a:ext cx="1104074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800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滕王阁面临赣江，处于赣江和抚河交汇处。由唐高祖之子滕王李元婴任都督时，于公元653年下令在江西南昌修建。以封号为名。</a:t>
            </a:r>
            <a:endParaRPr lang="zh-CN" altLang="en-US" sz="2800" b="1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145587" y="85022"/>
            <a:ext cx="3929062" cy="1400176"/>
            <a:chOff x="0" y="0"/>
            <a:chExt cx="3929090" cy="1400182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12"/>
            <p:cNvSpPr txBox="1">
              <a:spLocks noChangeArrowheads="1"/>
            </p:cNvSpPr>
            <p:nvPr/>
          </p:nvSpPr>
          <p:spPr bwMode="auto">
            <a:xfrm>
              <a:off x="857256" y="338139"/>
              <a:ext cx="3071834" cy="706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zh-CN" sz="4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关于滕王阁</a:t>
              </a:r>
              <a:endParaRPr lang="zh-CN" altLang="zh-CN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" name="文本框 26"/>
          <p:cNvSpPr txBox="1">
            <a:spLocks noChangeArrowheads="1"/>
          </p:cNvSpPr>
          <p:nvPr/>
        </p:nvSpPr>
        <p:spPr bwMode="auto">
          <a:xfrm>
            <a:off x="490855" y="2794635"/>
            <a:ext cx="10207625" cy="389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此楼在历史上迭废迭兴达</a:t>
            </a:r>
            <a:r>
              <a:rPr lang="en-US" altLang="zh-CN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28</a:t>
            </a: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次。现在的滕王阁楼于</a:t>
            </a:r>
            <a:r>
              <a:rPr lang="en-US" altLang="zh-CN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1989</a:t>
            </a: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</a:t>
            </a: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日竣工，全楼九层，高</a:t>
            </a:r>
            <a:r>
              <a:rPr lang="en-US" altLang="zh-CN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57.5</a:t>
            </a: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米，背城临江，距唐代遗址百余米。滕王阁始建于唐代，后几经兴废，明代景泰年间，巡抚都御使韩雍重修，其规模为：三层，高</a:t>
            </a:r>
            <a:r>
              <a:rPr lang="en-US" altLang="zh-CN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27</a:t>
            </a: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米，宽约</a:t>
            </a:r>
            <a:r>
              <a:rPr lang="en-US" altLang="zh-CN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14</a:t>
            </a: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米。今重修后的滕王阁，连地下室共九层，高</a:t>
            </a:r>
            <a:r>
              <a:rPr lang="en-US" altLang="zh-CN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57.5 </a:t>
            </a: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米，占地达</a:t>
            </a:r>
            <a:r>
              <a:rPr lang="en-US" altLang="zh-CN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47000</a:t>
            </a: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平方米。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flipH="1">
            <a:off x="9340948" y="3333481"/>
            <a:ext cx="2700996" cy="353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6"/>
          <p:cNvSpPr txBox="1">
            <a:spLocks noChangeArrowheads="1"/>
          </p:cNvSpPr>
          <p:nvPr/>
        </p:nvSpPr>
        <p:spPr bwMode="auto">
          <a:xfrm>
            <a:off x="490855" y="964565"/>
            <a:ext cx="7658735" cy="5908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00B0F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滕王阁为历代封建士大夫们迎送和宴请宾客之处。明代开国皇帝朱元璋也曾设宴阁上，命诸臣、文人赋诗真词，观看灯火。</a:t>
            </a:r>
            <a:r>
              <a:rPr lang="en-US" altLang="zh-CN" sz="2800" b="1">
                <a:solidFill>
                  <a:srgbClr val="00B0F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1926</a:t>
            </a:r>
            <a:r>
              <a:rPr lang="zh-CN" altLang="en-US" sz="2800" b="1">
                <a:solidFill>
                  <a:srgbClr val="00B0F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年军阀混战时，被北洋军阀邓如琢部纵火烧毁。建国后，江西省政府重建滕王阁。重建后的滕王阁，无论其高度，还是面积，均远胜于历代四阁，同时也大超过了现在的黄鹤楼和岳阳楼，仍然居于三大名楼之首。如今滕王阁已成了南昌，也是江西省的一处重要的旅游景点。</a:t>
            </a:r>
            <a:endParaRPr lang="zh-CN" altLang="en-US" sz="2800" b="1" kern="0" dirty="0">
              <a:solidFill>
                <a:srgbClr val="00B0F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145587" y="85022"/>
            <a:ext cx="3929062" cy="1400176"/>
            <a:chOff x="0" y="0"/>
            <a:chExt cx="3929090" cy="1400182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12"/>
            <p:cNvSpPr txBox="1">
              <a:spLocks noChangeArrowheads="1"/>
            </p:cNvSpPr>
            <p:nvPr/>
          </p:nvSpPr>
          <p:spPr bwMode="auto">
            <a:xfrm>
              <a:off x="857256" y="338139"/>
              <a:ext cx="3071834" cy="706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zh-CN" sz="4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关于滕王阁</a:t>
              </a:r>
              <a:endParaRPr lang="zh-CN" altLang="zh-CN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3" name="图片 2" descr="timg (7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9730" y="6985"/>
            <a:ext cx="4226560" cy="3470910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9" name="图片 8" descr="timg (6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9095" y="3737610"/>
            <a:ext cx="4227195" cy="2974975"/>
          </a:xfrm>
          <a:prstGeom prst="rect">
            <a:avLst/>
          </a:prstGeom>
          <a:solidFill>
            <a:schemeClr val="lt1"/>
          </a:solidFill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flipH="1">
            <a:off x="9340948" y="3333481"/>
            <a:ext cx="2700996" cy="353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6"/>
          <p:cNvSpPr txBox="1">
            <a:spLocks noChangeArrowheads="1"/>
          </p:cNvSpPr>
          <p:nvPr/>
        </p:nvSpPr>
        <p:spPr bwMode="auto">
          <a:xfrm>
            <a:off x="5629910" y="964565"/>
            <a:ext cx="6524625" cy="5908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sz="2800" b="1">
                <a:solidFill>
                  <a:srgbClr val="00206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滕王阁之所以享有巨大名声，很大程度上归功于一篇脍炙人口的散文《滕王阁序》。传说当时诗人王勃探亲路过南昌，正赶上阎都督重修滕王阁后，在阁上大宴宾客，王勃当场一气写下这篇令在座宾客赞服的《秋日登洪府滕王阁饯别序》（即《滕王阁序》），王勃作序后，又有王仲舒作记，王绪作赋，历史上称为“三王文章</a:t>
            </a:r>
            <a:r>
              <a:rPr lang="en-US" sz="2800" b="1">
                <a:solidFill>
                  <a:srgbClr val="00206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sz="2800" b="1">
                <a:solidFill>
                  <a:srgbClr val="00206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sz="2800" b="1">
              <a:solidFill>
                <a:srgbClr val="00206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145587" y="85022"/>
            <a:ext cx="3929062" cy="1400176"/>
            <a:chOff x="0" y="0"/>
            <a:chExt cx="3929090" cy="1400182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12"/>
            <p:cNvSpPr txBox="1">
              <a:spLocks noChangeArrowheads="1"/>
            </p:cNvSpPr>
            <p:nvPr/>
          </p:nvSpPr>
          <p:spPr bwMode="auto">
            <a:xfrm>
              <a:off x="857256" y="338139"/>
              <a:ext cx="3071834" cy="706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zh-CN" sz="4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关于滕王阁</a:t>
              </a:r>
              <a:endParaRPr lang="zh-CN" altLang="zh-CN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3" name="图片 2" descr="timg (4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85" y="1130300"/>
            <a:ext cx="5010150" cy="5742305"/>
          </a:xfrm>
          <a:prstGeom prst="rect">
            <a:avLst/>
          </a:prstGeom>
          <a:solidFill>
            <a:schemeClr val="lt1"/>
          </a:solidFill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8569388" y="0"/>
            <a:ext cx="3356830" cy="4445391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87045" y="261620"/>
            <a:ext cx="7292340" cy="407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滕王高阁临江渚，佩玉鸣鸾罢歌舞。</a:t>
            </a:r>
            <a:endParaRPr lang="zh-CN" altLang="en-US" sz="3600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画栋朝飞南浦云，朱帘暮卷西山雨。</a:t>
            </a:r>
            <a:endParaRPr lang="zh-CN" altLang="en-US" sz="3600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闲云潭影日悠悠，物换星移几度秋。</a:t>
            </a:r>
            <a:endParaRPr lang="zh-CN" altLang="en-US" sz="3600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阁中帝子今何在？槛外长江空自流。</a:t>
            </a:r>
            <a:endParaRPr lang="zh-CN" altLang="en-US" sz="3600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4" name="矩形 10243"/>
          <p:cNvSpPr/>
          <p:nvPr/>
        </p:nvSpPr>
        <p:spPr>
          <a:xfrm>
            <a:off x="7568565" y="261620"/>
            <a:ext cx="292798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</a:pPr>
            <a:r>
              <a:rPr lang="en-US" altLang="zh-CN" sz="4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4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滕</a:t>
            </a:r>
            <a:endParaRPr lang="zh-CN" altLang="en-US" sz="48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l">
              <a:buClrTx/>
            </a:pPr>
            <a:r>
              <a:rPr lang="zh-CN" altLang="en-US" sz="4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王</a:t>
            </a:r>
            <a:endParaRPr lang="zh-CN" altLang="en-US" sz="48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l">
              <a:buClrTx/>
            </a:pPr>
            <a:r>
              <a:rPr lang="zh-CN" altLang="en-US" sz="4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阁</a:t>
            </a:r>
            <a:endParaRPr lang="zh-CN" altLang="en-US" sz="48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l">
              <a:buClrTx/>
            </a:pPr>
            <a:r>
              <a:rPr lang="zh-CN" altLang="en-US" sz="4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诗</a:t>
            </a:r>
            <a:endParaRPr lang="zh-CN" altLang="en-US" sz="48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0755" y="4422775"/>
            <a:ext cx="10018395" cy="22510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26"/>
          <p:cNvSpPr txBox="1">
            <a:spLocks noChangeArrowheads="1"/>
          </p:cNvSpPr>
          <p:nvPr/>
        </p:nvSpPr>
        <p:spPr bwMode="auto">
          <a:xfrm>
            <a:off x="1212850" y="4578985"/>
            <a:ext cx="976566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高高的滕王阁正对着江心小洲，想当年建阁的滕王已经死去，坐着鸾铃马车，挂着琳琅玉佩，来到阁上，举行宴会，那种豪华的场面，已经一去不复返了。阁内画栋珠帘冷落可怜，只有南浦的云，西山的雨，暮暮朝朝，与它为伴。悠闲的白云，深潭（指江）的影子，不知经过了多少春秋。滕王死去了，可槛外的长江却是永恒地东流。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244" grpId="0"/>
      <p:bldP spid="4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14"/>
          <p:cNvCxnSpPr>
            <a:cxnSpLocks noChangeShapeType="1"/>
          </p:cNvCxnSpPr>
          <p:nvPr/>
        </p:nvCxnSpPr>
        <p:spPr bwMode="auto">
          <a:xfrm flipH="1">
            <a:off x="796925" y="3308985"/>
            <a:ext cx="10567035" cy="8001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15"/>
          <p:cNvCxnSpPr>
            <a:cxnSpLocks noChangeShapeType="1"/>
          </p:cNvCxnSpPr>
          <p:nvPr/>
        </p:nvCxnSpPr>
        <p:spPr bwMode="auto">
          <a:xfrm>
            <a:off x="5960745" y="527685"/>
            <a:ext cx="29845" cy="584200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图片 2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16325" y="410845"/>
            <a:ext cx="169926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799205" y="661035"/>
            <a:ext cx="144653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序言</a:t>
            </a:r>
            <a:endParaRPr lang="zh-CN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2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02705" y="436880"/>
            <a:ext cx="1422400" cy="1216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606540" y="691515"/>
            <a:ext cx="14986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骈文</a:t>
            </a:r>
            <a:endParaRPr lang="zh-CN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49"/>
          <p:cNvSpPr txBox="1">
            <a:spLocks noChangeArrowheads="1"/>
          </p:cNvSpPr>
          <p:nvPr/>
        </p:nvSpPr>
        <p:spPr bwMode="auto">
          <a:xfrm>
            <a:off x="6162675" y="1687195"/>
            <a:ext cx="5387340" cy="1414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骈文，是魏晋后产生的一种新文体，又称骈俪文。南北朝是骈体文的全盛时期。</a:t>
            </a:r>
            <a:endParaRPr lang="zh-CN" altLang="en-US" sz="14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49"/>
          <p:cNvSpPr txBox="1">
            <a:spLocks noChangeArrowheads="1"/>
          </p:cNvSpPr>
          <p:nvPr/>
        </p:nvSpPr>
        <p:spPr bwMode="auto">
          <a:xfrm>
            <a:off x="6162675" y="3571240"/>
            <a:ext cx="5638165" cy="261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骈文表达方式与一般散文有所不同，语言：第一是语句，即骈偶和“四六”；第二是语音，即平仄相对；第三是用词，即用典和藻饰。</a:t>
            </a:r>
            <a:endParaRPr lang="zh-CN" altLang="en-US" sz="2000" b="1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2000" b="1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49"/>
          <p:cNvSpPr txBox="1">
            <a:spLocks noChangeArrowheads="1"/>
          </p:cNvSpPr>
          <p:nvPr/>
        </p:nvSpPr>
        <p:spPr bwMode="auto">
          <a:xfrm>
            <a:off x="723265" y="1687195"/>
            <a:ext cx="4522470" cy="1414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序，文体的一种，有书序、赠序、宴集序等</a:t>
            </a: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eaLnBrk="1" hangingPunct="1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49"/>
          <p:cNvSpPr txBox="1">
            <a:spLocks noChangeArrowheads="1"/>
          </p:cNvSpPr>
          <p:nvPr/>
        </p:nvSpPr>
        <p:spPr bwMode="auto">
          <a:xfrm>
            <a:off x="566420" y="3571240"/>
            <a:ext cx="474916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书序是著作或诗文前的说明或评价性文字。本文是饯别序，即临别赠言，属于赠序类的文章。</a:t>
            </a:r>
            <a:endParaRPr lang="zh-CN" altLang="en-US" sz="2400" b="1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eaLnBrk="1" hangingPunct="1">
              <a:lnSpc>
                <a:spcPct val="150000"/>
              </a:lnSpc>
              <a:defRPr/>
            </a:pPr>
            <a:endParaRPr lang="zh-CN" altLang="en-US" sz="2400" b="1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4" name="矩形 10243"/>
          <p:cNvSpPr/>
          <p:nvPr/>
        </p:nvSpPr>
        <p:spPr>
          <a:xfrm>
            <a:off x="247650" y="92075"/>
            <a:ext cx="29279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</a:pPr>
            <a:r>
              <a:rPr lang="en-US" altLang="zh-CN" sz="4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4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文体知识</a:t>
            </a:r>
            <a:endParaRPr lang="zh-CN" altLang="en-US" sz="48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9" grpId="0"/>
      <p:bldP spid="21" grpId="0"/>
      <p:bldP spid="10244" grpId="0"/>
      <p:bldP spid="15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4530" y="194945"/>
            <a:ext cx="3914775" cy="63068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91895" y="519430"/>
            <a:ext cx="2952750" cy="47840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王勃（649——675），字子安，降州龙门（现在山西河津）人，初唐文学家。与杨炯、卢照邻、骆宾王并称“王杨卢骆”，亦称“初唐四杰”。</a:t>
            </a:r>
            <a:endParaRPr lang="zh-CN" altLang="en-US" sz="2400" b="1" kern="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85030" y="194945"/>
            <a:ext cx="7385050" cy="5273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王勃才华早露，六岁即善写文章，十四岁便科举中第，被司刑太常伯刘祥道赞为神童，向朝廷表荐，对策高第，援朝散郎。沛王李贤闻其名声，邀请他作王府侍读，两年后因一篇《檄英王鸡》的游戏文章触怒了唐高宗，被逐出沛王府。后因擅杀官奴而犯罪，父亲也受连累，贬为交趾令。上元二年（公元675），王勃前往交趾省亲，途径南昌，正赶上当地都督阎某在滕王客上欢宴群僚和宾客。王勃在宴会上赋诗并写了这篇著名的</a:t>
            </a:r>
            <a:r>
              <a:rPr lang="zh-CN" altLang="en-US" sz="24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《滕王客序》</a:t>
            </a: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。两个月后，王勃渡海溺水，英年早逝。</a:t>
            </a:r>
            <a:endParaRPr lang="zh-CN" altLang="en-US" sz="2400" b="1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2830" y="5574030"/>
            <a:ext cx="3091815" cy="84582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作者王勃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56020" y="5574030"/>
            <a:ext cx="4032885" cy="90551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  作  背  景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7" grpId="0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4135755" y="899160"/>
            <a:ext cx="3995420" cy="296672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8" name="椭圆 7"/>
          <p:cNvSpPr/>
          <p:nvPr/>
        </p:nvSpPr>
        <p:spPr>
          <a:xfrm>
            <a:off x="5198666" y="158398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49719" y="1633159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贰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23"/>
          <p:cNvSpPr>
            <a:spLocks noChangeArrowheads="1"/>
          </p:cNvSpPr>
          <p:nvPr/>
        </p:nvSpPr>
        <p:spPr bwMode="auto">
          <a:xfrm>
            <a:off x="2899743" y="3463795"/>
            <a:ext cx="6112417" cy="1476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60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感知文本结构</a:t>
            </a:r>
            <a:endParaRPr lang="zh-CN" altLang="en-US" sz="6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2994" name="图片 212993" descr="wm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0" y="1125220"/>
            <a:ext cx="12192000" cy="5732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2995" name="文本框 212994"/>
          <p:cNvSpPr txBox="1"/>
          <p:nvPr/>
        </p:nvSpPr>
        <p:spPr>
          <a:xfrm>
            <a:off x="3530600" y="3352800"/>
            <a:ext cx="5532120" cy="110680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课文诵读欣赏</a:t>
            </a:r>
            <a:endParaRPr lang="zh-CN" altLang="en-US" sz="6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hlinkClick r:id="rId2"/>
            </a:endParaRPr>
          </a:p>
        </p:txBody>
      </p:sp>
      <p:sp>
        <p:nvSpPr>
          <p:cNvPr id="212997" name="矩形 212996"/>
          <p:cNvSpPr/>
          <p:nvPr/>
        </p:nvSpPr>
        <p:spPr>
          <a:xfrm>
            <a:off x="107950" y="-61595"/>
            <a:ext cx="91440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>
                <a:srgbClr val="000000"/>
              </a:buClr>
            </a:pPr>
            <a:r>
              <a:rPr lang="zh-CN" altLang="en-US" sz="4000" b="1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听课文朗读录音，注意字音、句式变化， 节奏停顿。</a:t>
            </a:r>
            <a:endParaRPr lang="zh-CN" altLang="en-US" sz="4000" b="1" dirty="0">
              <a:solidFill>
                <a:srgbClr val="0099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13000" name="滕王阁序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94900" y="5905500"/>
            <a:ext cx="1340485" cy="95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2130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3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3000"/>
                </p:tgtEl>
              </p:cMediaNode>
            </p:audio>
          </p:childTnLst>
        </p:cTn>
      </p:par>
    </p:tnLst>
    <p:bldLst>
      <p:bldP spid="212995" grpId="0" bldLvl="0" animBg="1"/>
      <p:bldP spid="21299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7330" name="文本占位符 227329"/>
          <p:cNvSpPr>
            <a:spLocks noGrp="1"/>
          </p:cNvSpPr>
          <p:nvPr>
            <p:ph type="body" idx="1"/>
          </p:nvPr>
        </p:nvSpPr>
        <p:spPr>
          <a:xfrm>
            <a:off x="316865" y="1600200"/>
            <a:ext cx="11377295" cy="452628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棨戟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懿范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襜帷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笺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翼轸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 襟三江     鹤汀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凫渚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川泽纡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孤鹜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潦水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lang="zh-CN" altLang="en-US" sz="40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骖騑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绣闥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雕甍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舸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蠡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endParaRPr lang="zh-CN" altLang="en-US" sz="40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遄飞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睢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邺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睇眄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40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南溟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阍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舛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赊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樽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迥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慤 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簪笏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40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7332" name="矩形 227331"/>
          <p:cNvSpPr/>
          <p:nvPr/>
        </p:nvSpPr>
        <p:spPr>
          <a:xfrm>
            <a:off x="552450" y="269875"/>
            <a:ext cx="3960813" cy="744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rnd" cmpd="sng">
                  <a:solidFill>
                    <a:srgbClr val="00CCFF"/>
                  </a:solidFill>
                  <a:prstDash val="sysDot"/>
                  <a:headEnd type="none" w="med" len="med"/>
                  <a:tailEnd type="none" w="med" len="med"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重点字音</a:t>
            </a:r>
            <a:endParaRPr lang="zh-CN" altLang="en-US" sz="3600" b="1">
              <a:ln w="12700" cap="rnd" cmpd="sng">
                <a:solidFill>
                  <a:srgbClr val="00CCFF"/>
                </a:solidFill>
                <a:prstDash val="sysDot"/>
                <a:headEnd type="none" w="med" len="med"/>
                <a:tailEnd type="none" w="med" len="med"/>
              </a:ln>
              <a:solidFill>
                <a:srgbClr val="FF00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7334" name="矩形 227333"/>
          <p:cNvSpPr/>
          <p:nvPr/>
        </p:nvSpPr>
        <p:spPr>
          <a:xfrm>
            <a:off x="1632903" y="1683068"/>
            <a:ext cx="6972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qǐjǐ</a:t>
            </a:r>
            <a:endParaRPr lang="en-US" altLang="zh-CN" sz="28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35" name="矩形 227334"/>
          <p:cNvSpPr/>
          <p:nvPr/>
        </p:nvSpPr>
        <p:spPr>
          <a:xfrm>
            <a:off x="4513580" y="1683068"/>
            <a:ext cx="479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yì</a:t>
            </a:r>
            <a:endParaRPr lang="en-US" altLang="zh-CN" sz="28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36" name="矩形 227335"/>
          <p:cNvSpPr/>
          <p:nvPr/>
        </p:nvSpPr>
        <p:spPr>
          <a:xfrm>
            <a:off x="6743700" y="1599883"/>
            <a:ext cx="10121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chān</a:t>
            </a:r>
            <a:endParaRPr lang="en-US" altLang="zh-CN" sz="2800" b="1" err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37" name="矩形 227336"/>
          <p:cNvSpPr/>
          <p:nvPr/>
        </p:nvSpPr>
        <p:spPr>
          <a:xfrm>
            <a:off x="8688388" y="1576388"/>
            <a:ext cx="7956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jiān</a:t>
            </a:r>
            <a:endParaRPr lang="en-US" altLang="zh-CN" sz="28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38" name="矩形 227337"/>
          <p:cNvSpPr/>
          <p:nvPr/>
        </p:nvSpPr>
        <p:spPr>
          <a:xfrm>
            <a:off x="1632903" y="2402205"/>
            <a:ext cx="12890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yìzhěn</a:t>
            </a:r>
            <a:endParaRPr lang="en-US" altLang="zh-CN" sz="28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39" name="矩形 227338"/>
          <p:cNvSpPr/>
          <p:nvPr/>
        </p:nvSpPr>
        <p:spPr>
          <a:xfrm>
            <a:off x="4604385" y="2401888"/>
            <a:ext cx="5981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jīn</a:t>
            </a:r>
            <a:endParaRPr lang="en-US" altLang="zh-CN" sz="28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40" name="矩形 227339"/>
          <p:cNvSpPr/>
          <p:nvPr/>
        </p:nvSpPr>
        <p:spPr>
          <a:xfrm>
            <a:off x="6832600" y="2401888"/>
            <a:ext cx="8343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tīng</a:t>
            </a:r>
            <a:endParaRPr lang="en-US" altLang="zh-CN" sz="28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41" name="矩形 227340"/>
          <p:cNvSpPr/>
          <p:nvPr/>
        </p:nvSpPr>
        <p:spPr>
          <a:xfrm>
            <a:off x="1663065" y="3057843"/>
            <a:ext cx="12293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fú zhŭ</a:t>
            </a:r>
            <a:endParaRPr lang="en-US" altLang="zh-CN" sz="28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42" name="矩形 227341"/>
          <p:cNvSpPr/>
          <p:nvPr/>
        </p:nvSpPr>
        <p:spPr>
          <a:xfrm>
            <a:off x="4681220" y="2924175"/>
            <a:ext cx="5975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yū</a:t>
            </a:r>
            <a:endParaRPr lang="en-US" altLang="zh-CN" sz="28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43" name="矩形 227342"/>
          <p:cNvSpPr/>
          <p:nvPr/>
        </p:nvSpPr>
        <p:spPr>
          <a:xfrm>
            <a:off x="6743700" y="2923858"/>
            <a:ext cx="676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wù</a:t>
            </a:r>
            <a:endParaRPr lang="en-US" altLang="zh-CN" sz="28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44" name="矩形 227343"/>
          <p:cNvSpPr/>
          <p:nvPr/>
        </p:nvSpPr>
        <p:spPr>
          <a:xfrm>
            <a:off x="9070023" y="3057843"/>
            <a:ext cx="6965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lǎo</a:t>
            </a:r>
            <a:endParaRPr lang="en-US" altLang="zh-CN" sz="2800" b="1" err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45" name="矩形 227344"/>
          <p:cNvSpPr/>
          <p:nvPr/>
        </p:nvSpPr>
        <p:spPr>
          <a:xfrm>
            <a:off x="1583373" y="3663950"/>
            <a:ext cx="13087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cān fēi</a:t>
            </a:r>
            <a:endParaRPr lang="en-US" altLang="zh-CN" sz="2800" b="1" err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46" name="矩形 227345"/>
          <p:cNvSpPr/>
          <p:nvPr/>
        </p:nvSpPr>
        <p:spPr>
          <a:xfrm>
            <a:off x="4182745" y="3663633"/>
            <a:ext cx="49847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tà</a:t>
            </a:r>
            <a:endParaRPr lang="en-US" altLang="zh-CN" sz="2800" b="1" err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47" name="矩形 227346"/>
          <p:cNvSpPr/>
          <p:nvPr/>
        </p:nvSpPr>
        <p:spPr>
          <a:xfrm>
            <a:off x="6743383" y="3579813"/>
            <a:ext cx="11309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méng</a:t>
            </a:r>
            <a:endParaRPr lang="en-US" altLang="zh-CN" sz="2800" b="1" err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48" name="矩形 227347"/>
          <p:cNvSpPr/>
          <p:nvPr/>
        </p:nvSpPr>
        <p:spPr>
          <a:xfrm>
            <a:off x="8412798" y="3602038"/>
            <a:ext cx="5975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gě</a:t>
            </a:r>
            <a:endParaRPr lang="en-US" altLang="zh-CN" sz="2800" b="1" err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49" name="矩形 227348"/>
          <p:cNvSpPr/>
          <p:nvPr/>
        </p:nvSpPr>
        <p:spPr>
          <a:xfrm>
            <a:off x="10280968" y="3579813"/>
            <a:ext cx="3810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lǐ</a:t>
            </a:r>
            <a:endParaRPr lang="en-US" altLang="zh-CN" sz="2800" b="1" err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50" name="矩形 227349"/>
          <p:cNvSpPr/>
          <p:nvPr/>
        </p:nvSpPr>
        <p:spPr>
          <a:xfrm>
            <a:off x="1662748" y="4403725"/>
            <a:ext cx="12293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chu</a:t>
            </a:r>
            <a:r>
              <a:rPr lang="en-US" altLang="zh-CN" sz="28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r>
              <a:rPr lang="en-US" altLang="zh-CN" sz="2800" b="1" err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2800" b="1" err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51" name="矩形 227350"/>
          <p:cNvSpPr/>
          <p:nvPr/>
        </p:nvSpPr>
        <p:spPr>
          <a:xfrm>
            <a:off x="4046220" y="4403408"/>
            <a:ext cx="6965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su</a:t>
            </a:r>
            <a:r>
              <a:rPr lang="en-US" altLang="zh-CN" sz="28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ī</a:t>
            </a:r>
            <a:endParaRPr lang="en-US" altLang="zh-CN" sz="28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52" name="矩形 227351"/>
          <p:cNvSpPr/>
          <p:nvPr/>
        </p:nvSpPr>
        <p:spPr>
          <a:xfrm>
            <a:off x="6743700" y="4185603"/>
            <a:ext cx="5778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yè</a:t>
            </a:r>
            <a:endParaRPr lang="en-US" altLang="zh-CN" sz="2800" b="1" err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53" name="矩形 227352"/>
          <p:cNvSpPr/>
          <p:nvPr/>
        </p:nvSpPr>
        <p:spPr>
          <a:xfrm>
            <a:off x="9070023" y="4301490"/>
            <a:ext cx="14281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dì miǎn</a:t>
            </a:r>
            <a:endParaRPr lang="en-US" altLang="zh-CN" sz="2800" b="1" err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54" name="矩形 227353"/>
          <p:cNvSpPr/>
          <p:nvPr/>
        </p:nvSpPr>
        <p:spPr>
          <a:xfrm>
            <a:off x="1632903" y="5105083"/>
            <a:ext cx="10325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míng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55" name="矩形 227354"/>
          <p:cNvSpPr/>
          <p:nvPr/>
        </p:nvSpPr>
        <p:spPr>
          <a:xfrm>
            <a:off x="3977005" y="4925695"/>
            <a:ext cx="8343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hūn</a:t>
            </a:r>
            <a:endParaRPr lang="en-US" altLang="zh-CN" sz="28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56" name="矩形 227355"/>
          <p:cNvSpPr/>
          <p:nvPr/>
        </p:nvSpPr>
        <p:spPr>
          <a:xfrm>
            <a:off x="6635115" y="4925695"/>
            <a:ext cx="12293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chuǎn</a:t>
            </a:r>
            <a:endParaRPr lang="en-US" altLang="zh-CN" sz="2800" b="1" err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57" name="矩形 227356"/>
          <p:cNvSpPr/>
          <p:nvPr/>
        </p:nvSpPr>
        <p:spPr>
          <a:xfrm>
            <a:off x="9254490" y="4925695"/>
            <a:ext cx="7950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sh</a:t>
            </a:r>
            <a:r>
              <a:rPr lang="en-US" altLang="zh-CN" sz="2800" b="1" err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ē</a:t>
            </a:r>
            <a:endParaRPr lang="en-US" altLang="zh-CN" sz="2800" b="1" err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58" name="矩形 227357"/>
          <p:cNvSpPr/>
          <p:nvPr/>
        </p:nvSpPr>
        <p:spPr>
          <a:xfrm>
            <a:off x="1663065" y="5793105"/>
            <a:ext cx="7950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zūn</a:t>
            </a:r>
            <a:endParaRPr lang="en-US" altLang="zh-CN" sz="28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59" name="矩形 227358"/>
          <p:cNvSpPr/>
          <p:nvPr/>
        </p:nvSpPr>
        <p:spPr>
          <a:xfrm>
            <a:off x="3878580" y="5680075"/>
            <a:ext cx="10325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jiŏng</a:t>
            </a:r>
            <a:endParaRPr lang="en-US" altLang="zh-CN" sz="2800" b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60" name="矩形 227359"/>
          <p:cNvSpPr/>
          <p:nvPr/>
        </p:nvSpPr>
        <p:spPr>
          <a:xfrm>
            <a:off x="6743700" y="5680075"/>
            <a:ext cx="8147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què</a:t>
            </a:r>
            <a:endParaRPr lang="en-US" altLang="zh-CN" sz="2800" b="1" err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61" name="矩形 227360"/>
          <p:cNvSpPr/>
          <p:nvPr/>
        </p:nvSpPr>
        <p:spPr>
          <a:xfrm>
            <a:off x="9254490" y="5604193"/>
            <a:ext cx="14077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b="1" err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zān  hù</a:t>
            </a:r>
            <a:endParaRPr lang="en-US" altLang="zh-CN" sz="2800" b="1" err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7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7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7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7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7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7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73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7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7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7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27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227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7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7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227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73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73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22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273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273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273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73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273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2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5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735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2735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2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27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27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27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5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2735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2735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5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2735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2735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5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22735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22735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735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7" dur="2000"/>
                                        <p:tgtEl>
                                          <p:spTgt spid="22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27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27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5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22735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22735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22735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6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5" dur="2000"/>
                                        <p:tgtEl>
                                          <p:spTgt spid="22736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6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22736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22736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22736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4" grpId="0"/>
      <p:bldP spid="227335" grpId="0"/>
      <p:bldP spid="227336" grpId="0"/>
      <p:bldP spid="227337" grpId="0"/>
      <p:bldP spid="227338" grpId="0"/>
      <p:bldP spid="227339" grpId="0"/>
      <p:bldP spid="227340" grpId="0"/>
      <p:bldP spid="227341" grpId="0"/>
      <p:bldP spid="227342" grpId="0"/>
      <p:bldP spid="227343" grpId="0"/>
      <p:bldP spid="227345" grpId="0"/>
      <p:bldP spid="227346" grpId="0"/>
      <p:bldP spid="227348" grpId="0"/>
      <p:bldP spid="227350" grpId="0"/>
      <p:bldP spid="227352" grpId="0"/>
      <p:bldP spid="227353" grpId="0"/>
      <p:bldP spid="227357" grpId="0"/>
      <p:bldP spid="2273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-17409" y="4047090"/>
            <a:ext cx="12209409" cy="257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31"/>
          <p:cNvSpPr txBox="1">
            <a:spLocks noChangeArrowheads="1"/>
          </p:cNvSpPr>
          <p:nvPr/>
        </p:nvSpPr>
        <p:spPr bwMode="auto">
          <a:xfrm>
            <a:off x="444396" y="166278"/>
            <a:ext cx="320719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rgbClr val="99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断句品韵</a:t>
            </a:r>
            <a:endParaRPr lang="zh-CN" altLang="en-US" sz="4800" b="1" dirty="0">
              <a:solidFill>
                <a:srgbClr val="9900C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2163" name="文本占位符 92162"/>
          <p:cNvSpPr>
            <a:spLocks noGrp="1"/>
          </p:cNvSpPr>
          <p:nvPr>
            <p:ph type="body" idx="1"/>
          </p:nvPr>
        </p:nvSpPr>
        <p:spPr>
          <a:xfrm>
            <a:off x="131445" y="996315"/>
            <a:ext cx="7815580" cy="5732780"/>
          </a:xfrm>
        </p:spPr>
        <p:txBody>
          <a:bodyPr>
            <a:normAutofit fontScale="90000"/>
          </a:bodyPr>
          <a:p>
            <a:pPr indent="0" fontAlgn="auto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四四对四四：</a:t>
            </a:r>
            <a:endParaRPr lang="zh-CN" altLang="en-US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豫章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故郡，洪都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新府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 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二二式”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六字句的断句：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en-US" altLang="zh-CN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孟学士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之词宗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访风景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于崇阿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三三式”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临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帝子之长州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穷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岛屿之萦回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一五式”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钟鸣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鼎食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之家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谁悲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失路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之人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二二二式”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响穷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彭蠡之滨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气凌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彭泽之樽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二四式”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抚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凌云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而自惜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幸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承恩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于伟饯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一二三式”</a:t>
            </a:r>
            <a:r>
              <a:rPr lang="en-US" altLang="zh-CN" b="1" dirty="0"/>
              <a:t> </a:t>
            </a:r>
            <a:endParaRPr lang="en-US" altLang="zh-CN" b="1" dirty="0"/>
          </a:p>
        </p:txBody>
      </p:sp>
      <p:pic>
        <p:nvPicPr>
          <p:cNvPr id="5124" name="内容占位符 9222" descr="黄鹤楼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7680" y="166370"/>
            <a:ext cx="5184775" cy="64585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92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92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216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3625686" y="11945"/>
            <a:ext cx="4436468" cy="307965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4222967" y="936782"/>
            <a:ext cx="1216854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06301" y="936782"/>
            <a:ext cx="1216854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3945" y="3093784"/>
            <a:ext cx="675005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第一部分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50726" y="2916093"/>
            <a:ext cx="675005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感知文本结构</a:t>
            </a:r>
            <a:endParaRPr lang="zh-CN" altLang="en-US" sz="32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79324" y="3091595"/>
            <a:ext cx="675005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第二部分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83128" y="3093784"/>
            <a:ext cx="675005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第三部分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614272" y="3093500"/>
            <a:ext cx="675005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第四部分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22690" y="3093784"/>
            <a:ext cx="675005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第五部分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53370" y="3093784"/>
            <a:ext cx="675005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第六部分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03380" y="3093784"/>
            <a:ext cx="675005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第七部分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90721" y="2916093"/>
            <a:ext cx="675005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领悟人物心境</a:t>
            </a:r>
            <a:endParaRPr lang="zh-CN" altLang="en-US" sz="32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28361" y="2916093"/>
            <a:ext cx="675005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答谢闲主嘉宾</a:t>
            </a:r>
            <a:endParaRPr lang="zh-CN" altLang="en-US" sz="32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900926" y="2916093"/>
            <a:ext cx="675005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提升人生境界</a:t>
            </a:r>
            <a:endParaRPr lang="zh-CN" altLang="en-US" sz="32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04501" y="2842433"/>
            <a:ext cx="675005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认识作者文体</a:t>
            </a:r>
            <a:endParaRPr lang="zh-CN" altLang="en-US" sz="32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01726" y="2916093"/>
            <a:ext cx="675005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还原宴会场景</a:t>
            </a:r>
            <a:endParaRPr lang="zh-CN" altLang="en-US" sz="32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76856" y="2916093"/>
            <a:ext cx="675005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赏析秋季美景</a:t>
            </a:r>
            <a:endParaRPr lang="zh-CN" altLang="en-US" sz="32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8" grpId="0" bldLvl="0" animBg="1"/>
      <p:bldP spid="19" grpId="0"/>
      <p:bldP spid="20" grpId="0" bldLvl="0" animBg="1"/>
      <p:bldP spid="22" grpId="0" bldLvl="0" animBg="1"/>
      <p:bldP spid="24" grpId="0" bldLvl="0" animBg="1"/>
      <p:bldP spid="2" grpId="0" bldLvl="0" animBg="1"/>
      <p:bldP spid="3" grpId="0" bldLvl="0" animBg="1"/>
      <p:bldP spid="6" grpId="0" bldLvl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-17409" y="4047090"/>
            <a:ext cx="12209409" cy="257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31"/>
          <p:cNvSpPr txBox="1">
            <a:spLocks noChangeArrowheads="1"/>
          </p:cNvSpPr>
          <p:nvPr/>
        </p:nvSpPr>
        <p:spPr bwMode="auto">
          <a:xfrm>
            <a:off x="444396" y="166278"/>
            <a:ext cx="320719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rgbClr val="99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断句品韵</a:t>
            </a:r>
            <a:endParaRPr lang="zh-CN" altLang="en-US" sz="4800" b="1" dirty="0">
              <a:solidFill>
                <a:srgbClr val="9900C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3187" name="文本占位符 93186"/>
          <p:cNvSpPr>
            <a:spLocks noGrp="1"/>
          </p:cNvSpPr>
          <p:nvPr/>
        </p:nvSpPr>
        <p:spPr>
          <a:xfrm>
            <a:off x="3651885" y="166370"/>
            <a:ext cx="8540115" cy="645985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七字句的读法（按意义划分）：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襟三江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而带五湖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潦水尽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而寒潭清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 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三四式”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龙光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射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牛斗之墟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宾主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尽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东南之美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二一四式”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落霞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与孤鹜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齐飞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秋水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共长天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一色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二三二式”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都督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阎公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之雅望  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“二二三式”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四六对四六：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渔舟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唱晚，响穿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彭蠡之滨；雁阵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惊寒，声断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衡阳之浦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b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六四对六四：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屈贾谊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于长沙，非无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圣主；窜梁泓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于海曲，岂乏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明时？</a:t>
            </a:r>
            <a:r>
              <a:rPr lang="en-US" altLang="zh-CN" sz="2800" b="1" dirty="0"/>
              <a:t> </a:t>
            </a:r>
            <a:endParaRPr lang="en-US" altLang="zh-CN" b="1" dirty="0"/>
          </a:p>
          <a:p>
            <a:pPr>
              <a:lnSpc>
                <a:spcPct val="80000"/>
              </a:lnSpc>
              <a:buClr>
                <a:schemeClr val="tx1"/>
              </a:buClr>
              <a:buNone/>
            </a:pPr>
            <a:r>
              <a:rPr lang="en-US" altLang="zh-CN" b="1" dirty="0"/>
              <a:t> </a:t>
            </a:r>
            <a:endParaRPr lang="en-US" altLang="zh-CN" sz="900" dirty="0"/>
          </a:p>
        </p:txBody>
      </p:sp>
      <p:pic>
        <p:nvPicPr>
          <p:cNvPr id="2049" name="图片 30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35" y="996315"/>
            <a:ext cx="3092450" cy="57797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318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08335" y="1324321"/>
            <a:ext cx="2741061" cy="4679328"/>
            <a:chOff x="3756025" y="1563688"/>
            <a:chExt cx="2741061" cy="4679328"/>
          </a:xfrm>
        </p:grpSpPr>
        <p:pic>
          <p:nvPicPr>
            <p:cNvPr id="3" name="图片 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957638" y="3073400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881438" y="1704975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空心弧 2"/>
            <p:cNvSpPr/>
            <p:nvPr/>
          </p:nvSpPr>
          <p:spPr bwMode="auto">
            <a:xfrm rot="5400000">
              <a:off x="3756025" y="1563688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空心弧 47"/>
            <p:cNvSpPr/>
            <p:nvPr/>
          </p:nvSpPr>
          <p:spPr bwMode="auto">
            <a:xfrm rot="16200000" flipH="1">
              <a:off x="3779838" y="2957513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67"/>
            <p:cNvSpPr>
              <a:spLocks noChangeAspect="1" noEditPoints="1"/>
            </p:cNvSpPr>
            <p:nvPr/>
          </p:nvSpPr>
          <p:spPr bwMode="auto">
            <a:xfrm>
              <a:off x="4179888" y="3346450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58"/>
            <p:cNvSpPr>
              <a:spLocks noChangeAspect="1" noEditPoints="1"/>
            </p:cNvSpPr>
            <p:nvPr/>
          </p:nvSpPr>
          <p:spPr bwMode="auto">
            <a:xfrm>
              <a:off x="4029075" y="1982788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9" name="图片 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281061" y="4965078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204861" y="3596653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空心弧 2"/>
            <p:cNvSpPr/>
            <p:nvPr/>
          </p:nvSpPr>
          <p:spPr bwMode="auto">
            <a:xfrm rot="5400000">
              <a:off x="5079448" y="3455366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空心弧 47"/>
            <p:cNvSpPr/>
            <p:nvPr/>
          </p:nvSpPr>
          <p:spPr bwMode="auto">
            <a:xfrm rot="16200000" flipH="1">
              <a:off x="5103261" y="4849191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67"/>
            <p:cNvSpPr>
              <a:spLocks noChangeAspect="1" noEditPoints="1"/>
            </p:cNvSpPr>
            <p:nvPr/>
          </p:nvSpPr>
          <p:spPr bwMode="auto">
            <a:xfrm>
              <a:off x="5503311" y="5238128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58"/>
            <p:cNvSpPr>
              <a:spLocks noChangeAspect="1" noEditPoints="1"/>
            </p:cNvSpPr>
            <p:nvPr/>
          </p:nvSpPr>
          <p:spPr bwMode="auto">
            <a:xfrm>
              <a:off x="5352498" y="3874466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106680" y="1466215"/>
            <a:ext cx="462470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第一部分（1）：扣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“洪府”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，概写洪州的地理风貌，引出参加宴会的人物。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45"/>
          <p:cNvSpPr txBox="1">
            <a:spLocks noChangeArrowheads="1"/>
          </p:cNvSpPr>
          <p:nvPr/>
        </p:nvSpPr>
        <p:spPr bwMode="auto">
          <a:xfrm>
            <a:off x="596900" y="4023995"/>
            <a:ext cx="43370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第二部分（2～3）：扣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“秋日登阁”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，写三秋时节滕王阁的万千气象和周围的自然、人文景观。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45"/>
          <p:cNvSpPr txBox="1">
            <a:spLocks noChangeArrowheads="1"/>
          </p:cNvSpPr>
          <p:nvPr/>
        </p:nvSpPr>
        <p:spPr bwMode="auto">
          <a:xfrm>
            <a:off x="6404610" y="2017395"/>
            <a:ext cx="556323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第三部分（4～5）：扣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“饯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”，写宴会的盛况，抒发人生的感慨。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45"/>
          <p:cNvSpPr txBox="1">
            <a:spLocks noChangeArrowheads="1"/>
          </p:cNvSpPr>
          <p:nvPr/>
        </p:nvSpPr>
        <p:spPr bwMode="auto">
          <a:xfrm>
            <a:off x="7762875" y="4112260"/>
            <a:ext cx="420433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第四部分（6～7）：扣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“别”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，述说自己的身世和怀才不遇的苦闷，感叹盛宴难再。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文本框 31"/>
          <p:cNvSpPr txBox="1">
            <a:spLocks noChangeArrowheads="1"/>
          </p:cNvSpPr>
          <p:nvPr/>
        </p:nvSpPr>
        <p:spPr bwMode="auto">
          <a:xfrm>
            <a:off x="106576" y="96428"/>
            <a:ext cx="320719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rgbClr val="99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结构层次</a:t>
            </a:r>
            <a:endParaRPr lang="zh-CN" altLang="en-US" sz="4800" b="1" dirty="0">
              <a:solidFill>
                <a:srgbClr val="9900C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1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4135755" y="899160"/>
            <a:ext cx="3995420" cy="296672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8" name="椭圆 7"/>
          <p:cNvSpPr/>
          <p:nvPr/>
        </p:nvSpPr>
        <p:spPr>
          <a:xfrm>
            <a:off x="5198666" y="158398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42866" y="1738569"/>
            <a:ext cx="1106170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叁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23"/>
          <p:cNvSpPr>
            <a:spLocks noChangeArrowheads="1"/>
          </p:cNvSpPr>
          <p:nvPr/>
        </p:nvSpPr>
        <p:spPr bwMode="auto">
          <a:xfrm>
            <a:off x="2899743" y="3463795"/>
            <a:ext cx="6112417" cy="1476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60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还原宴会场景</a:t>
            </a:r>
            <a:endParaRPr lang="zh-CN" altLang="en-US" sz="6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4018" name="图片 214017" descr="guhu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4019" name="图片 214018" descr="twg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" y="0"/>
            <a:ext cx="1212469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4020" name="矩形 214019"/>
          <p:cNvSpPr/>
          <p:nvPr/>
        </p:nvSpPr>
        <p:spPr>
          <a:xfrm>
            <a:off x="58420" y="-61595"/>
            <a:ext cx="1076388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algn="ctr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滕王阁序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ctr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王勃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豫章故郡，洪都新府。星分翼轸，地接衡庐。襟三江而带五湖，控蛮荆而引瓯越。物华天宝，龙光射牛斗之墟；人杰地灵，徐孺下陈蕃之榻。雄州雾列，俊采星驰。台隍枕夷夏之交，宾主尽东南之美。 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纯音乐 - 渔舟唱晚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6895" y="78740"/>
            <a:ext cx="2453005" cy="102743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ransition advClick="0" advTm="2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329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40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42" name="图片 215041" descr="guhu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43" name="图片 215042" descr="twg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" y="0"/>
            <a:ext cx="121824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44" name="矩形 215043"/>
          <p:cNvSpPr/>
          <p:nvPr/>
        </p:nvSpPr>
        <p:spPr>
          <a:xfrm>
            <a:off x="99060" y="4285615"/>
            <a:ext cx="119246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都督阎公之雅望，棨戟遥临；宇文新州之懿范，襜帷暂驻。十旬休假，胜友如云；千里逢迎，高朋满座。腾蛟起凤，孟学士之词宗；紫电青霜，王将军之武库。家君作宰，路出名区；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童子何知，躬逢胜饯。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7938" name="矩形 167937"/>
          <p:cNvSpPr/>
          <p:nvPr/>
        </p:nvSpPr>
        <p:spPr>
          <a:xfrm>
            <a:off x="1420495" y="59690"/>
            <a:ext cx="1049972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豫章故郡，洪都新府。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星分翼轸，地接衡庐。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襟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三江而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带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五湖，控蛮荆而引瓯越。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itchFamily="49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itchFamily="49" charset="-122"/>
            </a:endParaRPr>
          </a:p>
        </p:txBody>
      </p:sp>
      <p:sp>
        <p:nvSpPr>
          <p:cNvPr id="167939" name="文本框 167938"/>
          <p:cNvSpPr txBox="1"/>
          <p:nvPr/>
        </p:nvSpPr>
        <p:spPr>
          <a:xfrm>
            <a:off x="1792605" y="730568"/>
            <a:ext cx="914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豫章原为旧时的郡治，洪州本是新设的都府；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940" name="文本框 167939"/>
          <p:cNvSpPr txBox="1"/>
          <p:nvPr/>
        </p:nvSpPr>
        <p:spPr>
          <a:xfrm>
            <a:off x="1624330" y="2435860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天空正当翼星、轸星所在，地域紧接衡州、江州两处。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941" name="文本框 167940"/>
          <p:cNvSpPr txBox="1"/>
          <p:nvPr/>
        </p:nvSpPr>
        <p:spPr>
          <a:xfrm>
            <a:off x="1420495" y="4648200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三江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当衣襟把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五湖</a:t>
            </a:r>
            <a:r>
              <a:rPr lang="zh-CN" altLang="en-US" sz="3600" b="1" dirty="0">
                <a:solidFill>
                  <a:srgbClr val="14045B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当束带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，上控着荆楚下连着东瓯。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8550" name="文本框 108549"/>
          <p:cNvSpPr txBox="1"/>
          <p:nvPr/>
        </p:nvSpPr>
        <p:spPr>
          <a:xfrm>
            <a:off x="9841865" y="59690"/>
            <a:ext cx="20688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历史久远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8551" name="矩形 108550"/>
          <p:cNvSpPr/>
          <p:nvPr/>
        </p:nvSpPr>
        <p:spPr>
          <a:xfrm>
            <a:off x="9968230" y="1852295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界域辽阔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8552" name="矩形 108551"/>
          <p:cNvSpPr/>
          <p:nvPr/>
        </p:nvSpPr>
        <p:spPr>
          <a:xfrm>
            <a:off x="9904730" y="3982879"/>
            <a:ext cx="18796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地势宏伟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8553" name="左弧形箭头 108552"/>
          <p:cNvSpPr/>
          <p:nvPr/>
        </p:nvSpPr>
        <p:spPr>
          <a:xfrm>
            <a:off x="10936288" y="1001713"/>
            <a:ext cx="215900" cy="720725"/>
          </a:xfrm>
          <a:prstGeom prst="curvedRightArrow">
            <a:avLst>
              <a:gd name="adj1" fmla="val 66764"/>
              <a:gd name="adj2" fmla="val 133529"/>
              <a:gd name="adj3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8555" name="左弧形箭头 108554"/>
          <p:cNvSpPr/>
          <p:nvPr/>
        </p:nvSpPr>
        <p:spPr>
          <a:xfrm>
            <a:off x="10936288" y="2913698"/>
            <a:ext cx="215900" cy="720725"/>
          </a:xfrm>
          <a:prstGeom prst="curvedRightArrow">
            <a:avLst>
              <a:gd name="adj1" fmla="val 66764"/>
              <a:gd name="adj2" fmla="val 133529"/>
              <a:gd name="adj3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8546" name="矩形 108545"/>
          <p:cNvSpPr/>
          <p:nvPr/>
        </p:nvSpPr>
        <p:spPr>
          <a:xfrm>
            <a:off x="2904808" y="6091873"/>
            <a:ext cx="8316912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交代南昌的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地理环境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8" grpId="0"/>
      <p:bldP spid="167939" grpId="0"/>
      <p:bldP spid="167940" grpId="0"/>
      <p:bldP spid="167941" grpId="0"/>
      <p:bldP spid="108550" grpId="0"/>
      <p:bldP spid="108551" grpId="0"/>
      <p:bldP spid="108552" grpId="0"/>
      <p:bldP spid="1085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8962" name="矩形 168961"/>
          <p:cNvSpPr/>
          <p:nvPr/>
        </p:nvSpPr>
        <p:spPr>
          <a:xfrm>
            <a:off x="1524000" y="2276475"/>
            <a:ext cx="91440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人杰地灵，徐孺下陈蕃之榻。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雄州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雾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列，俊采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星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驰。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168963" name="文本框 168962"/>
          <p:cNvSpPr txBox="1"/>
          <p:nvPr/>
        </p:nvSpPr>
        <p:spPr>
          <a:xfrm>
            <a:off x="1524000" y="2829560"/>
            <a:ext cx="89630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　人物英俊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山川灵秀，高士徐孺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留宿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在陈藩特设的榻上。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8964" name="文本框 168963"/>
          <p:cNvSpPr txBox="1"/>
          <p:nvPr/>
        </p:nvSpPr>
        <p:spPr>
          <a:xfrm>
            <a:off x="1524000" y="4652963"/>
            <a:ext cx="896461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　　雄伟的州郡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像云雾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在大地上排列，杰出的人才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如流星般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在夜空飞驰。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8968" name="矩形 168967"/>
          <p:cNvSpPr/>
          <p:nvPr/>
        </p:nvSpPr>
        <p:spPr>
          <a:xfrm>
            <a:off x="1523683" y="227013"/>
            <a:ext cx="6126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物华天宝，龙光射牛斗之墟；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8969" name="文本框 168968"/>
          <p:cNvSpPr txBox="1"/>
          <p:nvPr/>
        </p:nvSpPr>
        <p:spPr>
          <a:xfrm>
            <a:off x="1524000" y="981075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　　物产华美有天生的珍宝，龙泉剑光直射着斗、牛星之位；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9576" name="文本框 109575"/>
          <p:cNvSpPr txBox="1"/>
          <p:nvPr/>
        </p:nvSpPr>
        <p:spPr>
          <a:xfrm>
            <a:off x="9911715" y="147003"/>
            <a:ext cx="22320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物产丰富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7" name="文本框 109576"/>
          <p:cNvSpPr txBox="1"/>
          <p:nvPr/>
        </p:nvSpPr>
        <p:spPr>
          <a:xfrm>
            <a:off x="9911398" y="2299335"/>
            <a:ext cx="2016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人才杰出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8" name="文本框 109577"/>
          <p:cNvSpPr txBox="1"/>
          <p:nvPr/>
        </p:nvSpPr>
        <p:spPr>
          <a:xfrm>
            <a:off x="10022840" y="4069715"/>
            <a:ext cx="1794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地      人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5" name="左弧形箭头 109574"/>
          <p:cNvSpPr/>
          <p:nvPr/>
        </p:nvSpPr>
        <p:spPr>
          <a:xfrm>
            <a:off x="10668000" y="1385570"/>
            <a:ext cx="275590" cy="794385"/>
          </a:xfrm>
          <a:prstGeom prst="curvedRightArrow">
            <a:avLst>
              <a:gd name="adj1" fmla="val 66764"/>
              <a:gd name="adj2" fmla="val 133529"/>
              <a:gd name="adj3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" name="左弧形箭头 1"/>
          <p:cNvSpPr/>
          <p:nvPr/>
        </p:nvSpPr>
        <p:spPr>
          <a:xfrm>
            <a:off x="10727690" y="3246120"/>
            <a:ext cx="215900" cy="720725"/>
          </a:xfrm>
          <a:prstGeom prst="curvedRightArrow">
            <a:avLst>
              <a:gd name="adj1" fmla="val 66764"/>
              <a:gd name="adj2" fmla="val 133529"/>
              <a:gd name="adj3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9570" name="文本占位符 109569"/>
          <p:cNvSpPr>
            <a:spLocks noGrp="1"/>
          </p:cNvSpPr>
          <p:nvPr/>
        </p:nvSpPr>
        <p:spPr>
          <a:xfrm>
            <a:off x="3740785" y="6001385"/>
            <a:ext cx="3404870" cy="96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交代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地灵人杰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8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957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957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/>
      <p:bldP spid="168964" grpId="0"/>
      <p:bldP spid="168969" grpId="0"/>
      <p:bldP spid="109576" grpId="0"/>
      <p:bldP spid="109577" grpId="0"/>
      <p:bldP spid="109578" grpId="0"/>
      <p:bldP spid="109570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1010" name="文本框 171009"/>
          <p:cNvSpPr txBox="1"/>
          <p:nvPr/>
        </p:nvSpPr>
        <p:spPr>
          <a:xfrm>
            <a:off x="1524000" y="1773238"/>
            <a:ext cx="9144000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都督阎公之雅望，棨戟遥临；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itchFamily="49" charset="-122"/>
            </a:endParaRPr>
          </a:p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宇文新州之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懿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范，襜帷暂驻。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幼圆" pitchFamily="49" charset="-122"/>
            </a:endParaRPr>
          </a:p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十旬休假，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胜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友如云；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011" name="文本框 171010"/>
          <p:cNvSpPr txBox="1"/>
          <p:nvPr/>
        </p:nvSpPr>
        <p:spPr>
          <a:xfrm>
            <a:off x="1524000" y="2276475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　　洪州都督阎公有着很高的声望，他的仪仗从远方赶来；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1012" name="文本框 171011"/>
          <p:cNvSpPr txBox="1"/>
          <p:nvPr/>
        </p:nvSpPr>
        <p:spPr>
          <a:xfrm>
            <a:off x="1524000" y="3860800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　　新州刺史宇文公具备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美好的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风范，他的车驾在这里暂驻。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1013" name="文本框 171012"/>
          <p:cNvSpPr txBox="1"/>
          <p:nvPr/>
        </p:nvSpPr>
        <p:spPr>
          <a:xfrm>
            <a:off x="1524000" y="5661025"/>
            <a:ext cx="914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　　十天一旬的休假日，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好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友聚集如云；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1014" name="矩形 171013"/>
          <p:cNvSpPr/>
          <p:nvPr/>
        </p:nvSpPr>
        <p:spPr>
          <a:xfrm>
            <a:off x="1523683" y="85725"/>
            <a:ext cx="7498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台隍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枕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夷夏之交，宾主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尽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东南之美。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015" name="文本框 171014"/>
          <p:cNvSpPr txBox="1"/>
          <p:nvPr/>
        </p:nvSpPr>
        <p:spPr>
          <a:xfrm>
            <a:off x="1524000" y="692150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　城池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雄踞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于蛮夷与中原相交之处，宾主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全都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是东南地区的俊美之士。 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01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01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1" grpId="0"/>
      <p:bldP spid="171012" grpId="0"/>
      <p:bldP spid="171013" grpId="0"/>
      <p:bldP spid="1710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2034" name="矩形 172033"/>
          <p:cNvSpPr/>
          <p:nvPr/>
        </p:nvSpPr>
        <p:spPr>
          <a:xfrm>
            <a:off x="1524000" y="0"/>
            <a:ext cx="9144000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千里逢迎，高朋满座。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腾蛟起凤，孟学士之词宗；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紫电清霜，王将军之武库。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035" name="矩形 172034"/>
          <p:cNvSpPr/>
          <p:nvPr/>
        </p:nvSpPr>
        <p:spPr>
          <a:xfrm>
            <a:off x="1703388" y="908050"/>
            <a:ext cx="64817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千里喜迎宾客，良朋坐满宴席。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2036" name="文本框 172035"/>
          <p:cNvSpPr txBox="1"/>
          <p:nvPr/>
        </p:nvSpPr>
        <p:spPr>
          <a:xfrm>
            <a:off x="1524000" y="3357563"/>
            <a:ext cx="914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　　文采腾蛟起凤，孟学士是词章的宗师；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2037" name="文本框 172036"/>
          <p:cNvSpPr txBox="1"/>
          <p:nvPr/>
        </p:nvSpPr>
        <p:spPr>
          <a:xfrm>
            <a:off x="1524000" y="5157788"/>
            <a:ext cx="914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宝剑紫电青霜，王将军收藏于自己的武库。 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2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2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5" grpId="0"/>
      <p:bldP spid="172036" grpId="0"/>
      <p:bldP spid="1720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文本框 110593"/>
          <p:cNvSpPr txBox="1"/>
          <p:nvPr/>
        </p:nvSpPr>
        <p:spPr>
          <a:xfrm>
            <a:off x="1774825" y="765175"/>
            <a:ext cx="82819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交代参加宴会的人员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（贤主嘉宾）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596" name="矩形 110595"/>
          <p:cNvSpPr/>
          <p:nvPr/>
        </p:nvSpPr>
        <p:spPr>
          <a:xfrm>
            <a:off x="1695450" y="1664018"/>
            <a:ext cx="8604250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台隍枕夷夏之交，宾主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尽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东南之美。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都督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阎公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之雅望，棨戟遥临；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宇文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新州之懿范，襜帷暂驻。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十旬休假，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胜友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如云；千里逢迎，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高朋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满座。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腾蛟起凤，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孟学士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之词宗；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紫电清霜，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王将军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之武库。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7" name="文本框 110596"/>
          <p:cNvSpPr txBox="1"/>
          <p:nvPr/>
        </p:nvSpPr>
        <p:spPr>
          <a:xfrm>
            <a:off x="1524000" y="0"/>
            <a:ext cx="29511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66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汉仪菱心体简" pitchFamily="1" charset="-122"/>
              </a:rPr>
              <a:t>分层背诵：</a:t>
            </a:r>
            <a:endParaRPr lang="zh-CN" altLang="en-US" sz="4000" b="1" dirty="0">
              <a:solidFill>
                <a:srgbClr val="660066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汉仪菱心体简" pitchFamily="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/>
      <p:bldP spid="11059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4098290" y="-35560"/>
            <a:ext cx="3995420" cy="405193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8" name="椭圆 7"/>
          <p:cNvSpPr/>
          <p:nvPr/>
        </p:nvSpPr>
        <p:spPr>
          <a:xfrm>
            <a:off x="5154851" y="15992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50791" y="1753809"/>
            <a:ext cx="1290320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壹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2772108" y="3742560"/>
            <a:ext cx="6112417" cy="1476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认识作者文体</a:t>
            </a:r>
            <a:endParaRPr lang="zh-CN" altLang="en-US" sz="6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2" name="文本框 174081"/>
          <p:cNvSpPr txBox="1"/>
          <p:nvPr/>
        </p:nvSpPr>
        <p:spPr>
          <a:xfrm>
            <a:off x="1524000" y="260350"/>
            <a:ext cx="5940425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家君作宰，路出名区；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幼圆" pitchFamily="49" charset="-122"/>
              <a:ea typeface="幼圆" pitchFamily="49" charset="-122"/>
            </a:endParaRPr>
          </a:p>
          <a:p>
            <a:pPr lvl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幼圆" pitchFamily="49" charset="-122"/>
              <a:ea typeface="幼圆" pitchFamily="49" charset="-122"/>
            </a:endParaRPr>
          </a:p>
          <a:p>
            <a:pPr lvl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童子何知，躬逢胜饯。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幼圆" pitchFamily="49" charset="-122"/>
                <a:ea typeface="幼圆" pitchFamily="49" charset="-122"/>
              </a:rPr>
              <a:t> 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74083" name="文本框 174082"/>
          <p:cNvSpPr txBox="1"/>
          <p:nvPr/>
        </p:nvSpPr>
        <p:spPr>
          <a:xfrm>
            <a:off x="1524000" y="908050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　　家父在交趾做县令，我探亲经过这一有名的地区；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4084" name="文本框 174083"/>
          <p:cNvSpPr txBox="1"/>
          <p:nvPr/>
        </p:nvSpPr>
        <p:spPr>
          <a:xfrm>
            <a:off x="1524000" y="2565400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　年轻人有什么才能知识，却有幸参加了这豪华的盛宴。 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088" name="文本框 174087"/>
          <p:cNvSpPr txBox="1"/>
          <p:nvPr/>
        </p:nvSpPr>
        <p:spPr>
          <a:xfrm>
            <a:off x="2270760" y="4352290"/>
            <a:ext cx="69119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交代自己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参加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宴会的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原因。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3" grpId="0"/>
      <p:bldP spid="174084" grpId="0"/>
      <p:bldP spid="17408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9525" y="76835"/>
            <a:ext cx="85096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根据课文还原王勃与主人阎公与宾客的关系</a:t>
            </a:r>
            <a:endParaRPr lang="zh-CN" altLang="en-US" sz="3200" b="1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2549525" y="1531303"/>
            <a:ext cx="22590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失意的过客：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5645785" y="1531303"/>
            <a:ext cx="13890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王勃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363538" y="4479925"/>
            <a:ext cx="23256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2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德高的主人：</a:t>
            </a:r>
            <a:endParaRPr lang="zh-CN" altLang="en-US" sz="3200" b="1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2732406" y="4479925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阎公</a:t>
            </a:r>
            <a:endParaRPr lang="zh-CN" altLang="en-US" sz="3200" b="1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6575425" y="4479925"/>
            <a:ext cx="25723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望重的嘉宾</a:t>
            </a:r>
            <a:r>
              <a:rPr lang="zh-CN" altLang="en-US" sz="2800" b="1" dirty="0">
                <a:solidFill>
                  <a:srgbClr val="6600CC"/>
                </a:solidFill>
                <a:latin typeface="Times New Roman" panose="02020603050405020304" pitchFamily="2"/>
                <a:ea typeface="宋体" panose="02010600030101010101" pitchFamily="2" charset="-122"/>
              </a:rPr>
              <a:t>：</a:t>
            </a:r>
            <a:endParaRPr lang="zh-CN" altLang="en-US" sz="2800" b="1" dirty="0">
              <a:solidFill>
                <a:srgbClr val="6600CC"/>
              </a:solidFill>
              <a:latin typeface="Times New Roman" panose="02020603050405020304" pitchFamily="2"/>
              <a:ea typeface="宋体" panose="02010600030101010101" pitchFamily="2" charset="-122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9029224" y="4507865"/>
            <a:ext cx="262128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孟、王、豪客</a:t>
            </a:r>
            <a:endParaRPr lang="zh-CN" altLang="en-US" sz="3200" b="1" dirty="0">
              <a:solidFill>
                <a:srgbClr val="66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文士</a:t>
            </a:r>
            <a:endParaRPr lang="zh-CN" altLang="en-US" sz="3200" b="1" dirty="0">
              <a:solidFill>
                <a:srgbClr val="66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3" name="Line 9"/>
          <p:cNvSpPr/>
          <p:nvPr/>
        </p:nvSpPr>
        <p:spPr>
          <a:xfrm flipV="1">
            <a:off x="4656455" y="4601845"/>
            <a:ext cx="1530350" cy="12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1274" name="Line 10"/>
          <p:cNvSpPr/>
          <p:nvPr/>
        </p:nvSpPr>
        <p:spPr>
          <a:xfrm flipH="1">
            <a:off x="2145348" y="2310130"/>
            <a:ext cx="1584325" cy="15128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1275" name="Line 11"/>
          <p:cNvSpPr/>
          <p:nvPr/>
        </p:nvSpPr>
        <p:spPr>
          <a:xfrm>
            <a:off x="6575108" y="2309813"/>
            <a:ext cx="1800225" cy="13684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1276" name="Line 12"/>
          <p:cNvSpPr/>
          <p:nvPr/>
        </p:nvSpPr>
        <p:spPr>
          <a:xfrm flipH="1">
            <a:off x="4656138" y="4918393"/>
            <a:ext cx="15843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1277" name="Text Box 15"/>
          <p:cNvSpPr txBox="1"/>
          <p:nvPr/>
        </p:nvSpPr>
        <p:spPr>
          <a:xfrm>
            <a:off x="3352800" y="2760980"/>
            <a:ext cx="7924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4800" b="1" dirty="0">
                <a:solidFill>
                  <a:srgbClr val="CC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赞</a:t>
            </a:r>
            <a:endParaRPr lang="zh-CN" altLang="en-US" sz="4800" b="1" dirty="0">
              <a:solidFill>
                <a:srgbClr val="CC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8" name="Text Box 16"/>
          <p:cNvSpPr txBox="1"/>
          <p:nvPr/>
        </p:nvSpPr>
        <p:spPr>
          <a:xfrm>
            <a:off x="6293485" y="2791778"/>
            <a:ext cx="7416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4400" b="1" dirty="0">
                <a:solidFill>
                  <a:srgbClr val="CC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赞</a:t>
            </a:r>
            <a:endParaRPr lang="zh-CN" altLang="en-US" sz="4400" b="1" dirty="0">
              <a:solidFill>
                <a:srgbClr val="CC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5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19160" y="-13335"/>
            <a:ext cx="3636010" cy="40519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69" grpId="0"/>
      <p:bldP spid="11270" grpId="0"/>
      <p:bldP spid="11271" grpId="0"/>
      <p:bldP spid="11272" grpId="0"/>
      <p:bldP spid="11277" grpId="0"/>
      <p:bldP spid="1127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67410" y="1379855"/>
            <a:ext cx="8644255" cy="3878580"/>
            <a:chOff x="5054018" y="1875507"/>
            <a:chExt cx="5764037" cy="3718495"/>
          </a:xfrm>
        </p:grpSpPr>
        <p:grpSp>
          <p:nvGrpSpPr>
            <p:cNvPr id="12" name="组合 11"/>
            <p:cNvGrpSpPr/>
            <p:nvPr/>
          </p:nvGrpSpPr>
          <p:grpSpPr>
            <a:xfrm>
              <a:off x="5054019" y="1875507"/>
              <a:ext cx="1264785" cy="1205126"/>
              <a:chOff x="4596462" y="1085503"/>
              <a:chExt cx="1264785" cy="1205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4596462" y="1085503"/>
                <a:ext cx="1264785" cy="1205126"/>
              </a:xfrm>
              <a:prstGeom prst="rect">
                <a:avLst/>
              </a:prstGeom>
              <a:solidFill>
                <a:schemeClr val="lt1"/>
              </a:solidFill>
              <a:ln>
                <a:solidFill>
                  <a:schemeClr val="accent1"/>
                </a:solidFill>
              </a:ln>
            </p:spPr>
          </p:pic>
          <p:sp>
            <p:nvSpPr>
              <p:cNvPr id="14" name="TextBox 20"/>
              <p:cNvSpPr txBox="1"/>
              <p:nvPr/>
            </p:nvSpPr>
            <p:spPr>
              <a:xfrm>
                <a:off x="4782309" y="1303382"/>
                <a:ext cx="864096" cy="677584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时</a:t>
                </a:r>
                <a:endPara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054019" y="3139930"/>
              <a:ext cx="1264785" cy="1205126"/>
              <a:chOff x="4596462" y="2349926"/>
              <a:chExt cx="1264785" cy="120512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4596462" y="2349926"/>
                <a:ext cx="1264785" cy="1205126"/>
              </a:xfrm>
              <a:prstGeom prst="rect">
                <a:avLst/>
              </a:prstGeom>
              <a:solidFill>
                <a:schemeClr val="lt1"/>
              </a:solidFill>
              <a:ln>
                <a:solidFill>
                  <a:schemeClr val="accent1"/>
                </a:solidFill>
              </a:ln>
            </p:spPr>
          </p:pic>
          <p:sp>
            <p:nvSpPr>
              <p:cNvPr id="17" name="TextBox 24"/>
              <p:cNvSpPr txBox="1"/>
              <p:nvPr/>
            </p:nvSpPr>
            <p:spPr>
              <a:xfrm>
                <a:off x="4803059" y="2522283"/>
                <a:ext cx="864096" cy="677584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空</a:t>
                </a:r>
                <a:endPara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054018" y="4388876"/>
              <a:ext cx="1264785" cy="1205126"/>
              <a:chOff x="4596461" y="3598872"/>
              <a:chExt cx="1264785" cy="1205126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4596461" y="3598872"/>
                <a:ext cx="1264785" cy="1205126"/>
              </a:xfrm>
              <a:prstGeom prst="rect">
                <a:avLst/>
              </a:prstGeom>
              <a:solidFill>
                <a:schemeClr val="lt1"/>
              </a:solidFill>
              <a:ln>
                <a:solidFill>
                  <a:schemeClr val="accent1"/>
                </a:solidFill>
              </a:ln>
            </p:spPr>
          </p:pic>
          <p:sp>
            <p:nvSpPr>
              <p:cNvPr id="20" name="TextBox 27"/>
              <p:cNvSpPr txBox="1"/>
              <p:nvPr/>
            </p:nvSpPr>
            <p:spPr>
              <a:xfrm>
                <a:off x="4782309" y="3816888"/>
                <a:ext cx="864096" cy="677584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物</a:t>
                </a:r>
                <a:endPara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1" name="TextBox 28"/>
            <p:cNvSpPr txBox="1"/>
            <p:nvPr/>
          </p:nvSpPr>
          <p:spPr>
            <a:xfrm>
              <a:off x="6407224" y="2034435"/>
              <a:ext cx="4410831" cy="91379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kern="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南昌故郡，洪都新府——由古及今，历史久远。</a:t>
              </a:r>
              <a:endParaRPr lang="zh-CN" altLang="en-US" sz="28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TextBox 29"/>
            <p:cNvSpPr txBox="1"/>
            <p:nvPr/>
          </p:nvSpPr>
          <p:spPr>
            <a:xfrm>
              <a:off x="6407224" y="3253347"/>
              <a:ext cx="4410831" cy="91379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kern="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星分地接，襟带控引——由天及地，宏伟辽阔。</a:t>
              </a:r>
              <a:endParaRPr lang="zh-CN" altLang="en-US" sz="28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TextBox 30"/>
            <p:cNvSpPr txBox="1"/>
            <p:nvPr/>
          </p:nvSpPr>
          <p:spPr>
            <a:xfrm>
              <a:off x="6407224" y="4547804"/>
              <a:ext cx="4410831" cy="91379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kern="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地灵：物华天宝，人杰地灵——由物及人，资源宝贵。</a:t>
              </a:r>
              <a:endParaRPr lang="zh-CN" altLang="en-US" sz="28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74083" name="文本框 174082"/>
          <p:cNvSpPr txBox="1"/>
          <p:nvPr/>
        </p:nvSpPr>
        <p:spPr>
          <a:xfrm>
            <a:off x="217805" y="31115"/>
            <a:ext cx="116452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概写地理风貌引出参加宴会的人物，突出人杰地灵，扣标题中的“洪府”来写。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125" y="5368290"/>
            <a:ext cx="1890395" cy="1257300"/>
          </a:xfrm>
          <a:prstGeom prst="rect">
            <a:avLst/>
          </a:prstGeom>
          <a:solidFill>
            <a:schemeClr val="lt1"/>
          </a:solidFill>
          <a:ln>
            <a:solidFill>
              <a:schemeClr val="accent1"/>
            </a:solidFill>
          </a:ln>
        </p:spPr>
      </p:pic>
      <p:sp>
        <p:nvSpPr>
          <p:cNvPr id="26" name="TextBox 20"/>
          <p:cNvSpPr txBox="1"/>
          <p:nvPr/>
        </p:nvSpPr>
        <p:spPr>
          <a:xfrm>
            <a:off x="1177925" y="5614670"/>
            <a:ext cx="1264285" cy="7067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TextBox 28"/>
          <p:cNvSpPr txBox="1"/>
          <p:nvPr/>
        </p:nvSpPr>
        <p:spPr>
          <a:xfrm>
            <a:off x="2896870" y="5368290"/>
            <a:ext cx="6614160" cy="95313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p>
            <a:r>
              <a:rPr lang="zh-CN" altLang="en-US" sz="28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人杰：主宾尊贵，俊采星驰——由文及武，盛会空前。</a:t>
            </a:r>
            <a:endParaRPr lang="zh-CN" altLang="en-US" sz="2800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3" grpId="0"/>
      <p:bldP spid="2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-17409" y="4047090"/>
            <a:ext cx="12209409" cy="257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31"/>
          <p:cNvSpPr txBox="1">
            <a:spLocks noChangeArrowheads="1"/>
          </p:cNvSpPr>
          <p:nvPr/>
        </p:nvSpPr>
        <p:spPr bwMode="auto">
          <a:xfrm>
            <a:off x="633730" y="355600"/>
            <a:ext cx="1062291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文章开始不写楼台，不写宴会，而先写地势与人物，这样写有何好处? </a:t>
            </a:r>
            <a:endParaRPr lang="zh-CN" sz="36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702945" y="1747520"/>
            <a:ext cx="5729605" cy="5015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32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文章借用铺陈的手法，历叙界域之大，地势之雄，物产丰富，人才俊美，既渲染了和乐的氛围、宴会的高雅，也紧扣照应题目《秋日登洪府滕王阁饯别序》。</a:t>
            </a:r>
            <a:endParaRPr lang="zh-CN" altLang="en-US" sz="32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32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7409" name="图片 14339" descr="tengwang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2400" y="1659255"/>
            <a:ext cx="5322570" cy="47224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8569388" y="0"/>
            <a:ext cx="3356830" cy="4445391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04140" y="624205"/>
            <a:ext cx="8954770" cy="46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在我们祖国这块神奇的大地上，积淀了五千年的文化遗产，宫殿园林、亭台楼阁比比皆是。在众多的人文景观中，其中比较著名的就有“四大名楼”，你们能说出写这些名楼及其相关诗句吗？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77470" y="0"/>
            <a:ext cx="63690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汉仪菱心体简" pitchFamily="1" charset="-122"/>
                <a:ea typeface="汉仪菱心体简" pitchFamily="1" charset="-122"/>
              </a:rPr>
              <a:t>    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中国古代四大名楼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3" name="图片 5122" descr="k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3200400"/>
            <a:ext cx="4176395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5123" descr="k4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7810" y="3810000"/>
            <a:ext cx="4796790" cy="278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5124" descr="k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600" y="0"/>
            <a:ext cx="4176395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7" name="文本框 5126"/>
          <p:cNvSpPr txBox="1"/>
          <p:nvPr/>
        </p:nvSpPr>
        <p:spPr>
          <a:xfrm>
            <a:off x="410210" y="1357630"/>
            <a:ext cx="736600" cy="192976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</a:rPr>
              <a:t>蓬莱阁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</a:endParaRPr>
          </a:p>
        </p:txBody>
      </p:sp>
      <p:sp>
        <p:nvSpPr>
          <p:cNvPr id="5128" name="文本框 5127"/>
          <p:cNvSpPr txBox="1"/>
          <p:nvPr/>
        </p:nvSpPr>
        <p:spPr>
          <a:xfrm>
            <a:off x="410210" y="4097020"/>
            <a:ext cx="736600" cy="171958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岳阳楼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129" name="文本框 5128"/>
          <p:cNvSpPr txBox="1"/>
          <p:nvPr/>
        </p:nvSpPr>
        <p:spPr>
          <a:xfrm>
            <a:off x="11002645" y="1187450"/>
            <a:ext cx="736600" cy="184531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滕王阁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130" name="文本框 5129"/>
          <p:cNvSpPr txBox="1"/>
          <p:nvPr/>
        </p:nvSpPr>
        <p:spPr>
          <a:xfrm>
            <a:off x="11002645" y="3979545"/>
            <a:ext cx="736600" cy="208153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黄鹤楼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7810" y="706755"/>
            <a:ext cx="5055235" cy="298069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7" grpId="0"/>
      <p:bldP spid="5129" grpId="0"/>
      <p:bldP spid="5128" grpId="0"/>
      <p:bldP spid="51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7" name="矩形 6146"/>
          <p:cNvSpPr/>
          <p:nvPr/>
        </p:nvSpPr>
        <p:spPr>
          <a:xfrm>
            <a:off x="908050" y="24765"/>
            <a:ext cx="67818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6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蓬 莱 阁</a:t>
            </a:r>
            <a:endParaRPr lang="zh-CN" altLang="en-US" sz="6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148" name="矩形 6147"/>
          <p:cNvSpPr/>
          <p:nvPr/>
        </p:nvSpPr>
        <p:spPr>
          <a:xfrm>
            <a:off x="791210" y="1986598"/>
            <a:ext cx="7239000" cy="33534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</a:pPr>
            <a:r>
              <a:rPr lang="zh-CN" altLang="en-US" sz="44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直上蓬莱阁，</a:t>
            </a:r>
            <a:endParaRPr lang="zh-CN" altLang="en-US" sz="44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buClrTx/>
            </a:pPr>
            <a:r>
              <a:rPr lang="zh-CN" altLang="en-US" sz="44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人间第一楼。</a:t>
            </a:r>
            <a:endParaRPr lang="zh-CN" altLang="en-US" sz="44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buClrTx/>
            </a:pPr>
            <a:r>
              <a:rPr lang="zh-CN" altLang="en-US" sz="44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云山千里目，</a:t>
            </a:r>
            <a:endParaRPr lang="zh-CN" altLang="en-US" sz="44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buClrTx/>
            </a:pPr>
            <a:r>
              <a:rPr lang="zh-CN" altLang="en-US" sz="44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海岛四时秋。</a:t>
            </a:r>
            <a:endParaRPr lang="zh-CN" altLang="en-US" sz="44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buClrTx/>
            </a:pPr>
            <a:r>
              <a:rPr lang="en-US" altLang="zh-CN" sz="36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 </a:t>
            </a: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——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清 </a:t>
            </a: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·</a:t>
            </a: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陈葆光</a:t>
            </a:r>
            <a:endParaRPr lang="zh-CN" altLang="en-US" sz="28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5540" y="24765"/>
            <a:ext cx="7174230" cy="680847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7169"/>
          <p:cNvSpPr/>
          <p:nvPr/>
        </p:nvSpPr>
        <p:spPr>
          <a:xfrm>
            <a:off x="6264910" y="3025775"/>
            <a:ext cx="5292725" cy="21837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</a:pPr>
            <a:r>
              <a:rPr lang="zh-CN" altLang="en-US" sz="4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先天下之忧而忧，</a:t>
            </a:r>
            <a:endParaRPr lang="zh-CN" altLang="en-US" sz="48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buClrTx/>
            </a:pPr>
            <a:r>
              <a:rPr lang="zh-CN" altLang="en-US" sz="4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后天下之乐而乐。</a:t>
            </a:r>
            <a:endParaRPr lang="zh-CN" altLang="en-US" sz="40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buClrTx/>
            </a:pPr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        ——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范仲淹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             </a:t>
            </a:r>
            <a:endParaRPr lang="zh-CN" altLang="en-US" sz="40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照片4 1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225" y="6985"/>
            <a:ext cx="5652135" cy="684403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147" name="矩形 6146"/>
          <p:cNvSpPr/>
          <p:nvPr/>
        </p:nvSpPr>
        <p:spPr>
          <a:xfrm>
            <a:off x="6798945" y="458470"/>
            <a:ext cx="39122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</a:pPr>
            <a:r>
              <a:rPr lang="zh-CN" altLang="en-US" sz="6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岳  阳  楼</a:t>
            </a:r>
            <a:endParaRPr lang="zh-CN" altLang="en-US" sz="6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71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9217"/>
          <p:cNvSpPr/>
          <p:nvPr/>
        </p:nvSpPr>
        <p:spPr>
          <a:xfrm>
            <a:off x="848360" y="235585"/>
            <a:ext cx="3924300" cy="6318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10000"/>
              </a:lnSpc>
              <a:buClrTx/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黄鹤楼</a:t>
            </a:r>
            <a:endParaRPr lang="zh-CN" altLang="en-US" sz="48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buClrTx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崔 灏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唐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buClrTx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昔人已乘黄鹤去，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buClrTx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此地空余黄鹤楼。 黄鹤一去不复返，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buClrTx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白云千载空悠悠。 晴川历历汉阳树，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buClrTx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芳草萋萋鹦鹉洲。 日暮乡关何处是，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  <a:buClrTx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烟波江上使人愁。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1990" y="-17780"/>
            <a:ext cx="6416040" cy="689419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5" name="矩形 10244"/>
          <p:cNvSpPr/>
          <p:nvPr/>
        </p:nvSpPr>
        <p:spPr>
          <a:xfrm>
            <a:off x="6792595" y="2056130"/>
            <a:ext cx="52628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滕王阁之所以享有巨大名声，很大程度上也归功于一篇脍炙人口的散文《滕王阁序》，该文集音韵之美、文句之美、景物之美、感情之美于一体，浑然天成，实为千古骈俪绝调。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timg (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31115"/>
            <a:ext cx="6609715" cy="683069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147" name="矩形 6146"/>
          <p:cNvSpPr/>
          <p:nvPr/>
        </p:nvSpPr>
        <p:spPr>
          <a:xfrm>
            <a:off x="7633335" y="480695"/>
            <a:ext cx="39122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</a:pPr>
            <a:r>
              <a:rPr lang="zh-CN" altLang="en-US" sz="6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滕  王  阁</a:t>
            </a:r>
            <a:endParaRPr lang="zh-CN" altLang="en-US" sz="6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10245" grpId="1"/>
    </p:bldLst>
  </p:timing>
</p:sld>
</file>

<file path=ppt/tags/tag1.xml><?xml version="1.0" encoding="utf-8"?>
<p:tagLst xmlns:p="http://schemas.openxmlformats.org/presentationml/2006/main">
  <p:tag name="ISPRING_SLIDE_ID_2" val="{FDDDD1CA-C686-4F16-A5FB-150E20BF87C1}"/>
  <p:tag name="GENSWF_ADVANCE_TIME" val="5"/>
  <p:tag name="ISPRING_CUSTOM_TIMING_USED" val="1"/>
</p:tagLst>
</file>

<file path=ppt/tags/tag10.xml><?xml version="1.0" encoding="utf-8"?>
<p:tagLst xmlns:p="http://schemas.openxmlformats.org/presentationml/2006/main">
  <p:tag name="ISPRING_SLIDE_ID_2" val="{70409F5A-D13E-4CB2-AC83-68165D8ACB76}"/>
  <p:tag name="GENSWF_ADVANCE_TIME" val="5"/>
  <p:tag name="ISPRING_CUSTOM_TIMING_USED" val="1"/>
</p:tagLst>
</file>

<file path=ppt/tags/tag11.xml><?xml version="1.0" encoding="utf-8"?>
<p:tagLst xmlns:p="http://schemas.openxmlformats.org/presentationml/2006/main">
  <p:tag name="ISPRING_SLIDE_ID_2" val="{7846E4C0-4EC1-4582-A5AE-EA8592C8FBB2}"/>
  <p:tag name="GENSWF_ADVANCE_TIME" val="5"/>
  <p:tag name="ISPRING_CUSTOM_TIMING_USED" val="1"/>
</p:tagLst>
</file>

<file path=ppt/tags/tag12.xml><?xml version="1.0" encoding="utf-8"?>
<p:tagLst xmlns:p="http://schemas.openxmlformats.org/presentationml/2006/main">
  <p:tag name="ISPRING_SLIDE_ID_2" val="{D09DCD9B-1BEF-4FC7-B3EF-14810AB728DB}"/>
  <p:tag name="GENSWF_ADVANCE_TIME" val="5"/>
  <p:tag name="ISPRING_CUSTOM_TIMING_USED" val="1"/>
</p:tagLst>
</file>

<file path=ppt/tags/tag13.xml><?xml version="1.0" encoding="utf-8"?>
<p:tagLst xmlns:p="http://schemas.openxmlformats.org/presentationml/2006/main">
  <p:tag name="ISPRING_SLIDE_ID_2" val="{D09DCD9B-1BEF-4FC7-B3EF-14810AB728DB}"/>
  <p:tag name="GENSWF_ADVANCE_TIME" val="5"/>
  <p:tag name="ISPRING_CUSTOM_TIMING_USED" val="1"/>
</p:tagLst>
</file>

<file path=ppt/tags/tag14.xml><?xml version="1.0" encoding="utf-8"?>
<p:tagLst xmlns:p="http://schemas.openxmlformats.org/presentationml/2006/main">
  <p:tag name="ISPRING_SLIDE_ID_2" val="{F7B73FC6-3D84-47CC-8C32-436BB8FDCD85}"/>
  <p:tag name="GENSWF_ADVANCE_TIME" val="5.25"/>
  <p:tag name="ISPRING_CUSTOM_TIMING_USED" val="1"/>
</p:tagLst>
</file>

<file path=ppt/tags/tag15.xml><?xml version="1.0" encoding="utf-8"?>
<p:tagLst xmlns:p="http://schemas.openxmlformats.org/presentationml/2006/main">
  <p:tag name="ISPRING_SLIDE_ID_2" val="{7846E4C0-4EC1-4582-A5AE-EA8592C8FBB2}"/>
  <p:tag name="GENSWF_ADVANCE_TIME" val="5"/>
  <p:tag name="ISPRING_CUSTOM_TIMING_USED" val="1"/>
</p:tagLst>
</file>

<file path=ppt/tags/tag16.xml><?xml version="1.0" encoding="utf-8"?>
<p:tagLst xmlns:p="http://schemas.openxmlformats.org/presentationml/2006/main">
  <p:tag name="ISPRING_SLIDE_ID_2" val="{DBA624E7-B635-4A67-A042-32AA9D11E662}"/>
  <p:tag name="GENSWF_ADVANCE_TIME" val="5"/>
  <p:tag name="ISPRING_CUSTOM_TIMING_USED" val="1"/>
</p:tagLst>
</file>

<file path=ppt/tags/tag17.xml><?xml version="1.0" encoding="utf-8"?>
<p:tagLst xmlns:p="http://schemas.openxmlformats.org/presentationml/2006/main">
  <p:tag name="ISPRING_SLIDE_ID_2" val="{D09DCD9B-1BEF-4FC7-B3EF-14810AB728DB}"/>
  <p:tag name="GENSWF_ADVANCE_TIME" val="5"/>
  <p:tag name="ISPRING_CUSTOM_TIMING_USED" val="1"/>
</p:tagLst>
</file>

<file path=ppt/tags/tag2.xml><?xml version="1.0" encoding="utf-8"?>
<p:tagLst xmlns:p="http://schemas.openxmlformats.org/presentationml/2006/main">
  <p:tag name="ISPRING_SLIDE_ID_2" val="{20EA45A2-1464-4165-B831-0111A52574D1}"/>
  <p:tag name="GENSWF_ADVANCE_TIME" val="8.5"/>
  <p:tag name="ISPRING_CUSTOM_TIMING_USED" val="1"/>
</p:tagLst>
</file>

<file path=ppt/tags/tag3.xml><?xml version="1.0" encoding="utf-8"?>
<p:tagLst xmlns:p="http://schemas.openxmlformats.org/presentationml/2006/main">
  <p:tag name="ISPRING_SLIDE_ID_2" val="{8A79FDD6-2179-41AF-9112-195CBEFFD948}"/>
  <p:tag name="GENSWF_ADVANCE_TIME" val="5"/>
  <p:tag name="ISPRING_CUSTOM_TIMING_USED" val="1"/>
</p:tagLst>
</file>

<file path=ppt/tags/tag4.xml><?xml version="1.0" encoding="utf-8"?>
<p:tagLst xmlns:p="http://schemas.openxmlformats.org/presentationml/2006/main">
  <p:tag name="ISPRING_SLIDE_ID_2" val="{1CA094BE-B88A-4BA9-B456-AF7DD6297AE9}"/>
  <p:tag name="GENSWF_ADVANCE_TIME" val="5"/>
  <p:tag name="ISPRING_CUSTOM_TIMING_USED" val="1"/>
</p:tagLst>
</file>

<file path=ppt/tags/tag5.xml><?xml version="1.0" encoding="utf-8"?>
<p:tagLst xmlns:p="http://schemas.openxmlformats.org/presentationml/2006/main">
  <p:tag name="ISPRING_SLIDE_ID_2" val="{77F8FDB7-3558-4317-8A77-678E22367803}"/>
  <p:tag name="GENSWF_ADVANCE_TIME" val="5"/>
  <p:tag name="ISPRING_CUSTOM_TIMING_USED" val="1"/>
</p:tagLst>
</file>

<file path=ppt/tags/tag6.xml><?xml version="1.0" encoding="utf-8"?>
<p:tagLst xmlns:p="http://schemas.openxmlformats.org/presentationml/2006/main">
  <p:tag name="ISPRING_SLIDE_ID_2" val="{77F8FDB7-3558-4317-8A77-678E22367803}"/>
  <p:tag name="GENSWF_ADVANCE_TIME" val="5"/>
  <p:tag name="ISPRING_CUSTOM_TIMING_USED" val="1"/>
</p:tagLst>
</file>

<file path=ppt/tags/tag7.xml><?xml version="1.0" encoding="utf-8"?>
<p:tagLst xmlns:p="http://schemas.openxmlformats.org/presentationml/2006/main">
  <p:tag name="ISPRING_SLIDE_ID_2" val="{77F8FDB7-3558-4317-8A77-678E22367803}"/>
  <p:tag name="GENSWF_ADVANCE_TIME" val="5"/>
  <p:tag name="ISPRING_CUSTOM_TIMING_USED" val="1"/>
</p:tagLst>
</file>

<file path=ppt/tags/tag8.xml><?xml version="1.0" encoding="utf-8"?>
<p:tagLst xmlns:p="http://schemas.openxmlformats.org/presentationml/2006/main">
  <p:tag name="ISPRING_SLIDE_ID_2" val="{1CA094BE-B88A-4BA9-B456-AF7DD6297AE9}"/>
  <p:tag name="GENSWF_ADVANCE_TIME" val="5"/>
  <p:tag name="ISPRING_CUSTOM_TIMING_USED" val="1"/>
</p:tagLst>
</file>

<file path=ppt/tags/tag9.xml><?xml version="1.0" encoding="utf-8"?>
<p:tagLst xmlns:p="http://schemas.openxmlformats.org/presentationml/2006/main">
  <p:tag name="ISPRING_SLIDE_ID_2" val="{9079452E-208B-4C89-B010-AA436793DD51}"/>
  <p:tag name="GENSWF_ADVANCE_TIME" val="5"/>
  <p:tag name="ISPRING_CUSTOM_TIMING_USED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3865</Words>
  <Application>WPS 演示</Application>
  <PresentationFormat>宽屏</PresentationFormat>
  <Paragraphs>420</Paragraphs>
  <Slides>33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Calibri</vt:lpstr>
      <vt:lpstr>汉仪菱心体简</vt:lpstr>
      <vt:lpstr>Times New Roman</vt:lpstr>
      <vt:lpstr>黑体</vt:lpstr>
      <vt:lpstr>隶书</vt:lpstr>
      <vt:lpstr>幼圆</vt:lpstr>
      <vt:lpstr>Times New Roman</vt:lpstr>
      <vt:lpstr>等线</vt:lpstr>
      <vt:lpstr>Segoe Print</vt:lpstr>
      <vt:lpstr>等线</vt:lpstr>
      <vt:lpstr>等线 Light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48</cp:revision>
  <dcterms:created xsi:type="dcterms:W3CDTF">2017-05-03T23:55:00Z</dcterms:created>
  <dcterms:modified xsi:type="dcterms:W3CDTF">2018-06-18T08:02:30Z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