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89" r:id="rId5"/>
    <p:sldId id="407" r:id="rId6"/>
    <p:sldId id="326" r:id="rId7"/>
    <p:sldId id="327" r:id="rId8"/>
    <p:sldId id="409" r:id="rId9"/>
    <p:sldId id="410" r:id="rId10"/>
    <p:sldId id="412" r:id="rId11"/>
    <p:sldId id="414" r:id="rId12"/>
    <p:sldId id="413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8" r:id="rId23"/>
    <p:sldId id="444" r:id="rId24"/>
    <p:sldId id="450" r:id="rId25"/>
    <p:sldId id="451" r:id="rId26"/>
    <p:sldId id="452" r:id="rId27"/>
    <p:sldId id="453" r:id="rId28"/>
    <p:sldId id="454" r:id="rId29"/>
    <p:sldId id="456" r:id="rId30"/>
    <p:sldId id="457" r:id="rId31"/>
    <p:sldId id="459" r:id="rId32"/>
    <p:sldId id="460" r:id="rId33"/>
    <p:sldId id="461" r:id="rId34"/>
    <p:sldId id="445" r:id="rId35"/>
    <p:sldId id="491" r:id="rId36"/>
    <p:sldId id="490" r:id="rId37"/>
    <p:sldId id="492" r:id="rId38"/>
    <p:sldId id="463" r:id="rId39"/>
    <p:sldId id="464" r:id="rId40"/>
    <p:sldId id="466" r:id="rId41"/>
    <p:sldId id="470" r:id="rId42"/>
    <p:sldId id="493" r:id="rId43"/>
    <p:sldId id="494" r:id="rId44"/>
    <p:sldId id="495" r:id="rId45"/>
    <p:sldId id="496" r:id="rId46"/>
    <p:sldId id="498" r:id="rId47"/>
    <p:sldId id="503" r:id="rId48"/>
    <p:sldId id="500" r:id="rId49"/>
    <p:sldId id="501" r:id="rId50"/>
    <p:sldId id="504" r:id="rId51"/>
    <p:sldId id="505" r:id="rId52"/>
    <p:sldId id="506" r:id="rId53"/>
    <p:sldId id="508" r:id="rId54"/>
    <p:sldId id="525" r:id="rId55"/>
    <p:sldId id="281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045B"/>
    <a:srgbClr val="170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26.emf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32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1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57530" y="0"/>
            <a:ext cx="12661265" cy="685800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8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20" y="922020"/>
            <a:ext cx="10057765" cy="280606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005" y="3517265"/>
            <a:ext cx="2961640" cy="146685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69265" y="0"/>
            <a:ext cx="9228455" cy="54292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69265" y="6487160"/>
            <a:ext cx="12661265" cy="38481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9" name="矩形 8"/>
          <p:cNvSpPr/>
          <p:nvPr/>
        </p:nvSpPr>
        <p:spPr>
          <a:xfrm>
            <a:off x="-113030" y="3872230"/>
            <a:ext cx="4975225" cy="247078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关注微信公众号  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与子偕教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提供同步优质教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学设计教学课件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4034" name="文本框 44033"/>
          <p:cNvSpPr txBox="1"/>
          <p:nvPr/>
        </p:nvSpPr>
        <p:spPr>
          <a:xfrm>
            <a:off x="1524000" y="0"/>
            <a:ext cx="9144000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落霞与孤鹜齐飞，秋水共长天一色。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渔舟唱晚，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响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穷彭蠡之滨；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雁阵惊寒，声断衡阳之浦。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1869123" y="564198"/>
            <a:ext cx="536416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晚霞与野鸭一起飞舞，秋水和长天相映成色。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1869440" y="2422525"/>
            <a:ext cx="59404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暮色里归舟传来声声渔歌，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歌声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响彻鄱阳湖畔；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1869440" y="4366578"/>
            <a:ext cx="63007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寒风中大雁发出阵阵惊鸣，叫声消失在衡阳水滨。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2" name="文本框 40961"/>
          <p:cNvSpPr txBox="1"/>
          <p:nvPr/>
        </p:nvSpPr>
        <p:spPr>
          <a:xfrm>
            <a:off x="1703070" y="6031865"/>
            <a:ext cx="95408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滕王阁及其周围的景色</a:t>
            </a:r>
            <a:r>
              <a:rPr lang="en-US" altLang="zh-CN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阁上眺望所见</a:t>
            </a:r>
            <a:endParaRPr lang="en-US" altLang="zh-CN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  <p:bldP spid="409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4339" descr="tengwang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9815" y="184150"/>
            <a:ext cx="4356100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14340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188" y="2492375"/>
            <a:ext cx="4048125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"/>
          <p:cNvSpPr txBox="1"/>
          <p:nvPr/>
        </p:nvSpPr>
        <p:spPr>
          <a:xfrm>
            <a:off x="442595" y="593090"/>
            <a:ext cx="668845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时维九月，序属三秋。潦水尽而寒潭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，烟光凝而暮山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紫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。俨骖騑于上路，访风景于崇阿。临帝子之长洲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得天人之旧馆。层峦耸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翠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上出重霄；飞阁流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丹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，下临无地。鹤汀凫渚，穷岛屿之萦回；桂殿兰宫，即冈峦之体势。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412" name="文本框 2"/>
          <p:cNvSpPr txBox="1"/>
          <p:nvPr/>
        </p:nvSpPr>
        <p:spPr>
          <a:xfrm>
            <a:off x="534035" y="4274820"/>
            <a:ext cx="111245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披绣闼，俯雕甍，山原旷其盈视，川泽纡其骇瞩。闾阎扑地，钟鸣鼎食之家；舸舰迷津，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龙之舳。云销雨霁，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彻区明。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落霞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与孤鹜齐飞，秋水共长天一色。渔舟唱晚，响穷彭蠡之滨，雁阵惊寒，声断衡阳之浦。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7172" descr="k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9713" y="-12065"/>
            <a:ext cx="4127500" cy="664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99"/>
          <p:cNvSpPr txBox="1"/>
          <p:nvPr/>
        </p:nvSpPr>
        <p:spPr>
          <a:xfrm>
            <a:off x="1779270" y="565785"/>
            <a:ext cx="58096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清澈的寒潭  萦绕的烟光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苍翠的层峦  流丹的飞阁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萦回的岛屿  壮丽的楼阁　　　　　　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辽阔的山原  迂回的川泽      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闾阎舸舰   　落霞孤鹜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秋水长天   　渔舟雁阵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938213"/>
            <a:ext cx="803275" cy="6031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晚秋暮色图</a:t>
            </a:r>
            <a:endParaRPr lang="zh-CN" altLang="en-US" sz="4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33020"/>
            <a:ext cx="12120245" cy="679259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234499" name="矩形 234498"/>
          <p:cNvSpPr/>
          <p:nvPr/>
        </p:nvSpPr>
        <p:spPr>
          <a:xfrm>
            <a:off x="1953578" y="1186180"/>
            <a:ext cx="3671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写景之美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500" name="矩形 234499"/>
          <p:cNvSpPr/>
          <p:nvPr/>
        </p:nvSpPr>
        <p:spPr>
          <a:xfrm>
            <a:off x="6702425" y="529590"/>
            <a:ext cx="5158740" cy="30530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Clr>
                <a:srgbClr val="9900CC"/>
              </a:buClr>
              <a:buFont typeface="Wingdings" panose="05000000000000000000" pitchFamily="2" charset="2"/>
              <a:buChar char="u"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色彩变化之美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buClr>
                <a:srgbClr val="9900CC"/>
              </a:buClr>
              <a:buFont typeface="Wingdings" panose="05000000000000000000" pitchFamily="2" charset="2"/>
              <a:buChar char="u"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远近变化之美 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buClr>
                <a:srgbClr val="9900CC"/>
              </a:buClr>
              <a:buFont typeface="Wingdings" panose="05000000000000000000" pitchFamily="2" charset="2"/>
              <a:buChar char="u"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上下浑成之美 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buClr>
                <a:srgbClr val="9900CC"/>
              </a:buClr>
              <a:buFont typeface="Wingdings" panose="05000000000000000000" pitchFamily="2" charset="2"/>
              <a:buChar char="u"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虚实相衬之美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汉仪菱心体简" pitchFamily="1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汉仪菱心体简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/>
      <p:bldP spid="2345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-8255"/>
            <a:ext cx="5113655" cy="154876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3" name="TextBox 19"/>
          <p:cNvSpPr txBox="1"/>
          <p:nvPr/>
        </p:nvSpPr>
        <p:spPr>
          <a:xfrm>
            <a:off x="702310" y="304800"/>
            <a:ext cx="36023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色彩变化之美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725" y="1316355"/>
            <a:ext cx="8763635" cy="5247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160" y="1631950"/>
            <a:ext cx="8585200" cy="4737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文章不惜笔墨，浓墨重彩，极写景物的色彩变化。如 “流丹”“耸翠”“青雀”“黄龙”无不色彩缤纷，摇曳生辉。  “潦水尽寒潭清，烟光凝暮山紫”一句，不囿于静止画面色彩，着力表现水光山色之变化，上句朴素淡雅，下句设色凝重，“写尽九月之景”。这句是因果性的推论。作者抓住了“秋水”和“秋色”两个有代表性的特征来写秋天，写水写山，动静结合，如诗如画。</a:t>
            </a:r>
            <a:endParaRPr lang="zh-CN" altLang="en-US" sz="28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3675" y="1316990"/>
            <a:ext cx="3015615" cy="5160010"/>
          </a:xfrm>
          <a:prstGeom prst="ellipse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-8255"/>
            <a:ext cx="5113655" cy="154876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3" name="TextBox 19"/>
          <p:cNvSpPr txBox="1"/>
          <p:nvPr/>
        </p:nvSpPr>
        <p:spPr>
          <a:xfrm>
            <a:off x="702310" y="304800"/>
            <a:ext cx="36023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远近变化之美</a:t>
            </a:r>
            <a:endParaRPr lang="zh-CN" altLang="en-US" sz="4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725" y="1316355"/>
            <a:ext cx="8005445" cy="5247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100" y="1571625"/>
            <a:ext cx="7938770" cy="4737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作者用电影手法，由近及远，构成一幅富有层次感和纵深感的全景图。体现了作者立体化的审美观，把作者带进了如诗如画的江南胜境，读者和景物融为一体，人在景中，景中有人。  “鹤汀凫渚”四句写阁四周景物，是近景；“山原旷其盈视”二句写山峦、平原和河流、湖泽，是中景；“虹销雨霁”以下则是水田浩淼的远景。</a:t>
            </a:r>
            <a:endParaRPr lang="zh-CN" altLang="en-US" sz="2800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5185" y="1316990"/>
            <a:ext cx="3634105" cy="5160010"/>
          </a:xfrm>
          <a:prstGeom prst="ellipse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-8255"/>
            <a:ext cx="5113655" cy="154876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3" name="TextBox 19"/>
          <p:cNvSpPr txBox="1"/>
          <p:nvPr/>
        </p:nvSpPr>
        <p:spPr>
          <a:xfrm>
            <a:off x="702310" y="304800"/>
            <a:ext cx="36023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上下浑成之美</a:t>
            </a:r>
            <a:endParaRPr lang="zh-CN" altLang="en-US" sz="4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725" y="1316355"/>
            <a:ext cx="11076305" cy="5426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380" y="1402080"/>
            <a:ext cx="10246995" cy="49168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层峦耸翠”四句，借视角变化，使上下相映成趣，天上地下，城里城外，相与为一，不可分离，体现了作者整齐划一的审美观。落霞与孤鹜齐飞，秋水共长天一色”这一句更是写景名句，青天碧水，天水相接，上下浑然一色：彩霞自上而下，孤鹜自下而上，相映增辉，构成一幅色彩明丽而又上下浑成的绝妙好图。该两句在句式上不但上下句相对，而且在一句中自成对偶，形成“当句对”的特点。如“潦水”对“寒潭”，“烟光”对“暮山”，“落霞”对“孤鹜”，“秋水”对“长天”，这是王勃骈文的一大特点。落霞自天而下，孤鹜自下而上，故曰齐飞；秋水碧而连天，长天空而映水，故曰一色。千古绝唱</a:t>
            </a:r>
            <a:r>
              <a:rPr lang="zh-CN" altLang="en-US" sz="28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8913"/>
          <p:cNvSpPr/>
          <p:nvPr/>
        </p:nvSpPr>
        <p:spPr>
          <a:xfrm>
            <a:off x="537845" y="365760"/>
            <a:ext cx="113360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>
              <a:buClrTx/>
            </a:pP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　　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王勃著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《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滕王阁序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》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，时年二十六。都督阎公不之信。勃虽在座，而阎公意属子婿孟学士者为之，已宿构矣。及以纸笔让宾客，勃不辞让。公大怒，拂袖而起；专令人伺其下笔。第一报云：“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南昌故郡，洪都新府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。”公曰：“亦是老生常谈！”又报云：“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星分翼轸，地接衡庐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。”公闻之，沉吟不言。又云：“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落霞与孤鹜齐飞，秋水共长天一色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。”公瞿然而起，曰：“此真天才，当垂不朽矣！”遂亟请宴所，极欢而罢。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9" name="矩形 7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4501515"/>
            <a:ext cx="6905625" cy="2103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img (1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" y="13335"/>
            <a:ext cx="6010910" cy="425831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3" name="图片 2" descr="timg (1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655" y="13970"/>
            <a:ext cx="5984875" cy="42576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/>
          <p:cNvSpPr txBox="1"/>
          <p:nvPr/>
        </p:nvSpPr>
        <p:spPr>
          <a:xfrm>
            <a:off x="8691880" y="4501515"/>
            <a:ext cx="19050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动静结合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境界开阔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意蕴深远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对比鲜明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30" y="-8255"/>
            <a:ext cx="5113655" cy="154876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3" name="TextBox 19"/>
          <p:cNvSpPr txBox="1"/>
          <p:nvPr/>
        </p:nvSpPr>
        <p:spPr>
          <a:xfrm>
            <a:off x="702310" y="304800"/>
            <a:ext cx="36023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虚实相衬之美</a:t>
            </a:r>
            <a:endParaRPr lang="zh-CN" altLang="en-US" sz="4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62115" y="1285240"/>
            <a:ext cx="5054600" cy="5247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5470" y="1431290"/>
            <a:ext cx="4707255" cy="4737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“渔舟唱晚”四句，写的是生活之乐和自然之乐。凭借听觉联想，用虚实手法传达远方的景观，使读者开阔眼界，视通万里。实写虚写，相互谐调，相互映衬，极尽铺叙写景之能事。 </a:t>
            </a:r>
            <a:endParaRPr lang="zh-CN" altLang="en-US" sz="2800" kern="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 descr="timg (1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" y="1285240"/>
            <a:ext cx="6736715" cy="522732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肆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赏析秋季美景</a:t>
            </a:r>
            <a:endParaRPr lang="zh-CN" altLang="en-US" sz="6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004570" y="1503045"/>
            <a:ext cx="10387330" cy="93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一反传统中“悲秋”的习惯写法，为秋景注入了超逸豪迈的情致。 </a:t>
            </a:r>
            <a:endParaRPr lang="zh-CN" altLang="en-US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96815" y="162248"/>
            <a:ext cx="11832590" cy="1400176"/>
            <a:chOff x="0" y="0"/>
            <a:chExt cx="11832674" cy="140018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2"/>
            <p:cNvSpPr txBox="1">
              <a:spLocks noChangeArrowheads="1"/>
            </p:cNvSpPr>
            <p:nvPr/>
          </p:nvSpPr>
          <p:spPr bwMode="auto">
            <a:xfrm>
              <a:off x="857256" y="338456"/>
              <a:ext cx="10975418" cy="583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两段秋景的描述与传统中描写秋景的意境有什么不同？</a:t>
              </a:r>
              <a:endParaRPr 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64125" y="2439993"/>
            <a:ext cx="11832590" cy="1400176"/>
            <a:chOff x="0" y="0"/>
            <a:chExt cx="11832674" cy="1400182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2"/>
            <p:cNvSpPr txBox="1">
              <a:spLocks noChangeArrowheads="1"/>
            </p:cNvSpPr>
            <p:nvPr/>
          </p:nvSpPr>
          <p:spPr bwMode="auto">
            <a:xfrm>
              <a:off x="857256" y="338456"/>
              <a:ext cx="10975418" cy="583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写景总结</a:t>
              </a:r>
              <a:endParaRPr 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1004570" y="3840480"/>
            <a:ext cx="10387330" cy="223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《滕王阁序》一文的写景颇具匠心，字字珠玑，句句生辉，章章华彩，一气呵成，使人读完后犹如身临江南水乡，难怪韩愈情不自禁地称赞说：“江南多临观之类，而滕王阁独为第一。” </a:t>
            </a:r>
            <a:endParaRPr lang="zh-CN" altLang="en-US" sz="160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伍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领悟人物心境</a:t>
            </a:r>
            <a:endParaRPr lang="zh-CN" altLang="en-US" sz="6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9138" name="图片 219137" descr="tw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" y="0"/>
            <a:ext cx="121431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9139" name="矩形 219138"/>
          <p:cNvSpPr/>
          <p:nvPr/>
        </p:nvSpPr>
        <p:spPr>
          <a:xfrm>
            <a:off x="88265" y="88900"/>
            <a:ext cx="120751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遥襟甫畅，逸兴遄飞。爽籁发而清风生，纤歌凝而白云遏。睢园绿竹，气凌彭泽之樽；邺水朱华，光照临川之笔。四美具，二难并。穷睇眄于中天，极娱游于暇日。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纯音乐 - 渔舟唱晚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2450" y="2601595"/>
            <a:ext cx="2294255" cy="105727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232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91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0162" name="图片 220161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0163" name="图片 220162" descr="tw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" y="5080"/>
            <a:ext cx="12132945" cy="6846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0164" name="矩形 220163"/>
          <p:cNvSpPr/>
          <p:nvPr/>
        </p:nvSpPr>
        <p:spPr>
          <a:xfrm>
            <a:off x="33655" y="4559935"/>
            <a:ext cx="120294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天高地迥，觉宇宙之无穷；兴尽悲来，识盈虚之有数。望长安于日下，目吴会于云间。地势极而南溟深，天柱高而北辰远。关山难越，谁悲失路之人；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萍水相逢，尽是他乡之客。怀帝阍而不见，奉宣室以何年？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1186" name="图片 221185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1187" name="图片 221186" descr="twg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0"/>
            <a:ext cx="121634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1188" name="矩形 221187"/>
          <p:cNvSpPr/>
          <p:nvPr/>
        </p:nvSpPr>
        <p:spPr>
          <a:xfrm>
            <a:off x="14605" y="112078"/>
            <a:ext cx="121627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嗟乎！时运不齐，命途多舛。冯唐易老，李广难封。屈贾谊于长沙，非无圣主；窜梁鸿于海曲，岂乏明时？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2210" name="图片 222209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2211" name="图片 222210" descr="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0"/>
            <a:ext cx="121545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2212" name="矩形 222211"/>
          <p:cNvSpPr/>
          <p:nvPr/>
        </p:nvSpPr>
        <p:spPr>
          <a:xfrm>
            <a:off x="78740" y="265748"/>
            <a:ext cx="120948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赖君子见机，达人知命。老当益壮，宁移白首之心？穷且益坚，不坠青云之志。酌贪泉而觉爽，处涸辙以犹欢。北海虽赊，扶摇可接；东隅已逝，桑榆非晚。孟尝高洁，空余报国之情；阮籍猖狂，岂效穷途之哭！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8" name="矩形 185347"/>
          <p:cNvSpPr/>
          <p:nvPr/>
        </p:nvSpPr>
        <p:spPr>
          <a:xfrm>
            <a:off x="1174750" y="17780"/>
            <a:ext cx="9144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遥襟甫畅，逸兴遄飞。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爽籁发而清风生，纤歌凝而白云遏。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5349" name="文本框 185348"/>
          <p:cNvSpPr txBox="1"/>
          <p:nvPr/>
        </p:nvSpPr>
        <p:spPr>
          <a:xfrm>
            <a:off x="1174750" y="633730"/>
            <a:ext cx="10687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怀远俯视，胸襟舒畅，兴致飘逸，急速飞扬。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5350" name="文本框 185349"/>
          <p:cNvSpPr txBox="1"/>
          <p:nvPr/>
        </p:nvSpPr>
        <p:spPr>
          <a:xfrm>
            <a:off x="1227455" y="1774508"/>
            <a:ext cx="8532813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萧管奏鸣忽高忽低，引来清风阵阵，歌声悠扬柔美，遏止了白云运行。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5352" name="圆角矩形标注 185351"/>
          <p:cNvSpPr/>
          <p:nvPr/>
        </p:nvSpPr>
        <p:spPr>
          <a:xfrm>
            <a:off x="9005888" y="86995"/>
            <a:ext cx="2519362" cy="1512888"/>
          </a:xfrm>
          <a:prstGeom prst="wedgeRoundRectCallout">
            <a:avLst>
              <a:gd name="adj1" fmla="val -63991"/>
              <a:gd name="adj2" fmla="val 61019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管弦之盛歌声之美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algn="ctr"/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9379" name="矩形 229378"/>
          <p:cNvSpPr/>
          <p:nvPr/>
        </p:nvSpPr>
        <p:spPr>
          <a:xfrm>
            <a:off x="1174750" y="3209290"/>
            <a:ext cx="9144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睢园绿竹，气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凌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彭泽之樽；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邺水朱华，光照临川之笔。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四美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具，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二难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并。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9380" name="文本框 229379"/>
          <p:cNvSpPr txBox="1"/>
          <p:nvPr/>
        </p:nvSpPr>
        <p:spPr>
          <a:xfrm>
            <a:off x="1174750" y="3739515"/>
            <a:ext cx="106876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盛宴堪比睢园中的竹林聚会，酒兴可以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压倒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陶渊明；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29381" name="文本框 229380"/>
          <p:cNvSpPr txBox="1"/>
          <p:nvPr/>
        </p:nvSpPr>
        <p:spPr>
          <a:xfrm>
            <a:off x="1227455" y="4839970"/>
            <a:ext cx="10849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雅情恰似邺水畔的建安才子，文采能够超过谢灵运 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9382" name="文本框 229381"/>
          <p:cNvSpPr txBox="1"/>
          <p:nvPr/>
        </p:nvSpPr>
        <p:spPr>
          <a:xfrm>
            <a:off x="1174750" y="5908675"/>
            <a:ext cx="111080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良辰美景赏心乐事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全都具备，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贤主嘉宾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聚集在一起。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9384" name="圆角矩形标注 229383"/>
          <p:cNvSpPr/>
          <p:nvPr/>
        </p:nvSpPr>
        <p:spPr>
          <a:xfrm>
            <a:off x="9040495" y="2672080"/>
            <a:ext cx="2484438" cy="1512888"/>
          </a:xfrm>
          <a:prstGeom prst="wedgeRoundRectCallout">
            <a:avLst>
              <a:gd name="adj1" fmla="val -38500"/>
              <a:gd name="adj2" fmla="val 89977"/>
              <a:gd name="adj3" fmla="val 16667"/>
            </a:avLst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宴会豪华人物高雅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algn="ctr"/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9385" name="文本框 229384"/>
          <p:cNvSpPr txBox="1"/>
          <p:nvPr/>
        </p:nvSpPr>
        <p:spPr>
          <a:xfrm>
            <a:off x="9760585" y="5244783"/>
            <a:ext cx="1106170" cy="935037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兴</a:t>
            </a:r>
            <a:endParaRPr lang="zh-CN" altLang="en-US" sz="60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9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500"/>
                                        <p:tgtEl>
                                          <p:spTgt spid="22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293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9" grpId="0"/>
      <p:bldP spid="185350" grpId="0"/>
      <p:bldP spid="185352" grpId="0" bldLvl="0" animBg="1"/>
      <p:bldP spid="229379" grpId="0"/>
      <p:bldP spid="229380" grpId="0"/>
      <p:bldP spid="229381" grpId="0"/>
      <p:bldP spid="229382" grpId="0"/>
      <p:bldP spid="229384" grpId="0" bldLvl="0" animBg="1"/>
      <p:bldP spid="229385" grpId="0" bldLvl="0" animBg="1"/>
      <p:bldP spid="229385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4" name="文本框 187393"/>
          <p:cNvSpPr txBox="1"/>
          <p:nvPr/>
        </p:nvSpPr>
        <p:spPr>
          <a:xfrm>
            <a:off x="1444625" y="250508"/>
            <a:ext cx="65881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穷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睇眄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于中天，极娱游于暇日。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7395" name="文本框 187394"/>
          <p:cNvSpPr txBox="1"/>
          <p:nvPr/>
        </p:nvSpPr>
        <p:spPr>
          <a:xfrm>
            <a:off x="1444625" y="1109980"/>
            <a:ext cx="103695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极目远眺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那无边的长空，尽情游乐在短暂的假日。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7398" name="矩形 187397"/>
          <p:cNvSpPr/>
          <p:nvPr/>
        </p:nvSpPr>
        <p:spPr>
          <a:xfrm>
            <a:off x="1444625" y="2122170"/>
            <a:ext cx="56921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天高地迥，觉宇宙之无穷；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7399" name="文本框 187398"/>
          <p:cNvSpPr txBox="1"/>
          <p:nvPr/>
        </p:nvSpPr>
        <p:spPr>
          <a:xfrm>
            <a:off x="1444625" y="3267710"/>
            <a:ext cx="9471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苍天高远，大地辽阔，更觉得宇宙浩渺无垠；</a:t>
            </a:r>
            <a:r>
              <a:rPr lang="zh-CN" altLang="en-US" sz="32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7400" name="矩形 187399"/>
          <p:cNvSpPr/>
          <p:nvPr/>
        </p:nvSpPr>
        <p:spPr>
          <a:xfrm>
            <a:off x="1506220" y="4279900"/>
            <a:ext cx="56921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兴尽悲来，识盈虚之有数。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7401" name="文本框 187400"/>
          <p:cNvSpPr txBox="1"/>
          <p:nvPr/>
        </p:nvSpPr>
        <p:spPr>
          <a:xfrm>
            <a:off x="1505903" y="5451475"/>
            <a:ext cx="87852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兴致消尽，悲哀涌来，认识到盛与衰自有定数。</a:t>
            </a:r>
            <a:r>
              <a:rPr lang="zh-CN" altLang="en-US" sz="32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9385" name="文本框 229384"/>
          <p:cNvSpPr txBox="1"/>
          <p:nvPr/>
        </p:nvSpPr>
        <p:spPr>
          <a:xfrm>
            <a:off x="9810115" y="1416368"/>
            <a:ext cx="1106170" cy="935037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悲</a:t>
            </a:r>
            <a:endParaRPr lang="zh-CN" altLang="en-US" sz="60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22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2293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/>
      <p:bldP spid="187398" grpId="0"/>
      <p:bldP spid="187399" grpId="0"/>
      <p:bldP spid="187400" grpId="0"/>
      <p:bldP spid="187401" grpId="0"/>
      <p:bldP spid="229385" grpId="0" bldLvl="0" animBg="1"/>
      <p:bldP spid="229385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9442" name="矩形 189441"/>
          <p:cNvSpPr/>
          <p:nvPr/>
        </p:nvSpPr>
        <p:spPr>
          <a:xfrm>
            <a:off x="1283970" y="1456055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地势极而南溟深，天柱高而北辰远。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关山难越，谁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悲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失路之人？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萍水相逢，尽是他乡之客。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9443" name="文本框 189442"/>
          <p:cNvSpPr txBox="1"/>
          <p:nvPr/>
        </p:nvSpPr>
        <p:spPr>
          <a:xfrm>
            <a:off x="1373505" y="4542155"/>
            <a:ext cx="89646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流水浮萍，偶然相逢，全是他乡陌生之人。 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9444" name="文本框 189443"/>
          <p:cNvSpPr txBox="1"/>
          <p:nvPr/>
        </p:nvSpPr>
        <p:spPr>
          <a:xfrm>
            <a:off x="1283970" y="3317240"/>
            <a:ext cx="104533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关山万里，难以逾越，谁来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同情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迷路游子？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9445" name="文本框 189444"/>
          <p:cNvSpPr txBox="1"/>
          <p:nvPr/>
        </p:nvSpPr>
        <p:spPr>
          <a:xfrm>
            <a:off x="1283970" y="2040255"/>
            <a:ext cx="110978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地势偏远而南方大海幽深，天柱很高而北极星辰遥远。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9447" name="文本框 189446"/>
          <p:cNvSpPr txBox="1"/>
          <p:nvPr/>
        </p:nvSpPr>
        <p:spPr>
          <a:xfrm>
            <a:off x="1283653" y="5715"/>
            <a:ext cx="79565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望长安于日下，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目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吴会于云间。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9448" name="文本框 189447"/>
          <p:cNvSpPr txBox="1"/>
          <p:nvPr/>
        </p:nvSpPr>
        <p:spPr>
          <a:xfrm>
            <a:off x="1283970" y="652780"/>
            <a:ext cx="11267440" cy="968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auto">
              <a:lnSpc>
                <a:spcPts val="3420"/>
              </a:lnSpc>
              <a:spcBef>
                <a:spcPts val="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西望长安远在夕阳之下，东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看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吴郡会稽隐现在云雾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fontAlgn="auto">
              <a:lnSpc>
                <a:spcPts val="3420"/>
              </a:lnSpc>
              <a:spcBef>
                <a:spcPts val="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之间。</a:t>
            </a:r>
            <a:r>
              <a:rPr lang="zh-CN" altLang="en-US" sz="32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80" name="矩形 131079"/>
          <p:cNvSpPr/>
          <p:nvPr/>
        </p:nvSpPr>
        <p:spPr>
          <a:xfrm>
            <a:off x="1283653" y="5187315"/>
            <a:ext cx="73304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怀帝阍而不见，奉宣室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何年？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81" name="文本框 131080"/>
          <p:cNvSpPr txBox="1"/>
          <p:nvPr/>
        </p:nvSpPr>
        <p:spPr>
          <a:xfrm>
            <a:off x="1381760" y="5983605"/>
            <a:ext cx="10429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怀念着宫门而不能相见，回朝为官谁知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哪一年？</a:t>
            </a:r>
            <a:r>
              <a:rPr lang="zh-CN" altLang="en-US" sz="32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79" name="椭圆形标注 131078"/>
          <p:cNvSpPr/>
          <p:nvPr/>
        </p:nvSpPr>
        <p:spPr>
          <a:xfrm>
            <a:off x="9481503" y="4396423"/>
            <a:ext cx="2087562" cy="936625"/>
          </a:xfrm>
          <a:prstGeom prst="wedgeEllipseCallout">
            <a:avLst>
              <a:gd name="adj1" fmla="val -36921"/>
              <a:gd name="adj2" fmla="val 72542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/>
      <p:bldP spid="189444" grpId="0"/>
      <p:bldP spid="189445" grpId="0"/>
      <p:bldP spid="189448" grpId="0"/>
      <p:bldP spid="131081" grpId="0"/>
      <p:bldP spid="13107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矩形 191489"/>
          <p:cNvSpPr/>
          <p:nvPr/>
        </p:nvSpPr>
        <p:spPr>
          <a:xfrm>
            <a:off x="1524000" y="2420938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屈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贾谊于长沙，非无圣主；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>
                <a:srgbClr val="0000FF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窜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梁鸿于海曲，岂乏明时？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>
                <a:srgbClr val="0000FF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Clr>
                <a:srgbClr val="0000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所赖君子见机，达人知命。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1491" name="文本框 191490"/>
          <p:cNvSpPr txBox="1"/>
          <p:nvPr/>
        </p:nvSpPr>
        <p:spPr>
          <a:xfrm>
            <a:off x="1604010" y="3068955"/>
            <a:ext cx="90639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使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贾谊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屈居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长沙，并非未遇着圣明的君主； 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2" name="文本框 191491"/>
          <p:cNvSpPr txBox="1"/>
          <p:nvPr/>
        </p:nvSpPr>
        <p:spPr>
          <a:xfrm>
            <a:off x="1524000" y="4292600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让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梁鸿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流窜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海角，岂是没逢到清明的时代？ 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3" name="文本框 191492"/>
          <p:cNvSpPr txBox="1"/>
          <p:nvPr/>
        </p:nvSpPr>
        <p:spPr>
          <a:xfrm>
            <a:off x="1524000" y="5546725"/>
            <a:ext cx="102412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好在仁德的君子了解时机，通达的贤人知道命运。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5" name="文本框 191494"/>
          <p:cNvSpPr txBox="1"/>
          <p:nvPr/>
        </p:nvSpPr>
        <p:spPr>
          <a:xfrm>
            <a:off x="1524000" y="0"/>
            <a:ext cx="9144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嗟乎！时运不齐，命途多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舛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冯唐易老，李广难封。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6" name="文本框 191495"/>
          <p:cNvSpPr txBox="1"/>
          <p:nvPr/>
        </p:nvSpPr>
        <p:spPr>
          <a:xfrm>
            <a:off x="1603693" y="615633"/>
            <a:ext cx="8064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啊！时运不好，命运多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坎坷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；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1497" name="文本框 191496"/>
          <p:cNvSpPr txBox="1"/>
          <p:nvPr/>
        </p:nvSpPr>
        <p:spPr>
          <a:xfrm>
            <a:off x="1524000" y="1773238"/>
            <a:ext cx="87487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冯唐容易衰老，李广难以封侯；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/>
      <p:bldP spid="191492" grpId="0"/>
      <p:bldP spid="191493" grpId="0"/>
      <p:bldP spid="191496" grpId="0"/>
      <p:bldP spid="1914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6066" name="图片 216065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067" name="图片 216066" descr="twg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0"/>
            <a:ext cx="121138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068" name="矩形 216067"/>
          <p:cNvSpPr/>
          <p:nvPr/>
        </p:nvSpPr>
        <p:spPr>
          <a:xfrm>
            <a:off x="139065" y="0"/>
            <a:ext cx="11983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b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时维九月，序属三秋。潦水尽而寒潭清，烟光凝而暮山紫。俨骖騑于上路，访风景于崇阿。临帝子之长洲，得天人之旧馆。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纯音乐 - 渔舟唱晚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14020" y="2869565"/>
            <a:ext cx="5293995" cy="180530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232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606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文本框 192513"/>
          <p:cNvSpPr txBox="1"/>
          <p:nvPr/>
        </p:nvSpPr>
        <p:spPr>
          <a:xfrm>
            <a:off x="1847850" y="333375"/>
            <a:ext cx="85693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3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2515" name="文本框 192514"/>
          <p:cNvSpPr txBox="1"/>
          <p:nvPr/>
        </p:nvSpPr>
        <p:spPr>
          <a:xfrm>
            <a:off x="1524000" y="42863"/>
            <a:ext cx="91440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老当益壮，宁移白首之心？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穷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且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益坚，不坠青云之志。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酌贪泉而觉爽，处涸辙以犹欢。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2516" name="文本框 192515"/>
          <p:cNvSpPr txBox="1"/>
          <p:nvPr/>
        </p:nvSpPr>
        <p:spPr>
          <a:xfrm>
            <a:off x="1524000" y="765175"/>
            <a:ext cx="68770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年纪老迈，情怀应更加豪壮，哪里能改变白发人的心愿？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2517" name="文本框 192516"/>
          <p:cNvSpPr txBox="1"/>
          <p:nvPr/>
        </p:nvSpPr>
        <p:spPr>
          <a:xfrm>
            <a:off x="1524000" y="2565400"/>
            <a:ext cx="70199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境遇艰难，意志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将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越发坚定，决不会失去凌云的壮志；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2518" name="文本框 192517"/>
          <p:cNvSpPr txBox="1"/>
          <p:nvPr/>
        </p:nvSpPr>
        <p:spPr>
          <a:xfrm>
            <a:off x="1623695" y="4614545"/>
            <a:ext cx="73802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喝着贪泉的水，神志反觉清爽；处在涸辙之中，心情依然乐观。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/>
      <p:bldP spid="192517" grpId="0"/>
      <p:bldP spid="1925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3538" name="矩形 193537"/>
          <p:cNvSpPr/>
          <p:nvPr/>
        </p:nvSpPr>
        <p:spPr>
          <a:xfrm>
            <a:off x="1235075" y="91758"/>
            <a:ext cx="9144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北海虽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赊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，扶摇可接；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东隅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已逝，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桑榆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非晚。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3539" name="文本框 193538"/>
          <p:cNvSpPr txBox="1"/>
          <p:nvPr/>
        </p:nvSpPr>
        <p:spPr>
          <a:xfrm>
            <a:off x="1235075" y="708025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北海虽然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遥远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，展翅乘风便可到达；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3540" name="文本框 193539"/>
          <p:cNvSpPr txBox="1"/>
          <p:nvPr/>
        </p:nvSpPr>
        <p:spPr>
          <a:xfrm>
            <a:off x="1370965" y="2126615"/>
            <a:ext cx="91440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旭日东升般的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青春年华虽然已经逝去，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夕照桑榆似的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老年岁月并不太晚。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63" name="文本框 194562"/>
          <p:cNvSpPr txBox="1"/>
          <p:nvPr/>
        </p:nvSpPr>
        <p:spPr>
          <a:xfrm>
            <a:off x="1371283" y="3526790"/>
            <a:ext cx="799147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孟尝高洁，空余报国之情；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阮藉猖狂，岂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效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穷途之哭！ 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64" name="文本框 194563"/>
          <p:cNvSpPr txBox="1"/>
          <p:nvPr/>
        </p:nvSpPr>
        <p:spPr>
          <a:xfrm>
            <a:off x="1371600" y="4039870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孟尝品德高洁，空留下报国的雄心； 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65" name="文本框 194564"/>
          <p:cNvSpPr txBox="1"/>
          <p:nvPr/>
        </p:nvSpPr>
        <p:spPr>
          <a:xfrm>
            <a:off x="1371600" y="5367655"/>
            <a:ext cx="98151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阮籍放荡不羁，岂能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学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他遇穷途而痛哭。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/>
      <p:bldP spid="193540" grpId="0"/>
      <p:bldP spid="194564" grpId="0"/>
      <p:bldP spid="1945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1035685" y="-17462"/>
            <a:ext cx="8229600" cy="1143000"/>
          </a:xfrm>
        </p:spPr>
        <p:txBody>
          <a:bodyPr wrap="square" anchor="ctr"/>
          <a:p>
            <a:pPr defTabSz="914400" fontAlgn="base"/>
            <a:r>
              <a:rPr lang="zh-CN" altLang="en-US" sz="4800" b="1" strike="noStrike" noProof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情感变化</a:t>
            </a:r>
            <a:endParaRPr lang="zh-CN" altLang="en-US" sz="4800" b="1" strike="noStrike" noProof="1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Text Box 4"/>
          <p:cNvSpPr txBox="1"/>
          <p:nvPr/>
        </p:nvSpPr>
        <p:spPr>
          <a:xfrm>
            <a:off x="1186180" y="1517968"/>
            <a:ext cx="1106170" cy="935037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 anchor="t">
            <a:spAutoFit/>
          </a:bodyPr>
          <a:p>
            <a:pPr algn="ctr"/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2"/>
                <a:ea typeface="黑体" panose="02010609060101010101" pitchFamily="2" charset="-122"/>
              </a:rPr>
              <a:t>兴</a:t>
            </a:r>
            <a:endParaRPr lang="zh-CN" altLang="en-US" sz="6000" b="1" dirty="0">
              <a:solidFill>
                <a:srgbClr val="FF3300"/>
              </a:solidFill>
              <a:latin typeface="Times New Roman" panose="02020603050405020304" pitchFamily="2"/>
              <a:ea typeface="黑体" panose="02010609060101010101" pitchFamily="2" charset="-122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1186180" y="4382770"/>
            <a:ext cx="1106170" cy="935038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 anchor="t">
            <a:spAutoFit/>
          </a:bodyPr>
          <a:p>
            <a:pPr algn="ctr"/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2"/>
                <a:ea typeface="黑体" panose="02010609060101010101" pitchFamily="2" charset="-122"/>
              </a:rPr>
              <a:t>悲</a:t>
            </a:r>
            <a:endParaRPr lang="zh-CN" altLang="en-US" sz="6000" b="1" dirty="0">
              <a:solidFill>
                <a:srgbClr val="FF3300"/>
              </a:solidFill>
              <a:latin typeface="Times New Roman" panose="02020603050405020304" pitchFamily="2"/>
              <a:ea typeface="黑体" panose="02010609060101010101" pitchFamily="2" charset="-122"/>
            </a:endParaRPr>
          </a:p>
        </p:txBody>
      </p:sp>
      <p:pic>
        <p:nvPicPr>
          <p:cNvPr id="16391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2654300" y="980440"/>
            <a:ext cx="9303385" cy="5275580"/>
          </a:xfrm>
          <a:solidFill>
            <a:schemeClr val="lt1"/>
          </a:solidFill>
        </p:spPr>
      </p:pic>
      <p:sp>
        <p:nvSpPr>
          <p:cNvPr id="195589" name="左弧形箭头 195588"/>
          <p:cNvSpPr/>
          <p:nvPr/>
        </p:nvSpPr>
        <p:spPr>
          <a:xfrm>
            <a:off x="1453198" y="2924810"/>
            <a:ext cx="431800" cy="1008063"/>
          </a:xfrm>
          <a:prstGeom prst="curvedRightArrow">
            <a:avLst>
              <a:gd name="adj1" fmla="val 46691"/>
              <a:gd name="adj2" fmla="val 93382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3" grpId="0" bldLvl="0" animBg="1"/>
      <p:bldP spid="174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空心弧 47"/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空心弧 47"/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1760855" y="1466215"/>
            <a:ext cx="273240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管弦之盛</a:t>
            </a:r>
            <a:endParaRPr lang="zh-CN" altLang="zh-CN" sz="4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1851660" y="2924175"/>
            <a:ext cx="26828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歌声之美</a:t>
            </a:r>
            <a:endParaRPr lang="zh-CN" altLang="zh-CN" sz="4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40650" y="3239135"/>
            <a:ext cx="3670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盛会之豪华</a:t>
            </a:r>
            <a:endParaRPr lang="zh-CN" altLang="zh-CN" sz="4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12710" y="4768215"/>
            <a:ext cx="342963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嘉宾之高雅</a:t>
            </a:r>
            <a:endParaRPr lang="zh-CN" altLang="zh-CN" sz="4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38" name="文本框 3"/>
          <p:cNvSpPr txBox="1"/>
          <p:nvPr/>
        </p:nvSpPr>
        <p:spPr>
          <a:xfrm>
            <a:off x="-22225" y="101600"/>
            <a:ext cx="100552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令作者高兴的除了美景外，还有什么？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  <p:bldP spid="143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005" y="869950"/>
            <a:ext cx="962152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人生苦短，盈虚有数的命运之悲；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知音难觅的孤独之悲；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壮志难酬报国无门的身世之悲。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2225" y="2910205"/>
            <a:ext cx="119691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勃自幼聪颖，十七岁未及弱冠，便应举及第，在沛王府做侍读。然而正当这位青年才俊做着经纬天地的美梦时，出其不意的打击降临到了他的头上。当时的宫廷风行斗鸡游戏，诸王们常以斗鸡为乐。一次，适逢沛王与英王斗鸡，年轻的王勃本打算为沛王鸡助兴，便写了一篇</a:t>
            </a:r>
            <a:r>
              <a:rPr lang="en-US" alt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檄英王鸡</a:t>
            </a:r>
            <a:r>
              <a:rPr lang="en-US" alt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讨伐英王的那只鸡。不料这篇游戏之作被高宗看到后，大为不满，立即下诏废除王勃官职，斥出沛王府。而给他第二次更沉重打击的是在虢州参军任上，因与同僚的关系搞得很僵，又先藏匿后杀害官奴被判死刑，后虽巧遇大赦，免除了死刑，但王勃的父亲却因此被贬为交趾令。</a:t>
            </a:r>
            <a:endParaRPr lang="zh-CN" altLang="en-US" sz="28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3305" y="6269038"/>
            <a:ext cx="3803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为自己失意的人生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文本框 3"/>
          <p:cNvSpPr txBox="1"/>
          <p:nvPr/>
        </p:nvSpPr>
        <p:spPr>
          <a:xfrm>
            <a:off x="-22225" y="101600"/>
            <a:ext cx="67265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作者抒发了哪几种“悲”?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143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文本框 101377"/>
          <p:cNvSpPr txBox="1"/>
          <p:nvPr/>
        </p:nvSpPr>
        <p:spPr>
          <a:xfrm>
            <a:off x="317183" y="1037590"/>
            <a:ext cx="8748712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>
                <a:solidFill>
                  <a:srgbClr val="99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en-US" altLang="zh-CN" sz="4000" b="1">
              <a:solidFill>
                <a:srgbClr val="99FF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老当益壮，宁移白首之心？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穷且益坚，不坠青云之志。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北海虽赊，扶摇可接；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东隅已逝，桑榆未晚。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酌贪泉而觉爽，处涸辙以犹欢。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480" y="4902200"/>
            <a:ext cx="49466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信念坚定，节操不改</a:t>
            </a:r>
            <a:endParaRPr lang="en-US" altLang="zh-CN" sz="36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自信乐观，奋斗不止</a:t>
            </a:r>
            <a:endParaRPr lang="en-US" altLang="zh-CN" sz="360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文本框 3"/>
          <p:cNvSpPr txBox="1"/>
          <p:nvPr/>
        </p:nvSpPr>
        <p:spPr>
          <a:xfrm>
            <a:off x="-22225" y="101600"/>
            <a:ext cx="1140142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尽管作者时运不齐，命途多舛，他有沉沦吗？文中第五段哪几句表现了作者态度？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6d81800a19d8bc3e46219862898ba61ea8d345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835" y="1485900"/>
            <a:ext cx="4434840" cy="520954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1"/>
      <p:bldP spid="2" grpId="0"/>
      <p:bldP spid="1433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6" name="文本框 195585"/>
          <p:cNvSpPr txBox="1"/>
          <p:nvPr/>
        </p:nvSpPr>
        <p:spPr>
          <a:xfrm>
            <a:off x="114300" y="109855"/>
            <a:ext cx="11745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写宴会的盛况，抒发人生的感慨。扣标题中的“宴会”。写作方法——用典。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5588" name="文本框 195587"/>
          <p:cNvSpPr txBox="1"/>
          <p:nvPr/>
        </p:nvSpPr>
        <p:spPr>
          <a:xfrm>
            <a:off x="394335" y="1391920"/>
            <a:ext cx="1146556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“长安”“帝阍”“宣室”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→报国无门，济世无路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“冯唐”“李广”∕“贾谊”“梁鸿”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→慨年时易往，功业难成，流露出嗟卑叹老的伤感和见机知命的消极心理（明用）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“马援”（穷、老）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→不因年华易逝、处境困顿而自暴自弃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“贪泉”“涸辙”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→身处逆境，犹乐观开怀（暗用）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“北海”“东隅”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→不甘沉沦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fontAlgn="auto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“孟尝”∕“阮籍”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→反衬自己坚定意志（正用∕反用）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" grpId="0"/>
      <p:bldP spid="19558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3" name="标题 133122"/>
          <p:cNvSpPr>
            <a:spLocks noGrp="1"/>
          </p:cNvSpPr>
          <p:nvPr>
            <p:ph type="title"/>
          </p:nvPr>
        </p:nvSpPr>
        <p:spPr>
          <a:xfrm>
            <a:off x="187960" y="268605"/>
            <a:ext cx="1522413" cy="6178550"/>
          </a:xfrm>
        </p:spPr>
        <p:txBody>
          <a:bodyPr anchor="ctr"/>
          <a:p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冯</a:t>
            </a:r>
            <a:b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唐易老</a:t>
            </a:r>
            <a:endParaRPr lang="en-US" altLang="zh-CN" sz="6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24" name="文本占位符 133123"/>
          <p:cNvSpPr>
            <a:spLocks noGrp="1"/>
          </p:cNvSpPr>
          <p:nvPr>
            <p:ph type="body" idx="1"/>
          </p:nvPr>
        </p:nvSpPr>
        <p:spPr>
          <a:xfrm>
            <a:off x="1242060" y="270510"/>
            <a:ext cx="3905250" cy="5871210"/>
          </a:xfrm>
        </p:spPr>
        <p:txBody>
          <a:bodyPr>
            <a:normAutofit lnSpcReduction="20000"/>
          </a:bodyPr>
          <a:p>
            <a:pPr fontAlgn="auto">
              <a:lnSpc>
                <a:spcPct val="150000"/>
              </a:lnSpc>
              <a:buNone/>
            </a:pPr>
            <a:r>
              <a:rPr lang="en-US" altLang="zh-CN" b="1" dirty="0"/>
              <a:t> </a:t>
            </a:r>
            <a:r>
              <a:rPr lang="zh-CN" altLang="en-US" sz="36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酒酣胸胆尚开张，鬓微霜，又何妨！持节云中，何日遣冯唐？会挽雕弓如满月，西北望，射天狼。</a:t>
            </a:r>
            <a:endParaRPr lang="zh-CN" altLang="en-US" sz="36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——苏轼《江城子·密州出猎》</a:t>
            </a:r>
            <a:endParaRPr lang="zh-CN" altLang="en-US" sz="24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4147" name="标题 134146"/>
          <p:cNvSpPr>
            <a:spLocks noGrp="1"/>
          </p:cNvSpPr>
          <p:nvPr/>
        </p:nvSpPr>
        <p:spPr>
          <a:xfrm>
            <a:off x="5320665" y="268288"/>
            <a:ext cx="1090613" cy="6249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</a:t>
            </a:r>
            <a:b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广</a:t>
            </a:r>
            <a:b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难封</a:t>
            </a:r>
            <a:endParaRPr lang="en-US" altLang="zh-CN" sz="6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4149" name="文本框 134148"/>
          <p:cNvSpPr txBox="1"/>
          <p:nvPr/>
        </p:nvSpPr>
        <p:spPr>
          <a:xfrm>
            <a:off x="6962775" y="493395"/>
            <a:ext cx="437896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但使龙城飞将在，</a:t>
            </a:r>
            <a:endParaRPr lang="zh-CN" altLang="en-US" sz="36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r>
              <a:rPr lang="zh-CN" altLang="en-US" sz="36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不教胡马度阴山。</a:t>
            </a:r>
            <a:endParaRPr lang="zh-CN" altLang="en-US" sz="36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r>
              <a:rPr lang="zh-CN" altLang="en-US" sz="36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</a:t>
            </a:r>
            <a:r>
              <a:rPr lang="zh-CN" altLang="en-US" sz="24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——王昌龄《出塞》</a:t>
            </a:r>
            <a:endParaRPr lang="zh-CN" altLang="en-US" sz="24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4148" name="文本占位符 134147"/>
          <p:cNvSpPr>
            <a:spLocks noGrp="1"/>
          </p:cNvSpPr>
          <p:nvPr/>
        </p:nvSpPr>
        <p:spPr>
          <a:xfrm>
            <a:off x="6962775" y="3871595"/>
            <a:ext cx="3302635" cy="210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何知七十战，</a:t>
            </a:r>
            <a:endParaRPr lang="zh-CN" altLang="en-US" sz="36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白首未封侯。</a:t>
            </a:r>
            <a:endParaRPr lang="zh-CN" altLang="en-US" sz="36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r">
              <a:buNone/>
            </a:pPr>
            <a:r>
              <a:rPr lang="zh-CN" altLang="en-US" sz="24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——陈子昂《感遇》</a:t>
            </a:r>
            <a:endParaRPr lang="zh-CN" altLang="en-US" sz="2400" b="1" dirty="0">
              <a:solidFill>
                <a:srgbClr val="9900C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33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  <p:bldP spid="133124" grpId="0" build="p"/>
      <p:bldP spid="134147" grpId="0"/>
      <p:bldP spid="134149" grpId="0"/>
      <p:bldP spid="1341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标题 135169"/>
          <p:cNvSpPr>
            <a:spLocks noGrp="1"/>
          </p:cNvSpPr>
          <p:nvPr>
            <p:ph type="title"/>
          </p:nvPr>
        </p:nvSpPr>
        <p:spPr>
          <a:xfrm>
            <a:off x="628650" y="339725"/>
            <a:ext cx="1377950" cy="6178550"/>
          </a:xfrm>
        </p:spPr>
        <p:txBody>
          <a:bodyPr anchor="ctr"/>
          <a:p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屈贾</a:t>
            </a:r>
            <a:b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谊于长沙</a:t>
            </a:r>
            <a:endParaRPr lang="en-US" altLang="zh-CN" sz="6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5171" name="文本占位符 135170"/>
          <p:cNvSpPr>
            <a:spLocks noGrp="1"/>
          </p:cNvSpPr>
          <p:nvPr>
            <p:ph type="body" idx="1"/>
          </p:nvPr>
        </p:nvSpPr>
        <p:spPr>
          <a:xfrm>
            <a:off x="1621790" y="2546350"/>
            <a:ext cx="3424555" cy="4250690"/>
          </a:xfrm>
        </p:spPr>
        <p:txBody>
          <a:bodyPr>
            <a:normAutofit fontScale="90000" lnSpcReduction="10000"/>
          </a:bodyPr>
          <a:p>
            <a:pPr algn="l" fontAlgn="auto">
              <a:lnSpc>
                <a:spcPct val="150000"/>
              </a:lnSpc>
              <a:buNone/>
            </a:pPr>
            <a:r>
              <a:rPr lang="en-US" altLang="zh-CN" sz="3600" b="1" dirty="0">
                <a:solidFill>
                  <a:srgbClr val="7030A0"/>
                </a:solidFill>
              </a:rPr>
              <a:t> </a:t>
            </a:r>
            <a:r>
              <a:rPr lang="zh-CN" altLang="en-US" sz="3600" b="1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宣室求贤访逐臣，贾生才调更无伦</a:t>
            </a:r>
            <a:r>
              <a:rPr lang="en-US" altLang="x-none" sz="36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en-US" altLang="x-none" sz="3600" b="1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可怜夜半虚前席，不问苍生问鬼神。</a:t>
            </a:r>
            <a:endParaRPr lang="zh-CN" altLang="en-US" sz="3600" b="1" dirty="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400" b="1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——李商隐《贾生</a:t>
            </a:r>
            <a:r>
              <a:rPr lang="zh-CN" altLang="en-US" sz="1600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zh-CN" altLang="en-US" sz="1600" dirty="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5172" name="文本框 135171"/>
          <p:cNvSpPr txBox="1"/>
          <p:nvPr/>
        </p:nvSpPr>
        <p:spPr>
          <a:xfrm>
            <a:off x="1782445" y="703580"/>
            <a:ext cx="374015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/>
            <a:r>
              <a:rPr lang="zh-CN" altLang="en-US" sz="3200" b="1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仁义不施而攻守之势异也。</a:t>
            </a:r>
            <a:endParaRPr lang="zh-CN" altLang="en-US" sz="3600" b="1" dirty="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 algn="r"/>
            <a:r>
              <a:rPr lang="zh-CN" altLang="en-US" sz="2400" b="1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——贾谊《过秦论</a:t>
            </a:r>
            <a:r>
              <a:rPr lang="zh-CN" altLang="en-US" sz="2000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zh-CN" altLang="en-US" sz="2000" dirty="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6195" name="标题 136194"/>
          <p:cNvSpPr>
            <a:spLocks noGrp="1"/>
          </p:cNvSpPr>
          <p:nvPr/>
        </p:nvSpPr>
        <p:spPr>
          <a:xfrm>
            <a:off x="6019165" y="777558"/>
            <a:ext cx="1162050" cy="56753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窜梁</a:t>
            </a:r>
            <a:b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鸿于海曲</a:t>
            </a:r>
            <a:endParaRPr lang="en-US" altLang="zh-CN" sz="66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6196" name="文本占位符 136195"/>
          <p:cNvSpPr>
            <a:spLocks noGrp="1"/>
          </p:cNvSpPr>
          <p:nvPr/>
        </p:nvSpPr>
        <p:spPr>
          <a:xfrm>
            <a:off x="7300595" y="526415"/>
            <a:ext cx="4322445" cy="5805170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buNone/>
            </a:pPr>
            <a:r>
              <a:rPr lang="en-US" altLang="zh-CN" sz="3600" b="1" dirty="0">
                <a:solidFill>
                  <a:srgbClr val="9900CC"/>
                </a:solidFill>
              </a:rPr>
              <a:t>  </a:t>
            </a:r>
            <a:r>
              <a:rPr lang="en-US" altLang="zh-CN" sz="3200" b="1" dirty="0">
                <a:solidFill>
                  <a:srgbClr val="9900C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3200" b="1" dirty="0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字伯鸾，东汉扶风平陵人，过京师，作《五意歌》，讽刺朝廷奢侈，不体恤民生艰难。汉章帝读后甚为不满，派人寻找他。他更改姓名，与妻子孟光避居齐鲁，后移居吴地（举案齐眉）。海曲：即滨海之地。</a:t>
            </a:r>
            <a:endParaRPr lang="en-US" altLang="zh-CN" sz="3600" b="1" dirty="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buNone/>
            </a:pPr>
            <a:endParaRPr lang="zh-CN" altLang="en-US" sz="3600" b="1" dirty="0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2" grpId="0"/>
      <p:bldP spid="135171" grpId="0" build="p"/>
      <p:bldP spid="136195" grpId="0"/>
      <p:bldP spid="13619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标题 164865"/>
          <p:cNvSpPr>
            <a:spLocks noGrp="1"/>
          </p:cNvSpPr>
          <p:nvPr>
            <p:ph type="title"/>
          </p:nvPr>
        </p:nvSpPr>
        <p:spPr>
          <a:xfrm>
            <a:off x="549275" y="365125"/>
            <a:ext cx="10515600" cy="1325563"/>
          </a:xfrm>
        </p:spPr>
        <p:txBody>
          <a:bodyPr anchor="ctr"/>
          <a:p>
            <a:r>
              <a:rPr lang="zh-CN" altLang="en-US" b="1" dirty="0">
                <a:solidFill>
                  <a:srgbClr val="FF3300"/>
                </a:solidFill>
                <a:latin typeface="华文彩云" pitchFamily="2" charset="-122"/>
                <a:ea typeface="华文彩云" pitchFamily="2" charset="-122"/>
              </a:rPr>
              <a:t>应用典故</a:t>
            </a:r>
            <a:r>
              <a:rPr lang="en-US" altLang="zh-CN" b="1" dirty="0">
                <a:solidFill>
                  <a:srgbClr val="FF3300"/>
                </a:solidFill>
                <a:latin typeface="华文彩云" pitchFamily="2" charset="-122"/>
                <a:ea typeface="华文彩云" pitchFamily="2" charset="-122"/>
              </a:rPr>
              <a:t>,</a:t>
            </a:r>
            <a:r>
              <a:rPr lang="zh-CN" altLang="en-US" b="1" dirty="0">
                <a:solidFill>
                  <a:srgbClr val="FF3300"/>
                </a:solidFill>
                <a:latin typeface="华文彩云" pitchFamily="2" charset="-122"/>
                <a:ea typeface="华文彩云" pitchFamily="2" charset="-122"/>
              </a:rPr>
              <a:t>简练含蓄</a:t>
            </a:r>
            <a:endParaRPr lang="zh-CN" altLang="en-US" b="1">
              <a:solidFill>
                <a:srgbClr val="FF33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64867" name="文本占位符 164866"/>
          <p:cNvSpPr>
            <a:spLocks noGrp="1"/>
          </p:cNvSpPr>
          <p:nvPr>
            <p:ph type="body" sz="half" idx="1"/>
          </p:nvPr>
        </p:nvSpPr>
        <p:spPr>
          <a:xfrm>
            <a:off x="655320" y="1691005"/>
            <a:ext cx="4033838" cy="4525963"/>
          </a:xfrm>
        </p:spPr>
        <p:txBody>
          <a:bodyPr>
            <a:normAutofit fontScale="90000" lnSpcReduction="20000"/>
          </a:bodyPr>
          <a:p>
            <a:pPr marL="0" indent="0" fontAlgn="auto">
              <a:lnSpc>
                <a:spcPct val="200000"/>
              </a:lnSpc>
              <a:buNone/>
            </a:pPr>
            <a:r>
              <a:rPr lang="zh-CN" altLang="en-US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作用</a:t>
            </a:r>
            <a:r>
              <a:rPr lang="en-US" altLang="zh-CN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r>
              <a:rPr lang="zh-CN" altLang="en-US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加强论证</a:t>
            </a:r>
            <a:r>
              <a:rPr lang="en-US" altLang="zh-CN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借古写怀</a:t>
            </a:r>
            <a:r>
              <a:rPr lang="en-US" altLang="zh-CN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内容充实，联想丰富</a:t>
            </a:r>
            <a:r>
              <a:rPr lang="en-US" altLang="zh-CN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4000"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语言简练，风格典雅。</a:t>
            </a:r>
            <a:endParaRPr lang="en-US" altLang="zh-CN" sz="2800" kern="1200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2800" kern="1200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4869" name="文本框 164868"/>
          <p:cNvSpPr txBox="1"/>
          <p:nvPr/>
        </p:nvSpPr>
        <p:spPr>
          <a:xfrm>
            <a:off x="2619375" y="-26987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二、找一下，文中运用了哪些典故？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2400" dirty="0">
              <a:solidFill>
                <a:srgbClr val="CC66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" name="联机映像占位符 2" descr="234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5335270" y="1282065"/>
            <a:ext cx="6666230" cy="513778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86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7090" name="图片 217089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7091" name="图片 217090" descr="twg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0"/>
            <a:ext cx="121939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092" name="矩形 217091"/>
          <p:cNvSpPr/>
          <p:nvPr/>
        </p:nvSpPr>
        <p:spPr>
          <a:xfrm>
            <a:off x="83820" y="4911725"/>
            <a:ext cx="120243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层峦耸翠，上出重霄；飞阁流丹，下临无地。鹤汀凫渚，穷岛屿之萦回；桂殿兰宫，即冈峦之体势。披绣闼，俯雕甍，山原旷其盈视，川泽纡其骇瞩。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陆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答谢闲主嘉宾</a:t>
            </a:r>
            <a:endParaRPr lang="zh-CN" altLang="en-US" sz="6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3234" name="图片 223233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3235" name="图片 223234" descr="0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0"/>
            <a:ext cx="121545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36" name="矩形 223235"/>
          <p:cNvSpPr/>
          <p:nvPr/>
        </p:nvSpPr>
        <p:spPr>
          <a:xfrm>
            <a:off x="8890" y="4008438"/>
            <a:ext cx="121545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勃，三尺微命，一介书生。无路请缨，等终军之弱冠；有怀投笔，慕宗悫之长风。舍簪笏于百龄，奉晨昏于万里。非谢家之宝树，接孟氏之芳邻。他日趋庭，叨陪鲤对；今兹捧袂，喜托龙门。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杨意不逢，抚凌云而自惜；钟期既遇，奏流水以何惭？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3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3236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3236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82" name="图片 225281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615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283" name="图片 225282" descr="twg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" y="0"/>
            <a:ext cx="121729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84" name="矩形 225283"/>
          <p:cNvSpPr/>
          <p:nvPr/>
        </p:nvSpPr>
        <p:spPr>
          <a:xfrm>
            <a:off x="9525" y="-317"/>
            <a:ext cx="12173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呜呼！胜地不常，盛筵难再；兰亭已矣，梓泽丘墟。临别赠言，幸承恩于伟饯；登高作赋，是所望于群公。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敢竭鄙怀，恭疏短引；一言均赋，四韵俱成。请洒潘江，各倾陆海云尔。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10" name="矩形 200709"/>
          <p:cNvSpPr/>
          <p:nvPr/>
        </p:nvSpPr>
        <p:spPr>
          <a:xfrm>
            <a:off x="99060" y="-61912"/>
            <a:ext cx="9144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勃，三尺微命，一介书生。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无路请缨，等终军之弱冠；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0711" name="文本框 200710"/>
          <p:cNvSpPr txBox="1"/>
          <p:nvPr/>
        </p:nvSpPr>
        <p:spPr>
          <a:xfrm>
            <a:off x="177800" y="554355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我王勃是一个身分低微的文弱书生。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0712" name="文本框 200711"/>
          <p:cNvSpPr txBox="1"/>
          <p:nvPr/>
        </p:nvSpPr>
        <p:spPr>
          <a:xfrm>
            <a:off x="177800" y="1876425"/>
            <a:ext cx="10093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虽然与年轻的终军同龄，却没有机会求得捆缚南越王的长绳；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3362" name="文本框 143361"/>
          <p:cNvSpPr txBox="1"/>
          <p:nvPr/>
        </p:nvSpPr>
        <p:spPr>
          <a:xfrm>
            <a:off x="177800" y="3238500"/>
            <a:ext cx="9144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有怀投笔，慕宗悫之长风。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舍簪笏于百龄，</a:t>
            </a:r>
            <a:r>
              <a:rPr lang="zh-CN" altLang="en-US" sz="40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奉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晨昏于万里。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3363" name="文本框 143362"/>
          <p:cNvSpPr txBox="1"/>
          <p:nvPr/>
        </p:nvSpPr>
        <p:spPr>
          <a:xfrm>
            <a:off x="177800" y="3796030"/>
            <a:ext cx="1001585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也怀着投笔从戎的壮志，很羡慕宗悫乘长风破万里浪的雄心。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64" name="文本框 143363"/>
          <p:cNvSpPr txBox="1"/>
          <p:nvPr/>
        </p:nvSpPr>
        <p:spPr>
          <a:xfrm>
            <a:off x="177800" y="5596255"/>
            <a:ext cx="1048321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如今抛舍了人生百年的富贵爵禄，去探望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侍奉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万里之外的父亲。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270" y="11544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10660736" y="164171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0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1" grpId="0"/>
      <p:bldP spid="200712" grpId="0"/>
      <p:bldP spid="143363" grpId="0"/>
      <p:bldP spid="14336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文本框 144385"/>
          <p:cNvSpPr txBox="1"/>
          <p:nvPr/>
        </p:nvSpPr>
        <p:spPr>
          <a:xfrm>
            <a:off x="159385" y="333375"/>
            <a:ext cx="1163447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非谢家之宝树，</a:t>
            </a:r>
            <a:r>
              <a:rPr lang="zh-CN" altLang="en-US" sz="40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接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孟氏之芳邻。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他日趋庭，叨陪鲤对；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今晨捧袂，喜托龙门。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4387" name="文本框 144386"/>
          <p:cNvSpPr txBox="1"/>
          <p:nvPr/>
        </p:nvSpPr>
        <p:spPr>
          <a:xfrm>
            <a:off x="159385" y="881380"/>
            <a:ext cx="11539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虽不是玉树般的谢家子弟，却也愿学孟母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结交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贤者为邻。 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4388" name="文本框 144387"/>
          <p:cNvSpPr txBox="1"/>
          <p:nvPr/>
        </p:nvSpPr>
        <p:spPr>
          <a:xfrm>
            <a:off x="254635" y="1748790"/>
            <a:ext cx="10243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不久便要“趋庭鲤对”，承受严父的教导；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4389" name="文本框 144388"/>
          <p:cNvSpPr txBox="1"/>
          <p:nvPr/>
        </p:nvSpPr>
        <p:spPr>
          <a:xfrm>
            <a:off x="159385" y="2767965"/>
            <a:ext cx="11240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今天有幸“喜登龙门”，拜见高雅的主人。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5410" name="矩形 145409"/>
          <p:cNvSpPr/>
          <p:nvPr/>
        </p:nvSpPr>
        <p:spPr>
          <a:xfrm>
            <a:off x="254635" y="3212783"/>
            <a:ext cx="9144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杨意不逢，抚凌云而自惜；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钟期既遇，奏流水以何惭？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5411" name="文本框 145410"/>
          <p:cNvSpPr txBox="1"/>
          <p:nvPr/>
        </p:nvSpPr>
        <p:spPr>
          <a:xfrm>
            <a:off x="159385" y="3859530"/>
            <a:ext cx="995108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如果遇不到杨得意的推荐，就只能抚摸着凌云之作为自己惋惜；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5412" name="文本框 145411"/>
          <p:cNvSpPr txBox="1"/>
          <p:nvPr/>
        </p:nvSpPr>
        <p:spPr>
          <a:xfrm>
            <a:off x="159385" y="5543550"/>
            <a:ext cx="109467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既然已遇见了钟子期，奏起那高山流水之曲又有何愧？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270" y="11544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10660736" y="164171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88" grpId="0"/>
      <p:bldP spid="144389" grpId="0"/>
      <p:bldP spid="145411" grpId="0"/>
      <p:bldP spid="1454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文本框 146433"/>
          <p:cNvSpPr txBox="1"/>
          <p:nvPr/>
        </p:nvSpPr>
        <p:spPr>
          <a:xfrm>
            <a:off x="279400" y="1515745"/>
            <a:ext cx="113760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  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先写自己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有幸与会，应命做诗。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“无路请缨”四句再说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自己的遭遇。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（用典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怀才不遇）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“舍簪笏”以下八句，说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自己路过滕王阁，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把当时的宾主合在一起说。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“杨意不逢”等四句表明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自己愿意作诗。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（用典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知音难觅，伯乐难寻）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6436" name="文本框 146435"/>
          <p:cNvSpPr txBox="1"/>
          <p:nvPr/>
        </p:nvSpPr>
        <p:spPr>
          <a:xfrm>
            <a:off x="1235075" y="268923"/>
            <a:ext cx="48958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solidFill>
                  <a:srgbClr val="66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分层背诵提示</a:t>
            </a:r>
            <a:endParaRPr lang="zh-CN" altLang="en-US" sz="4800" b="1" dirty="0">
              <a:solidFill>
                <a:srgbClr val="66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  <p:bldP spid="14643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矩形 147457"/>
          <p:cNvSpPr/>
          <p:nvPr/>
        </p:nvSpPr>
        <p:spPr>
          <a:xfrm>
            <a:off x="1573530" y="634365"/>
            <a:ext cx="105194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呜呼！</a:t>
            </a:r>
            <a:r>
              <a:rPr lang="zh-CN" altLang="en-US" sz="40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胜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地不常，盛筵难再。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兰亭</a:t>
            </a:r>
            <a:r>
              <a:rPr lang="zh-CN" altLang="en-US" sz="40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已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矣，梓泽丘墟。</a:t>
            </a:r>
            <a:b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</a:br>
            <a:b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</a:b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临别赠言，幸承恩</a:t>
            </a:r>
            <a:r>
              <a:rPr lang="zh-CN" altLang="en-US" sz="40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伟饯；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7459" name="文本框 147458"/>
          <p:cNvSpPr txBox="1"/>
          <p:nvPr/>
        </p:nvSpPr>
        <p:spPr>
          <a:xfrm>
            <a:off x="1573530" y="1376680"/>
            <a:ext cx="11182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唉！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美好的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景致不能常存，盛大的宴会也难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再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遇，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7460" name="文本框 147459"/>
          <p:cNvSpPr txBox="1"/>
          <p:nvPr/>
        </p:nvSpPr>
        <p:spPr>
          <a:xfrm>
            <a:off x="1504315" y="3211830"/>
            <a:ext cx="1065784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兰亭集会的雅兴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已经过去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，金谷园林的楼阁已成废墟。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7461" name="文本框 147460"/>
          <p:cNvSpPr txBox="1"/>
          <p:nvPr/>
        </p:nvSpPr>
        <p:spPr>
          <a:xfrm>
            <a:off x="1504315" y="5540375"/>
            <a:ext cx="1048639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临别的赠言，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在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这盛大的宴会上侥幸受到都督的恩遇。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10655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445491" y="1622025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/>
      <p:bldP spid="147460" grpId="0"/>
      <p:bldP spid="14746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文本框 148481"/>
          <p:cNvSpPr txBox="1"/>
          <p:nvPr/>
        </p:nvSpPr>
        <p:spPr>
          <a:xfrm>
            <a:off x="1304290" y="412750"/>
            <a:ext cx="105962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登高作赋，</a:t>
            </a:r>
            <a:r>
              <a:rPr lang="zh-CN" altLang="en-US" sz="40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所望于群公。</a:t>
            </a:r>
            <a:b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敢</a:t>
            </a:r>
            <a:r>
              <a:rPr lang="zh-CN" altLang="en-US" sz="40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竭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鄙诚，恭疏短引。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一言均赋，四韵俱成。　　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3" name="文本框 148482"/>
          <p:cNvSpPr txBox="1"/>
          <p:nvPr/>
        </p:nvSpPr>
        <p:spPr>
          <a:xfrm>
            <a:off x="1304290" y="942340"/>
            <a:ext cx="113277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登临滕王高阁撰写诗赋，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这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期待着诸位先生各显奇才。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4" name="文本框 148483"/>
          <p:cNvSpPr txBox="1"/>
          <p:nvPr/>
        </p:nvSpPr>
        <p:spPr>
          <a:xfrm>
            <a:off x="1316355" y="2095500"/>
            <a:ext cx="105727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zh-CN" altLang="en-US" sz="3600" b="1" dirty="0">
                <a:solidFill>
                  <a:srgbClr val="E02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竭尽</a:t>
            </a: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自己的卑陋诚意，恭谨地写成这篇短序。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5" name="文本框 148484"/>
          <p:cNvSpPr txBox="1"/>
          <p:nvPr/>
        </p:nvSpPr>
        <p:spPr>
          <a:xfrm>
            <a:off x="1316355" y="3075305"/>
            <a:ext cx="102666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一言定题，都来赋诗，四韵八句，都已写成。</a:t>
            </a:r>
            <a:r>
              <a:rPr lang="zh-CN" altLang="en-US" sz="40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7875" name="矩形 207874"/>
          <p:cNvSpPr/>
          <p:nvPr/>
        </p:nvSpPr>
        <p:spPr>
          <a:xfrm>
            <a:off x="1316038" y="3782060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请洒潘江，各倾陆海云尔。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7876" name="文本框 207875"/>
          <p:cNvSpPr txBox="1"/>
          <p:nvPr/>
        </p:nvSpPr>
        <p:spPr>
          <a:xfrm>
            <a:off x="1413510" y="4488815"/>
            <a:ext cx="112185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请各位尽情发挥自己像陆机、潘岳般如江似海的才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能吧。</a:t>
            </a:r>
            <a:endParaRPr lang="zh-CN" altLang="en-US" sz="3600" b="1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7874" name="文本框 207873"/>
          <p:cNvSpPr txBox="1"/>
          <p:nvPr/>
        </p:nvSpPr>
        <p:spPr>
          <a:xfrm>
            <a:off x="1304290" y="5965190"/>
            <a:ext cx="102406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表明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写序的目的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，以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谦词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作结，结束全文。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1066165"/>
            <a:ext cx="124523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355321" y="164933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/>
      <p:bldP spid="148484" grpId="0"/>
      <p:bldP spid="148485" grpId="0"/>
      <p:bldP spid="207876" grpId="0"/>
      <p:bldP spid="20787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文本框 149505"/>
          <p:cNvSpPr txBox="1"/>
          <p:nvPr/>
        </p:nvSpPr>
        <p:spPr>
          <a:xfrm>
            <a:off x="1344613" y="189230"/>
            <a:ext cx="48958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分层背诵提示</a:t>
            </a:r>
            <a:endParaRPr lang="zh-CN" altLang="en-US" sz="4400" b="1" dirty="0">
              <a:solidFill>
                <a:srgbClr val="7030A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508" name="矩形 149507"/>
          <p:cNvSpPr/>
          <p:nvPr/>
        </p:nvSpPr>
        <p:spPr>
          <a:xfrm>
            <a:off x="1106805" y="1167765"/>
            <a:ext cx="101092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胜地不常，盛筵难再，兰亭已矣，梓泽丘墟”，寥寥数语，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写尽古今盛会曲终人散、无迹可寻的凄凉。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/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“临别赠言，幸承恩于伟饯；登高作赋，是所望于群公”，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归结到写诗做序的本事上来，从对宇宙人生的无限感慨中回到现实情境。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/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“敢竭鄙怀，恭疏短引，一言均赋，四韵俱成”，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是说自己不避浅近，先写了序和诗。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/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“请洒潘江，各倾陆海”是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期望在坐的嘉宾各展文才，各赋所怀。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（用典）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  <p:bldP spid="14950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标题 1648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b="1" dirty="0">
                <a:solidFill>
                  <a:srgbClr val="FF3300"/>
                </a:solidFill>
                <a:latin typeface="华文彩云" pitchFamily="2" charset="-122"/>
                <a:ea typeface="华文彩云" pitchFamily="2" charset="-122"/>
              </a:rPr>
              <a:t>         </a:t>
            </a:r>
            <a:r>
              <a:rPr b="1" dirty="0">
                <a:solidFill>
                  <a:srgbClr val="FF3300"/>
                </a:solidFill>
                <a:latin typeface="华文彩云" pitchFamily="2" charset="-122"/>
                <a:ea typeface="华文彩云" pitchFamily="2" charset="-122"/>
              </a:rPr>
              <a:t>小      结</a:t>
            </a:r>
            <a:endParaRPr b="1" dirty="0">
              <a:solidFill>
                <a:srgbClr val="FF33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64867" name="文本占位符 164866"/>
          <p:cNvSpPr>
            <a:spLocks noGrp="1"/>
          </p:cNvSpPr>
          <p:nvPr>
            <p:ph type="body" sz="half" idx="1"/>
          </p:nvPr>
        </p:nvSpPr>
        <p:spPr>
          <a:xfrm>
            <a:off x="356870" y="1477645"/>
            <a:ext cx="6833870" cy="4526280"/>
          </a:xfrm>
        </p:spPr>
        <p:txBody>
          <a:bodyPr>
            <a:normAutofit fontScale="90000"/>
          </a:bodyPr>
          <a:p>
            <a:pPr marL="0" indent="0" fontAlgn="auto">
              <a:lnSpc>
                <a:spcPct val="150000"/>
              </a:lnSpc>
              <a:buNone/>
            </a:pPr>
            <a:r>
              <a:rPr kern="1200" dirty="0">
                <a:solidFill>
                  <a:srgbClr val="008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述自己身世和怀才不遇的苦闷，感叹盛宴难再，扣“饯别”。其中第六段在继续慨叹人世不平的同时，又有峰回路转之笔，抒发了作者运舛志不衰、正视现实、奋发向上、积极进取的生活态度；第七段除继续抒发自己抑郁情感、表明自己的远大志向外，以谦恭的笔调，表明了自己对知音的渴望和仰慕。</a:t>
            </a:r>
            <a:endParaRPr sz="3600" kern="1200" dirty="0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2800" kern="1200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4868" name="联机映像占位符 164867" descr="w1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7105650" y="36195"/>
            <a:ext cx="4946015" cy="5395595"/>
          </a:xfrm>
          <a:solidFill>
            <a:schemeClr val="lt1"/>
          </a:solidFill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 bwMode="auto">
          <a:xfrm>
            <a:off x="9248941" y="375759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8114" name="图片 218113" descr="guhu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8115" name="图片 218114" descr="twg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" y="0"/>
            <a:ext cx="122027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8116" name="矩形 218115"/>
          <p:cNvSpPr/>
          <p:nvPr/>
        </p:nvSpPr>
        <p:spPr>
          <a:xfrm>
            <a:off x="29845" y="4836795"/>
            <a:ext cx="120726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闾阎扑地，钟鸣鼎食之家；舸舰弥津，青雀黄龙之舳。云销雨霁，彩彻区明。落霞与孤鹜齐飞，秋水共长天一色。渔舟唱晚，响穷彭蠡之滨，雁阵惊寒，声断衡阳之浦。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135755" y="899160"/>
            <a:ext cx="3995420" cy="296672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8" name="椭圆 7"/>
          <p:cNvSpPr/>
          <p:nvPr/>
        </p:nvSpPr>
        <p:spPr>
          <a:xfrm>
            <a:off x="5198666" y="158398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2866" y="1738569"/>
            <a:ext cx="1106170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柒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2899743" y="3463795"/>
            <a:ext cx="6112417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提升人生境界</a:t>
            </a:r>
            <a:endParaRPr lang="zh-CN" altLang="en-US" sz="6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内容占位符 1"/>
          <p:cNvSpPr>
            <a:spLocks noGrp="1"/>
          </p:cNvSpPr>
          <p:nvPr>
            <p:ph sz="quarter" idx="4294967295"/>
          </p:nvPr>
        </p:nvSpPr>
        <p:spPr>
          <a:xfrm>
            <a:off x="2192338" y="212725"/>
            <a:ext cx="7726362" cy="1489075"/>
          </a:xfrm>
        </p:spPr>
        <p:txBody>
          <a:bodyPr wrap="square" lIns="0" tIns="0" rIns="0" bIns="0" anchor="t"/>
          <a:lstStyle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/>
              <a:t>     </a:t>
            </a:r>
            <a:endParaRPr lang="zh-CN" altLang="en-US" sz="3200" b="1" dirty="0"/>
          </a:p>
        </p:txBody>
      </p:sp>
      <p:graphicFrame>
        <p:nvGraphicFramePr>
          <p:cNvPr id="19460" name="表格 19459"/>
          <p:cNvGraphicFramePr/>
          <p:nvPr/>
        </p:nvGraphicFramePr>
        <p:xfrm>
          <a:off x="1132205" y="1481455"/>
          <a:ext cx="7745730" cy="4939030"/>
        </p:xfrm>
        <a:graphic>
          <a:graphicData uri="http://schemas.openxmlformats.org/drawingml/2006/table">
            <a:tbl>
              <a:tblPr/>
              <a:tblGrid>
                <a:gridCol w="3872865"/>
                <a:gridCol w="3872865"/>
              </a:tblGrid>
              <a:tr h="15557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抒发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怀才不遇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愤懑悲凉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的感情。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抒发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身处逆境而自强振作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的情感。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100000"/>
                      </a:srgbClr>
                    </a:solidFill>
                  </a:tcPr>
                </a:tc>
              </a:tr>
              <a:tr h="338328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276225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、天高地迥，觉宇宙之无穷；兴尽悲来，识盈虚之有数。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276225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、关山难越，谁悲失路之人？萍水相逢，尽是他乡之客。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276225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、时运不齐，命途多舛。冯唐易老，李广难封。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276225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、老当益壮，宁移白首之心？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穷且益坚，不坠青云之志。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、北海虽赊，扶摇可接；东隅已逝，桑榆未晚。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、酌贪泉而觉爽，处涸辙以犹欢。</a:t>
                      </a: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 b="1" dirty="0">
                        <a:solidFill>
                          <a:srgbClr val="FF33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9471" name="矩形 6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8590" y="292418"/>
            <a:ext cx="6773863" cy="1189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flipH="1">
            <a:off x="9299575" y="103505"/>
            <a:ext cx="2702560" cy="651510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2516" y="1200258"/>
            <a:ext cx="1614070" cy="1589892"/>
            <a:chOff x="4596462" y="1085503"/>
            <a:chExt cx="1264785" cy="1205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  <a:solidFill>
              <a:schemeClr val="lt1"/>
            </a:solidFill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壹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2516" y="2675701"/>
            <a:ext cx="1614070" cy="1589892"/>
            <a:chOff x="4596462" y="2349926"/>
            <a:chExt cx="1264785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96462" y="2349926"/>
              <a:ext cx="1264785" cy="1205126"/>
            </a:xfrm>
            <a:prstGeom prst="rect">
              <a:avLst/>
            </a:prstGeom>
            <a:solidFill>
              <a:schemeClr val="lt1"/>
            </a:solidFill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贰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32515" y="4206007"/>
            <a:ext cx="1614070" cy="1589892"/>
            <a:chOff x="4596461" y="3598872"/>
            <a:chExt cx="1264785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96461" y="3598872"/>
              <a:ext cx="1264785" cy="1205126"/>
            </a:xfrm>
            <a:prstGeom prst="rect">
              <a:avLst/>
            </a:prstGeom>
            <a:solidFill>
              <a:schemeClr val="lt1"/>
            </a:solidFill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叁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446780" y="1405255"/>
            <a:ext cx="63112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联系王勃的</a:t>
            </a:r>
            <a:r>
              <a:rPr lang="zh-CN" altLang="en-US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际遇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。他</a:t>
            </a:r>
            <a:r>
              <a:rPr lang="zh-CN" altLang="en-US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外露的才华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zh-CN" altLang="en-US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不羁的作风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被时人看作</a:t>
            </a:r>
            <a:r>
              <a:rPr lang="zh-CN" altLang="en-US" sz="2400" b="1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露才扬己、恃才傲物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，因而为社会所不容。</a:t>
            </a:r>
            <a:endParaRPr lang="zh-CN" altLang="en-US" sz="24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endParaRPr lang="zh-CN" altLang="en-US" sz="24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446986" y="3133516"/>
            <a:ext cx="605675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写失意的悲哀，成为对时代的抨击；又写积极的壮怀，表现出一种出世的乐观。</a:t>
            </a:r>
            <a:endParaRPr lang="zh-CN" altLang="en-US" sz="24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446986" y="4597573"/>
            <a:ext cx="60567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他既表现出</a:t>
            </a:r>
            <a:r>
              <a:rPr lang="zh-CN" altLang="en-US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嗟悲叹老的伤感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zh-CN" altLang="en-US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见机知命的消极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；又感情急转，表示自己</a:t>
            </a:r>
            <a:r>
              <a:rPr lang="zh-CN" altLang="en-US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壮怀白首不移，进取不晚的壮志。</a:t>
            </a:r>
            <a:endParaRPr lang="zh-CN" altLang="en-US" sz="24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Text Box 2"/>
          <p:cNvSpPr txBox="1"/>
          <p:nvPr/>
        </p:nvSpPr>
        <p:spPr>
          <a:xfrm>
            <a:off x="1109663" y="120650"/>
            <a:ext cx="84883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怎样看待王勃的思想感情？</a:t>
            </a: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2195" y="6350"/>
            <a:ext cx="1962150" cy="6845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11" grpId="0"/>
      <p:bldP spid="12" grpId="0"/>
      <p:bldP spid="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0154204" y="1100867"/>
            <a:ext cx="1198245" cy="3777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拓展练习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60085" y="579755"/>
            <a:ext cx="3691255" cy="595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生命之花凋谢在二十八岁的年少有为之时，未尝不是一种遗憾与伤痛。流星般划过文学的天空，却留下永恒的光芒，这又未尝不是一种生命的奇迹。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0665" y="579755"/>
            <a:ext cx="5630545" cy="616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罢课文，我们可能会手不释卷，可能会啧啧称赞，虽天妒英才，王勃已远离了他的时代，那个朝代也远离了我们，但此刻我相信我们与诗人心灵相通．他是会弹琴的俞伯牙，我们是砍柴的钟子期。下面请同学们以</a:t>
            </a:r>
            <a:r>
              <a:rPr lang="zh-CN" altLang="en-US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《我想对你说，王勃 》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为题写一段文字，200字左右。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1919923" y="806133"/>
            <a:ext cx="8351838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时维九月，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序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属三秋。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潦水尽而寒潭清，烟光凝而暮山紫。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2238058" y="1729423"/>
            <a:ext cx="7416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时间是在九月，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季节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属于三秋。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1999298" y="3484880"/>
            <a:ext cx="842486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地面的积水消尽而寒潭清澈见底，晚霞的余光凝聚而暮山一片青紫。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4" name="文本框 38913"/>
          <p:cNvSpPr txBox="1"/>
          <p:nvPr/>
        </p:nvSpPr>
        <p:spPr>
          <a:xfrm>
            <a:off x="3169920" y="5411788"/>
            <a:ext cx="44640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举行宴会的时间 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2135188" y="730568"/>
            <a:ext cx="7777162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Times New Roman" panose="02020603050405020304" pitchFamily="2" charset="0"/>
                <a:ea typeface="黑体" panose="02010609060101010101" pitchFamily="2" charset="-122"/>
              </a:rPr>
              <a:t>俨骖騑于上路，访风景于崇阿；</a:t>
            </a: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Times New Roman" panose="02020603050405020304" pitchFamily="2" charset="0"/>
                <a:ea typeface="黑体" panose="02010609060101010101" pitchFamily="2" charset="-122"/>
              </a:rPr>
              <a:t>临帝子之长洲，得天人之旧馆。</a:t>
            </a:r>
            <a:endParaRPr lang="zh-CN" altLang="en-US" sz="4000" b="1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2324418" y="1676083"/>
            <a:ext cx="853281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整顿车马上了大路，到高耸的山岭中寻访美景</a:t>
            </a:r>
            <a:r>
              <a:rPr lang="en-US" altLang="zh-CN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;</a:t>
            </a:r>
            <a:endParaRPr lang="en-US" altLang="zh-CN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2424113" y="4311650"/>
            <a:ext cx="853281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亲临滕王阁前的长洲，找到仙人旧日的馆阁。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8" name="文本框 39937"/>
          <p:cNvSpPr txBox="1"/>
          <p:nvPr/>
        </p:nvSpPr>
        <p:spPr>
          <a:xfrm>
            <a:off x="3570923" y="5982335"/>
            <a:ext cx="70564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来参加宴会的过程 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  <p:bldP spid="399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1633220" y="82868"/>
            <a:ext cx="9144000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层台耸翠，</a:t>
            </a:r>
            <a:r>
              <a:rPr lang="zh-CN" altLang="en-US" sz="4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上</a:t>
            </a:r>
            <a:r>
              <a:rPr lang="zh-CN" altLang="en-US" sz="40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出重霄；飞阁流丹，</a:t>
            </a:r>
            <a:r>
              <a:rPr lang="zh-CN" altLang="en-US" sz="4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</a:t>
            </a:r>
            <a:r>
              <a:rPr lang="zh-CN" altLang="en-US" sz="40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临无地。</a:t>
            </a:r>
            <a:endParaRPr lang="zh-CN" altLang="en-US" sz="4000" b="1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鹤汀凫渚，</a:t>
            </a:r>
            <a:r>
              <a:rPr lang="zh-CN" altLang="en-US" sz="4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穷</a:t>
            </a:r>
            <a:r>
              <a:rPr lang="zh-CN" altLang="en-US" sz="40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岛屿之萦回；</a:t>
            </a:r>
            <a:endParaRPr lang="zh-CN" altLang="en-US" sz="4000" b="1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zh-CN" altLang="en-US" sz="4000" b="1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1633220" y="1180465"/>
            <a:ext cx="9144000" cy="1599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auto">
              <a:lnSpc>
                <a:spcPts val="3920"/>
              </a:lnSpc>
              <a:spcBef>
                <a:spcPts val="0"/>
              </a:spcBef>
              <a:buClrTx/>
            </a:pP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层叠的台阁耸立在翠绿的山上，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向上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直冲云霄；凌空的檐阁闪动着艳丽的色彩，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向下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俯视不见地面。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1703070" y="3084195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白鹤漫步的沙滩，野鸭栖息的小洲，岛屿的安排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极尽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萦绕迂回的情致；</a:t>
            </a:r>
            <a:endParaRPr lang="zh-CN" altLang="en-US" sz="36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0962" name="文本框 40961"/>
          <p:cNvSpPr txBox="1"/>
          <p:nvPr/>
        </p:nvSpPr>
        <p:spPr>
          <a:xfrm>
            <a:off x="1703070" y="6031865"/>
            <a:ext cx="95408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滕王阁及其周围的景色</a:t>
            </a:r>
            <a:r>
              <a:rPr lang="en-US" altLang="zh-CN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阁在山水之间</a:t>
            </a:r>
            <a:endParaRPr lang="en-US" altLang="zh-CN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1633220" y="4145915"/>
            <a:ext cx="8763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桂殿兰宫，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即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冈峦之体势。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1633220" y="4666615"/>
            <a:ext cx="91440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桂木建筑的殿堂，香兰装饰的宫室，楼阁的布局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依照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冈峦起伏的地势。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1990" grpId="0"/>
      <p:bldP spid="409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227330"/>
            <a:ext cx="1412875" cy="472757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0" name="TextBox 16"/>
          <p:cNvSpPr txBox="1"/>
          <p:nvPr/>
        </p:nvSpPr>
        <p:spPr>
          <a:xfrm>
            <a:off x="291821" y="731120"/>
            <a:ext cx="843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梳理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1524000" y="0"/>
            <a:ext cx="87630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披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绣闼，俯雕甍，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indent="0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山原旷其盈视，川泽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纡</a:t>
            </a: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cs typeface="+mn-cs"/>
              </a:rPr>
              <a:t>其骇瞩。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1524000" y="461328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打开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彩绘的阁门，俯视雕饰的屋脊，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1537970" y="1630045"/>
            <a:ext cx="8748713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山野平原空旷，尽入视野；江河湖泊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曲折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浩茫，惊人眼目。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0" name="矩形 43009"/>
          <p:cNvSpPr/>
          <p:nvPr/>
        </p:nvSpPr>
        <p:spPr>
          <a:xfrm>
            <a:off x="1420495" y="2990215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闾阎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扑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地，钟鸣鼎食之家；</a:t>
            </a: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舸舰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弥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津，青雀黄龙之舳。</a:t>
            </a: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indent="0" fontAlgn="base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云销雨霁，彩彻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区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明。</a:t>
            </a: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1420495" y="354838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渡口船只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满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泊，有许多装饰豪华的龙舟。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1524000" y="4680903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城中房舍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遍</a:t>
            </a:r>
            <a:r>
              <a:rPr lang="zh-CN" altLang="en-US" sz="36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地，有不少显赫富贵的人家；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3" name="文本框 43012"/>
          <p:cNvSpPr txBox="1"/>
          <p:nvPr/>
        </p:nvSpPr>
        <p:spPr>
          <a:xfrm>
            <a:off x="1524000" y="5945505"/>
            <a:ext cx="98710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彩虹隐没而雨过天晴，日光普照使得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天空</a:t>
            </a:r>
            <a:r>
              <a:rPr lang="zh-CN" altLang="en-US" sz="32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一片光明。</a:t>
            </a:r>
            <a:r>
              <a:rPr lang="zh-CN" altLang="en-US" sz="4000" b="1" noProof="1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4000" b="1" noProof="1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3012" grpId="0"/>
      <p:bldP spid="43011" grpId="0"/>
      <p:bldP spid="43013" grpId="0"/>
    </p:bldLst>
  </p:timing>
</p:sld>
</file>

<file path=ppt/tags/tag1.xml><?xml version="1.0" encoding="utf-8"?>
<p:tagLst xmlns:p="http://schemas.openxmlformats.org/presentationml/2006/main">
  <p:tag name="ISPRING_SLIDE_ID_2" val="{FDDDD1CA-C686-4F16-A5FB-150E20BF87C1}"/>
  <p:tag name="GENSWF_ADVANCE_TIME" val="5"/>
  <p:tag name="ISPRING_CUSTOM_TIMING_USED" val="1"/>
</p:tagLst>
</file>

<file path=ppt/tags/tag2.xml><?xml version="1.0" encoding="utf-8"?>
<p:tagLst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3.xml><?xml version="1.0" encoding="utf-8"?>
<p:tagLst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4.xml><?xml version="1.0" encoding="utf-8"?>
<p:tagLst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5.xml><?xml version="1.0" encoding="utf-8"?>
<p:tagLst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6.xml><?xml version="1.0" encoding="utf-8"?>
<p:tagLst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7.xml><?xml version="1.0" encoding="utf-8"?>
<p:tagLst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8.xml><?xml version="1.0" encoding="utf-8"?>
<p:tagLst xmlns:p="http://schemas.openxmlformats.org/presentationml/2006/main">
  <p:tag name="ISPRING_SLIDE_ID_2" val="{D1822590-820F-491C-BA8B-667E1EB3642E}"/>
  <p:tag name="GENSWF_ADVANCE_TIME" val="5"/>
  <p:tag name="ISPRING_CUSTOM_TIMING_USED" val="1"/>
</p:tagLst>
</file>

<file path=ppt/tags/tag9.xml><?xml version="1.0" encoding="utf-8"?>
<p:tagLst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6271</Words>
  <Application>WPS 演示</Application>
  <PresentationFormat>宽屏</PresentationFormat>
  <Paragraphs>562</Paragraphs>
  <Slides>53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黑体</vt:lpstr>
      <vt:lpstr>Times New Roman</vt:lpstr>
      <vt:lpstr>楷体</vt:lpstr>
      <vt:lpstr>汉仪菱心体简</vt:lpstr>
      <vt:lpstr>Calibri</vt:lpstr>
      <vt:lpstr>Times New Roman</vt:lpstr>
      <vt:lpstr>仿宋</vt:lpstr>
      <vt:lpstr>华文彩云</vt:lpstr>
      <vt:lpstr>隶书</vt:lpstr>
      <vt:lpstr>等线</vt:lpstr>
      <vt:lpstr>Segoe Print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情感变化</vt:lpstr>
      <vt:lpstr>PowerPoint 演示文稿</vt:lpstr>
      <vt:lpstr>PowerPoint 演示文稿</vt:lpstr>
      <vt:lpstr>PowerPoint 演示文稿</vt:lpstr>
      <vt:lpstr>PowerPoint 演示文稿</vt:lpstr>
      <vt:lpstr>冯 唐易老</vt:lpstr>
      <vt:lpstr>屈贾 谊于长沙</vt:lpstr>
      <vt:lpstr>应用典故,简练含蓄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小      结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47</cp:revision>
  <dcterms:created xsi:type="dcterms:W3CDTF">2017-05-03T23:55:00Z</dcterms:created>
  <dcterms:modified xsi:type="dcterms:W3CDTF">2018-06-18T08:02:48Z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