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v" ContentType="video/x-ms-wm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85" r:id="rId3"/>
  </p:sldMasterIdLst>
  <p:notesMasterIdLst>
    <p:notesMasterId r:id="rId5"/>
  </p:notesMasterIdLst>
  <p:sldIdLst>
    <p:sldId id="1197" r:id="rId4"/>
    <p:sldId id="1198" r:id="rId6"/>
    <p:sldId id="1199" r:id="rId7"/>
    <p:sldId id="1202" r:id="rId8"/>
    <p:sldId id="1203" r:id="rId9"/>
    <p:sldId id="1204" r:id="rId10"/>
    <p:sldId id="1205" r:id="rId11"/>
    <p:sldId id="1206" r:id="rId12"/>
    <p:sldId id="1207" r:id="rId13"/>
    <p:sldId id="1208" r:id="rId14"/>
    <p:sldId id="1271" r:id="rId15"/>
    <p:sldId id="1210" r:id="rId16"/>
    <p:sldId id="1211" r:id="rId17"/>
    <p:sldId id="1213" r:id="rId18"/>
    <p:sldId id="1278" r:id="rId19"/>
    <p:sldId id="1215" r:id="rId20"/>
    <p:sldId id="1216" r:id="rId21"/>
    <p:sldId id="1217" r:id="rId22"/>
    <p:sldId id="1218" r:id="rId23"/>
    <p:sldId id="1219" r:id="rId24"/>
    <p:sldId id="1281" r:id="rId25"/>
    <p:sldId id="1282" r:id="rId26"/>
    <p:sldId id="1274" r:id="rId27"/>
    <p:sldId id="1283" r:id="rId28"/>
    <p:sldId id="1260" r:id="rId29"/>
    <p:sldId id="1272" r:id="rId30"/>
    <p:sldId id="1273" r:id="rId31"/>
    <p:sldId id="1275" r:id="rId32"/>
    <p:sldId id="1276" r:id="rId33"/>
    <p:sldId id="1277" r:id="rId34"/>
    <p:sldId id="1279" r:id="rId35"/>
    <p:sldId id="1251" r:id="rId36"/>
    <p:sldId id="1252" r:id="rId37"/>
    <p:sldId id="1253" r:id="rId38"/>
    <p:sldId id="1254" r:id="rId39"/>
    <p:sldId id="1255" r:id="rId40"/>
    <p:sldId id="1280" r:id="rId41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45"/>
    </p:embeddedFont>
    <p:embeddedFont>
      <p:font typeface="Calibri" panose="020F0502020204030204" pitchFamily="34" charset="0"/>
      <p:regular r:id="rId46"/>
      <p:bold r:id="rId47"/>
      <p:italic r:id="rId48"/>
      <p:boldItalic r:id="rId49"/>
    </p:embeddedFont>
    <p:embeddedFont>
      <p:font typeface="黑体" panose="02010609060101010101" pitchFamily="49" charset="-122"/>
      <p:regular r:id="rId50"/>
    </p:embeddedFont>
    <p:embeddedFont>
      <p:font typeface="幼圆" panose="02010509060101010101" pitchFamily="49" charset="-122"/>
      <p:regular r:id="rId51"/>
    </p:embeddedFont>
    <p:embeddedFont>
      <p:font typeface="华文楷体" panose="02010600040101010101" pitchFamily="2" charset="-122"/>
      <p:regular r:id="rId52"/>
    </p:embeddedFont>
    <p:embeddedFont>
      <p:font typeface="楷体_GB2312" panose="02010609030101010101" pitchFamily="49" charset="-122"/>
      <p:regular r:id="rId53"/>
    </p:embeddedFont>
    <p:embeddedFont>
      <p:font typeface="Arial Unicode MS" panose="020B0604020202020204" pitchFamily="34" charset="-122"/>
      <p:regular r:id="rId54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B5FD1"/>
    <a:srgbClr val="211813"/>
    <a:srgbClr val="53B948"/>
    <a:srgbClr val="D2F5B9"/>
    <a:srgbClr val="29A6DE"/>
    <a:srgbClr val="98D267"/>
    <a:srgbClr val="D1F5B8"/>
    <a:srgbClr val="ECAAC3"/>
    <a:srgbClr val="CB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7" autoAdjust="0"/>
    <p:restoredTop sz="79245" autoAdjust="0"/>
  </p:normalViewPr>
  <p:slideViewPr>
    <p:cSldViewPr>
      <p:cViewPr varScale="1">
        <p:scale>
          <a:sx n="96" d="100"/>
          <a:sy n="96" d="100"/>
        </p:scale>
        <p:origin x="1044" y="72"/>
      </p:cViewPr>
      <p:guideLst>
        <p:guide orient="horz" pos="2121"/>
        <p:guide pos="3868"/>
        <p:guide orient="horz" pos="1591"/>
        <p:guide pos="29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4" Type="http://schemas.openxmlformats.org/officeDocument/2006/relationships/font" Target="fonts/font10.fntdata"/><Relationship Id="rId53" Type="http://schemas.openxmlformats.org/officeDocument/2006/relationships/font" Target="fonts/font9.fntdata"/><Relationship Id="rId52" Type="http://schemas.openxmlformats.org/officeDocument/2006/relationships/font" Target="fonts/font8.fntdata"/><Relationship Id="rId51" Type="http://schemas.openxmlformats.org/officeDocument/2006/relationships/font" Target="fonts/font7.fntdata"/><Relationship Id="rId50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49" Type="http://schemas.openxmlformats.org/officeDocument/2006/relationships/font" Target="fonts/font5.fntdata"/><Relationship Id="rId48" Type="http://schemas.openxmlformats.org/officeDocument/2006/relationships/font" Target="fonts/font4.fntdata"/><Relationship Id="rId47" Type="http://schemas.openxmlformats.org/officeDocument/2006/relationships/font" Target="fonts/font3.fntdata"/><Relationship Id="rId46" Type="http://schemas.openxmlformats.org/officeDocument/2006/relationships/font" Target="fonts/font2.fntdata"/><Relationship Id="rId45" Type="http://schemas.openxmlformats.org/officeDocument/2006/relationships/font" Target="fonts/font1.fntdata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0" y="1597819"/>
            <a:ext cx="7772221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79" y="2914650"/>
            <a:ext cx="6400443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4" y="3305176"/>
            <a:ext cx="7772221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4" y="2180035"/>
            <a:ext cx="7772221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51"/>
            <a:ext cx="405698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51"/>
            <a:ext cx="4058178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4" y="205979"/>
            <a:ext cx="2056477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59" y="205979"/>
            <a:ext cx="6058689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9" y="1151335"/>
            <a:ext cx="404031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9" y="1631156"/>
            <a:ext cx="404031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4" y="1151335"/>
            <a:ext cx="4041507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4" y="1631156"/>
            <a:ext cx="4041507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787"/>
            <a:ext cx="30079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2" y="204788"/>
            <a:ext cx="5112019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326"/>
            <a:ext cx="30079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450"/>
            <a:ext cx="5487114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581"/>
            <a:ext cx="5487114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503"/>
            <a:ext cx="5487114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8" Type="http://schemas.openxmlformats.org/officeDocument/2006/relationships/theme" Target="../theme/theme1.xml"/><Relationship Id="rId37" Type="http://schemas.openxmlformats.org/officeDocument/2006/relationships/image" Target="../media/image1.png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4" Type="http://schemas.openxmlformats.org/officeDocument/2006/relationships/theme" Target="../theme/theme2.xml"/><Relationship Id="rId13" Type="http://schemas.openxmlformats.org/officeDocument/2006/relationships/image" Target="../media/image1.png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0">
          <a:fgClr>
            <a:srgbClr val="CBF1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CBEE1-2FDF-4E67-B289-6F0CB0ED40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22C2E-CAB4-4932-B1DA-131F1D28A512}" type="slidenum">
              <a:rPr lang="zh-CN" altLang="en-US" smtClean="0"/>
            </a:fld>
            <a:endParaRPr lang="zh-CN" altLang="en-US"/>
          </a:p>
        </p:txBody>
      </p:sp>
      <p:pic>
        <p:nvPicPr>
          <p:cNvPr id="4098" name="Picture 2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121" y="-4843"/>
            <a:ext cx="9217121" cy="519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0">
          <a:fgClr>
            <a:srgbClr val="CBF1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60" y="205979"/>
            <a:ext cx="8229481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0" y="1200151"/>
            <a:ext cx="8229481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59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4346E-DEDF-498A-AF7D-A9D39D4BEE6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607" y="4767263"/>
            <a:ext cx="2894787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2863" y="4767263"/>
            <a:ext cx="213387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C913-6F29-404C-9ADF-29251873EBE9}" type="slidenum">
              <a:rPr lang="zh-CN" altLang="en-US" smtClean="0"/>
            </a:fld>
            <a:endParaRPr lang="zh-CN" altLang="en-US"/>
          </a:p>
        </p:txBody>
      </p:sp>
      <p:pic>
        <p:nvPicPr>
          <p:cNvPr id="2050" name="Picture 2" descr="E:\王景然\崭新每一天\一头耕牛，每天更新\18秋项目\课件修订\小版本课件\背景_副本.pn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32"/>
            <a:ext cx="9144000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4843"/>
            <a:ext cx="9143999" cy="515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2.xml"/><Relationship Id="rId6" Type="http://schemas.openxmlformats.org/officeDocument/2006/relationships/slide" Target="slide19.xml"/><Relationship Id="rId5" Type="http://schemas.openxmlformats.org/officeDocument/2006/relationships/slide" Target="slide3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microsoft.com/office/2007/relationships/media" Target="../media/media1.wmv"/><Relationship Id="rId1" Type="http://schemas.openxmlformats.org/officeDocument/2006/relationships/video" Target="../media/media1.wm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580112" y="951571"/>
            <a:ext cx="3313284" cy="283923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同学们，你们喜欢理发吗？今天，我们来见识一位“剃头大师”，看看他是怎么给别人理发的。</a:t>
            </a:r>
            <a:endParaRPr lang="zh-CN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AutoShape 1" descr="C:\Users\Administrator\AppData\Roaming\Tencent\Users\56229019\QQ\WinTemp\RichOle\AA]J4I@9TA@9A8V885}P6.png"/>
          <p:cNvSpPr>
            <a:spLocks noChangeAspect="1" noChangeArrowheads="1"/>
          </p:cNvSpPr>
          <p:nvPr/>
        </p:nvSpPr>
        <p:spPr bwMode="auto">
          <a:xfrm>
            <a:off x="0" y="0"/>
            <a:ext cx="22863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026" name="Picture 2" descr="C:\Users\Administrator\AppData\Roaming\Tencent\Users\56229019\QQ\WinTemp\RichOle\82S]~E96HFR3$Q0GBI_6E(W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8" y="573528"/>
            <a:ext cx="5456258" cy="358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073242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6" y="1974532"/>
            <a:ext cx="1420517" cy="166199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300462" y="1091267"/>
            <a:ext cx="1245290" cy="84253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duó</a:t>
            </a:r>
            <a:endParaRPr lang="zh-CN" altLang="en-US" sz="5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3707905" y="1091268"/>
            <a:ext cx="3996850" cy="540419"/>
          </a:xfrm>
          <a:prstGeom prst="borderCallout2">
            <a:avLst>
              <a:gd name="adj1" fmla="val 96561"/>
              <a:gd name="adj2" fmla="val 49860"/>
              <a:gd name="adj3" fmla="val 96896"/>
              <a:gd name="adj4" fmla="val 50822"/>
              <a:gd name="adj5" fmla="val 282863"/>
              <a:gd name="adj6" fmla="val -755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“大”的撇、捺要舒展。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00462" y="2247715"/>
            <a:ext cx="1137264" cy="71291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085882" y="2778214"/>
            <a:ext cx="3618873" cy="70980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巧记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：大下有一寸。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4" grpId="0" bldLvl="0" animBg="1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197"/>
            <a:ext cx="9165787" cy="51313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11915"/>
            <a:ext cx="1147376" cy="883847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cxnSp>
        <p:nvCxnSpPr>
          <p:cNvPr id="5" name="直接箭头连接符 4"/>
          <p:cNvCxnSpPr/>
          <p:nvPr/>
        </p:nvCxnSpPr>
        <p:spPr>
          <a:xfrm>
            <a:off x="2339752" y="4659982"/>
            <a:ext cx="36004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9"/>
          <p:cNvSpPr txBox="1"/>
          <p:nvPr/>
        </p:nvSpPr>
        <p:spPr>
          <a:xfrm>
            <a:off x="430071" y="909468"/>
            <a:ext cx="1853343" cy="584767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走迷宫</a:t>
            </a:r>
            <a:endParaRPr lang="en-US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952258" y="287197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骂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716025" y="4155926"/>
            <a:ext cx="755651" cy="70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执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067952" y="343584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否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3212241" y="4168120"/>
            <a:ext cx="755651" cy="70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剃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51528" y="271576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仇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64029" y="1851670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惯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99800" y="1851670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刑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2843809" y="55552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替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644017" y="71173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厘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7164289" y="555526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摸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7236305" y="2067694"/>
            <a:ext cx="75565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prstClr val="black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付</a:t>
            </a:r>
            <a:endParaRPr lang="zh-CN" altLang="en-US" sz="4000" b="1" dirty="0">
              <a:solidFill>
                <a:prstClr val="black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01654" y="93254"/>
            <a:ext cx="2426130" cy="575945"/>
            <a:chOff x="3387260" y="501625"/>
            <a:chExt cx="2426130" cy="575945"/>
          </a:xfrm>
        </p:grpSpPr>
        <p:grpSp>
          <p:nvGrpSpPr>
            <p:cNvPr id="20" name="组合 19"/>
            <p:cNvGrpSpPr/>
            <p:nvPr/>
          </p:nvGrpSpPr>
          <p:grpSpPr>
            <a:xfrm>
              <a:off x="3387260" y="573514"/>
              <a:ext cx="456833" cy="456366"/>
              <a:chOff x="631825" y="5181600"/>
              <a:chExt cx="1554163" cy="1552575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1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2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3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>
              <a:off x="3876705" y="501625"/>
              <a:ext cx="1936685" cy="575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  <a:endPara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0031 L 0.12639 -0.00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9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39 -0.00185 L 0.28386 -0.001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386 -0.00185 C 0.29497 0.00524 0.30626 -0.00216 0.3172 -0.00617 C 0.31789 -0.00833 0.31945 -0.00987 0.31945 -0.01234 C 0.32084 -0.08418 0.31806 -0.06692 0.27657 -0.06938 C 0.2724 -0.07216 0.26911 -0.07647 0.2672 -0.08418 C 0.26615 -0.08819 0.26477 -0.09683 0.26477 -0.09683 C 0.26303 -0.11533 0.26199 -0.13383 0.2599 -0.15202 C 0.25973 -0.15387 0.25852 -0.16836 0.25765 -0.17083 C 0.25504 -0.17885 0.25018 -0.17947 0.24567 -0.18162 C 0.23161 -0.1807 0.21928 -0.18625 0.20765 -0.17515 " pathEditMode="relative" ptsTypes="fffffffffA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764 -0.17515 C 0.2066 -0.19673 0.20886 -0.21986 0.20469 -0.23867 C 0.20278 -0.24977 0.19618 -0.25439 0.19219 -0.25809 C 0.18351 -0.27752 0.17344 -0.27845 0.16267 -0.28153 C 0.14236 -0.27968 0.12708 -0.27752 0.10799 -0.26642 C 0.10278 -0.26735 0.09774 -0.27043 0.09254 -0.27043 C 0.09063 -0.27043 0.08715 -0.26642 0.08715 -0.2658 " pathEditMode="relative" rAng="0" ptsTypes="ffffffA">
                                      <p:cBhvr>
                                        <p:cTn id="4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72" y="-5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716 -0.2658 C 0.03959 -0.27752 0.01285 -0.27629 -0.046 -0.27382 C -0.05486 -0.2695 -0.05468 -0.25809 -0.05468 -0.27382 " pathEditMode="relative" rAng="0" ptsTypes="ffA">
                                      <p:cBhvr>
                                        <p:cTn id="5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1" y="-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68 -0.27382 C -0.08055 -0.29787 -0.12395 -0.24884 -0.14131 -0.28677 C -0.1394 -0.30311 -0.13628 -0.31946 -0.13385 -0.3358 C -0.13489 -0.35214 -0.13628 -0.36139 -0.13854 -0.37619 C -0.13802 -0.38853 -0.13802 -0.40055 -0.13697 -0.41258 C -0.1335 -0.44897 -0.13385 -0.41381 -0.13385 -0.42985 " pathEditMode="relative" rAng="0" ptsTypes="fffffA">
                                      <p:cBhvr>
                                        <p:cTn id="7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-75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85 -0.48905 C -0.12552 -0.50015 -0.11666 -0.48998 -0.1085 -0.5054 C -0.08541 -0.50447 -0.06232 -0.50447 -0.03906 -0.502 C -0.02916 -0.50046 -0.0184 -0.48844 -0.0085 -0.48474 C 0.00521 -0.44743 0.03195 -0.47456 0.04219 -0.47579 C 0.054 -0.47703 0.06667 -0.47919 0.07917 -0.48011 C 0.07796 -0.47919 0.0757 -0.47579 0.0757 -0.47518 " pathEditMode="relative" rAng="0" ptsTypes="ffffffA">
                                      <p:cBhvr>
                                        <p:cTn id="8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42" y="1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78 -0.49368 C 0.10903 -0.48689 0.12813 -0.48381 0.13716 -0.48104 C 0.14167 -0.4798 0.15035 -0.47672 0.15035 -0.47641 C 0.17379 -0.47919 0.17657 -0.48073 0.20209 -0.47888 C 0.20886 -0.44157 0.20469 -0.4243 0.22987 -0.41104 C 0.23994 -0.39809 0.2382 -0.39809 0.25226 -0.40056 C 0.25261 -0.40333 0.25278 -0.40611 0.25365 -0.40888 C 0.25417 -0.41135 0.25573 -0.41289 0.25625 -0.41536 C 0.25834 -0.42399 0.25921 -0.43386 0.26025 -0.4428 C 0.25973 -0.45976 0.25955 -0.47672 0.25886 -0.49368 C 0.25869 -0.49645 0.25886 -0.49985 0.25764 -0.502 C 0.25365 -0.50971 0.23178 -0.51372 0.22848 -0.51465 C 0.21372 -0.51927 0.19827 -0.51989 0.18351 -0.52544 C 0.17691 -0.52791 0.17136 -0.53315 0.16511 -0.53592 C 0.15556 -0.5461 0.15695 -0.53562 0.15695 -0.56121 " pathEditMode="relative" rAng="0" ptsTypes="ffffffffffffffA">
                                      <p:cBhvr>
                                        <p:cTn id="9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13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95 -0.57508 C 0.14775 -0.6053 0.15556 -0.64693 0.15816 -0.68023 C 0.15921 -0.75424 0.15035 -0.75702 0.17448 -0.75208 C 0.21528 -0.72895 0.26129 -0.73636 0.30226 -0.73636 " pathEditMode="relative" rAng="0" ptsTypes="fffA">
                                      <p:cBhvr>
                                        <p:cTn id="10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6" y="-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226 -0.75702 C 0.31494 -0.7564 0.325 -0.75547 0.33716 -0.75146 C 0.35886 -0.75393 0.38316 -0.75702 0.40435 -0.74591 C 0.41303 -0.7231 0.40139 -0.75547 0.40921 -0.68733 C 0.40973 -0.68332 0.41407 -0.68393 0.41632 -0.68147 C 0.42674 -0.68239 0.44497 -0.67684 0.45365 -0.69164 C 0.45487 -0.70182 0.45591 -0.712 0.4573 -0.72279 C 0.45799 -0.72865 0.45712 -0.73605 0.45973 -0.73975 C 0.4606 -0.74129 0.46216 -0.74129 0.46337 -0.74191 C 0.49514 -0.73512 0.52726 -0.7342 0.55955 -0.7342 " pathEditMode="relative" rAng="0" ptsTypes="fffffffffA">
                                      <p:cBhvr>
                                        <p:cTn id="1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65" y="4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955 -0.7342 C 0.58334 -0.73111 0.60625 -0.72217 0.63039 -0.7197 C 0.62917 -0.57077 0.62917 -0.62812 0.62917 -0.54733 " pathEditMode="relative" rAng="0" ptsTypes="ffA">
                                      <p:cBhvr>
                                        <p:cTn id="1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9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882217" y="641907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27784" y="760752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91326" y="75790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76413" y="1329613"/>
            <a:ext cx="3375507" cy="26776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推剪：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手动推剪是一种理发剪。上下有各有一排参差相间的牙状钢齿，用手将两边的把柄向中间合去，参差相见的牙状钢齿就来回移动将头发推掉。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6413" y="4007261"/>
            <a:ext cx="5144308" cy="594385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推剪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在理发师的手里灵活自如。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1" name="Picture 1" descr="C:\Users\Administrator\AppData\Roaming\Tencent\Users\56229019\QQ\WinTemp\RichOle\EM7NPGEQ83[H]28{P75P(@S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66140"/>
            <a:ext cx="4050977" cy="278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58554" y="1308714"/>
            <a:ext cx="3565374" cy="83098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冤家：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一般指仇人，或者死对头的意思。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3528" y="2931790"/>
            <a:ext cx="3589426" cy="769433"/>
          </a:xfrm>
          <a:prstGeom prst="rect">
            <a:avLst/>
          </a:prstGeom>
          <a:solidFill>
            <a:schemeClr val="bg2">
              <a:alpha val="12000"/>
            </a:schemeClr>
          </a:solidFill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他们这对</a:t>
            </a:r>
            <a:r>
              <a:rPr lang="zh-CN" altLang="en-US" sz="2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冤家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，今天遇到一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起，肯定会打起来。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69" name="Picture 1" descr="C:\Users\Administrator\AppData\Roaming\Tencent\Users\56229019\QQ\WinTemp\RichOle\VRZR2GL76UAYL8WI]%4SS)7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29612"/>
            <a:ext cx="3937936" cy="237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764770" y="2355726"/>
            <a:ext cx="7911686" cy="12961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31" tIns="45716" rIns="91431" bIns="45716" anchor="ctr"/>
          <a:lstStyle/>
          <a:p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小沙怕剃头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剃头师傅给小沙剃头过程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r>
              <a:rPr lang="en-US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“我”给小沙剃头的经过</a:t>
            </a:r>
            <a:endParaRPr lang="zh-CN" altLang="zh-CN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599707" y="1131590"/>
            <a:ext cx="8213805" cy="652478"/>
          </a:xfrm>
          <a:prstGeom prst="rect">
            <a:avLst/>
          </a:prstGeom>
          <a:noFill/>
        </p:spPr>
        <p:txBody>
          <a:bodyPr wrap="square" lIns="91431" tIns="45716" rIns="91431" bIns="45716" rtlCol="0" anchor="t">
            <a:sp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自由朗读课文，说说课文主要写了什么内容？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4"/>
          <p:cNvSpPr txBox="1"/>
          <p:nvPr/>
        </p:nvSpPr>
        <p:spPr>
          <a:xfrm>
            <a:off x="536936" y="436159"/>
            <a:ext cx="2147372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6"/>
            <a:ext cx="366860" cy="4563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62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读完课文，说一说“剃头大师”指的是谁？说出理由。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714348" y="2071684"/>
            <a:ext cx="7643866" cy="1357322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“剃头大师”指的是文中的“我”，因为刚开始“我”剪头发速度很快。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6688" y="1187480"/>
            <a:ext cx="7399785" cy="260840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一、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看拼音，写汉字。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   bi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ǎ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o d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ì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       d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ǎ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n </a:t>
            </a:r>
            <a:r>
              <a:rPr lang="en-US" altLang="zh-CN" sz="3300" dirty="0" err="1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xiǎo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ɡ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u</a:t>
            </a:r>
            <a:r>
              <a:rPr lang="zh-CN" altLang="zh-CN" sz="33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ǐ</a:t>
            </a:r>
            <a:r>
              <a:rPr lang="en-US" altLang="zh-CN" sz="33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  </a:t>
            </a:r>
            <a:endParaRPr lang="en-US" altLang="zh-CN" sz="33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   l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ǐ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 f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à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       du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ó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 m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é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n 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é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r t</a:t>
            </a:r>
            <a:r>
              <a:rPr lang="zh-CN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á</a:t>
            </a:r>
            <a:r>
              <a:rPr lang="en-US" altLang="zh-CN" sz="3300" dirty="0">
                <a:latin typeface="黑体" panose="02010609060101010101" pitchFamily="49" charset="-122"/>
                <a:ea typeface="黑体" panose="02010609060101010101" pitchFamily="49" charset="-122"/>
                <a:cs typeface="Arial Unicode MS" panose="020B0604020202020204" pitchFamily="34" charset="-122"/>
              </a:rPr>
              <a:t>o </a:t>
            </a:r>
            <a:endParaRPr lang="en-US" altLang="zh-CN" sz="3300" dirty="0">
              <a:latin typeface="黑体" panose="02010609060101010101" pitchFamily="49" charset="-122"/>
              <a:ea typeface="黑体" panose="02010609060101010101" pitchFamily="49" charset="-122"/>
              <a:cs typeface="Arial Unicode MS" panose="020B0604020202020204" pitchFamily="34" charset="-122"/>
            </a:endParaRPr>
          </a:p>
          <a:p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zh-CN" altLang="zh-CN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624428" y="411511"/>
            <a:ext cx="2003356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604112" y="2083950"/>
            <a:ext cx="1887768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 弟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27924" y="2065446"/>
            <a:ext cx="1887768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胆小鬼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32104" y="3074059"/>
            <a:ext cx="1887768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 发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67664" y="3074059"/>
            <a:ext cx="1980600" cy="623240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夺门而逃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93257" y="1471692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9048" y="793811"/>
            <a:ext cx="7408602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二、在括号里填上适当的量词。</a:t>
            </a:r>
            <a:endParaRPr lang="zh-CN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木尺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剃头大师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头发   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剃刀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熊皮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一（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电灯泡</a:t>
            </a:r>
            <a:endParaRPr lang="zh-CN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58117" y="1471692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位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6410" y="2085696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97651" y="2074930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06410" y="2706544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058117" y="2704121"/>
            <a:ext cx="495620" cy="496283"/>
          </a:xfrm>
          <a:prstGeom prst="rect">
            <a:avLst/>
          </a:prstGeom>
          <a:noFill/>
          <a:ln w="9525">
            <a:noFill/>
          </a:ln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  <p:bldP spid="10" grpId="0"/>
      <p:bldP spid="11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4860032" y="4147279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403" y="4196715"/>
            <a:ext cx="351070" cy="38016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6373361" y="4130691"/>
            <a:ext cx="335134" cy="47233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9271" y="475919"/>
            <a:ext cx="7993169" cy="34855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三、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连一连。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监督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有心事的样子。不能忘怀，牵萦于心。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冤家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新颖符合时势潮流。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发誓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 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察看并加以管理。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耿耿于怀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一般指仇人，或者死对头的意思。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时髦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庄严地说出表示决心的话。 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240681" y="1384490"/>
            <a:ext cx="1998482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078642" y="1816538"/>
            <a:ext cx="2160521" cy="11881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213229" y="2469034"/>
            <a:ext cx="1998482" cy="108012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726798" y="1492502"/>
            <a:ext cx="1512365" cy="151216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1213229" y="2032562"/>
            <a:ext cx="2025934" cy="15165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42256" y="1691733"/>
            <a:ext cx="7632849" cy="1546569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通过上一课的学习，我们了解了“我”给小沙剃头的事情，现在，我们继续探究“我”是怎么当“剃头大师”的。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8" y="54696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536227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剃头大师.swf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 flipH="1">
            <a:off x="0" y="15951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97794" y="134519"/>
            <a:ext cx="1976120" cy="27432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pPr algn="l"/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  <a:sym typeface="+mn-ea"/>
              </a:rPr>
              <a:t>部编版</a:t>
            </a:r>
            <a:r>
              <a:rPr kumimoji="1" lang="zh-CN" altLang="en-US" sz="1200" dirty="0">
                <a:latin typeface="Heiti SC Light" panose="02000000000000000000" pitchFamily="2" charset="-128"/>
                <a:ea typeface="Heiti SC Light" panose="02000000000000000000" pitchFamily="2" charset="-128"/>
              </a:rPr>
              <a:t>  语文  三年级  下册</a:t>
            </a:r>
            <a:endParaRPr kumimoji="1" lang="zh-CN" altLang="en-US" sz="1200" dirty="0">
              <a:latin typeface="Heiti SC Light" panose="02000000000000000000" pitchFamily="2" charset="-128"/>
              <a:ea typeface="Heiti SC Light" panose="02000000000000000000" pitchFamily="2" charset="-128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8" y="4238671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8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/>
          <p:cNvSpPr txBox="1"/>
          <p:nvPr/>
        </p:nvSpPr>
        <p:spPr>
          <a:xfrm>
            <a:off x="7275010" y="4227934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hlinkClick r:id="rId5" action="ppaction://hlinksldjump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" name="文本框 14"/>
          <p:cNvSpPr txBox="1"/>
          <p:nvPr/>
        </p:nvSpPr>
        <p:spPr>
          <a:xfrm>
            <a:off x="7275010" y="4619912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hlinkClick r:id="rId6" action="ppaction://hlinksldjump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1234719" y="1995686"/>
            <a:ext cx="5022874" cy="85407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73" tIns="34286" rIns="68573" bIns="34286" rtlCol="0">
            <a:spAutoFit/>
          </a:bodyPr>
          <a:lstStyle/>
          <a:p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19  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 SC" panose="02010600040101010101" pitchFamily="2" charset="-122"/>
                <a:ea typeface="Kaiti SC" panose="02010600040101010101" pitchFamily="2" charset="-122"/>
              </a:rPr>
              <a:t>剃头大师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14:window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317" y="1995686"/>
            <a:ext cx="1104039" cy="1582166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24429" y="411511"/>
            <a:ext cx="1931348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55777" y="1536789"/>
            <a:ext cx="5051221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自由读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文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1-3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自然段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说说“我”的表弟小沙有什么特点？在文中找一找。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568" y="738086"/>
            <a:ext cx="7344816" cy="9310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我的表弟小沙天生胆小，怕鬼，怕喝中药，怕做噩梦，还怕剃头。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3568" y="1996317"/>
            <a:ext cx="7344816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谁给他剃头，他就骂谁“害人精”，还用看仇人一样的目光怒视对方。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线形标注 1 3"/>
          <p:cNvSpPr/>
          <p:nvPr/>
        </p:nvSpPr>
        <p:spPr>
          <a:xfrm>
            <a:off x="2339752" y="3579862"/>
            <a:ext cx="3384376" cy="1296144"/>
          </a:xfrm>
          <a:prstGeom prst="borderCallout1">
            <a:avLst>
              <a:gd name="adj1" fmla="val 18750"/>
              <a:gd name="adj2" fmla="val -8333"/>
              <a:gd name="adj3" fmla="val -42339"/>
              <a:gd name="adj4" fmla="val -33867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开篇表明小表弟的性格特点，为后面故事展开做铺垫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99792" y="1347614"/>
            <a:ext cx="5472608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文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4-6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自然段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说说老师傅是怎么给表弟小沙剃头的？小沙感受如何？在文中找出相关语句。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156" y="1779662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15166" y="1329613"/>
            <a:ext cx="6805642" cy="154657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老师傅习惯用一把老掉牙的推剪，它常常会咬住一绺头发不放，让小沙吃尽苦头。这还不算，老师傅眼神差了点儿，总把碎头发掉在小沙的脖子里，痒得小沙哧哧笑……跟受刑一样。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3059832" y="213488"/>
            <a:ext cx="3672886" cy="918102"/>
          </a:xfrm>
          <a:prstGeom prst="cloudCallout">
            <a:avLst>
              <a:gd name="adj1" fmla="val -69331"/>
              <a:gd name="adj2" fmla="val 6638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老师傅剃头，小沙的感受是是什么？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815058" y="2876189"/>
            <a:ext cx="167440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双波形 13"/>
          <p:cNvSpPr/>
          <p:nvPr/>
        </p:nvSpPr>
        <p:spPr>
          <a:xfrm>
            <a:off x="610576" y="3147814"/>
            <a:ext cx="7561824" cy="1620180"/>
          </a:xfrm>
          <a:prstGeom prst="double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因为老师傅的老掉牙的推剪，会咬住一绺头发不放，让小沙吃尽苦头。老师傅眼神差了点儿，总把碎头发掉在小沙的脖子里，痒得小沙哧哧笑。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99792" y="1347614"/>
            <a:ext cx="5472608" cy="136191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快速阅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文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剩下的部分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看看“我”是怎样给表弟剃头的？结果如何？在文中找出来。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156" y="1779662"/>
            <a:ext cx="1104039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23192" y="1347614"/>
            <a:ext cx="6751630" cy="188635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300" dirty="0">
                <a:latin typeface="楷体" panose="02010609060101010101" pitchFamily="49" charset="-122"/>
                <a:ea typeface="楷体" panose="02010609060101010101" pitchFamily="49" charset="-122"/>
              </a:rPr>
              <a:t>我先把姑父的大睡衣给他围上，再摆出剃头师傅的架势，嚓嚓两剪刀，就剪下一堆头发。</a:t>
            </a:r>
            <a:endParaRPr lang="zh-CN" altLang="en-US" sz="33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3815817" y="141480"/>
            <a:ext cx="3132756" cy="918102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你从中体会到了什么？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1547270" y="3165816"/>
            <a:ext cx="6643603" cy="13501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我觉得文中的“我”好像会理发，而且剪头发的速度很快。</a:t>
            </a:r>
            <a:endParaRPr lang="zh-CN" altLang="en-US" sz="27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437624"/>
            <a:ext cx="7776863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我觉得自己像个剃头大师，剪刀所到之处，头发纷纷飘落，真比那剃头老师傅还熟练。这儿一剪刀，那儿一剪刀，……我这样随意乱剪，头发长长短短，这儿翘起，那儿短的只剩下一厘米。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云形标注 2"/>
          <p:cNvSpPr/>
          <p:nvPr/>
        </p:nvSpPr>
        <p:spPr>
          <a:xfrm>
            <a:off x="3977856" y="519522"/>
            <a:ext cx="3132756" cy="918102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你从中体会到了什么？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115616" y="3381840"/>
            <a:ext cx="6643603" cy="13501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虽然“我”剪头发的速度很快，但只是随意乱剪，长短不一。</a:t>
            </a:r>
            <a:endParaRPr lang="zh-CN" altLang="en-US" sz="27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313804"/>
            <a:ext cx="7165232" cy="20636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我剪掉几根翘起的长发，又把头发修了修，可惜，越修越糟，一些头发越剪越短，甚至露出了头皮。一眼望去，整个头上坑坑洼洼，耳朵边剪得小心，却像层层梯田。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683568" y="3363838"/>
            <a:ext cx="6643603" cy="135015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通过对形状的描写，突出了“我”剪的头发很糟糕。</a:t>
            </a:r>
            <a:endParaRPr lang="zh-CN" altLang="en-US" sz="27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411759" y="2805776"/>
            <a:ext cx="496919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云形标注 5"/>
          <p:cNvSpPr/>
          <p:nvPr/>
        </p:nvSpPr>
        <p:spPr>
          <a:xfrm>
            <a:off x="4031870" y="312858"/>
            <a:ext cx="4267029" cy="1142768"/>
          </a:xfrm>
          <a:prstGeom prst="cloudCallout">
            <a:avLst>
              <a:gd name="adj1" fmla="val -24023"/>
              <a:gd name="adj2" fmla="val 17164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运用比喻的修辞手法，说明耳朵附近修剪的很不平整。</a:t>
            </a:r>
            <a:endParaRPr lang="zh-CN" altLang="en-US" sz="2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114" y="676967"/>
            <a:ext cx="6242735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“我”和剃头师傅谁剃得好？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113" y="1491630"/>
            <a:ext cx="7399785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当然剃头师傅剃得好，因为“姑父还要付双倍的钱”。</a:t>
            </a:r>
            <a:endParaRPr lang="zh-CN" altLang="zh-CN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zh-CN" sz="3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而我剃完头发之后，小沙“一照镜子，大叫一声，像见了鬼一样。”</a:t>
            </a:r>
            <a:endParaRPr lang="zh-CN" altLang="zh-CN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7084" y="627534"/>
            <a:ext cx="7885369" cy="9002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学完课文，想一想</a:t>
            </a:r>
            <a:r>
              <a:rPr lang="zh-CN" altLang="zh-CN" sz="2700" dirty="0">
                <a:latin typeface="黑体" panose="02010609060101010101" pitchFamily="49" charset="-122"/>
                <a:ea typeface="黑体" panose="02010609060101010101" pitchFamily="49" charset="-122"/>
              </a:rPr>
              <a:t>“剃头大师”和“害人精”分别指谁？为什么这样称呼他们？</a:t>
            </a:r>
            <a:endParaRPr lang="zh-CN" altLang="zh-CN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91087" y="1937176"/>
            <a:ext cx="7491269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在小沙的嘴里，“害人精”是剃头的师傅，因为小沙害怕理发，他们给他理发，弄疼他，让他很不舒服。</a:t>
            </a:r>
            <a:endParaRPr lang="zh-CN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“剃头大师”是我对自己的称呼，以为自己能理发，特像“剃头大师”的架势。</a:t>
            </a:r>
            <a:endParaRPr lang="zh-CN" altLang="zh-CN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059582"/>
            <a:ext cx="5904656" cy="3785643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zh-CN" altLang="en-US" sz="30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秦文君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1954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年生于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上海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儿童文学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作家，现任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上海市作家协会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副主席，《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中国儿童文学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》主编。</a:t>
            </a:r>
            <a:endParaRPr lang="zh-CN" altLang="zh-CN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代表作：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男生贾里全传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》、《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女生贾梅全传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》、《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天棠街3号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》、《宝贝当家》、《</a:t>
            </a:r>
            <a:r>
              <a:rPr lang="en-US" altLang="zh-CN" sz="3000" dirty="0" err="1">
                <a:latin typeface="楷体" panose="02010609060101010101" pitchFamily="49" charset="-122"/>
                <a:ea typeface="楷体" panose="02010609060101010101" pitchFamily="49" charset="-122"/>
              </a:rPr>
              <a:t>调皮的日子</a:t>
            </a:r>
            <a:r>
              <a:rPr lang="zh-CN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等</a:t>
            </a:r>
            <a:r>
              <a:rPr lang="zh-CN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" y="536227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11"/>
          <p:cNvSpPr txBox="1"/>
          <p:nvPr/>
        </p:nvSpPr>
        <p:spPr>
          <a:xfrm>
            <a:off x="172162" y="525491"/>
            <a:ext cx="1231486" cy="40011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3073" name="Picture 1" descr="C:\Users\Administrator\AppData\Roaming\Tencent\Users\56229019\QQ\WinTemp\RichOle\)K0XM%]YIP)95O(ZVA9H%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504" y="1203598"/>
            <a:ext cx="1845878" cy="271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1419" y="627534"/>
            <a:ext cx="6895308" cy="9310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实际上，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谁才是真正的“剃头大师”，谁才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是个“害人精”？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608" y="2139701"/>
            <a:ext cx="7488832" cy="1084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老剃头师傅是“剃头大师”，“我”不会</a:t>
            </a:r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理发，</a:t>
            </a:r>
            <a:r>
              <a:rPr lang="zh-CN" altLang="zh-CN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乱剪才是“害人精”。</a:t>
            </a:r>
            <a:endParaRPr lang="zh-CN" altLang="en-US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9954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结合全文说一说，为什么用“剃头大师”作为题目？（课后第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题）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438501" y="2283718"/>
            <a:ext cx="7776864" cy="1440160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这里有些自嘲的成分，嘲笑自己不懂装懂，硬冒充“剃头大师”，结果把小沙的头发剪得不成样子。通过这件事，是在回忆童年的趣事，表达对童年的怀念。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4"/>
          <p:cNvSpPr txBox="1"/>
          <p:nvPr/>
        </p:nvSpPr>
        <p:spPr>
          <a:xfrm>
            <a:off x="624428" y="411511"/>
            <a:ext cx="2219380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9"/>
            <a:ext cx="366860" cy="456338"/>
          </a:xfrm>
          <a:prstGeom prst="rect">
            <a:avLst/>
          </a:prstGeom>
        </p:spPr>
      </p:pic>
      <p:sp>
        <p:nvSpPr>
          <p:cNvPr id="19" name="圆角矩形 18"/>
          <p:cNvSpPr/>
          <p:nvPr/>
        </p:nvSpPr>
        <p:spPr>
          <a:xfrm>
            <a:off x="1027109" y="1028234"/>
            <a:ext cx="7073283" cy="298367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r>
              <a:rPr lang="zh-CN" altLang="zh-CN" sz="2800" dirty="0"/>
              <a:t>童年的水墨画</a:t>
            </a:r>
            <a:endParaRPr lang="zh-CN" altLang="en-US" sz="2800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29103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/>
          </a:p>
        </p:txBody>
      </p:sp>
      <p:sp>
        <p:nvSpPr>
          <p:cNvPr id="15" name="右大括号 14"/>
          <p:cNvSpPr/>
          <p:nvPr/>
        </p:nvSpPr>
        <p:spPr>
          <a:xfrm flipH="1">
            <a:off x="1854361" y="1441116"/>
            <a:ext cx="353282" cy="21579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/>
          <a:lstStyle/>
          <a:p>
            <a:endParaRPr lang="zh-CN" altLang="en-US" sz="280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 rot="10800000" flipV="1">
            <a:off x="2220931" y="2794962"/>
            <a:ext cx="5663436" cy="5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剃头大师：熟练  随意乱剪  见了鬼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 rot="10800000" flipV="1">
            <a:off x="1373815" y="1623673"/>
            <a:ext cx="480546" cy="17927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剃头大师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20932" y="1718732"/>
            <a:ext cx="5386731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害人精：小沙吃尽苦头  受刑一样</a:t>
            </a:r>
            <a:endParaRPr lang="zh-CN" altLang="zh-CN" sz="28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/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981773" y="1510763"/>
            <a:ext cx="8162227" cy="2063634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这篇课文写的是小沙</a:t>
            </a:r>
            <a:r>
              <a:rPr lang="zh-CN" altLang="en-US" sz="27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，刚开始是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7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给他剃头，由于</a:t>
            </a:r>
            <a:r>
              <a:rPr lang="zh-CN" altLang="en-US" sz="27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所以小沙</a:t>
            </a:r>
            <a:r>
              <a:rPr lang="zh-CN" altLang="en-US" sz="27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，后来写“我”</a:t>
            </a:r>
            <a:r>
              <a:rPr lang="zh-CN" altLang="en-US" sz="27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结果</a:t>
            </a:r>
            <a:r>
              <a:rPr lang="zh-CN" altLang="en-US" sz="27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59158" y="1995511"/>
            <a:ext cx="2052495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老剃头师傅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57447" y="1510763"/>
            <a:ext cx="1312844" cy="48474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 algn="just"/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怕剃头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65492" y="2537757"/>
            <a:ext cx="2015056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吃尽了苦头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19540" y="2055254"/>
            <a:ext cx="3798365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推剪老、眼神差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4"/>
          <p:cNvSpPr txBox="1"/>
          <p:nvPr/>
        </p:nvSpPr>
        <p:spPr>
          <a:xfrm>
            <a:off x="624428" y="411511"/>
            <a:ext cx="2036757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8"/>
            <a:ext cx="366860" cy="45633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732521" y="2482206"/>
            <a:ext cx="1733186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给他剃头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30068" y="2966947"/>
            <a:ext cx="3253272" cy="484741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小沙像见了鬼一样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9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Administrator\AppData\Roaming\Tencent\Users\56229019\QQ\WinTemp\RichOle\$`[`53Y~9KJD~VGXN1@%PRV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79512" y="411511"/>
            <a:ext cx="2376265" cy="561692"/>
            <a:chOff x="179512" y="411511"/>
            <a:chExt cx="2376265" cy="56169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" name="文本框 14"/>
            <p:cNvSpPr txBox="1"/>
            <p:nvPr/>
          </p:nvSpPr>
          <p:spPr>
            <a:xfrm>
              <a:off x="624429" y="411511"/>
              <a:ext cx="1931348" cy="561692"/>
            </a:xfrm>
            <a:prstGeom prst="rect">
              <a:avLst/>
            </a:prstGeom>
            <a:grpFill/>
          </p:spPr>
          <p:txBody>
            <a:bodyPr wrap="square" lIns="68573" tIns="34286" rIns="68573" bIns="34286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拓展延伸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464188"/>
              <a:ext cx="366860" cy="456338"/>
            </a:xfrm>
            <a:prstGeom prst="rect">
              <a:avLst/>
            </a:prstGeom>
            <a:grpFill/>
          </p:spPr>
        </p:pic>
      </p:grpSp>
      <p:sp>
        <p:nvSpPr>
          <p:cNvPr id="2" name="矩形 1"/>
          <p:cNvSpPr/>
          <p:nvPr/>
        </p:nvSpPr>
        <p:spPr>
          <a:xfrm>
            <a:off x="4788052" y="407468"/>
            <a:ext cx="3294795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所见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牧童骑黄牛，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歌声振林樾。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意欲捕鸣蝉，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忽然闭口立。</a:t>
            </a:r>
            <a:b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27454" y="1941027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执行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98479" y="2574877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丸子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624429" y="411511"/>
            <a:ext cx="1931348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课堂练习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24429" y="1221598"/>
            <a:ext cx="7615837" cy="196207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、比一比，组成词语。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执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否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形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摸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丸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歪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刑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 </a:t>
            </a:r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漠</a:t>
            </a:r>
            <a:r>
              <a:rPr lang="en-US" altLang="zh-CN" sz="2700" dirty="0">
                <a:latin typeface="楷体" panose="02010609060101010101" pitchFamily="49" charset="-122"/>
                <a:ea typeface="楷体" panose="02010609060101010101" pitchFamily="49" charset="-122"/>
              </a:rPr>
              <a:t>(     )</a:t>
            </a:r>
            <a:endParaRPr lang="zh-CN" altLang="zh-CN" sz="2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646179" y="1917776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否则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646179" y="2548500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歪斜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329945" y="1906689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外形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4329945" y="2537413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受刑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6005956" y="1917776"/>
            <a:ext cx="112529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抚摸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6005956" y="2548500"/>
            <a:ext cx="1607645" cy="5001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73" tIns="34286" rIns="68573" bIns="34286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冷漠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  <p:bldP spid="16" grpId="0"/>
      <p:bldP spid="17" grpId="0"/>
      <p:bldP spid="18" grpId="0"/>
      <p:bldP spid="1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45101" y="2673237"/>
            <a:ext cx="7507811" cy="438574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他病得太严重了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虚弱得甚至连呼吸都很艰难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7075" y="913131"/>
            <a:ext cx="7346708" cy="23775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二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、读一读，用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划横线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的字造句。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我剪掉几根翘起的长发，又把头发修了修，可惜，越修越糟，一些头发越剪越短，</a:t>
            </a:r>
            <a:r>
              <a:rPr lang="zh-CN" altLang="zh-CN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甚至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露出了头皮。　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r>
              <a:rPr lang="en-US" altLang="zh-CN" sz="2400" u="sng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________________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6185" y="555526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三、文中写了作者的表弟小沙的两次理发经历，现实生活中你理过发吗？有什么感想或感受？试着写一写。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1911023"/>
            <a:ext cx="86575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示例：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剪发开始了，阿姨拿了一把漂亮的小剪刀和一把粉色的小梳子。我发现这剪刀很特别：其中一只剪刀柄后，有一个像逗号样的小东东。接着，阿姨向我头上喷了一点水，咔咔咔、咔咔咔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剪刀开始在我头上狂乱的飞舞起来，只见一根根的头发倾泻而下。一会儿，阿姨又用电推子在我头上，推了几下。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“好了。”阿姨说道。我迫不及待的照了照镜子，哇！我的发型美丽又帅气，像变了个人似的。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6762014" y="1589796"/>
            <a:ext cx="1286051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鬼</a:t>
            </a:r>
            <a:r>
              <a:rPr kumimoji="1"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脸</a:t>
            </a:r>
            <a:endParaRPr kumimoji="1"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4696418" y="1615029"/>
            <a:ext cx="123246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执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987836" y="1586856"/>
            <a:ext cx="241134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剃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939266" y="3095425"/>
            <a:ext cx="123246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5958574" y="3107535"/>
            <a:ext cx="1393222" cy="70019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受</a:t>
            </a:r>
            <a:r>
              <a:rPr kumimoji="1"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刑 </a:t>
            </a:r>
            <a:endParaRPr kumimoji="1"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136669" y="3107535"/>
            <a:ext cx="1500393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惯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54527" y="1145766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tì</a:t>
            </a:r>
            <a:r>
              <a:rPr lang="en-US" altLang="zh-CN" sz="30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94076" y="1250054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zhí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01538" y="1131796"/>
            <a:ext cx="85736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guǐ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733015" y="2650167"/>
            <a:ext cx="1178880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chóu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208067" y="2609667"/>
            <a:ext cx="2036248" cy="530915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 </a:t>
            </a:r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guàn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05039" y="2625329"/>
            <a:ext cx="137997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mō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261198" y="2601356"/>
            <a:ext cx="1285936" cy="530907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3000" dirty="0" err="1">
                <a:latin typeface="黑体" panose="02010609060101010101" pitchFamily="49" charset="-122"/>
                <a:ea typeface="黑体" panose="02010609060101010101" pitchFamily="49" charset="-122"/>
              </a:rPr>
              <a:t>xíng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Text Box 5"/>
          <p:cNvSpPr txBox="1">
            <a:spLocks noChangeArrowheads="1"/>
          </p:cNvSpPr>
          <p:nvPr/>
        </p:nvSpPr>
        <p:spPr bwMode="auto">
          <a:xfrm>
            <a:off x="7351798" y="3107535"/>
            <a:ext cx="1226027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摸</a:t>
            </a:r>
            <a:r>
              <a:rPr lang="zh-CN" altLang="en-US" sz="4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68596" y="1662712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02107" y="1659772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51798" y="1642433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540549" y="3180450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995553" y="3156054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939436" y="3156236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505295" y="1510576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24285" y="1582624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25663" y="1582624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文本框 14"/>
          <p:cNvSpPr txBox="1"/>
          <p:nvPr/>
        </p:nvSpPr>
        <p:spPr>
          <a:xfrm>
            <a:off x="653668" y="422325"/>
            <a:ext cx="4033837" cy="56169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2"/>
            <a:ext cx="351070" cy="38016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2"/>
            <a:ext cx="335134" cy="47233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4192363" y="3147814"/>
            <a:ext cx="504056" cy="5543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8" grpId="0"/>
      <p:bldP spid="28" grpId="1"/>
      <p:bldP spid="29" grpId="0"/>
      <p:bldP spid="29" grpId="1"/>
      <p:bldP spid="8" grpId="0" animBg="1"/>
      <p:bldP spid="32" grpId="0" animBg="1"/>
      <p:bldP spid="36" grpId="0" animBg="1"/>
      <p:bldP spid="37" grpId="0" animBg="1"/>
      <p:bldP spid="38" grpId="0" animBg="1"/>
      <p:bldP spid="39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12943" y="1397137"/>
            <a:ext cx="614114" cy="810101"/>
            <a:chOff x="912943" y="1201103"/>
            <a:chExt cx="614114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发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7217855" y="1539210"/>
            <a:ext cx="965761" cy="565532"/>
          </a:xfrm>
          <a:prstGeom prst="rect">
            <a:avLst/>
          </a:prstGeom>
          <a:solidFill>
            <a:srgbClr val="FDFEC3"/>
          </a:solidFill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发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现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65237" y="1057418"/>
            <a:ext cx="500764" cy="500129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fā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12333" y="1547696"/>
            <a:ext cx="5102047" cy="5655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这次，小沙的头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发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很长了。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62968" y="431959"/>
            <a:ext cx="1564685" cy="55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0" tIns="25715" rIns="51430" bIns="25715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4906" y="1055223"/>
            <a:ext cx="1111793" cy="496283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fà</a:t>
            </a:r>
            <a:endParaRPr lang="en-US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734719" y="3950434"/>
            <a:ext cx="6505110" cy="5655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早晨起来小草和树叶上有很多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露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珠。</a:t>
            </a:r>
            <a:endParaRPr lang="zh-CN" altLang="en-US" sz="32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12943" y="2977305"/>
            <a:ext cx="614114" cy="810101"/>
            <a:chOff x="912943" y="3087053"/>
            <a:chExt cx="614114" cy="810101"/>
          </a:xfrm>
        </p:grpSpPr>
        <p:sp>
          <p:nvSpPr>
            <p:cNvPr id="7" name="椭圆 6"/>
            <p:cNvSpPr/>
            <p:nvPr/>
          </p:nvSpPr>
          <p:spPr>
            <a:xfrm>
              <a:off x="933096" y="308705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912943" y="315706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露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7104772" y="3470192"/>
            <a:ext cx="1815809" cy="496283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lù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763688" y="2832932"/>
            <a:ext cx="6392683" cy="530906"/>
          </a:xfrm>
          <a:prstGeom prst="rect">
            <a:avLst/>
          </a:prstGeom>
          <a:solidFill>
            <a:srgbClr val="FDFEC3"/>
          </a:solidFill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一些头发越剪越短，甚至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露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出了头皮。</a:t>
            </a:r>
            <a:endParaRPr lang="zh-CN" altLang="en-US" sz="3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768197" y="2348192"/>
            <a:ext cx="661552" cy="484741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r>
              <a:rPr lang="en-US" altLang="zh-CN" sz="2700" dirty="0" err="1">
                <a:latin typeface="黑体" panose="02010609060101010101" pitchFamily="49" charset="-122"/>
                <a:ea typeface="黑体" panose="02010609060101010101" pitchFamily="49" charset="-122"/>
              </a:rPr>
              <a:t>lòu</a:t>
            </a:r>
            <a:endParaRPr 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9" grpId="0" bldLvl="0" animBg="1"/>
      <p:bldP spid="8" grpId="0"/>
      <p:bldP spid="23" grpId="0" bldLvl="0" animBg="1"/>
      <p:bldP spid="32" grpId="0"/>
      <p:bldP spid="51" grpId="0" bldLvl="0" animBg="1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1043609" y="1364532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2339753" y="1364532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胆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3635897" y="1364532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鬼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4860033" y="1364532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6084169" y="1364532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308304" y="1364532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骂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7308305" y="1364532"/>
            <a:ext cx="1029163" cy="1085656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6084169" y="1364532"/>
            <a:ext cx="1029163" cy="1085656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4860033" y="1358996"/>
            <a:ext cx="1029163" cy="1085656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3563889" y="1358996"/>
            <a:ext cx="1029163" cy="1085656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2339753" y="1358996"/>
            <a:ext cx="1029163" cy="1085656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1043608" y="1363787"/>
            <a:ext cx="1029991" cy="1069337"/>
            <a:chOff x="2437" y="2032"/>
            <a:chExt cx="1245" cy="1245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/>
          <p:cNvSpPr txBox="1">
            <a:spLocks noChangeArrowheads="1"/>
          </p:cNvSpPr>
          <p:nvPr/>
        </p:nvSpPr>
        <p:spPr bwMode="auto">
          <a:xfrm>
            <a:off x="467545" y="523551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1678280" y="556112"/>
            <a:ext cx="335134" cy="472337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1504535" y="591566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487913" y="617000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kumimoji="1" lang="zh-CN" altLang="en-US"/>
          </a:p>
        </p:txBody>
      </p:sp>
      <p:sp>
        <p:nvSpPr>
          <p:cNvPr id="61" name="文本框 64"/>
          <p:cNvSpPr txBox="1"/>
          <p:nvPr/>
        </p:nvSpPr>
        <p:spPr>
          <a:xfrm>
            <a:off x="1128064" y="3063340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文本框 64"/>
          <p:cNvSpPr txBox="1"/>
          <p:nvPr/>
        </p:nvSpPr>
        <p:spPr>
          <a:xfrm>
            <a:off x="2424208" y="3063340"/>
            <a:ext cx="999303" cy="1084905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4"/>
          <p:cNvSpPr txBox="1"/>
          <p:nvPr/>
        </p:nvSpPr>
        <p:spPr>
          <a:xfrm>
            <a:off x="3720352" y="3063340"/>
            <a:ext cx="944527" cy="1084905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付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文本框 64"/>
          <p:cNvSpPr txBox="1"/>
          <p:nvPr/>
        </p:nvSpPr>
        <p:spPr>
          <a:xfrm>
            <a:off x="4944488" y="3063340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168624" y="3063340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4"/>
          <p:cNvSpPr txBox="1"/>
          <p:nvPr/>
        </p:nvSpPr>
        <p:spPr>
          <a:xfrm>
            <a:off x="7392759" y="3063340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件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0" name="组合 7"/>
          <p:cNvGrpSpPr/>
          <p:nvPr/>
        </p:nvGrpSpPr>
        <p:grpSpPr>
          <a:xfrm>
            <a:off x="7392760" y="3063340"/>
            <a:ext cx="1029163" cy="1085656"/>
            <a:chOff x="2437" y="2032"/>
            <a:chExt cx="1244" cy="1264"/>
          </a:xfrm>
        </p:grpSpPr>
        <p:sp>
          <p:nvSpPr>
            <p:cNvPr id="11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3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4" name="组合 7"/>
          <p:cNvGrpSpPr/>
          <p:nvPr/>
        </p:nvGrpSpPr>
        <p:grpSpPr>
          <a:xfrm>
            <a:off x="6168624" y="3063340"/>
            <a:ext cx="1029163" cy="1085656"/>
            <a:chOff x="2437" y="2032"/>
            <a:chExt cx="1244" cy="1264"/>
          </a:xfrm>
        </p:grpSpPr>
        <p:sp>
          <p:nvSpPr>
            <p:cNvPr id="11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8" name="组合 7"/>
          <p:cNvGrpSpPr/>
          <p:nvPr/>
        </p:nvGrpSpPr>
        <p:grpSpPr>
          <a:xfrm>
            <a:off x="4944488" y="3057804"/>
            <a:ext cx="1029163" cy="1085656"/>
            <a:chOff x="2437" y="2032"/>
            <a:chExt cx="1244" cy="1264"/>
          </a:xfrm>
        </p:grpSpPr>
        <p:sp>
          <p:nvSpPr>
            <p:cNvPr id="11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22" name="组合 7"/>
          <p:cNvGrpSpPr/>
          <p:nvPr/>
        </p:nvGrpSpPr>
        <p:grpSpPr>
          <a:xfrm>
            <a:off x="3648344" y="3057804"/>
            <a:ext cx="1029163" cy="1085656"/>
            <a:chOff x="2437" y="2032"/>
            <a:chExt cx="1244" cy="1264"/>
          </a:xfrm>
        </p:grpSpPr>
        <p:sp>
          <p:nvSpPr>
            <p:cNvPr id="123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4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5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26" name="组合 7"/>
          <p:cNvGrpSpPr/>
          <p:nvPr/>
        </p:nvGrpSpPr>
        <p:grpSpPr>
          <a:xfrm>
            <a:off x="2424208" y="3057804"/>
            <a:ext cx="1029163" cy="1085656"/>
            <a:chOff x="2437" y="2032"/>
            <a:chExt cx="1244" cy="1264"/>
          </a:xfrm>
        </p:grpSpPr>
        <p:sp>
          <p:nvSpPr>
            <p:cNvPr id="12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8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29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30" name="组合 7"/>
          <p:cNvGrpSpPr/>
          <p:nvPr/>
        </p:nvGrpSpPr>
        <p:grpSpPr>
          <a:xfrm>
            <a:off x="1128063" y="3062596"/>
            <a:ext cx="1029991" cy="1069337"/>
            <a:chOff x="2437" y="2032"/>
            <a:chExt cx="1245" cy="1245"/>
          </a:xfrm>
        </p:grpSpPr>
        <p:sp>
          <p:nvSpPr>
            <p:cNvPr id="13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32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6" grpId="0"/>
      <p:bldP spid="12298" grpId="0"/>
      <p:bldP spid="12300" grpId="0"/>
      <p:bldP spid="12302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747" y="1359214"/>
            <a:ext cx="2996726" cy="2505217"/>
          </a:xfrm>
          <a:prstGeom prst="rect">
            <a:avLst/>
          </a:prstGeom>
        </p:spPr>
      </p:pic>
      <p:cxnSp>
        <p:nvCxnSpPr>
          <p:cNvPr id="84" name="直线连接符 75"/>
          <p:cNvCxnSpPr/>
          <p:nvPr/>
        </p:nvCxnSpPr>
        <p:spPr>
          <a:xfrm>
            <a:off x="6203722" y="2286984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690" y="1419622"/>
            <a:ext cx="2206044" cy="1773932"/>
          </a:xfrm>
          <a:prstGeom prst="rect">
            <a:avLst/>
          </a:prstGeom>
        </p:spPr>
      </p:pic>
      <p:pic>
        <p:nvPicPr>
          <p:cNvPr id="86" name="图片 8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59214"/>
            <a:ext cx="3115462" cy="2505217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917923" y="1851671"/>
            <a:ext cx="180020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8" name="文本框 64"/>
          <p:cNvSpPr txBox="1"/>
          <p:nvPr/>
        </p:nvSpPr>
        <p:spPr>
          <a:xfrm>
            <a:off x="2235320" y="2427818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64"/>
          <p:cNvSpPr txBox="1"/>
          <p:nvPr/>
        </p:nvSpPr>
        <p:spPr>
          <a:xfrm>
            <a:off x="683568" y="2427735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0" name="文本框 64"/>
          <p:cNvSpPr txBox="1"/>
          <p:nvPr/>
        </p:nvSpPr>
        <p:spPr>
          <a:xfrm>
            <a:off x="683569" y="3075808"/>
            <a:ext cx="608489" cy="62324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付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1" name="文本框 64"/>
          <p:cNvSpPr txBox="1"/>
          <p:nvPr/>
        </p:nvSpPr>
        <p:spPr>
          <a:xfrm>
            <a:off x="1491454" y="2427872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" name="文本框 64"/>
          <p:cNvSpPr txBox="1"/>
          <p:nvPr/>
        </p:nvSpPr>
        <p:spPr>
          <a:xfrm>
            <a:off x="2235320" y="3075807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件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3" name="文本框 64"/>
          <p:cNvSpPr txBox="1"/>
          <p:nvPr/>
        </p:nvSpPr>
        <p:spPr>
          <a:xfrm>
            <a:off x="1491455" y="3075808"/>
            <a:ext cx="608489" cy="62324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倍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4" name="文本框 64"/>
          <p:cNvSpPr txBox="1"/>
          <p:nvPr/>
        </p:nvSpPr>
        <p:spPr>
          <a:xfrm>
            <a:off x="3703633" y="1851671"/>
            <a:ext cx="1970101" cy="438574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5" name="文本框 64"/>
          <p:cNvSpPr txBox="1"/>
          <p:nvPr/>
        </p:nvSpPr>
        <p:spPr>
          <a:xfrm>
            <a:off x="3733450" y="2306588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鬼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64"/>
          <p:cNvSpPr txBox="1"/>
          <p:nvPr/>
        </p:nvSpPr>
        <p:spPr>
          <a:xfrm>
            <a:off x="6444208" y="1851671"/>
            <a:ext cx="1728192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73" tIns="34286" rIns="68573" bIns="34286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7" name="文本框 64"/>
          <p:cNvSpPr txBox="1"/>
          <p:nvPr/>
        </p:nvSpPr>
        <p:spPr>
          <a:xfrm>
            <a:off x="6361509" y="2427735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表</a:t>
            </a:r>
            <a:endParaRPr lang="en-US" altLang="zh-CN" sz="3600" b="1" dirty="0" err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8" name="文本框 64"/>
          <p:cNvSpPr txBox="1"/>
          <p:nvPr/>
        </p:nvSpPr>
        <p:spPr>
          <a:xfrm>
            <a:off x="7552296" y="2418342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夺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64"/>
          <p:cNvSpPr txBox="1"/>
          <p:nvPr/>
        </p:nvSpPr>
        <p:spPr>
          <a:xfrm>
            <a:off x="4585675" y="2307646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差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0" name="文本框 64"/>
          <p:cNvSpPr txBox="1"/>
          <p:nvPr/>
        </p:nvSpPr>
        <p:spPr>
          <a:xfrm>
            <a:off x="6361509" y="3079485"/>
            <a:ext cx="608488" cy="623240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555646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5" name="直线连接符 5"/>
          <p:cNvCxnSpPr/>
          <p:nvPr/>
        </p:nvCxnSpPr>
        <p:spPr>
          <a:xfrm>
            <a:off x="669475" y="2286984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线连接符 73"/>
          <p:cNvCxnSpPr/>
          <p:nvPr/>
        </p:nvCxnSpPr>
        <p:spPr>
          <a:xfrm flipV="1">
            <a:off x="3625621" y="2283718"/>
            <a:ext cx="1806204" cy="326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4"/>
          <p:cNvSpPr txBox="1"/>
          <p:nvPr/>
        </p:nvSpPr>
        <p:spPr>
          <a:xfrm>
            <a:off x="7563912" y="3079485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73" tIns="34286" rIns="68573" bIns="34286">
            <a:spAutoFit/>
          </a:bodyPr>
          <a:lstStyle/>
          <a:p>
            <a:pPr eaLnBrk="1" hangingPunct="1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虽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92" grpId="0"/>
      <p:bldP spid="93" grpId="0"/>
      <p:bldP spid="95" grpId="0"/>
      <p:bldP spid="97" grpId="0"/>
      <p:bldP spid="98" grpId="0"/>
      <p:bldP spid="99" grpId="0"/>
      <p:bldP spid="100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8" y="555646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7544" y="1275607"/>
            <a:ext cx="4104456" cy="136190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里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理     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口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+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虫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=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虽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2686" y="2936289"/>
            <a:ext cx="1763051" cy="71558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字理识字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46258" y="2874576"/>
            <a:ext cx="530531" cy="900238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仇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39752" y="3783984"/>
            <a:ext cx="5939995" cy="70980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形声字。</a:t>
            </a:r>
            <a:r>
              <a:rPr lang="zh-CN" altLang="en-US" sz="2700" dirty="0"/>
              <a:t>深切的怨恨的意思</a:t>
            </a: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en-US" altLang="zh-CN" sz="2700" dirty="0">
                <a:latin typeface="黑体" panose="02010609060101010101" pitchFamily="49" charset="-122"/>
                <a:ea typeface="黑体" panose="02010609060101010101" pitchFamily="49" charset="-122"/>
              </a:rPr>
              <a:t>        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7" name="Picture 1" descr="C:\Users\Administrator\AppData\Roaming\Tencent\Users\56229019\QQ\WinTemp\RichOle\]L5[7)O9~)M2VKWCAX]DI@C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687" y="3037661"/>
            <a:ext cx="3372289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42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210787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6" y="2112077"/>
            <a:ext cx="1420517" cy="1661993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理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181034" y="1228813"/>
            <a:ext cx="1245290" cy="842531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 </a:t>
            </a:r>
            <a:r>
              <a:rPr lang="en-US" altLang="zh-CN" sz="5000" dirty="0" err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lǐ</a:t>
            </a:r>
            <a:endParaRPr lang="zh-CN" altLang="en-US" sz="50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3968" y="2280668"/>
            <a:ext cx="4104456" cy="1350362"/>
          </a:xfrm>
          <a:prstGeom prst="rect">
            <a:avLst/>
          </a:prstGeom>
          <a:noFill/>
        </p:spPr>
        <p:txBody>
          <a:bodyPr wrap="square" lIns="68573" tIns="34286" rIns="68573" bIns="3428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巧记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：大王站在“里”字旁。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03453" y="2635569"/>
            <a:ext cx="500225" cy="908290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pPr algn="ctr"/>
            <a:endParaRPr lang="zh-CN" altLang="en-US"/>
          </a:p>
        </p:txBody>
      </p:sp>
      <p:sp>
        <p:nvSpPr>
          <p:cNvPr id="4" name="线形标注 2 3"/>
          <p:cNvSpPr/>
          <p:nvPr/>
        </p:nvSpPr>
        <p:spPr>
          <a:xfrm>
            <a:off x="4463973" y="1312593"/>
            <a:ext cx="2970717" cy="7587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3690"/>
              <a:gd name="adj6" fmla="val -47591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3" tIns="34286" rIns="68573" bIns="34286" rtlCol="0" anchor="ctr"/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“王”作部首时，最后一笔是提</a:t>
            </a:r>
            <a:endParaRPr lang="zh-CN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4125341" y="554510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6" rIns="68573" bIns="34286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" grpId="0" animBg="1"/>
      <p:bldP spid="4" grpId="0" animBg="1"/>
    </p:bldLst>
  </p:timing>
</p:sld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2958</Words>
  <Application>WPS 演示</Application>
  <PresentationFormat>全屏显示(16:9)</PresentationFormat>
  <Paragraphs>377</Paragraphs>
  <Slides>37</Slides>
  <Notes>9</Notes>
  <HiddenSlides>0</HiddenSlides>
  <MMClips>1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6" baseType="lpstr">
      <vt:lpstr>Arial</vt:lpstr>
      <vt:lpstr>宋体</vt:lpstr>
      <vt:lpstr>Wingdings</vt:lpstr>
      <vt:lpstr>楷体</vt:lpstr>
      <vt:lpstr>Heiti SC Light</vt:lpstr>
      <vt:lpstr>Kaiti SC</vt:lpstr>
      <vt:lpstr>Calibri</vt:lpstr>
      <vt:lpstr>黑体</vt:lpstr>
      <vt:lpstr>幼圆</vt:lpstr>
      <vt:lpstr>华文楷体</vt:lpstr>
      <vt:lpstr>汉语拼音</vt:lpstr>
      <vt:lpstr>微软雅黑</vt:lpstr>
      <vt:lpstr>Arial Unicode MS</vt:lpstr>
      <vt:lpstr>楷体_GB2312</vt:lpstr>
      <vt:lpstr>Times New Roman</vt:lpstr>
      <vt:lpstr>Arial Unicode MS</vt:lpstr>
      <vt:lpstr>Vijaya</vt:lpstr>
      <vt:lpstr>1_自定义设计方案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A天道酬勤</cp:lastModifiedBy>
  <cp:revision>334</cp:revision>
  <dcterms:created xsi:type="dcterms:W3CDTF">2017-03-17T02:28:00Z</dcterms:created>
  <dcterms:modified xsi:type="dcterms:W3CDTF">2019-01-16T09:59:43Z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2052-11.1.0.8236</vt:lpwstr>
  </property>
</Properties>
</file>