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85" r:id="rId2"/>
  </p:sldMasterIdLst>
  <p:notesMasterIdLst>
    <p:notesMasterId r:id="rId23"/>
  </p:notesMasterIdLst>
  <p:sldIdLst>
    <p:sldId id="1359" r:id="rId3"/>
    <p:sldId id="1210" r:id="rId4"/>
    <p:sldId id="1373" r:id="rId5"/>
    <p:sldId id="1372" r:id="rId6"/>
    <p:sldId id="1360" r:id="rId7"/>
    <p:sldId id="1362" r:id="rId8"/>
    <p:sldId id="1374" r:id="rId9"/>
    <p:sldId id="1280" r:id="rId10"/>
    <p:sldId id="1371" r:id="rId11"/>
    <p:sldId id="1282" r:id="rId12"/>
    <p:sldId id="1329" r:id="rId13"/>
    <p:sldId id="1363" r:id="rId14"/>
    <p:sldId id="1361" r:id="rId15"/>
    <p:sldId id="1364" r:id="rId16"/>
    <p:sldId id="1366" r:id="rId17"/>
    <p:sldId id="1367" r:id="rId18"/>
    <p:sldId id="1368" r:id="rId19"/>
    <p:sldId id="1369" r:id="rId20"/>
    <p:sldId id="1370" r:id="rId21"/>
    <p:sldId id="1330" r:id="rId2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黑体" panose="02010609060101010101" pitchFamily="49" charset="-122"/>
      <p:regular r:id="rId28"/>
    </p:embeddedFont>
    <p:embeddedFont>
      <p:font typeface="楷体" panose="02010609060101010101" pitchFamily="49" charset="-122"/>
      <p:regular r:id="rId2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>
          <p15:clr>
            <a:srgbClr val="A4A3A4"/>
          </p15:clr>
        </p15:guide>
        <p15:guide id="2" pos="3868">
          <p15:clr>
            <a:srgbClr val="A4A3A4"/>
          </p15:clr>
        </p15:guide>
        <p15:guide id="3" orient="horz" pos="1591">
          <p15:clr>
            <a:srgbClr val="A4A3A4"/>
          </p15:clr>
        </p15:guide>
        <p15:guide id="4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B5FD1"/>
    <a:srgbClr val="211813"/>
    <a:srgbClr val="53B948"/>
    <a:srgbClr val="D2F5B9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7" autoAdjust="0"/>
    <p:restoredTop sz="79245" autoAdjust="0"/>
  </p:normalViewPr>
  <p:slideViewPr>
    <p:cSldViewPr>
      <p:cViewPr varScale="1">
        <p:scale>
          <a:sx n="71" d="100"/>
          <a:sy n="71" d="100"/>
        </p:scale>
        <p:origin x="1308" y="24"/>
      </p:cViewPr>
      <p:guideLst>
        <p:guide orient="horz" pos="2121"/>
        <p:guide pos="3868"/>
        <p:guide orient="horz" pos="159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2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4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0">
          <a:fgClr>
            <a:srgbClr val="CBF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4098" name="Picture 2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21" y="-4843"/>
            <a:ext cx="9217121" cy="519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0">
          <a:fgClr>
            <a:srgbClr val="CBF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4346E-DEDF-498A-AF7D-A9D39D4BEE6B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C913-6F29-404C-9ADF-29251873EBE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2050" name="Picture 2" descr="E:\王景然\崭新每一天\一头耕牛，每天更新\18秋项目\课件修订\小版本课件\背景_副本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32"/>
            <a:ext cx="9144000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843"/>
            <a:ext cx="9143999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21D7B2-94BF-4AD2-8B82-EF00EB067D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67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19  </a:t>
            </a:r>
            <a:r>
              <a:rPr lang="zh-CN" altLang="en-US" sz="67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br>
              <a:rPr lang="zh-CN" altLang="en-US" sz="36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1887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99792" y="1347614"/>
            <a:ext cx="5472608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默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课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文，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找一找我和老师傅给小沙剃头的过程有什么不一样？在文中找出相关语句。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56" y="177966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65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843558"/>
            <a:ext cx="7689850" cy="2792095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痛苦的是，老师傅习惯用一把老掉牙的推剪，它常常会咬住一绺头发不放，让小沙吃尽苦头。这还不算，老师傅眼神差了点儿，总把碎头发掉在小沙的脖子里，痒得小沙哧哧笑。你想想，这一会儿痛一会儿痒的，跟受刑一样。</a:t>
            </a:r>
            <a:b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7581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2170" y="873125"/>
            <a:ext cx="7689850" cy="2792095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最痛苦的是，老师傅习惯用一把老掉牙的推剪，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它常常会咬住一绺头发不放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，让小沙吃尽苦头。这还不算，老师傅眼神差了点儿，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总把碎头发掉在小沙的脖子里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，痒得小沙哧哧笑。你想想，</a:t>
            </a:r>
            <a:r>
              <a:rPr lang="zh-CN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这一会儿痛一会儿痒的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，跟受刑一样。</a:t>
            </a:r>
            <a:b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588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E9E88D5-6AB7-479C-B3CD-D4E27513BCD9}"/>
              </a:ext>
            </a:extLst>
          </p:cNvPr>
          <p:cNvSpPr/>
          <p:nvPr/>
        </p:nvSpPr>
        <p:spPr>
          <a:xfrm>
            <a:off x="53752" y="195486"/>
            <a:ext cx="9036496" cy="4128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200" dirty="0"/>
              <a:t>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虽然以前没有干过这一行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可我好像有剃头的天分。我先把姑父的大睡衣给他围上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再摆出剃头师傅的架势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嚓嚓两剪刀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就剪下一堆头发。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4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小沙高兴了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你真把头发剪下来了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</a:p>
          <a:p>
            <a:pPr>
              <a:lnSpc>
                <a:spcPts val="4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我觉得自己像个剃头大师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剪刀所到之处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头发纷纷飘落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真比那老剃头师傅还熟练。这儿一剪刀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那儿一剪刀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不一会儿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姑父的睡衣就像一张熊皮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上面落满了黑头发。</a:t>
            </a:r>
          </a:p>
        </p:txBody>
      </p:sp>
    </p:spTree>
    <p:extLst>
      <p:ext uri="{BB962C8B-B14F-4D97-AF65-F5344CB8AC3E}">
        <p14:creationId xmlns:p14="http://schemas.microsoft.com/office/powerpoint/2010/main" val="116559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B25436E-476D-45B5-A038-FF5508F9F140}"/>
              </a:ext>
            </a:extLst>
          </p:cNvPr>
          <p:cNvSpPr/>
          <p:nvPr/>
        </p:nvSpPr>
        <p:spPr>
          <a:xfrm>
            <a:off x="0" y="41151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很快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我就发现自己闯了祸。因为这样随意乱剪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头发长长短短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这儿翘起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那儿却短得不到一厘米。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“哎呀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我叫起来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,“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坏了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!”</a:t>
            </a: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小沙连忙摸耳朵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看它们还在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就无所谓了。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我敢说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世界上再也没有比他更优秀的顾客了。</a:t>
            </a:r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我剪掉了几根翘起的长发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又把头发修了修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可惜越修越糟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些头发越剪越短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甚至露出了头皮。一眼望去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整个头上坑坑洼洼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耳朵边剪得小心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却像层层梯田。</a:t>
            </a:r>
          </a:p>
        </p:txBody>
      </p:sp>
    </p:spTree>
    <p:extLst>
      <p:ext uri="{BB962C8B-B14F-4D97-AF65-F5344CB8AC3E}">
        <p14:creationId xmlns:p14="http://schemas.microsoft.com/office/powerpoint/2010/main" val="83650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B25436E-476D-45B5-A038-FF5508F9F140}"/>
              </a:ext>
            </a:extLst>
          </p:cNvPr>
          <p:cNvSpPr/>
          <p:nvPr/>
        </p:nvSpPr>
        <p:spPr>
          <a:xfrm>
            <a:off x="0" y="411510"/>
            <a:ext cx="9144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一眼望去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整个头上坑坑洼洼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耳朵边剪得小心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却像层层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梯田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10998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imgsa.baidu.com/timg?image&amp;quality=80&amp;size=b9999_10000&amp;sec=1555175769067&amp;di=746a9ef4eb8cdcae3991cb2272af7f3f&amp;imgtype=0&amp;src=http%3A%2F%2Fwww.gssl.gov.cn%2Fztzl%2Fslfc%2F201703%2FW020170316093169689183.jpg">
            <a:extLst>
              <a:ext uri="{FF2B5EF4-FFF2-40B4-BE49-F238E27FC236}">
                <a16:creationId xmlns:a16="http://schemas.microsoft.com/office/drawing/2014/main" id="{729B41AF-2469-453F-A0A5-7C412B9F0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07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55175769067&amp;di=746a9ef4eb8cdcae3991cb2272af7f3f&amp;imgtype=0&amp;src=http%3A%2F%2Fwww.gssl.gov.cn%2Fztzl%2Fslfc%2F201703%2FW020170316093169689183.jpg">
            <a:extLst>
              <a:ext uri="{FF2B5EF4-FFF2-40B4-BE49-F238E27FC236}">
                <a16:creationId xmlns:a16="http://schemas.microsoft.com/office/drawing/2014/main" id="{B038BEDA-8CB6-406D-AD00-53383F468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095"/>
            <a:ext cx="3384376" cy="227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A5C1FD5-EA17-498C-9FF5-BCF128DB8AE5}"/>
              </a:ext>
            </a:extLst>
          </p:cNvPr>
          <p:cNvSpPr/>
          <p:nvPr/>
        </p:nvSpPr>
        <p:spPr>
          <a:xfrm>
            <a:off x="3468436" y="339502"/>
            <a:ext cx="56521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一眼望去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整个头上坑坑洼洼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耳朵边剪得小心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却像层层梯田。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  <a:p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一眼望去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，头发长长短短，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一眼望去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227ED71-E5B8-4628-9479-F426F5881B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30" y="2571750"/>
            <a:ext cx="3384376" cy="227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4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04E61A2-84C0-4F23-9643-745D07467363}"/>
              </a:ext>
            </a:extLst>
          </p:cNvPr>
          <p:cNvSpPr/>
          <p:nvPr/>
        </p:nvSpPr>
        <p:spPr>
          <a:xfrm>
            <a:off x="107504" y="14776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当然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我没得到那五块钱。这还不算倒霉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最倒霉的是小沙父子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小沙被迫去理发店剃了个和电灯泡一样的光头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姑父呢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那件睡衣上的头发怎么也清除不干净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他每天夜里都要爬起来两三次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捉跳蚤一样找身上的碎头发。</a:t>
            </a:r>
          </a:p>
        </p:txBody>
      </p:sp>
    </p:spTree>
    <p:extLst>
      <p:ext uri="{BB962C8B-B14F-4D97-AF65-F5344CB8AC3E}">
        <p14:creationId xmlns:p14="http://schemas.microsoft.com/office/powerpoint/2010/main" val="165509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FE9E442-0BEC-46F5-B389-41172A512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19050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2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75895" y="2725420"/>
            <a:ext cx="4116070" cy="83098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27965"/>
            <a:ext cx="4158615" cy="27635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3529" y="3462655"/>
            <a:ext cx="823119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690" y="227965"/>
            <a:ext cx="3889375" cy="2763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75895" y="2725420"/>
            <a:ext cx="4116070" cy="83098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27965"/>
            <a:ext cx="4158615" cy="27635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23529" y="3462655"/>
            <a:ext cx="823119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一把磨得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锃亮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的剃刀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一把</a:t>
            </a:r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老掉牙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的推剪</a:t>
            </a:r>
            <a:endParaRPr lang="zh-CN" altLang="en-US" sz="32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690" y="227965"/>
            <a:ext cx="3889375" cy="276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14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99792" y="1347614"/>
            <a:ext cx="4817052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自由读课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文，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说一说谁给谁剃头？谁是剃头大师？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56" y="1779662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3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B896E72-AF0F-4684-B58C-9B410DB8EEBA}"/>
              </a:ext>
            </a:extLst>
          </p:cNvPr>
          <p:cNvSpPr/>
          <p:nvPr/>
        </p:nvSpPr>
        <p:spPr>
          <a:xfrm>
            <a:off x="107504" y="555526"/>
            <a:ext cx="892899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最让小沙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耿耿于怀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每次剃完头姑父还要付双倍的钱给“害人精”。</a:t>
            </a:r>
          </a:p>
        </p:txBody>
      </p:sp>
    </p:spTree>
    <p:extLst>
      <p:ext uri="{BB962C8B-B14F-4D97-AF65-F5344CB8AC3E}">
        <p14:creationId xmlns:p14="http://schemas.microsoft.com/office/powerpoint/2010/main" val="98120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B896E72-AF0F-4684-B58C-9B410DB8EEBA}"/>
              </a:ext>
            </a:extLst>
          </p:cNvPr>
          <p:cNvSpPr/>
          <p:nvPr/>
        </p:nvSpPr>
        <p:spPr>
          <a:xfrm>
            <a:off x="107504" y="555526"/>
            <a:ext cx="89289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这一会儿痛一会儿痒的，跟受刑一样。</a:t>
            </a:r>
            <a:endParaRPr lang="en-US" altLang="zh-CN" sz="32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最让小沙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耿耿于怀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每次剃完头姑父还要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付双倍的钱给“害人精”。</a:t>
            </a:r>
          </a:p>
        </p:txBody>
      </p:sp>
    </p:spTree>
    <p:extLst>
      <p:ext uri="{BB962C8B-B14F-4D97-AF65-F5344CB8AC3E}">
        <p14:creationId xmlns:p14="http://schemas.microsoft.com/office/powerpoint/2010/main" val="193530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CB896E72-AF0F-4684-B58C-9B410DB8EEBA}"/>
              </a:ext>
            </a:extLst>
          </p:cNvPr>
          <p:cNvSpPr/>
          <p:nvPr/>
        </p:nvSpPr>
        <p:spPr>
          <a:xfrm>
            <a:off x="107504" y="555526"/>
            <a:ext cx="892899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这一会儿痛一会儿痒的，跟受刑一样。</a:t>
            </a:r>
            <a:endParaRPr lang="en-US" altLang="zh-CN" sz="32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</a:p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最让小沙</a:t>
            </a: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耿耿于怀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的是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每次剃完头姑父还要</a:t>
            </a:r>
            <a:r>
              <a:rPr lang="zh-CN" altLang="en-US" sz="3200" u="sng" dirty="0">
                <a:latin typeface="楷体" panose="02010609060101010101" pitchFamily="49" charset="-122"/>
                <a:ea typeface="楷体" panose="02010609060101010101" pitchFamily="49" charset="-122"/>
              </a:rPr>
              <a:t>付双倍的钱给“害人精”。</a:t>
            </a:r>
            <a:endParaRPr lang="en-US" altLang="zh-CN" sz="32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耿耿于怀：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形容令人牵挂获不愉快的事在心里难以排解。</a:t>
            </a:r>
            <a:endParaRPr lang="en-US" altLang="zh-CN" sz="24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51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7534"/>
            <a:ext cx="66960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小沙每次都是被姑父押进理发店的,而且,姑父还得执一把木尺在一旁监督,否则,小沙准会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夺门而逃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3136" y="2693343"/>
            <a:ext cx="8657593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r>
              <a:rPr sz="2400" dirty="0">
                <a:latin typeface="楷体" panose="02010609060101010101" pitchFamily="49" charset="-122"/>
                <a:ea typeface="楷体" panose="02010609060101010101" pitchFamily="49" charset="-122"/>
              </a:rPr>
              <a:t>:①抢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400" dirty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争取得到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400" dirty="0"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冲出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sz="2400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sz="2400" dirty="0" err="1">
                <a:latin typeface="楷体" panose="02010609060101010101" pitchFamily="49" charset="-122"/>
                <a:ea typeface="楷体" panose="02010609060101010101" pitchFamily="49" charset="-122"/>
              </a:rPr>
              <a:t>做决定</a:t>
            </a:r>
            <a:r>
              <a:rPr 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298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05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740</Words>
  <Application>Microsoft Office PowerPoint</Application>
  <PresentationFormat>全屏显示(16:9)</PresentationFormat>
  <Paragraphs>40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楷体</vt:lpstr>
      <vt:lpstr>Arial</vt:lpstr>
      <vt:lpstr>Calibri</vt:lpstr>
      <vt:lpstr>黑体</vt:lpstr>
      <vt:lpstr>宋体</vt:lpstr>
      <vt:lpstr>Kaiti SC</vt:lpstr>
      <vt:lpstr>1_自定义设计方案</vt:lpstr>
      <vt:lpstr>自定义设计方案</vt:lpstr>
      <vt:lpstr>19  剃头大师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最痛苦的是，老师傅习惯用一把老掉牙的推剪，它常常会咬住一绺头发不放，让小沙吃尽苦头。这还不算，老师傅眼神差了点儿，总把碎头发掉在小沙的脖子里，痒得小沙哧哧笑。你想想，这一会儿痛一会儿痒的，跟受刑一样。 </vt:lpstr>
      <vt:lpstr>    最痛苦的是，老师傅习惯用一把老掉牙的推剪，它常常会咬住一绺头发不放，让小沙吃尽苦头。这还不算，老师傅眼神差了点儿，总把碎头发掉在小沙的脖子里，痒得小沙哧哧笑。你想想，这一会儿痛一会儿痒的，跟受刑一样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343</cp:revision>
  <dcterms:created xsi:type="dcterms:W3CDTF">2017-03-17T02:28:00Z</dcterms:created>
  <dcterms:modified xsi:type="dcterms:W3CDTF">2019-04-15T14:31:19Z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