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92" r:id="rId2"/>
    <p:sldId id="295" r:id="rId3"/>
    <p:sldId id="296" r:id="rId4"/>
    <p:sldId id="297" r:id="rId5"/>
    <p:sldId id="298" r:id="rId6"/>
    <p:sldId id="299" r:id="rId7"/>
    <p:sldId id="300" r:id="rId8"/>
    <p:sldId id="303" r:id="rId9"/>
    <p:sldId id="304" r:id="rId10"/>
    <p:sldId id="305" r:id="rId11"/>
    <p:sldId id="341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>
      <p:cViewPr varScale="1">
        <p:scale>
          <a:sx n="72" d="100"/>
          <a:sy n="72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AA04-C1C6-4545-BA35-89963F1B2C65}" type="datetimeFigureOut">
              <a:rPr lang="zh-CN" altLang="en-US" smtClean="0"/>
              <a:pPr/>
              <a:t>2016-12-22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73425-6875-4059-A7E9-941D8183A2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69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7175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762125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41889" y="1526927"/>
            <a:ext cx="7562559" cy="1181993"/>
          </a:xfrm>
        </p:spPr>
        <p:txBody>
          <a:bodyPr/>
          <a:lstStyle>
            <a:lvl1pPr>
              <a:defRPr>
                <a:solidFill>
                  <a:srgbClr val="FFFF00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5760640" cy="550912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2D995-F712-49A7-8AD4-CB13DB2051EF}" type="datetimeFigureOut">
              <a:rPr lang="zh-CN" altLang="en-US"/>
              <a:pPr>
                <a:defRPr/>
              </a:pPr>
              <a:t>2016-12-22</a:t>
            </a:fld>
            <a:endParaRPr lang="zh-CN" alt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39975" y="6453188"/>
            <a:ext cx="25193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5003800" y="6448425"/>
            <a:ext cx="1512888" cy="365125"/>
          </a:xfrm>
        </p:spPr>
        <p:txBody>
          <a:bodyPr/>
          <a:lstStyle>
            <a:lvl1pPr>
              <a:defRPr/>
            </a:lvl1pPr>
          </a:lstStyle>
          <a:p>
            <a:fld id="{9271A4E9-36C4-4907-AC64-D3ED0773CB4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42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576064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914400" indent="0">
              <a:buNone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10CFF-55A9-48AC-9387-9CD96CDC5EB6}" type="datetimeFigureOut">
              <a:rPr lang="zh-CN" altLang="en-US"/>
              <a:pPr>
                <a:defRPr/>
              </a:pPr>
              <a:t>2016-12-22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FE4E1-FD29-4EB3-942C-6AC50CC8E1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04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6F574-1803-40CA-A055-37482C202DFB}" type="datetimeFigureOut">
              <a:rPr lang="zh-CN" altLang="en-US"/>
              <a:pPr>
                <a:defRPr/>
              </a:pPr>
              <a:t>2016-12-22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CA8AF-8EEC-4775-BE54-34F5508C0E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8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8A14B-3830-4B2E-99EE-6F2858A1DCF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CE10C-22CE-482E-B6DC-37B88ECD2B8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746875"/>
            <a:ext cx="9144000" cy="1381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908050"/>
            <a:ext cx="9144000" cy="288925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3" descr="I:\1121A0TIME\00功课作息\校标201509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11113"/>
            <a:ext cx="117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标题占位符 1"/>
          <p:cNvSpPr>
            <a:spLocks noGrp="1"/>
          </p:cNvSpPr>
          <p:nvPr>
            <p:ph type="title"/>
          </p:nvPr>
        </p:nvSpPr>
        <p:spPr bwMode="auto">
          <a:xfrm>
            <a:off x="1403350" y="274638"/>
            <a:ext cx="728345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B50927B-1B04-493F-AC7A-09604EB75522}" type="datetimeFigureOut">
              <a:rPr lang="zh-CN" altLang="en-US"/>
              <a:pPr>
                <a:defRPr/>
              </a:pPr>
              <a:t>2016-12-22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15E8B6-D607-4EA4-A0D6-862CA9A0338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59788" y="6438900"/>
            <a:ext cx="504825" cy="303213"/>
          </a:xfrm>
          <a:prstGeom prst="rect">
            <a:avLst/>
          </a:prstGeom>
          <a:solidFill>
            <a:srgbClr val="017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fld id="{C763089E-2EC8-4ED8-A69E-E8B7BA17F7CD}" type="slidenum">
              <a:rPr lang="zh-CN" altLang="en-US" sz="1400">
                <a:solidFill>
                  <a:schemeClr val="bg1"/>
                </a:solidFill>
              </a:rPr>
              <a:pPr algn="ctr" eaLnBrk="1" hangingPunct="1"/>
              <a:t>‹#›</a:t>
            </a:fld>
            <a:endParaRPr lang="zh-CN" altLang="en-US" sz="14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2" r:id="rId3"/>
    <p:sldLayoutId id="2147483705" r:id="rId4"/>
    <p:sldLayoutId id="214748370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/>
            </a:r>
            <a:b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语文出版社九年级下册第</a:t>
            </a:r>
            <a:r>
              <a:rPr lang="en-US" altLang="zh-CN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21</a:t>
            </a:r>
            <a: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  <a:t>课</a:t>
            </a:r>
            <a:br>
              <a:rPr lang="zh-CN" altLang="en-US" b="1" dirty="0" smtClean="0">
                <a:solidFill>
                  <a:srgbClr val="A50021"/>
                </a:solidFill>
                <a:latin typeface="叶根友毛笔行书2.0版" pitchFamily="2" charset="-122"/>
                <a:ea typeface="叶根友毛笔行书2.0版" pitchFamily="2" charset="-122"/>
              </a:rPr>
            </a:b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5517232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泉港民族中学 庄梅霞</a:t>
            </a:r>
            <a:endParaRPr lang="zh-CN" altLang="en-US" sz="4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99792" y="1844824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latin typeface="微软雅黑" pitchFamily="34" charset="-122"/>
                <a:ea typeface="微软雅黑" pitchFamily="34" charset="-122"/>
              </a:rPr>
              <a:t>古文二则</a:t>
            </a:r>
            <a:endParaRPr lang="zh-CN" altLang="en-US" sz="4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63688" y="3212976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四知、私心</a:t>
            </a:r>
            <a:r>
              <a:rPr lang="en-US" altLang="zh-CN" sz="4000" b="1" dirty="0" smtClean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4000" b="1" dirty="0" smtClean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范晔</a:t>
            </a:r>
            <a:r>
              <a:rPr lang="en-US" altLang="zh-CN" sz="4000" b="1" dirty="0" smtClean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endParaRPr lang="en-US" altLang="zh-CN" sz="4000" b="1" dirty="0">
              <a:solidFill>
                <a:srgbClr val="00009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3789363"/>
            <a:ext cx="8281988" cy="792162"/>
          </a:xfrm>
          <a:noFill/>
          <a:ln/>
        </p:spPr>
        <p:txBody>
          <a:bodyPr/>
          <a:lstStyle/>
          <a:p>
            <a:r>
              <a:rPr lang="zh-CN" altLang="en-US" b="1" dirty="0">
                <a:solidFill>
                  <a:srgbClr val="333399"/>
                </a:solidFill>
              </a:rPr>
              <a:t>４、使后世称为清白吏子孙？</a:t>
            </a:r>
            <a:endParaRPr lang="zh-CN" altLang="en-US" dirty="0"/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755650" y="4870450"/>
            <a:ext cx="7200726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让后代人称他们是清官的子孙。            </a:t>
            </a: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468313" y="1052735"/>
            <a:ext cx="8281987" cy="57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400" b="1" dirty="0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３、故旧长者或欲令为开产业？</a:t>
            </a:r>
            <a:endParaRPr lang="zh-CN" altLang="en-US" sz="4400" dirty="0">
              <a:solidFill>
                <a:schemeClr val="tx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755650" y="1844675"/>
            <a:ext cx="71294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993300"/>
                </a:solidFill>
                <a:ea typeface="方正姚体" pitchFamily="2" charset="-122"/>
              </a:rPr>
              <a:t>　　</a:t>
            </a:r>
            <a:r>
              <a:rPr lang="zh-CN" altLang="en-US" sz="40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老朋友中年长的人有的想要他为子孙置办一些产业。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78856" grpId="0"/>
      <p:bldP spid="78857" grpId="0"/>
      <p:bldP spid="788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朗读课文</a:t>
            </a:r>
            <a:endParaRPr lang="zh-CN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340768"/>
            <a:ext cx="806489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大将军邓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骘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闻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其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贤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辟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之，举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茂才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，四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迁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荆州刺史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﹑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东莱太守。当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郡，道经昌邑，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所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举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荆州茂才王密为昌邑令，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谒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见，至夜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怀金十斤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以遗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震。震曰：“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故人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知君，君不知故人，何也？”密曰：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“暮夜无知者。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”震曰：“天知，神知，我知，子知。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何谓无知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！”密愧而出。后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转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涿郡太守。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性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公廉，不受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私谒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。子孙常蔬食步行，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旧</a:t>
            </a:r>
            <a:r>
              <a:rPr lang="zh-CN" altLang="en-US" sz="3200" b="1" dirty="0" smtClean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长者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欲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令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zh-CN" altLang="en-US" sz="3200" b="1" dirty="0" smtClean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开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产业，震不肯，曰：“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使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后世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称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为清白吏子孙，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以此遗之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，不亦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厚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乎！”</a:t>
            </a:r>
          </a:p>
          <a:p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zh-CN" altLang="en-US" sz="2800" b="1" dirty="0"/>
              <a:t/>
            </a:r>
            <a:br>
              <a:rPr lang="zh-CN" altLang="en-US" sz="2800" b="1" dirty="0"/>
            </a:br>
            <a:r>
              <a:rPr lang="zh-CN" altLang="en-US" sz="2800" b="1" dirty="0"/>
              <a:t>   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大将军邓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骘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闻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其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贤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而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辟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之，举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茂才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，四</a:t>
            </a:r>
          </a:p>
          <a:p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迁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荆州刺史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﹑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东莱太守。当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郡，道经昌</a:t>
            </a:r>
          </a:p>
          <a:p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邑，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所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举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荆州茂才王密为昌邑令，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谒</a:t>
            </a:r>
          </a:p>
          <a:p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见，至夜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怀金十斤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以遗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震。震曰：“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故人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知</a:t>
            </a:r>
          </a:p>
          <a:p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君，君不知故人，何也？”密曰：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“暮夜无知者。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”</a:t>
            </a: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2339975" y="148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2987675" y="1412875"/>
            <a:ext cx="12962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代词 ，指杨震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4427538" y="148431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征召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5940425" y="15573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即秀才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179388" y="2636838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晋升或调动官职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4067944" y="2636838"/>
            <a:ext cx="273608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动词，往、</a:t>
            </a:r>
            <a:r>
              <a:rPr lang="zh-CN" altLang="en-US" sz="20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en-US" altLang="zh-CN" sz="20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…</a:t>
            </a:r>
            <a:r>
              <a:rPr lang="zh-CN" altLang="en-US" sz="20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去</a:t>
            </a:r>
            <a:endParaRPr lang="zh-CN" altLang="en-US" sz="2000" b="1" dirty="0">
              <a:solidFill>
                <a:srgbClr val="190DB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2268538" y="364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2124075" y="3573463"/>
            <a:ext cx="17998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推举，选拔</a:t>
            </a:r>
            <a:endParaRPr lang="zh-CN" altLang="en-US" sz="2400" b="1" dirty="0">
              <a:solidFill>
                <a:srgbClr val="190DB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6659563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6228184" y="3429000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拜见</a:t>
            </a:r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1619250" y="364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1043609" y="3573463"/>
            <a:ext cx="1008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过去</a:t>
            </a:r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3635896" y="4483100"/>
            <a:ext cx="6551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来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4356100" y="4652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4211961" y="4508500"/>
            <a:ext cx="10801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给予、赠送</a:t>
            </a:r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5724525" y="4508500"/>
            <a:ext cx="35702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汉代人在门生故吏面前，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自称故人</a:t>
            </a:r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5508625" y="5583238"/>
            <a:ext cx="3278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（送金这件事）在夜里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是没有人知道的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2411413" y="404813"/>
            <a:ext cx="136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latin typeface="微软雅黑" pitchFamily="34" charset="-122"/>
                <a:ea typeface="微软雅黑" pitchFamily="34" charset="-122"/>
              </a:rPr>
              <a:t>zhì</a:t>
            </a:r>
            <a:endParaRPr lang="en-US" altLang="zh-CN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053" name="Text Box 21"/>
          <p:cNvSpPr txBox="1">
            <a:spLocks noChangeArrowheads="1"/>
          </p:cNvSpPr>
          <p:nvPr/>
        </p:nvSpPr>
        <p:spPr bwMode="auto">
          <a:xfrm>
            <a:off x="4500563" y="404813"/>
            <a:ext cx="136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latin typeface="微软雅黑" pitchFamily="34" charset="-122"/>
                <a:ea typeface="微软雅黑" pitchFamily="34" charset="-122"/>
              </a:rPr>
              <a:t>bì</a:t>
            </a:r>
            <a:endParaRPr lang="en-US" altLang="zh-CN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6156177" y="2492375"/>
            <a:ext cx="115212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latin typeface="微软雅黑" pitchFamily="34" charset="-122"/>
                <a:ea typeface="微软雅黑" pitchFamily="34" charset="-122"/>
              </a:rPr>
              <a:t>yè</a:t>
            </a:r>
            <a:endParaRPr lang="en-US" altLang="zh-CN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055" name="Text Box 23"/>
          <p:cNvSpPr txBox="1">
            <a:spLocks noChangeArrowheads="1"/>
          </p:cNvSpPr>
          <p:nvPr/>
        </p:nvSpPr>
        <p:spPr bwMode="auto">
          <a:xfrm>
            <a:off x="3995738" y="3573463"/>
            <a:ext cx="1366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err="1">
                <a:latin typeface="微软雅黑" pitchFamily="34" charset="-122"/>
                <a:ea typeface="微软雅黑" pitchFamily="34" charset="-122"/>
              </a:rPr>
              <a:t>wèi</a:t>
            </a:r>
            <a:endParaRPr lang="en-US" altLang="zh-CN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6056" y="18864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疏通文意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2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2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2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72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2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7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2000"/>
                                        <p:tgtEl>
                                          <p:spTgt spid="17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7" dur="20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 build="p"/>
      <p:bldP spid="172036" grpId="0"/>
      <p:bldP spid="172037" grpId="0"/>
      <p:bldP spid="172038" grpId="0"/>
      <p:bldP spid="172039" grpId="0"/>
      <p:bldP spid="172040" grpId="0"/>
      <p:bldP spid="172042" grpId="0"/>
      <p:bldP spid="172044" grpId="0"/>
      <p:bldP spid="172046" grpId="0"/>
      <p:bldP spid="172047" grpId="0"/>
      <p:bldP spid="172049" grpId="0"/>
      <p:bldP spid="172050" grpId="0"/>
      <p:bldP spid="172051" grpId="0"/>
      <p:bldP spid="172052" grpId="0"/>
      <p:bldP spid="172053" grpId="0"/>
      <p:bldP spid="172054" grpId="0"/>
      <p:bldP spid="1720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震曰：“天知，神知，我知，子知。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何谓无</a:t>
            </a:r>
          </a:p>
          <a:p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知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！”密愧而出。后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转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涿郡太守。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性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公廉，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不受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私谒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。子孙常蔬食步行，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故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旧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长者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或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欲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令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为开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产业，震不肯，曰：“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使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后世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称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为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清白吏子孙，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以此遗之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，不亦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厚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乎！”</a:t>
            </a: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6012161" y="1144588"/>
            <a:ext cx="2952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怎么说没人知道呢？</a:t>
            </a: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3851275" y="2224088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调动（官职）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6516688" y="22240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本性</a:t>
            </a: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899592" y="3501008"/>
            <a:ext cx="24482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私下的贿赂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6156325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4932363" y="3428999"/>
            <a:ext cx="2087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原先、过去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6659563" y="3429000"/>
            <a:ext cx="140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年长的人</a:t>
            </a: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8027988" y="3422650"/>
            <a:ext cx="1116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有人</a:t>
            </a: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971601" y="4725144"/>
            <a:ext cx="504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让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1547665" y="4725144"/>
            <a:ext cx="5040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替</a:t>
            </a: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2051721" y="4508500"/>
            <a:ext cx="5040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开办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300788" y="4581525"/>
            <a:ext cx="49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让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7235825" y="4581525"/>
            <a:ext cx="1728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称作、号称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2699792" y="5805488"/>
            <a:ext cx="3158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用这个来馈赠给他们</a:t>
            </a: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5724128" y="5799138"/>
            <a:ext cx="9361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优厚</a:t>
            </a:r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4356100" y="1196975"/>
            <a:ext cx="1366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zhuō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3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3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73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3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7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73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73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173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73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173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2000"/>
                                        <p:tgtEl>
                                          <p:spTgt spid="17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2" dur="2000"/>
                                        <p:tgtEl>
                                          <p:spTgt spid="17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/>
      <p:bldP spid="173059" grpId="0"/>
      <p:bldP spid="173060" grpId="0"/>
      <p:bldP spid="173061" grpId="0"/>
      <p:bldP spid="173062" grpId="0"/>
      <p:bldP spid="173064" grpId="0"/>
      <p:bldP spid="173065" grpId="0"/>
      <p:bldP spid="173066" grpId="0"/>
      <p:bldP spid="173067" grpId="0"/>
      <p:bldP spid="173068" grpId="0"/>
      <p:bldP spid="173069" grpId="0"/>
      <p:bldP spid="173070" grpId="0"/>
      <p:bldP spid="173071" grpId="0"/>
      <p:bldP spid="173072" grpId="0"/>
      <p:bldP spid="173073" grpId="0"/>
      <p:bldP spid="1730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1258888" y="116633"/>
            <a:ext cx="576103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4800" b="1" dirty="0" smtClean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三、整</a:t>
            </a:r>
            <a:r>
              <a:rPr lang="zh-CN" altLang="en-US" sz="48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体感悟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611188" y="1628775"/>
            <a:ext cx="80660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思考：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1.《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四知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中写了杨震几件事？用简单话概括。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755650" y="3357563"/>
            <a:ext cx="77057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杨震拒金</a:t>
            </a:r>
            <a:r>
              <a:rPr kumimoji="1" lang="zh-CN" altLang="en-US" sz="3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（开头到“密愧而出”）</a:t>
            </a:r>
            <a:endParaRPr lang="zh-CN" altLang="en-US" sz="3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杨震为子孙留清白</a:t>
            </a:r>
            <a:r>
              <a:rPr kumimoji="1" lang="zh-CN" altLang="en-US" sz="36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（“后转涿郡太守”到“不亦厚乎”）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708275"/>
            <a:ext cx="8229600" cy="1139825"/>
          </a:xfrm>
        </p:spPr>
        <p:txBody>
          <a:bodyPr/>
          <a:lstStyle/>
          <a:p>
            <a:r>
              <a:rPr lang="zh-CN" altLang="en-US" sz="3800" b="1" dirty="0"/>
              <a:t>表现出杨震的</a:t>
            </a:r>
            <a:r>
              <a:rPr lang="zh-CN" altLang="en-US" sz="3800" b="1" dirty="0">
                <a:solidFill>
                  <a:srgbClr val="993300"/>
                </a:solidFill>
              </a:rPr>
              <a:t>公正廉洁，自律慎独</a:t>
            </a:r>
            <a:r>
              <a:rPr lang="zh-CN" altLang="en-US" sz="3800" b="1" dirty="0"/>
              <a:t>的清官形象。 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683568" y="1412776"/>
            <a:ext cx="77041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２、文章表现了杨震什么品质？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323850" y="2852738"/>
            <a:ext cx="17145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杨震</a:t>
            </a:r>
          </a:p>
        </p:txBody>
      </p:sp>
      <p:sp>
        <p:nvSpPr>
          <p:cNvPr id="165892" name="AutoShape 4"/>
          <p:cNvSpPr>
            <a:spLocks/>
          </p:cNvSpPr>
          <p:nvPr/>
        </p:nvSpPr>
        <p:spPr bwMode="auto">
          <a:xfrm>
            <a:off x="1979613" y="2205038"/>
            <a:ext cx="144462" cy="2209800"/>
          </a:xfrm>
          <a:prstGeom prst="leftBrace">
            <a:avLst>
              <a:gd name="adj1" fmla="val 127473"/>
              <a:gd name="adj2" fmla="val 50000"/>
            </a:avLst>
          </a:prstGeom>
          <a:noFill/>
          <a:ln w="6985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zh-CN" altLang="zh-CN" sz="6000">
              <a:ea typeface="黑体" pitchFamily="2" charset="-122"/>
            </a:endParaRP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2124075" y="1125538"/>
            <a:ext cx="22621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拒收下</a:t>
            </a:r>
          </a:p>
          <a:p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属贿赂</a:t>
            </a:r>
          </a:p>
        </p:txBody>
      </p:sp>
      <p:sp>
        <p:nvSpPr>
          <p:cNvPr id="165894" name="Text Box 6"/>
          <p:cNvSpPr txBox="1">
            <a:spLocks noChangeArrowheads="1"/>
          </p:cNvSpPr>
          <p:nvPr/>
        </p:nvSpPr>
        <p:spPr bwMode="auto">
          <a:xfrm>
            <a:off x="2051050" y="3573463"/>
            <a:ext cx="295465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拒为子孙</a:t>
            </a:r>
          </a:p>
          <a:p>
            <a:r>
              <a:rPr lang="zh-CN" altLang="en-US" sz="5400" b="1" dirty="0">
                <a:latin typeface="微软雅黑" pitchFamily="34" charset="-122"/>
                <a:ea typeface="微软雅黑" pitchFamily="34" charset="-122"/>
              </a:rPr>
              <a:t>开产业</a:t>
            </a:r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5076825" y="1052513"/>
            <a:ext cx="15696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廉洁</a:t>
            </a:r>
          </a:p>
          <a:p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自律</a:t>
            </a:r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5076825" y="3716338"/>
            <a:ext cx="15696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俭朴</a:t>
            </a:r>
          </a:p>
          <a:p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无私</a:t>
            </a:r>
          </a:p>
        </p:txBody>
      </p:sp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6659563" y="1557338"/>
            <a:ext cx="100647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zh-CN" altLang="en-US" sz="5400" b="1">
                <a:solidFill>
                  <a:srgbClr val="FF0066"/>
                </a:solidFill>
              </a:rPr>
              <a:t>（语 言）</a:t>
            </a:r>
          </a:p>
        </p:txBody>
      </p:sp>
      <p:sp>
        <p:nvSpPr>
          <p:cNvPr id="165898" name="Text Box 10"/>
          <p:cNvSpPr txBox="1">
            <a:spLocks noChangeArrowheads="1"/>
          </p:cNvSpPr>
          <p:nvPr/>
        </p:nvSpPr>
        <p:spPr bwMode="auto">
          <a:xfrm>
            <a:off x="7524750" y="2205038"/>
            <a:ext cx="14033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态度</a:t>
            </a:r>
          </a:p>
          <a:p>
            <a:r>
              <a:rPr lang="zh-CN" altLang="en-US" sz="4800" b="1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坚决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658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658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3" grpId="0"/>
      <p:bldP spid="165894" grpId="0"/>
      <p:bldP spid="165895" grpId="0"/>
      <p:bldP spid="165896" grpId="0"/>
      <p:bldP spid="165897" grpId="0"/>
      <p:bldP spid="1658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0825" y="981075"/>
            <a:ext cx="817245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短小精悍，</a:t>
            </a:r>
            <a:r>
              <a:rPr lang="zh-CN" altLang="en-US" sz="4000" b="1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人物形象鲜明</a:t>
            </a:r>
            <a:r>
              <a:rPr lang="zh-CN" altLang="en-US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  <a:p>
            <a:r>
              <a:rPr lang="zh-CN" altLang="en-US" sz="4000" b="1">
                <a:latin typeface="华文新魏" pitchFamily="2" charset="-122"/>
                <a:ea typeface="华文新魏" pitchFamily="2" charset="-122"/>
              </a:rPr>
              <a:t>　　本文只有</a:t>
            </a:r>
            <a:r>
              <a:rPr lang="en-US" altLang="zh-CN" sz="4000" b="1">
                <a:latin typeface="华文新魏" pitchFamily="2" charset="-122"/>
                <a:ea typeface="华文新魏" pitchFamily="2" charset="-122"/>
              </a:rPr>
              <a:t>146</a:t>
            </a:r>
            <a:r>
              <a:rPr lang="zh-CN" altLang="en-US" sz="4000" b="1">
                <a:latin typeface="华文新魏" pitchFamily="2" charset="-122"/>
                <a:ea typeface="华文新魏" pitchFamily="2" charset="-122"/>
              </a:rPr>
              <a:t>个字，非常鲜明地突出了杨震廉洁无私的品质</a:t>
            </a:r>
            <a:r>
              <a:rPr lang="en-US" altLang="zh-CN" sz="4000" b="1">
                <a:latin typeface="华文新魏" pitchFamily="2" charset="-122"/>
                <a:ea typeface="华文新魏" pitchFamily="2" charset="-122"/>
              </a:rPr>
              <a:t>.</a:t>
            </a:r>
            <a:r>
              <a:rPr lang="en-US" altLang="zh-CN" sz="4000">
                <a:latin typeface="华文新魏" pitchFamily="2" charset="-122"/>
                <a:ea typeface="华文新魏" pitchFamily="2" charset="-122"/>
              </a:rPr>
              <a:t> </a:t>
            </a:r>
            <a:endParaRPr lang="en-US" altLang="zh-CN" sz="4000" b="1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40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2. </a:t>
            </a:r>
            <a:r>
              <a:rPr lang="zh-CN" altLang="en-US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以</a:t>
            </a:r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对比和衬托</a:t>
            </a:r>
            <a:r>
              <a:rPr lang="zh-CN" altLang="en-US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的手法来刻画人物形象。</a:t>
            </a:r>
          </a:p>
          <a:p>
            <a:r>
              <a:rPr lang="en-US" altLang="zh-CN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3. </a:t>
            </a:r>
            <a:r>
              <a:rPr lang="zh-CN" altLang="en-US" sz="4000" b="1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语言</a:t>
            </a:r>
            <a:r>
              <a:rPr lang="zh-CN" altLang="en-US" sz="40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刻画形象传神。</a:t>
            </a:r>
          </a:p>
          <a:p>
            <a:r>
              <a:rPr lang="zh-CN" altLang="en-US" sz="4000" b="1">
                <a:latin typeface="华文新魏" pitchFamily="2" charset="-122"/>
                <a:ea typeface="华文新魏" pitchFamily="2" charset="-122"/>
              </a:rPr>
              <a:t>　　</a:t>
            </a:r>
            <a:r>
              <a:rPr lang="zh-CN" altLang="en-US" sz="4000" b="1">
                <a:latin typeface="Arial"/>
                <a:ea typeface="华文新魏" pitchFamily="2" charset="-122"/>
              </a:rPr>
              <a:t>“</a:t>
            </a:r>
            <a:r>
              <a:rPr lang="zh-CN" altLang="en-US" sz="4000" b="1">
                <a:latin typeface="华文新魏" pitchFamily="2" charset="-122"/>
                <a:ea typeface="华文新魏" pitchFamily="2" charset="-122"/>
              </a:rPr>
              <a:t>天知，神知，我知，子知。</a:t>
            </a:r>
            <a:r>
              <a:rPr lang="zh-CN" altLang="en-US" sz="4000" b="1">
                <a:latin typeface="Arial"/>
                <a:ea typeface="华文新魏" pitchFamily="2" charset="-122"/>
              </a:rPr>
              <a:t>”</a:t>
            </a:r>
            <a:r>
              <a:rPr lang="zh-CN" altLang="en-US" sz="4000" b="1">
                <a:latin typeface="华文新魏" pitchFamily="2" charset="-122"/>
                <a:ea typeface="华文新魏" pitchFamily="2" charset="-122"/>
              </a:rPr>
              <a:t>短短八个字形象刻画出了杨震拒绝贿赂的坚定态度。</a:t>
            </a:r>
            <a:r>
              <a:rPr lang="zh-CN" altLang="en-US" sz="4000" b="1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979613" y="260350"/>
            <a:ext cx="34916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zh-CN" altLang="en-US" sz="4000" b="1" dirty="0" smtClean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写</a:t>
            </a:r>
            <a:r>
              <a:rPr lang="zh-CN" altLang="en-US" sz="40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作特点</a:t>
            </a:r>
            <a:r>
              <a:rPr lang="zh-CN" altLang="en-US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539750" y="1052513"/>
            <a:ext cx="8353425" cy="557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你知道“清官”还称什么吗？你能举出两个古代的“清白吏”吗？</a:t>
            </a:r>
          </a:p>
          <a:p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你认为杨震拒金的故事，今天对我们有教育意义吗？请简要分析，不少于</a:t>
            </a:r>
            <a:r>
              <a:rPr lang="en-US" altLang="zh-CN" sz="4000" b="1" dirty="0"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个字。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 rot="10800000" flipV="1">
            <a:off x="1331910" y="2516606"/>
            <a:ext cx="66244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循吏</a:t>
            </a: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良吏</a:t>
            </a: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廉吏</a:t>
            </a:r>
            <a:r>
              <a:rPr lang="en-US" altLang="zh-CN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" 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331913" y="3284538"/>
            <a:ext cx="67675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西门豹 、董宣、狄仁杰 、包拯 、海瑞 </a:t>
            </a: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268538" y="188640"/>
            <a:ext cx="3744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五、拓</a:t>
            </a:r>
            <a:r>
              <a:rPr lang="zh-CN" altLang="en-US" sz="4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展延伸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/>
      <p:bldP spid="10650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包拯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576263" y="574675"/>
            <a:ext cx="14033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zh-CN" altLang="en-US" sz="8000" b="1">
                <a:solidFill>
                  <a:srgbClr val="66FF33"/>
                </a:solidFill>
              </a:rPr>
              <a:t>包  拯</a:t>
            </a:r>
          </a:p>
        </p:txBody>
      </p:sp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3850" y="1268760"/>
            <a:ext cx="597693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范晔，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字蔚宗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，小字搏。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南朝宋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著名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史学家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文学家。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官场多磨，后因事被杀。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    博采魏晋以来各家关于东汉史实的著作，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撰成纪传体断代史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3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后汉书</a:t>
            </a:r>
            <a:r>
              <a:rPr lang="en-US" altLang="zh-CN" sz="3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九十卷（十志未及完成），为我国史学名著。 </a:t>
            </a:r>
          </a:p>
        </p:txBody>
      </p:sp>
      <p:pic>
        <p:nvPicPr>
          <p:cNvPr id="5125" name="Picture 5" descr="u=864578543,1240717488&amp;gp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2563" y="1268760"/>
            <a:ext cx="2611437" cy="4896544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Rot="1" noChangeArrowheads="1"/>
          </p:cNvSpPr>
          <p:nvPr/>
        </p:nvSpPr>
        <p:spPr bwMode="auto">
          <a:xfrm>
            <a:off x="539750" y="0"/>
            <a:ext cx="44640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5400" b="1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海瑞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" descr="狄仁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寇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43" name="Text Box 3"/>
          <p:cNvSpPr txBox="1">
            <a:spLocks noChangeArrowheads="1"/>
          </p:cNvSpPr>
          <p:nvPr/>
        </p:nvSpPr>
        <p:spPr bwMode="auto">
          <a:xfrm>
            <a:off x="576263" y="646113"/>
            <a:ext cx="14033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zh-CN" altLang="en-US" sz="8000" b="1">
                <a:solidFill>
                  <a:srgbClr val="663300"/>
                </a:solidFill>
              </a:rPr>
              <a:t>寇 准</a:t>
            </a:r>
          </a:p>
        </p:txBody>
      </p:sp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成克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700213"/>
            <a:ext cx="4427537" cy="5157787"/>
          </a:xfrm>
          <a:prstGeom prst="rect">
            <a:avLst/>
          </a:prstGeom>
          <a:noFill/>
        </p:spPr>
      </p:pic>
      <p:pic>
        <p:nvPicPr>
          <p:cNvPr id="164867" name="Picture 3" descr="胡长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72000" cy="5013325"/>
          </a:xfrm>
          <a:prstGeom prst="rect">
            <a:avLst/>
          </a:prstGeom>
          <a:noFill/>
        </p:spPr>
      </p:pic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468313" y="5157788"/>
            <a:ext cx="24796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chemeClr val="accent2"/>
                </a:solidFill>
              </a:rPr>
              <a:t>胡长清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5795963" y="404813"/>
            <a:ext cx="24796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chemeClr val="accent2"/>
                </a:solidFill>
              </a:rPr>
              <a:t>成克杰</a:t>
            </a:r>
          </a:p>
        </p:txBody>
      </p:sp>
      <p:sp>
        <p:nvSpPr>
          <p:cNvPr id="164870" name="AutoShape 6"/>
          <p:cNvSpPr>
            <a:spLocks noChangeArrowheads="1"/>
          </p:cNvSpPr>
          <p:nvPr/>
        </p:nvSpPr>
        <p:spPr bwMode="auto">
          <a:xfrm>
            <a:off x="2124075" y="620713"/>
            <a:ext cx="4895850" cy="5256212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8000" b="1">
                <a:solidFill>
                  <a:srgbClr val="0000CC"/>
                </a:solidFill>
              </a:rPr>
              <a:t>大贪官</a:t>
            </a:r>
          </a:p>
        </p:txBody>
      </p:sp>
    </p:spTree>
  </p:cSld>
  <p:clrMapOvr>
    <a:masterClrMapping/>
  </p:clrMapOvr>
  <p:transition>
    <p:push dir="r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48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48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47665" y="260648"/>
            <a:ext cx="2088232" cy="648072"/>
          </a:xfrm>
        </p:spPr>
        <p:txBody>
          <a:bodyPr>
            <a:normAutofit fontScale="90000"/>
          </a:bodyPr>
          <a:lstStyle/>
          <a:p>
            <a:r>
              <a:rPr lang="zh-CN" altLang="en-US" b="1" dirty="0"/>
              <a:t>回顾：</a:t>
            </a:r>
            <a:r>
              <a:rPr lang="zh-CN" altLang="en-US" dirty="0"/>
              <a:t> </a:t>
            </a:r>
          </a:p>
        </p:txBody>
      </p:sp>
      <p:sp>
        <p:nvSpPr>
          <p:cNvPr id="17408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1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、从全文来看，作者开头写“大将军邓骘闻其贤而避之”的目的是什么？ 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2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、当别人给杨震好处时，他的态度怎样？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3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、你认为杨震是一个怎样的人？ </a:t>
            </a:r>
            <a:endParaRPr lang="zh-CN" altLang="en-US" sz="40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250825" y="1412776"/>
            <a:ext cx="8229600" cy="72008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800" dirty="0"/>
              <a:t> 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1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要点：从侧面说明杨震的贤明是远近闻名的。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395288" y="2420888"/>
            <a:ext cx="80651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2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、昌邑县令“夜怀金十斤以遗震”并说“暮夜无知者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”时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， 震曰：“天知，神知，我知，子知。何谓无知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！。他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拒不受贿，且态度坚决。</a:t>
            </a:r>
          </a:p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、“故旧长者”提出“为开产业”时，震曰：“使后世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称为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清白吏子孙，以此遗之，不亦厚乎！”</a:t>
            </a:r>
            <a:r>
              <a:rPr lang="zh-CN" altLang="en-US" sz="2800" b="1" dirty="0"/>
              <a:t/>
            </a:r>
            <a:br>
              <a:rPr lang="zh-CN" altLang="en-US" sz="2800" b="1" dirty="0"/>
            </a:br>
            <a:r>
              <a:rPr lang="zh-CN" altLang="en-US" sz="2800" b="1" dirty="0"/>
              <a:t/>
            </a:r>
            <a:br>
              <a:rPr lang="zh-CN" altLang="en-US" sz="2800" b="1" dirty="0"/>
            </a:br>
            <a:endParaRPr lang="zh-CN" altLang="en-US" sz="2800" b="1" dirty="0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395288" y="4797152"/>
            <a:ext cx="81613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3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hlinkClick r:id="rId2" action="ppaction://hlinksldjump"/>
              </a:rPr>
              <a:t>、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要点：贤明，做官清正廉洁，在金钱面前</a:t>
            </a:r>
          </a:p>
          <a:p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不动心，做人刚正不阿，是老百姓的父母官</a:t>
            </a:r>
          </a:p>
        </p:txBody>
      </p:sp>
      <p:sp>
        <p:nvSpPr>
          <p:cNvPr id="17510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56550" y="6308725"/>
            <a:ext cx="538163" cy="549275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5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5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build="p"/>
      <p:bldP spid="175107" grpId="0"/>
      <p:bldP spid="17510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9" name="Group 39"/>
          <p:cNvGraphicFramePr>
            <a:graphicFrameLocks noGrp="1"/>
          </p:cNvGraphicFramePr>
          <p:nvPr/>
        </p:nvGraphicFramePr>
        <p:xfrm>
          <a:off x="539750" y="1196975"/>
          <a:ext cx="7720013" cy="5425440"/>
        </p:xfrm>
        <a:graphic>
          <a:graphicData uri="http://schemas.openxmlformats.org/drawingml/2006/table">
            <a:tbl>
              <a:tblPr/>
              <a:tblGrid>
                <a:gridCol w="4895850"/>
                <a:gridCol w="2824163"/>
              </a:tblGrid>
              <a:tr h="1016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一、关于任命、升调官职的词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1.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大将军邓骘闻其贤而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辟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征召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2.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举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茂才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推举、选拔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3.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四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迁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荆州刺史、东莱太守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晋升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4.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后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转</a:t>
                      </a:r>
                      <a:r>
                        <a:rPr kumimoji="0" lang="zh-CN" alt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涿郡太守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调动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1619250" y="260350"/>
            <a:ext cx="4968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六：知识归类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68760"/>
            <a:ext cx="88204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避讳是中国封建社会特有的现象。  避讳，汉语词语之一，意思是谓帝制时代对于君主和尊长的名字，必须避免直接说出或写出。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避讳大体可分两类：一是公讳，即国家强令臣民所作的避讳，如避本朝皇帝名、孔子之名等；二是私讳，乃是文人士大夫对其长辈之名所作的避讳。 </a:t>
            </a:r>
            <a:b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　　避讳制度起源于周代，到秦代时，随着专制中央集权的建立，避讳的办法才初步确立。秦始皇名政，于是下令全国改正月为端月；秦始皇的父亲名楚，楚这个字就被改称为荆。汉代律法规定，臣民上书言事若触犯帝王名讳属犯罪。到了晋代，避讳制度日臻严密，在许多方面都有严格规定，如“授官与本名同宜改”、“山川与庙讳同应改”等等。甚至皇后的名字也在避讳之列，简文帝郑太后名阿春，当时凡有春字的地名都以阳字代替，如富春改为富阳，宜春改为宜阳。晋代人还特别重视家讳，别人言谈中若涉及自己父亲、祖父的名字就得赶快哭泣，对表对父、祖之孝心。在唐朝，避讳成为政府颁布的法律，不少人因不慎触讳丢官去职，断送仕途。著名诗人李贺的父亲名晋肃，由于“晋”与“进”同音，当时人认为他不能中进士，虽然有韩愈帮忙，专门写了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讳辩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为之辩白，但李贺最终没能参加进士科考试宋孝宗时，应避讳的文字达到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278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个，文人士子遣词造句如履薄冰，举步维艰。至于因避讳不敢做某事、担任某官的更是常有。清朝统治者嫉恨中原人民视其为外族，除皇帝名之外，胡、夷、虏、狄等字都在避讳之列。乾隆四十二年，江西举子王锡候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字贯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中触犯了康熙、乾隆帝名讳，满门抄斩，令天下士子心惊胆颤。避讳制度在中国存在了三千多年，直到辛亥革命后才彻底废除。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6064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古代常识</a:t>
            </a:r>
            <a:endParaRPr lang="zh-CN" altLang="en-US" sz="3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195513" y="1124744"/>
            <a:ext cx="59769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ea typeface="隶书" pitchFamily="49" charset="-122"/>
              </a:rPr>
              <a:t>古 文 二 则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924300" y="2565400"/>
            <a:ext cx="1016000" cy="2592388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/>
              <a:t>私    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71550" y="836613"/>
            <a:ext cx="67706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ea typeface="黑体" pitchFamily="2" charset="-122"/>
              </a:rPr>
              <a:t> </a:t>
            </a:r>
            <a:endParaRPr lang="en-US" altLang="zh-CN" sz="4000" b="1" dirty="0" smtClean="0">
              <a:solidFill>
                <a:srgbClr val="FF0000"/>
              </a:solidFill>
              <a:ea typeface="黑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五伦简介：</a:t>
            </a: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40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第五伦，字伯鱼，京兆长陵人。他的祖先是战国时齐国的田氏。田氏在西汉初迁徙至皇帝陵园的很多，所以</a:t>
            </a:r>
            <a:r>
              <a:rPr lang="zh-CN" altLang="en-US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以迁徙的次序</a:t>
            </a:r>
            <a:r>
              <a:rPr lang="zh-CN" altLang="en-US" sz="40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作为姓氏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4000" b="1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1700213"/>
            <a:ext cx="2879725" cy="4321175"/>
          </a:xfrm>
        </p:spPr>
        <p:txBody>
          <a:bodyPr>
            <a:normAutofit fontScale="90000"/>
          </a:bodyPr>
          <a:lstStyle/>
          <a:p>
            <a:r>
              <a:rPr lang="en-US" altLang="zh-CN" sz="4000" b="1" dirty="0">
                <a:solidFill>
                  <a:srgbClr val="000099"/>
                </a:solidFill>
              </a:rPr>
              <a:t>《</a:t>
            </a:r>
            <a:r>
              <a:rPr lang="zh-CN" altLang="en-US" sz="4000" b="1" dirty="0">
                <a:solidFill>
                  <a:srgbClr val="000099"/>
                </a:solidFill>
              </a:rPr>
              <a:t>史记</a:t>
            </a:r>
            <a:r>
              <a:rPr lang="en-US" altLang="zh-CN" sz="4000" b="1" dirty="0">
                <a:solidFill>
                  <a:srgbClr val="000099"/>
                </a:solidFill>
              </a:rPr>
              <a:t>》</a:t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/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>《</a:t>
            </a:r>
            <a:r>
              <a:rPr lang="zh-CN" altLang="en-US" sz="4000" b="1" dirty="0">
                <a:solidFill>
                  <a:srgbClr val="000099"/>
                </a:solidFill>
              </a:rPr>
              <a:t>汉书</a:t>
            </a:r>
            <a:r>
              <a:rPr lang="en-US" altLang="zh-CN" sz="4000" b="1" dirty="0">
                <a:solidFill>
                  <a:srgbClr val="000099"/>
                </a:solidFill>
              </a:rPr>
              <a:t>》</a:t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/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>《</a:t>
            </a:r>
            <a:r>
              <a:rPr lang="zh-CN" altLang="en-US" sz="4000" b="1" dirty="0">
                <a:solidFill>
                  <a:srgbClr val="000099"/>
                </a:solidFill>
              </a:rPr>
              <a:t>后汉书</a:t>
            </a:r>
            <a:r>
              <a:rPr lang="en-US" altLang="zh-CN" sz="4000" b="1" dirty="0">
                <a:solidFill>
                  <a:srgbClr val="000099"/>
                </a:solidFill>
              </a:rPr>
              <a:t>》 </a:t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/>
            </a:r>
            <a:br>
              <a:rPr lang="en-US" altLang="zh-CN" sz="4000" b="1" dirty="0">
                <a:solidFill>
                  <a:srgbClr val="000099"/>
                </a:solidFill>
              </a:rPr>
            </a:br>
            <a:r>
              <a:rPr lang="en-US" altLang="zh-CN" sz="4000" b="1" dirty="0">
                <a:solidFill>
                  <a:srgbClr val="000099"/>
                </a:solidFill>
              </a:rPr>
              <a:t>《</a:t>
            </a:r>
            <a:r>
              <a:rPr lang="zh-CN" altLang="en-US" sz="4000" b="1" dirty="0">
                <a:solidFill>
                  <a:srgbClr val="000099"/>
                </a:solidFill>
              </a:rPr>
              <a:t>三国志</a:t>
            </a:r>
            <a:r>
              <a:rPr lang="en-US" altLang="zh-CN" sz="4000" b="1" dirty="0">
                <a:solidFill>
                  <a:srgbClr val="000099"/>
                </a:solidFill>
              </a:rPr>
              <a:t>》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555875" y="188641"/>
            <a:ext cx="2879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b="1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前四史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563938" y="1700213"/>
            <a:ext cx="46815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司马迁　西汉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635375" y="2924175"/>
            <a:ext cx="46815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班固　　东汉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3635375" y="4076700"/>
            <a:ext cx="46815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范晔　　南朝宋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779838" y="5300663"/>
            <a:ext cx="46815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陈寿　　西晋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  <p:bldP spid="31749" grpId="0"/>
      <p:bldP spid="31750" grpId="0"/>
      <p:bldP spid="31751" grpId="0"/>
      <p:bldP spid="3175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9144000" cy="5544914"/>
          </a:xfrm>
        </p:spPr>
        <p:txBody>
          <a:bodyPr/>
          <a:lstStyle/>
          <a:p>
            <a:r>
              <a:rPr lang="zh-CN" altLang="en-US" sz="2600" b="1" dirty="0">
                <a:solidFill>
                  <a:srgbClr val="333399"/>
                </a:solidFill>
                <a:ea typeface="黑体" pitchFamily="2" charset="-122"/>
              </a:rPr>
              <a:t>　　</a:t>
            </a:r>
            <a:r>
              <a:rPr lang="zh-CN" altLang="en-US" sz="3600" b="1" dirty="0"/>
              <a:t>伦奉公尽节，言事无所依违。诸子或时谏止，辄叱遣之，吏人奏记及便宜者，亦并封上，其无私若此。性质悫，少文采，在位以贞白称，时人方之前朝贡禹。然少蕴藉，不修威仪，亦以此见轻。或问伦曰：“公有私乎？”对曰：“昔人有与吾千里马者，吾虽不受，每三公有所选举，心不能忘，而亦终不用也。吾兄子常病，一夜十往，退而安寝；吾子有疾，虽不省视而竟夕不眠。若是者，岂可谓无私乎？”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2555875" y="188640"/>
            <a:ext cx="29527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私   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1547813" y="333375"/>
            <a:ext cx="568801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35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（一</a:t>
            </a:r>
            <a:r>
              <a:rPr lang="zh-CN" altLang="en-US" sz="3500" b="1" dirty="0" smtClean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）字</a:t>
            </a:r>
            <a:r>
              <a:rPr lang="zh-CN" altLang="en-US" sz="35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词释义明确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1042988" y="1557338"/>
            <a:ext cx="13684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3800" b="1">
                <a:solidFill>
                  <a:srgbClr val="333399"/>
                </a:solidFill>
                <a:latin typeface="Garamond" pitchFamily="18" charset="0"/>
                <a:ea typeface="华文新魏" pitchFamily="2" charset="-122"/>
              </a:rPr>
              <a:t>奉：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971550" y="2708275"/>
            <a:ext cx="1368425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3800" b="1">
                <a:solidFill>
                  <a:srgbClr val="333399"/>
                </a:solidFill>
                <a:latin typeface="Garamond" pitchFamily="18" charset="0"/>
                <a:ea typeface="华文新魏" pitchFamily="2" charset="-122"/>
              </a:rPr>
              <a:t>节：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2124075" y="1557338"/>
            <a:ext cx="13684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3800" b="1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遵守</a:t>
            </a: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2195513" y="2781300"/>
            <a:ext cx="45354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3800" b="1" dirty="0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保持节操，名作动</a:t>
            </a:r>
          </a:p>
        </p:txBody>
      </p:sp>
      <p:sp>
        <p:nvSpPr>
          <p:cNvPr id="153607" name="Rectangle 7"/>
          <p:cNvSpPr>
            <a:spLocks noChangeArrowheads="1"/>
          </p:cNvSpPr>
          <p:nvPr/>
        </p:nvSpPr>
        <p:spPr bwMode="auto">
          <a:xfrm>
            <a:off x="539750" y="3933825"/>
            <a:ext cx="19431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200" b="1">
                <a:solidFill>
                  <a:srgbClr val="336600"/>
                </a:solidFill>
                <a:latin typeface="Garamond" pitchFamily="18" charset="0"/>
                <a:ea typeface="华文新魏" pitchFamily="2" charset="-122"/>
              </a:rPr>
              <a:t>言</a:t>
            </a:r>
            <a:r>
              <a:rPr lang="zh-CN" altLang="en-US" sz="4200" b="1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事</a:t>
            </a:r>
            <a:r>
              <a:rPr lang="zh-CN" altLang="en-US" sz="4200" b="1">
                <a:solidFill>
                  <a:srgbClr val="333399"/>
                </a:solidFill>
                <a:latin typeface="Garamond" pitchFamily="18" charset="0"/>
                <a:ea typeface="华文新魏" pitchFamily="2" charset="-122"/>
              </a:rPr>
              <a:t>：</a:t>
            </a:r>
          </a:p>
        </p:txBody>
      </p:sp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2268538" y="3933825"/>
            <a:ext cx="504031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200" b="1">
                <a:solidFill>
                  <a:srgbClr val="336600"/>
                </a:solidFill>
                <a:latin typeface="Garamond" pitchFamily="18" charset="0"/>
                <a:ea typeface="华文新魏" pitchFamily="2" charset="-122"/>
              </a:rPr>
              <a:t>说话</a:t>
            </a:r>
            <a:r>
              <a:rPr lang="zh-CN" altLang="en-US" sz="4200" b="1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办事，名作动</a:t>
            </a:r>
          </a:p>
        </p:txBody>
      </p:sp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468313" y="5086350"/>
            <a:ext cx="19431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200" b="1">
                <a:solidFill>
                  <a:srgbClr val="336600"/>
                </a:solidFill>
                <a:latin typeface="Garamond" pitchFamily="18" charset="0"/>
                <a:ea typeface="华文新魏" pitchFamily="2" charset="-122"/>
              </a:rPr>
              <a:t>或</a:t>
            </a:r>
            <a:r>
              <a:rPr lang="zh-CN" altLang="en-US" sz="4200" b="1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时</a:t>
            </a:r>
            <a:r>
              <a:rPr lang="zh-CN" altLang="en-US" sz="4200" b="1">
                <a:solidFill>
                  <a:srgbClr val="333399"/>
                </a:solidFill>
                <a:latin typeface="Garamond" pitchFamily="18" charset="0"/>
                <a:ea typeface="华文新魏" pitchFamily="2" charset="-122"/>
              </a:rPr>
              <a:t>：</a:t>
            </a:r>
          </a:p>
        </p:txBody>
      </p:sp>
      <p:sp>
        <p:nvSpPr>
          <p:cNvPr id="153610" name="Rectangle 10"/>
          <p:cNvSpPr>
            <a:spLocks noChangeArrowheads="1"/>
          </p:cNvSpPr>
          <p:nvPr/>
        </p:nvSpPr>
        <p:spPr bwMode="auto">
          <a:xfrm>
            <a:off x="2268538" y="5084763"/>
            <a:ext cx="410368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200" b="1">
                <a:solidFill>
                  <a:srgbClr val="336600"/>
                </a:solidFill>
                <a:latin typeface="Garamond" pitchFamily="18" charset="0"/>
                <a:ea typeface="华文新魏" pitchFamily="2" charset="-122"/>
              </a:rPr>
              <a:t>有的人</a:t>
            </a:r>
            <a:r>
              <a:rPr lang="zh-CN" altLang="en-US" sz="4200" b="1">
                <a:solidFill>
                  <a:srgbClr val="993300"/>
                </a:solidFill>
                <a:latin typeface="Garamond" pitchFamily="18" charset="0"/>
                <a:ea typeface="华文新魏" pitchFamily="2" charset="-122"/>
              </a:rPr>
              <a:t>有时候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5" grpId="0"/>
      <p:bldP spid="153606" grpId="0"/>
      <p:bldP spid="153608" grpId="0"/>
      <p:bldP spid="1536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16" name="Rectangle 12"/>
          <p:cNvSpPr>
            <a:spLocks noChangeArrowheads="1"/>
          </p:cNvSpPr>
          <p:nvPr/>
        </p:nvSpPr>
        <p:spPr bwMode="auto">
          <a:xfrm>
            <a:off x="2627313" y="1341438"/>
            <a:ext cx="352901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993300"/>
                </a:solidFill>
                <a:ea typeface="华文新魏" pitchFamily="2" charset="-122"/>
              </a:rPr>
              <a:t>比拟，比作</a:t>
            </a:r>
          </a:p>
        </p:txBody>
      </p:sp>
      <p:sp>
        <p:nvSpPr>
          <p:cNvPr id="149517" name="Rectangle 13"/>
          <p:cNvSpPr>
            <a:spLocks noChangeArrowheads="1"/>
          </p:cNvSpPr>
          <p:nvPr/>
        </p:nvSpPr>
        <p:spPr bwMode="auto">
          <a:xfrm>
            <a:off x="1258888" y="1341438"/>
            <a:ext cx="13684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333399"/>
                </a:solidFill>
                <a:ea typeface="华文新魏" pitchFamily="2" charset="-122"/>
              </a:rPr>
              <a:t>方：</a:t>
            </a:r>
          </a:p>
        </p:txBody>
      </p:sp>
      <p:sp>
        <p:nvSpPr>
          <p:cNvPr id="149518" name="Rectangle 14"/>
          <p:cNvSpPr>
            <a:spLocks noChangeArrowheads="1"/>
          </p:cNvSpPr>
          <p:nvPr/>
        </p:nvSpPr>
        <p:spPr bwMode="auto">
          <a:xfrm>
            <a:off x="2987675" y="2492375"/>
            <a:ext cx="2233613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993300"/>
                </a:solidFill>
                <a:ea typeface="华文新魏" pitchFamily="2" charset="-122"/>
              </a:rPr>
              <a:t>被看轻</a:t>
            </a:r>
          </a:p>
        </p:txBody>
      </p:sp>
      <p:sp>
        <p:nvSpPr>
          <p:cNvPr id="149519" name="Rectangle 15"/>
          <p:cNvSpPr>
            <a:spLocks noChangeArrowheads="1"/>
          </p:cNvSpPr>
          <p:nvPr/>
        </p:nvSpPr>
        <p:spPr bwMode="auto">
          <a:xfrm>
            <a:off x="827088" y="2420938"/>
            <a:ext cx="20875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333399"/>
                </a:solidFill>
                <a:ea typeface="华文新魏" pitchFamily="2" charset="-122"/>
              </a:rPr>
              <a:t>见轻：</a:t>
            </a:r>
          </a:p>
        </p:txBody>
      </p:sp>
      <p:sp>
        <p:nvSpPr>
          <p:cNvPr id="149520" name="Rectangle 16"/>
          <p:cNvSpPr>
            <a:spLocks noChangeArrowheads="1"/>
          </p:cNvSpPr>
          <p:nvPr/>
        </p:nvSpPr>
        <p:spPr bwMode="auto">
          <a:xfrm>
            <a:off x="2987675" y="3573463"/>
            <a:ext cx="194468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993300"/>
                </a:solidFill>
                <a:ea typeface="华文新魏" pitchFamily="2" charset="-122"/>
              </a:rPr>
              <a:t>探望</a:t>
            </a:r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827088" y="3500438"/>
            <a:ext cx="20891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333399"/>
                </a:solidFill>
                <a:ea typeface="华文新魏" pitchFamily="2" charset="-122"/>
              </a:rPr>
              <a:t>省视：</a:t>
            </a:r>
          </a:p>
        </p:txBody>
      </p:sp>
      <p:sp>
        <p:nvSpPr>
          <p:cNvPr id="149522" name="Rectangle 18"/>
          <p:cNvSpPr>
            <a:spLocks noChangeArrowheads="1"/>
          </p:cNvSpPr>
          <p:nvPr/>
        </p:nvSpPr>
        <p:spPr bwMode="auto">
          <a:xfrm>
            <a:off x="3059113" y="4508500"/>
            <a:ext cx="20891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993300"/>
                </a:solidFill>
                <a:ea typeface="华文新魏" pitchFamily="2" charset="-122"/>
              </a:rPr>
              <a:t>整晚</a:t>
            </a:r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827088" y="4508500"/>
            <a:ext cx="208756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333399"/>
                </a:solidFill>
                <a:ea typeface="华文新魏" pitchFamily="2" charset="-122"/>
              </a:rPr>
              <a:t>竟夕：</a:t>
            </a:r>
          </a:p>
        </p:txBody>
      </p:sp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1403350" y="5516563"/>
            <a:ext cx="9159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修</a:t>
            </a:r>
            <a:r>
              <a:rPr lang="en-US" altLang="zh-CN" sz="4400" b="1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:</a:t>
            </a:r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3132138" y="5445125"/>
            <a:ext cx="19446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>
                <a:solidFill>
                  <a:srgbClr val="993300"/>
                </a:solidFill>
                <a:ea typeface="华文新魏" pitchFamily="2" charset="-122"/>
              </a:rPr>
              <a:t>修饰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6" grpId="0"/>
      <p:bldP spid="149518" grpId="0"/>
      <p:bldP spid="149520" grpId="0"/>
      <p:bldP spid="149522" grpId="0"/>
      <p:bldP spid="1495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395288" y="2132013"/>
            <a:ext cx="136683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便宜</a:t>
            </a: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2195513" y="1700213"/>
            <a:ext cx="6948487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古义：</a:t>
            </a:r>
            <a:r>
              <a:rPr lang="en-US" altLang="zh-CN" sz="3600" b="1" dirty="0" err="1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biànyí</a:t>
            </a:r>
            <a:r>
              <a:rPr lang="zh-CN" altLang="en-US" sz="36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。　指对国家有利的事。</a:t>
            </a:r>
          </a:p>
        </p:txBody>
      </p:sp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468313" y="4579938"/>
            <a:ext cx="15113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选举</a:t>
            </a:r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2124075" y="4221163"/>
            <a:ext cx="54006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古义：</a:t>
            </a:r>
            <a:r>
              <a:rPr lang="zh-CN" altLang="en-US" sz="36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指选拔举用贤能。</a:t>
            </a: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2195513" y="2995613"/>
            <a:ext cx="640873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今义：</a:t>
            </a:r>
            <a:r>
              <a:rPr lang="en-US" altLang="zh-CN" sz="3600" b="1" dirty="0" err="1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piányi</a:t>
            </a:r>
            <a:r>
              <a:rPr lang="zh-CN" altLang="en-US" sz="36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。　指价钱低。</a:t>
            </a: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124075" y="5013325"/>
            <a:ext cx="63373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今义：</a:t>
            </a:r>
            <a:r>
              <a:rPr lang="zh-CN" altLang="en-US" sz="36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用投票等表决方式选出代表负责人。</a:t>
            </a:r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1743075" y="2570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48490" name="AutoShape 10"/>
          <p:cNvSpPr>
            <a:spLocks/>
          </p:cNvSpPr>
          <p:nvPr/>
        </p:nvSpPr>
        <p:spPr bwMode="auto">
          <a:xfrm>
            <a:off x="1763713" y="1987550"/>
            <a:ext cx="287337" cy="1081088"/>
          </a:xfrm>
          <a:prstGeom prst="leftBrace">
            <a:avLst>
              <a:gd name="adj1" fmla="val 3135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8491" name="AutoShape 11"/>
          <p:cNvSpPr>
            <a:spLocks/>
          </p:cNvSpPr>
          <p:nvPr/>
        </p:nvSpPr>
        <p:spPr bwMode="auto">
          <a:xfrm>
            <a:off x="1835150" y="45085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1908175" y="188641"/>
            <a:ext cx="5040313" cy="108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（二</a:t>
            </a:r>
            <a:r>
              <a:rPr lang="zh-CN" altLang="en-US" sz="4200" b="1" dirty="0" smtClean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）古</a:t>
            </a:r>
            <a:r>
              <a:rPr lang="zh-CN" altLang="en-US" sz="4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今异义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/>
      <p:bldP spid="148484" grpId="0"/>
      <p:bldP spid="148485" grpId="0"/>
      <p:bldP spid="148486" grpId="0"/>
      <p:bldP spid="148487" grpId="0"/>
      <p:bldP spid="148488" grpId="0"/>
      <p:bldP spid="148490" grpId="0" animBg="1"/>
      <p:bldP spid="14849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r>
              <a:rPr lang="en-US" altLang="zh-CN" dirty="0"/>
              <a:t>                            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   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伦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奉公尽节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言事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无所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依违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。诸子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时谏止，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辄叱遣之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，吏人</a:t>
            </a:r>
            <a:r>
              <a:rPr lang="zh-CN" altLang="en-US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奏记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及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便宜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者，亦</a:t>
            </a:r>
            <a:r>
              <a:rPr lang="zh-CN" altLang="en-US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并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封上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，其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无私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若此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性质悫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，少文采，在位以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贞白称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，时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之前朝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贡禹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。然少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蕴藉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不修威仪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，亦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此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见轻。</a:t>
            </a:r>
          </a:p>
        </p:txBody>
      </p:sp>
      <p:sp>
        <p:nvSpPr>
          <p:cNvPr id="169987" name="Text Box 3"/>
          <p:cNvSpPr txBox="1">
            <a:spLocks noChangeArrowheads="1"/>
          </p:cNvSpPr>
          <p:nvPr/>
        </p:nvSpPr>
        <p:spPr bwMode="auto">
          <a:xfrm>
            <a:off x="250825" y="1052513"/>
            <a:ext cx="2659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奉公守法竭尽忠诚</a:t>
            </a: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2987675" y="1125538"/>
            <a:ext cx="216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说话办事</a:t>
            </a:r>
          </a:p>
        </p:txBody>
      </p:sp>
      <p:sp>
        <p:nvSpPr>
          <p:cNvPr id="169989" name="Text Box 5"/>
          <p:cNvSpPr txBox="1">
            <a:spLocks noChangeArrowheads="1"/>
          </p:cNvSpPr>
          <p:nvPr/>
        </p:nvSpPr>
        <p:spPr bwMode="auto">
          <a:xfrm>
            <a:off x="4572000" y="112553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违背法规</a:t>
            </a:r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6660232" y="1196752"/>
            <a:ext cx="9474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有人</a:t>
            </a:r>
          </a:p>
        </p:txBody>
      </p:sp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179388" y="1916832"/>
            <a:ext cx="23391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（他）就斥责并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让他们走开</a:t>
            </a:r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2771775" y="1988840"/>
            <a:ext cx="14157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陈述的书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面意见</a:t>
            </a: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4211960" y="1988840"/>
            <a:ext cx="16377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指对国家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有利的事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6156176" y="2205038"/>
            <a:ext cx="1008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一并</a:t>
            </a:r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6948265" y="2198688"/>
            <a:ext cx="165598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封好呈上</a:t>
            </a:r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900113" y="342900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像这样</a:t>
            </a:r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2195736" y="3140968"/>
            <a:ext cx="936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本性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朴实</a:t>
            </a:r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2915816" y="3140968"/>
            <a:ext cx="21602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400" b="1" dirty="0" err="1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qu</a:t>
            </a:r>
            <a:r>
              <a:rPr lang="en-US" altLang="en-US" sz="2400" b="1" dirty="0" err="1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è</a:t>
            </a:r>
            <a:r>
              <a:rPr lang="en-US" altLang="zh-CN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恭谨、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诚实</a:t>
            </a:r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6084169" y="3357563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清廉</a:t>
            </a:r>
          </a:p>
        </p:txBody>
      </p:sp>
      <p:sp>
        <p:nvSpPr>
          <p:cNvPr id="170000" name="Text Box 16"/>
          <p:cNvSpPr txBox="1">
            <a:spLocks noChangeArrowheads="1"/>
          </p:cNvSpPr>
          <p:nvPr/>
        </p:nvSpPr>
        <p:spPr bwMode="auto">
          <a:xfrm>
            <a:off x="7236297" y="3429000"/>
            <a:ext cx="8640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著称</a:t>
            </a: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250825" y="4293096"/>
            <a:ext cx="1584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比拟、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比作</a:t>
            </a:r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1692275" y="4293096"/>
            <a:ext cx="20409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西汉大臣，以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明经洁行著称</a:t>
            </a:r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4572001" y="4575175"/>
            <a:ext cx="8640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宽容</a:t>
            </a:r>
          </a:p>
        </p:txBody>
      </p:sp>
      <p:sp>
        <p:nvSpPr>
          <p:cNvPr id="170004" name="Text Box 20"/>
          <p:cNvSpPr txBox="1">
            <a:spLocks noChangeArrowheads="1"/>
          </p:cNvSpPr>
          <p:nvPr/>
        </p:nvSpPr>
        <p:spPr bwMode="auto">
          <a:xfrm>
            <a:off x="5632450" y="4293096"/>
            <a:ext cx="2031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不修整自己的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威严仪表</a:t>
            </a:r>
          </a:p>
        </p:txBody>
      </p:sp>
      <p:sp>
        <p:nvSpPr>
          <p:cNvPr id="170005" name="Text Box 21"/>
          <p:cNvSpPr txBox="1">
            <a:spLocks noChangeArrowheads="1"/>
          </p:cNvSpPr>
          <p:nvPr/>
        </p:nvSpPr>
        <p:spPr bwMode="auto">
          <a:xfrm>
            <a:off x="7956377" y="4653136"/>
            <a:ext cx="11876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因为</a:t>
            </a:r>
          </a:p>
        </p:txBody>
      </p:sp>
      <p:sp>
        <p:nvSpPr>
          <p:cNvPr id="170006" name="Text Box 22"/>
          <p:cNvSpPr txBox="1">
            <a:spLocks noChangeArrowheads="1"/>
          </p:cNvSpPr>
          <p:nvPr/>
        </p:nvSpPr>
        <p:spPr bwMode="auto">
          <a:xfrm>
            <a:off x="539553" y="5732463"/>
            <a:ext cx="13681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被看轻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83768" y="26064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私心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9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9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9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9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69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69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6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69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16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16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2" dur="2000"/>
                                        <p:tgtEl>
                                          <p:spTgt spid="169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7" dur="2000"/>
                                        <p:tgtEl>
                                          <p:spTgt spid="170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17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17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500"/>
                                        <p:tgtEl>
                                          <p:spTgt spid="170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7" dur="2000"/>
                                        <p:tgtEl>
                                          <p:spTgt spid="170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2" dur="2000"/>
                                        <p:tgtEl>
                                          <p:spTgt spid="170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7" dur="500"/>
                                        <p:tgtEl>
                                          <p:spTgt spid="170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 build="p"/>
      <p:bldP spid="169987" grpId="0"/>
      <p:bldP spid="169988" grpId="0"/>
      <p:bldP spid="169989" grpId="0"/>
      <p:bldP spid="169990" grpId="0"/>
      <p:bldP spid="169991" grpId="0"/>
      <p:bldP spid="169992" grpId="0"/>
      <p:bldP spid="169993" grpId="0"/>
      <p:bldP spid="169994" grpId="0"/>
      <p:bldP spid="169995" grpId="0"/>
      <p:bldP spid="169996" grpId="0"/>
      <p:bldP spid="169997" grpId="0"/>
      <p:bldP spid="169998" grpId="0"/>
      <p:bldP spid="169999" grpId="0"/>
      <p:bldP spid="170000" grpId="0"/>
      <p:bldP spid="170001" grpId="0"/>
      <p:bldP spid="170002" grpId="0"/>
      <p:bldP spid="170003" grpId="0"/>
      <p:bldP spid="170004" grpId="0"/>
      <p:bldP spid="170005" grpId="0"/>
      <p:bldP spid="17000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或问伦曰：“公有私乎？”对曰：“昔人有与吾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千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里马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者，吾虽不受，每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三公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所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选举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心不能忘，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而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亦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终不用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也。吾兄子常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病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，一夜十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往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，退而安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寝；吾子有疾，虽不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省视</a:t>
            </a:r>
            <a:r>
              <a:rPr lang="zh-CN" altLang="en-US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而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竟夕不眠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若是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者，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岂可谓无私乎？”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539552" y="1772816"/>
            <a:ext cx="55024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东汉以太尉、司徒、司空</a:t>
            </a:r>
            <a:r>
              <a:rPr lang="zh-CN" altLang="en-US" sz="20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为三</a:t>
            </a:r>
            <a:r>
              <a:rPr lang="zh-CN" altLang="en-US" sz="20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公，为共同负责军政的</a:t>
            </a:r>
            <a:r>
              <a:rPr lang="zh-CN" altLang="en-US" sz="20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最高</a:t>
            </a:r>
            <a:r>
              <a:rPr lang="zh-CN" altLang="en-US" sz="20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长官相当于宰相，代指朝廷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5795963" y="1844824"/>
            <a:ext cx="1728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选贤任能</a:t>
            </a:r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0" y="2852738"/>
            <a:ext cx="118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1043608" y="2852738"/>
            <a:ext cx="29684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始终没有任用（他）</a:t>
            </a:r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6300192" y="3068959"/>
            <a:ext cx="9927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去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4572000" y="2781300"/>
            <a:ext cx="1800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生病（病</a:t>
            </a:r>
          </a:p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得很重）</a:t>
            </a:r>
          </a:p>
        </p:txBody>
      </p:sp>
      <p:sp>
        <p:nvSpPr>
          <p:cNvPr id="171017" name="Text Box 9"/>
          <p:cNvSpPr txBox="1">
            <a:spLocks noChangeArrowheads="1"/>
          </p:cNvSpPr>
          <p:nvPr/>
        </p:nvSpPr>
        <p:spPr bwMode="auto">
          <a:xfrm>
            <a:off x="3635897" y="4149080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探望</a:t>
            </a:r>
          </a:p>
        </p:txBody>
      </p:sp>
      <p:sp>
        <p:nvSpPr>
          <p:cNvPr id="171018" name="Text Box 10"/>
          <p:cNvSpPr txBox="1">
            <a:spLocks noChangeArrowheads="1"/>
          </p:cNvSpPr>
          <p:nvPr/>
        </p:nvSpPr>
        <p:spPr bwMode="auto">
          <a:xfrm>
            <a:off x="4572000" y="4293096"/>
            <a:ext cx="432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但</a:t>
            </a:r>
          </a:p>
        </p:txBody>
      </p:sp>
      <p:sp>
        <p:nvSpPr>
          <p:cNvPr id="171019" name="Text Box 11"/>
          <p:cNvSpPr txBox="1">
            <a:spLocks noChangeArrowheads="1"/>
          </p:cNvSpPr>
          <p:nvPr/>
        </p:nvSpPr>
        <p:spPr bwMode="auto">
          <a:xfrm>
            <a:off x="5076056" y="4293095"/>
            <a:ext cx="21565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整夜睡不着觉</a:t>
            </a:r>
          </a:p>
        </p:txBody>
      </p:sp>
      <p:sp>
        <p:nvSpPr>
          <p:cNvPr id="171020" name="Text Box 12"/>
          <p:cNvSpPr txBox="1">
            <a:spLocks noChangeArrowheads="1"/>
          </p:cNvSpPr>
          <p:nvPr/>
        </p:nvSpPr>
        <p:spPr bwMode="auto">
          <a:xfrm>
            <a:off x="7092281" y="4343718"/>
            <a:ext cx="17278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像这样</a:t>
            </a:r>
          </a:p>
        </p:txBody>
      </p:sp>
      <p:sp>
        <p:nvSpPr>
          <p:cNvPr id="171021" name="Text Box 13"/>
          <p:cNvSpPr txBox="1">
            <a:spLocks noChangeArrowheads="1"/>
          </p:cNvSpPr>
          <p:nvPr/>
        </p:nvSpPr>
        <p:spPr bwMode="auto">
          <a:xfrm>
            <a:off x="323850" y="5367338"/>
            <a:ext cx="353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难道可以说没有私心吗？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1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1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1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1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1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1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17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17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17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 build="p"/>
      <p:bldP spid="171011" grpId="0"/>
      <p:bldP spid="171012" grpId="0"/>
      <p:bldP spid="171013" grpId="0"/>
      <p:bldP spid="171014" grpId="0"/>
      <p:bldP spid="171015" grpId="0"/>
      <p:bldP spid="171016" grpId="0"/>
      <p:bldP spid="171017" grpId="0"/>
      <p:bldP spid="171018" grpId="0"/>
      <p:bldP spid="171019" grpId="0"/>
      <p:bldP spid="171020" grpId="0"/>
      <p:bldP spid="17102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80400" cy="5067300"/>
          </a:xfrm>
        </p:spPr>
        <p:txBody>
          <a:bodyPr/>
          <a:lstStyle/>
          <a:p>
            <a:r>
              <a:rPr lang="zh-CN" altLang="en-US" sz="3600" b="1" dirty="0">
                <a:solidFill>
                  <a:srgbClr val="333399"/>
                </a:solidFill>
                <a:ea typeface="楷体_GB2312" pitchFamily="49" charset="-122"/>
              </a:rPr>
              <a:t>　　</a:t>
            </a:r>
            <a:r>
              <a:rPr lang="zh-CN" altLang="en-US" sz="3600" b="1" dirty="0"/>
              <a:t>第五伦一心奉公，尽守节操，上书论说政事从不阿附违心。他的儿子们经常劝他不要这样，他就予以训斥并赶走他们，吏员们的上奏及对国家有利的上奏之事，也一并封好上报，第五伦就是这样公正无私。他天性质朴诚实，没有文采雕饰，任职以贞洁清白着称，当时的人把他比作前代的贡禹。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700338" y="188640"/>
            <a:ext cx="33131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译文参照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40768"/>
            <a:ext cx="8497192" cy="4752057"/>
          </a:xfrm>
        </p:spPr>
        <p:txBody>
          <a:bodyPr/>
          <a:lstStyle/>
          <a:p>
            <a:r>
              <a:rPr lang="zh-CN" altLang="en-US" sz="3500" b="1" dirty="0"/>
              <a:t>然而他对人对事不太宽容，缺少威严仪表，也因为这样而受人轻视。有人问第五伦说：</a:t>
            </a:r>
            <a:r>
              <a:rPr lang="en-US" altLang="zh-CN" sz="3500" b="1" dirty="0"/>
              <a:t>"</a:t>
            </a:r>
            <a:r>
              <a:rPr lang="zh-CN" altLang="en-US" sz="3500" b="1" dirty="0"/>
              <a:t>您有私心吗？</a:t>
            </a:r>
            <a:r>
              <a:rPr lang="en-US" altLang="zh-CN" sz="3500" b="1" dirty="0"/>
              <a:t>"</a:t>
            </a:r>
            <a:r>
              <a:rPr lang="zh-CN" altLang="en-US" sz="3500" b="1" dirty="0"/>
              <a:t>回答道：</a:t>
            </a:r>
            <a:r>
              <a:rPr lang="en-US" altLang="zh-CN" sz="3500" b="1" dirty="0"/>
              <a:t>"</a:t>
            </a:r>
            <a:r>
              <a:rPr lang="zh-CN" altLang="en-US" sz="3500" b="1" dirty="0"/>
              <a:t>先前有人送我一匹千里马，我虽未接受，每次三公选拔举荐官员时，我心里都无法忘记此事，但始终没有任用此人。我哥哥的儿子常常生病，我一夜前去看望十次，回来后就安然入睡；我的儿子生病，虽然没去看望，却整夜难眠。像这样，怎么可以说没有私心呢？</a:t>
            </a:r>
            <a:r>
              <a:rPr lang="en-US" altLang="zh-CN" sz="3500" b="1" dirty="0"/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0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5291138" cy="836613"/>
          </a:xfrm>
        </p:spPr>
        <p:txBody>
          <a:bodyPr>
            <a:normAutofit fontScale="90000"/>
          </a:bodyPr>
          <a:lstStyle/>
          <a:p>
            <a:r>
              <a:rPr lang="zh-CN" altLang="en-US" sz="5000" b="1" dirty="0" smtClean="0">
                <a:latin typeface="华文新魏" pitchFamily="2" charset="-122"/>
                <a:ea typeface="华文新魏" pitchFamily="2" charset="-122"/>
              </a:rPr>
              <a:t>  段</a:t>
            </a:r>
            <a:r>
              <a:rPr lang="zh-CN" altLang="en-US" sz="5000" b="1" dirty="0">
                <a:latin typeface="华文新魏" pitchFamily="2" charset="-122"/>
                <a:ea typeface="华文新魏" pitchFamily="2" charset="-122"/>
              </a:rPr>
              <a:t>落层次</a:t>
            </a:r>
            <a:r>
              <a:rPr lang="zh-CN" altLang="en-US" b="1" dirty="0"/>
              <a:t> </a:t>
            </a: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250825" y="1402586"/>
            <a:ext cx="86042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一、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正面表现第五伦的奉公无私</a:t>
            </a:r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（自“伦奉公尽节</a:t>
            </a:r>
            <a:r>
              <a:rPr lang="en-US" altLang="zh-CN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亦以此见轻”）</a:t>
            </a:r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一是“诸子或时谏止，（第五伦）辄叱遣之” 。</a:t>
            </a:r>
          </a:p>
          <a:p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二是“吏人奏记便宜者，亦并封上”。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788024" y="116633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全文分成两层</a:t>
            </a: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250825" y="3336479"/>
            <a:ext cx="85693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用第五伦自己的话来证明他的真无私</a:t>
            </a:r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（自“或问伦曰</a:t>
            </a:r>
            <a:r>
              <a:rPr lang="en-US" altLang="zh-CN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32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岂可以谓无私乎？”）</a:t>
            </a:r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一是对故人的友情。二是对儿子的亲情。由此可知第五伦所谓的“私心”是人之常情。这样写，第五伦这个人物形象更加丰满，真实可信，这样的“私心”更能</a:t>
            </a: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突出他的真无私、真正的公正廉洁</a:t>
            </a:r>
            <a:r>
              <a:rPr lang="zh-CN" altLang="en-US" sz="3200" b="1" dirty="0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5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/>
      <p:bldP spid="158724" grpId="0"/>
      <p:bldP spid="15872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412875"/>
            <a:ext cx="7056438" cy="4824413"/>
          </a:xfrm>
          <a:noFill/>
          <a:ln/>
        </p:spPr>
      </p:pic>
      <p:sp>
        <p:nvSpPr>
          <p:cNvPr id="159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475656" y="332657"/>
            <a:ext cx="2602632" cy="504056"/>
          </a:xfrm>
          <a:noFill/>
          <a:ln/>
        </p:spPr>
        <p:txBody>
          <a:bodyPr>
            <a:normAutofit fontScale="90000"/>
          </a:bodyPr>
          <a:lstStyle/>
          <a:p>
            <a:r>
              <a:rPr lang="zh-CN" altLang="en-US" sz="5000" b="1" dirty="0">
                <a:latin typeface="华文新魏" pitchFamily="2" charset="-122"/>
                <a:ea typeface="华文新魏" pitchFamily="2" charset="-122"/>
              </a:rPr>
              <a:t>段落层次</a:t>
            </a:r>
            <a:r>
              <a:rPr lang="zh-CN" altLang="en-US" sz="5000" dirty="0"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7812088" y="2852738"/>
            <a:ext cx="70802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反衬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987675" y="116632"/>
            <a:ext cx="2838450" cy="983506"/>
          </a:xfrm>
        </p:spPr>
        <p:txBody>
          <a:bodyPr/>
          <a:lstStyle/>
          <a:p>
            <a:r>
              <a:rPr lang="zh-CN" altLang="en-US" sz="4600" b="1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生字识记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331913" y="1639888"/>
            <a:ext cx="6121400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333399"/>
                </a:solidFill>
                <a:latin typeface="黑体" pitchFamily="2" charset="-122"/>
                <a:ea typeface="黑体" pitchFamily="2" charset="-122"/>
              </a:rPr>
              <a:t>评</a:t>
            </a: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骘         </a:t>
            </a:r>
            <a:r>
              <a:rPr kumimoji="1" lang="zh-CN" altLang="en-US" sz="4400" b="1" dirty="0">
                <a:solidFill>
                  <a:srgbClr val="333399"/>
                </a:solidFill>
                <a:latin typeface="黑体" pitchFamily="2" charset="-122"/>
                <a:ea typeface="黑体" pitchFamily="2" charset="-122"/>
              </a:rPr>
              <a:t>复</a:t>
            </a: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辟</a:t>
            </a:r>
          </a:p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谒</a:t>
            </a:r>
            <a:r>
              <a:rPr kumimoji="1" lang="zh-CN" altLang="en-US" sz="4400" b="1" dirty="0">
                <a:solidFill>
                  <a:srgbClr val="333399"/>
                </a:solidFill>
                <a:latin typeface="黑体" pitchFamily="2" charset="-122"/>
                <a:ea typeface="黑体" pitchFamily="2" charset="-122"/>
              </a:rPr>
              <a:t>见</a:t>
            </a: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         遗</a:t>
            </a:r>
          </a:p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涿</a:t>
            </a:r>
            <a:r>
              <a:rPr kumimoji="1" lang="zh-CN" altLang="en-US" sz="4400" b="1" dirty="0">
                <a:solidFill>
                  <a:srgbClr val="333399"/>
                </a:solidFill>
                <a:latin typeface="黑体" pitchFamily="2" charset="-122"/>
                <a:ea typeface="黑体" pitchFamily="2" charset="-122"/>
              </a:rPr>
              <a:t>郡</a:t>
            </a: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         辄           </a:t>
            </a:r>
          </a:p>
          <a:p>
            <a:pPr>
              <a:spcBef>
                <a:spcPct val="50000"/>
              </a:spcBef>
            </a:pP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便</a:t>
            </a:r>
            <a:r>
              <a:rPr kumimoji="1" lang="zh-CN" altLang="en-US" sz="4400" b="1" dirty="0">
                <a:solidFill>
                  <a:srgbClr val="333399"/>
                </a:solidFill>
                <a:latin typeface="黑体" pitchFamily="2" charset="-122"/>
                <a:ea typeface="黑体" pitchFamily="2" charset="-122"/>
              </a:rPr>
              <a:t>宜         质</a:t>
            </a:r>
            <a:r>
              <a:rPr kumimoji="1" lang="zh-CN" altLang="en-US" sz="4400" b="1" dirty="0">
                <a:solidFill>
                  <a:srgbClr val="336600"/>
                </a:solidFill>
                <a:latin typeface="黑体" pitchFamily="2" charset="-122"/>
                <a:ea typeface="黑体" pitchFamily="2" charset="-122"/>
              </a:rPr>
              <a:t>悫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16238" y="1628775"/>
            <a:ext cx="15113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zhì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771775" y="3500438"/>
            <a:ext cx="1800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zhuō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659563" y="1557338"/>
            <a:ext cx="13668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bì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443663" y="3573463"/>
            <a:ext cx="1800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zhé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843213" y="4581525"/>
            <a:ext cx="1657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biàn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372225" y="4581525"/>
            <a:ext cx="15128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què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2843213" y="2492375"/>
            <a:ext cx="1397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yè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372225" y="2565400"/>
            <a:ext cx="1397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800" b="1">
                <a:solidFill>
                  <a:srgbClr val="FF0000"/>
                </a:solidFill>
                <a:latin typeface="Times New Roman" pitchFamily="18" charset="0"/>
              </a:rPr>
              <a:t>wèi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  <p:bldP spid="32774" grpId="0"/>
      <p:bldP spid="32775" grpId="0"/>
      <p:bldP spid="32776" grpId="0"/>
      <p:bldP spid="32777" grpId="0"/>
      <p:bldP spid="32779" grpId="0"/>
      <p:bldP spid="3278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142875" y="2565400"/>
            <a:ext cx="9001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第五伦的私心是自私的思想吗？为什么？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468313" y="3429000"/>
            <a:ext cx="8675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人天生具有的，属人之常情，人皆有之。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250825" y="1052513"/>
            <a:ext cx="619283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第五伦是个怎样的人？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468313" y="1770748"/>
            <a:ext cx="724749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奉公守法 、毫无私心，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清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正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廉明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051050" y="260350"/>
            <a:ext cx="47529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4200" b="1" dirty="0" smtClean="0">
                <a:solidFill>
                  <a:srgbClr val="336600"/>
                </a:solidFill>
                <a:latin typeface="Garamond" pitchFamily="18" charset="0"/>
                <a:ea typeface="楷体_GB2312" pitchFamily="49" charset="-122"/>
              </a:rPr>
              <a:t>整</a:t>
            </a:r>
            <a:r>
              <a:rPr lang="zh-CN" altLang="en-US" sz="4200" b="1" dirty="0">
                <a:solidFill>
                  <a:srgbClr val="336600"/>
                </a:solidFill>
                <a:latin typeface="Garamond" pitchFamily="18" charset="0"/>
                <a:ea typeface="楷体_GB2312" pitchFamily="49" charset="-122"/>
              </a:rPr>
              <a:t>体感悟</a:t>
            </a:r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250825" y="4149725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如何理解“岂可谓无私乎？”</a:t>
            </a:r>
          </a:p>
        </p:txBody>
      </p:sp>
      <p:sp>
        <p:nvSpPr>
          <p:cNvPr id="110602" name="Rectangle 10"/>
          <p:cNvSpPr>
            <a:spLocks noChangeArrowheads="1"/>
          </p:cNvSpPr>
          <p:nvPr/>
        </p:nvSpPr>
        <p:spPr bwMode="auto">
          <a:xfrm>
            <a:off x="323850" y="4941888"/>
            <a:ext cx="82089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zh-CN" altLang="en-US" sz="4000" b="1" dirty="0">
                <a:solidFill>
                  <a:srgbClr val="FF0000"/>
                </a:solidFill>
                <a:latin typeface="Garamond" pitchFamily="18" charset="0"/>
                <a:ea typeface="华文新魏" pitchFamily="2" charset="-122"/>
              </a:rPr>
              <a:t>　　</a:t>
            </a:r>
            <a:r>
              <a:rPr lang="zh-CN" altLang="en-US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用反问句式更能突出第五伦的公正无私。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/>
      <p:bldP spid="110597" grpId="0"/>
      <p:bldP spid="11060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84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本文题目是</a:t>
            </a: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私心</a:t>
            </a: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，而文章意在表现第五伦的公正无私心，你认为题目恰当吗？请简析理由，不少于</a:t>
            </a:r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个字。</a:t>
            </a: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755650" y="3933825"/>
            <a:ext cx="7632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333399"/>
                </a:solidFill>
                <a:ea typeface="楷体_GB2312" pitchFamily="49" charset="-122"/>
              </a:rPr>
              <a:t>　　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sz="4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反面衬托</a:t>
            </a: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的手法突出人物性格。用第五伦自己承认有“私心”，来衬托他的真无私。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844675"/>
            <a:ext cx="7921625" cy="4032250"/>
          </a:xfrm>
        </p:spPr>
        <p:txBody>
          <a:bodyPr/>
          <a:lstStyle/>
          <a:p>
            <a:r>
              <a:rPr lang="zh-CN" altLang="en-US" sz="4800" b="1" dirty="0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　</a:t>
            </a:r>
            <a:r>
              <a:rPr lang="zh-CN" altLang="en-US" sz="4800" b="1" dirty="0" smtClean="0"/>
              <a:t>通</a:t>
            </a:r>
            <a:r>
              <a:rPr lang="zh-CN" altLang="en-US" sz="4800" b="1" dirty="0"/>
              <a:t>过第五伦一心奉公，尽守节操，公正无私，来赞扬其高尚的无私的品质，进而以其私心反衬第五伦的情操。</a:t>
            </a:r>
            <a:r>
              <a:rPr lang="zh-CN" altLang="en-US" sz="4800" b="1" dirty="0">
                <a:solidFill>
                  <a:srgbClr val="333399"/>
                </a:solidFill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2195736" y="0"/>
            <a:ext cx="47305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5400" b="1" dirty="0" smtClean="0">
                <a:solidFill>
                  <a:srgbClr val="336600"/>
                </a:solidFill>
                <a:ea typeface="华文新魏" pitchFamily="2" charset="-122"/>
              </a:rPr>
              <a:t>归</a:t>
            </a:r>
            <a:r>
              <a:rPr lang="zh-CN" altLang="en-US" sz="5400" b="1" dirty="0">
                <a:solidFill>
                  <a:srgbClr val="336600"/>
                </a:solidFill>
                <a:ea typeface="华文新魏" pitchFamily="2" charset="-122"/>
              </a:rPr>
              <a:t>纳主题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539750" y="620713"/>
            <a:ext cx="8029575" cy="57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altLang="zh-CN" sz="4800" b="1" dirty="0">
              <a:solidFill>
                <a:srgbClr val="FF0000"/>
              </a:solidFill>
            </a:endParaRPr>
          </a:p>
          <a:p>
            <a:r>
              <a:rPr lang="en-US" altLang="zh-CN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用反面衬托的手法突出人物性格。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用第五伦自己承认有“私心”，来衬托他的真无私。</a:t>
            </a:r>
          </a:p>
          <a:p>
            <a:r>
              <a:rPr lang="en-US" altLang="zh-CN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．语言朴实、发人深省。“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岂可谓无私”发人深省，让读者扪心自省。</a:t>
            </a:r>
          </a:p>
          <a:p>
            <a:r>
              <a:rPr lang="en-US" altLang="zh-CN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．写作借鉴：</a:t>
            </a:r>
            <a:r>
              <a:rPr lang="zh-CN" altLang="en-US" sz="3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发人深省的语言，促人自省。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如第五伦有“私心”的两件事，使人扪心自问，促使每人都来挖掘自己深处的私心杂念。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1619672" y="1"/>
            <a:ext cx="4752528" cy="83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chemeClr val="tx2"/>
                </a:solidFill>
                <a:ea typeface="华文新魏" pitchFamily="2" charset="-122"/>
              </a:rPr>
              <a:t>写</a:t>
            </a:r>
            <a:r>
              <a:rPr lang="zh-CN" altLang="en-US" sz="4800" b="1" dirty="0">
                <a:solidFill>
                  <a:schemeClr val="tx2"/>
                </a:solidFill>
                <a:ea typeface="华文新魏" pitchFamily="2" charset="-122"/>
              </a:rPr>
              <a:t>作特点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27088" y="2060575"/>
            <a:ext cx="73453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5400" b="1" dirty="0">
                <a:solidFill>
                  <a:srgbClr val="333399"/>
                </a:solidFill>
                <a:ea typeface="华文行楷" pitchFamily="2" charset="-122"/>
              </a:rPr>
              <a:t>　　</a:t>
            </a:r>
            <a:r>
              <a:rPr lang="zh-CN" altLang="en-US" sz="5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你有私心吗？请你用一段一百字左右的文字把它表述出来。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660525" y="1"/>
            <a:ext cx="485775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zh-CN" altLang="en-US" sz="4400" b="1" dirty="0" smtClean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拓</a:t>
            </a:r>
            <a:r>
              <a:rPr lang="zh-CN" altLang="en-US" sz="44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展延伸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348375" y="2852936"/>
            <a:ext cx="1015663" cy="273630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dirty="0"/>
              <a:t>四     知</a:t>
            </a:r>
            <a:endParaRPr lang="zh-CN" altLang="en-US" sz="5400" dirty="0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979613" y="1268760"/>
            <a:ext cx="48958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ea typeface="隶书" pitchFamily="49" charset="-122"/>
              </a:rPr>
              <a:t>古 文 二 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3779838" y="1125538"/>
            <a:ext cx="467995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杨震，</a:t>
            </a:r>
            <a:r>
              <a:rPr lang="zh-CN" altLang="en-US" sz="4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东汉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高官，学问渊博，可与孔子相媲美，素有</a:t>
            </a:r>
            <a:r>
              <a:rPr lang="zh-CN" altLang="en-US" sz="4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“关西孔子”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之称 。杨震</a:t>
            </a:r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以为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官清廉名闻天下。 </a:t>
            </a:r>
          </a:p>
        </p:txBody>
      </p:sp>
      <p:pic>
        <p:nvPicPr>
          <p:cNvPr id="87043" name="Picture 3" descr="200609112316119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3635375" cy="4968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23728" y="18864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190DB3"/>
                </a:solidFill>
                <a:latin typeface="微软雅黑" pitchFamily="34" charset="-122"/>
                <a:ea typeface="微软雅黑" pitchFamily="34" charset="-122"/>
              </a:rPr>
              <a:t>人物介绍</a:t>
            </a:r>
            <a:endParaRPr lang="zh-CN" altLang="en-US" sz="3600" b="1" dirty="0">
              <a:solidFill>
                <a:srgbClr val="190DB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403648" y="188641"/>
            <a:ext cx="4104456" cy="648071"/>
          </a:xfrm>
        </p:spPr>
        <p:txBody>
          <a:bodyPr/>
          <a:lstStyle/>
          <a:p>
            <a:r>
              <a:rPr lang="zh-CN" altLang="en-US" sz="5900" b="1" dirty="0">
                <a:solidFill>
                  <a:srgbClr val="336600"/>
                </a:solidFill>
              </a:rPr>
              <a:t>题目解说</a:t>
            </a:r>
          </a:p>
        </p:txBody>
      </p:sp>
      <p:sp>
        <p:nvSpPr>
          <p:cNvPr id="138243" name="Rectangle 3"/>
          <p:cNvSpPr>
            <a:spLocks noChangeArrowheads="1"/>
          </p:cNvSpPr>
          <p:nvPr/>
        </p:nvSpPr>
        <p:spPr bwMode="auto">
          <a:xfrm>
            <a:off x="827088" y="3438525"/>
            <a:ext cx="75612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即</a:t>
            </a:r>
            <a:r>
              <a:rPr lang="en-US" altLang="zh-CN" sz="4800" b="1" dirty="0"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天知、神知、我知、子知</a:t>
            </a:r>
            <a:r>
              <a:rPr lang="en-US" altLang="zh-CN" sz="4800" b="1" dirty="0">
                <a:latin typeface="微软雅黑" pitchFamily="34" charset="-122"/>
                <a:ea typeface="微软雅黑" pitchFamily="34" charset="-122"/>
              </a:rPr>
              <a:t>"</a:t>
            </a:r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。题目是编者加的。 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2195513" y="2060575"/>
            <a:ext cx="3384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5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四知” 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/>
      <p:bldP spid="1382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1187624" y="1196752"/>
            <a:ext cx="56896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3800" b="1" dirty="0">
                <a:solidFill>
                  <a:srgbClr val="333399"/>
                </a:solidFill>
                <a:ea typeface="黑体" pitchFamily="2" charset="-122"/>
              </a:rPr>
              <a:t>（一）、字词释义</a:t>
            </a:r>
          </a:p>
        </p:txBody>
      </p:sp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755650" y="1773238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辟 ：</a:t>
            </a:r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4284663" y="1773238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举 ：</a:t>
            </a:r>
          </a:p>
        </p:txBody>
      </p:sp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755650" y="2708275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迁：</a:t>
            </a:r>
          </a:p>
        </p:txBody>
      </p:sp>
      <p:sp>
        <p:nvSpPr>
          <p:cNvPr id="147463" name="Text Box 7"/>
          <p:cNvSpPr txBox="1">
            <a:spLocks noChangeArrowheads="1"/>
          </p:cNvSpPr>
          <p:nvPr/>
        </p:nvSpPr>
        <p:spPr bwMode="auto">
          <a:xfrm>
            <a:off x="4284663" y="2781300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之：</a:t>
            </a:r>
          </a:p>
        </p:txBody>
      </p:sp>
      <p:sp>
        <p:nvSpPr>
          <p:cNvPr id="147464" name="Text Box 8"/>
          <p:cNvSpPr txBox="1">
            <a:spLocks noChangeArrowheads="1"/>
          </p:cNvSpPr>
          <p:nvPr/>
        </p:nvSpPr>
        <p:spPr bwMode="auto">
          <a:xfrm>
            <a:off x="755650" y="3573463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故：</a:t>
            </a:r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4284663" y="3573463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谒：</a:t>
            </a: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755650" y="4437063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怀：</a:t>
            </a:r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auto">
          <a:xfrm>
            <a:off x="4284663" y="4364038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遗：</a:t>
            </a:r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684213" y="5300663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转：</a:t>
            </a:r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4284663" y="5373688"/>
            <a:ext cx="1511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333399"/>
                </a:solidFill>
                <a:latin typeface="华文行楷" pitchFamily="2" charset="-122"/>
                <a:ea typeface="华文行楷" pitchFamily="2" charset="-122"/>
              </a:rPr>
              <a:t>厚：</a:t>
            </a: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2051050" y="170021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征召</a:t>
            </a: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5435600" y="1700213"/>
            <a:ext cx="3240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推举，选拔</a:t>
            </a:r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1979613" y="2636838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晋升</a:t>
            </a:r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5580063" y="2852738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到，往</a:t>
            </a:r>
          </a:p>
        </p:txBody>
      </p:sp>
      <p:sp>
        <p:nvSpPr>
          <p:cNvPr id="147474" name="Text Box 18"/>
          <p:cNvSpPr txBox="1">
            <a:spLocks noChangeArrowheads="1"/>
          </p:cNvSpPr>
          <p:nvPr/>
        </p:nvSpPr>
        <p:spPr bwMode="auto">
          <a:xfrm>
            <a:off x="1979613" y="357346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从前</a:t>
            </a:r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auto">
          <a:xfrm>
            <a:off x="5651500" y="3644900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拜见</a:t>
            </a:r>
          </a:p>
        </p:txBody>
      </p:sp>
      <p:sp>
        <p:nvSpPr>
          <p:cNvPr id="147476" name="Text Box 20"/>
          <p:cNvSpPr txBox="1">
            <a:spLocks noChangeArrowheads="1"/>
          </p:cNvSpPr>
          <p:nvPr/>
        </p:nvSpPr>
        <p:spPr bwMode="auto">
          <a:xfrm>
            <a:off x="2051050" y="4508500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揣着</a:t>
            </a:r>
          </a:p>
        </p:txBody>
      </p:sp>
      <p:sp>
        <p:nvSpPr>
          <p:cNvPr id="147477" name="Text Box 21"/>
          <p:cNvSpPr txBox="1">
            <a:spLocks noChangeArrowheads="1"/>
          </p:cNvSpPr>
          <p:nvPr/>
        </p:nvSpPr>
        <p:spPr bwMode="auto">
          <a:xfrm>
            <a:off x="5724525" y="443706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赠送</a:t>
            </a:r>
          </a:p>
        </p:txBody>
      </p:sp>
      <p:sp>
        <p:nvSpPr>
          <p:cNvPr id="147478" name="Text Box 22"/>
          <p:cNvSpPr txBox="1">
            <a:spLocks noChangeArrowheads="1"/>
          </p:cNvSpPr>
          <p:nvPr/>
        </p:nvSpPr>
        <p:spPr bwMode="auto">
          <a:xfrm>
            <a:off x="1979613" y="5229225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调动</a:t>
            </a:r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5724525" y="530066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3300"/>
                </a:solidFill>
                <a:latin typeface="黑体" pitchFamily="2" charset="-122"/>
                <a:ea typeface="黑体" pitchFamily="2" charset="-122"/>
              </a:rPr>
              <a:t>丰厚</a:t>
            </a:r>
          </a:p>
        </p:txBody>
      </p:sp>
      <p:sp>
        <p:nvSpPr>
          <p:cNvPr id="147480" name="Rectangle 24"/>
          <p:cNvSpPr>
            <a:spLocks noChangeArrowheads="1"/>
          </p:cNvSpPr>
          <p:nvPr/>
        </p:nvSpPr>
        <p:spPr bwMode="auto">
          <a:xfrm>
            <a:off x="1619672" y="260350"/>
            <a:ext cx="4104456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44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检查学习效果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4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0" grpId="0"/>
      <p:bldP spid="147471" grpId="0"/>
      <p:bldP spid="147472" grpId="0"/>
      <p:bldP spid="147473" grpId="0"/>
      <p:bldP spid="147474" grpId="0"/>
      <p:bldP spid="147475" grpId="0"/>
      <p:bldP spid="147476" grpId="0"/>
      <p:bldP spid="147477" grpId="0"/>
      <p:bldP spid="147478" grpId="0"/>
      <p:bldP spid="1474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1908175" y="260649"/>
            <a:ext cx="4679950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（二</a:t>
            </a:r>
            <a:r>
              <a:rPr lang="zh-CN" altLang="en-US" sz="3600" b="1" dirty="0" smtClean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）句</a:t>
            </a:r>
            <a:r>
              <a:rPr lang="zh-CN" altLang="en-US" sz="36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子翻译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95288" y="1557338"/>
            <a:ext cx="41036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１、当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zh-CN" altLang="en-US" sz="44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郡</a:t>
            </a:r>
            <a:r>
              <a:rPr lang="zh-CN" altLang="en-US" sz="4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1547813" y="2565400"/>
            <a:ext cx="5327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去</a:t>
            </a:r>
            <a:r>
              <a:rPr lang="zh-CN" altLang="en-US" sz="4400" b="1" dirty="0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rPr>
              <a:t>东莱郡</a:t>
            </a:r>
            <a:r>
              <a:rPr lang="zh-CN" altLang="en-US" sz="4400" b="1" dirty="0">
                <a:solidFill>
                  <a:srgbClr val="333399"/>
                </a:solidFill>
                <a:latin typeface="微软雅黑" pitchFamily="34" charset="-122"/>
                <a:ea typeface="微软雅黑" pitchFamily="34" charset="-122"/>
              </a:rPr>
              <a:t>的时候</a:t>
            </a:r>
            <a:r>
              <a:rPr lang="zh-CN" altLang="en-US" sz="44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title"/>
          </p:nvPr>
        </p:nvSpPr>
        <p:spPr>
          <a:xfrm>
            <a:off x="179511" y="3500438"/>
            <a:ext cx="8784977" cy="936625"/>
          </a:xfrm>
          <a:noFill/>
          <a:ln/>
        </p:spPr>
        <p:txBody>
          <a:bodyPr/>
          <a:lstStyle/>
          <a:p>
            <a:r>
              <a:rPr lang="zh-CN" altLang="en-US" b="1" dirty="0"/>
              <a:t>２、</a:t>
            </a:r>
            <a:r>
              <a:rPr lang="zh-CN" altLang="en-US" b="1" dirty="0">
                <a:solidFill>
                  <a:srgbClr val="993300"/>
                </a:solidFill>
              </a:rPr>
              <a:t>故／</a:t>
            </a:r>
            <a:r>
              <a:rPr lang="zh-CN" altLang="en-US" b="1" dirty="0"/>
              <a:t>所举荆州茂才王密为昌邑令？</a:t>
            </a:r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395288" y="4581525"/>
            <a:ext cx="84248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993300"/>
                </a:solidFill>
                <a:ea typeface="楷体_GB2312" pitchFamily="49" charset="-122"/>
              </a:rPr>
              <a:t>　　</a:t>
            </a:r>
            <a:r>
              <a:rPr lang="zh-CN" altLang="en-US" sz="4000" b="1" dirty="0">
                <a:solidFill>
                  <a:srgbClr val="993300"/>
                </a:solidFill>
                <a:latin typeface="微软雅黑" pitchFamily="34" charset="-122"/>
                <a:ea typeface="微软雅黑" pitchFamily="34" charset="-122"/>
              </a:rPr>
              <a:t>从前举荐的荆州秀才王密担任昌邑县令。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/>
      <p:bldP spid="142340" grpId="0"/>
      <p:bldP spid="142341" grpId="0"/>
      <p:bldP spid="142342" grpId="0"/>
    </p:bldLst>
  </p:timing>
</p:sld>
</file>

<file path=ppt/theme/theme1.xml><?xml version="1.0" encoding="utf-8"?>
<a:theme xmlns:a="http://schemas.openxmlformats.org/drawingml/2006/main" name="民族中学PPT模板2016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演示文稿1 [兼容模式]" id="{5768632A-1178-4769-B578-FAEA42284259}" vid="{218F301C-695D-4FA5-98F9-1410BC986BA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1764</Words>
  <Application>Microsoft Office PowerPoint</Application>
  <PresentationFormat>全屏显示(4:3)</PresentationFormat>
  <Paragraphs>300</Paragraphs>
  <Slides>44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45" baseType="lpstr">
      <vt:lpstr>民族中学PPT模板201604</vt:lpstr>
      <vt:lpstr> 语文出版社九年级下册第21课 </vt:lpstr>
      <vt:lpstr>PowerPoint 演示文稿</vt:lpstr>
      <vt:lpstr>《史记》  《汉书》  《后汉书》   《三国志》</vt:lpstr>
      <vt:lpstr>生字识记</vt:lpstr>
      <vt:lpstr>PowerPoint 演示文稿</vt:lpstr>
      <vt:lpstr>PowerPoint 演示文稿</vt:lpstr>
      <vt:lpstr>题目解说</vt:lpstr>
      <vt:lpstr>PowerPoint 演示文稿</vt:lpstr>
      <vt:lpstr>２、故／所举荆州茂才王密为昌邑令？</vt:lpstr>
      <vt:lpstr>４、使后世称为清白吏子孙？</vt:lpstr>
      <vt:lpstr>朗读课文</vt:lpstr>
      <vt:lpstr>PowerPoint 演示文稿</vt:lpstr>
      <vt:lpstr>PowerPoint 演示文稿</vt:lpstr>
      <vt:lpstr>PowerPoint 演示文稿</vt:lpstr>
      <vt:lpstr>表现出杨震的公正廉洁，自律慎独的清官形象。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回顾：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　　伦奉公尽节，言事无所依违。诸子或时谏止，辄叱遣之，吏人奏记及便宜者，亦并封上，其无私若此。性质悫，少文采，在位以贞白称，时人方之前朝贡禹。然少蕴藉，不修威仪，亦以此见轻。或问伦曰：“公有私乎？”对曰：“昔人有与吾千里马者，吾虽不受，每三公有所选举，心不能忘，而亦终不用也。吾兄子常病，一夜十往，退而安寝；吾子有疾，虽不省视而竟夕不眠。若是者，岂可谓无私乎？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　　第五伦一心奉公，尽守节操，上书论说政事从不阿附违心。他的儿子们经常劝他不要这样，他就予以训斥并赶走他们，吏员们的上奏及对国家有利的上奏之事，也一并封好上报，第五伦就是这样公正无私。他天性质朴诚实，没有文采雕饰，任职以贞洁清白着称，当时的人把他比作前代的贡禹。</vt:lpstr>
      <vt:lpstr>然而他对人对事不太宽容，缺少威严仪表，也因为这样而受人轻视。有人问第五伦说："您有私心吗？"回答道："先前有人送我一匹千里马，我虽未接受，每次三公选拔举荐官员时，我心里都无法忘记此事，但始终没有任用此人。我哥哥的儿子常常生病，我一夜前去看望十次，回来后就安然入睡；我的儿子生病，虽然没去看望，却整夜难眠。像这样，怎么可以说没有私心呢？"</vt:lpstr>
      <vt:lpstr>  段落层次 </vt:lpstr>
      <vt:lpstr>段落层次 </vt:lpstr>
      <vt:lpstr>PowerPoint 演示文稿</vt:lpstr>
      <vt:lpstr>PowerPoint 演示文稿</vt:lpstr>
      <vt:lpstr>　通过第五伦一心奉公，尽守节操，公正无私，来赞扬其高尚的无私的品质，进而以其私心反衬第五伦的情操。 </vt:lpstr>
      <vt:lpstr>PowerPoint 演示文稿</vt:lpstr>
      <vt:lpstr>PowerPoint 演示文稿</vt:lpstr>
    </vt:vector>
  </TitlesOfParts>
  <Company>qgmzzx@163.com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41</cp:revision>
  <dcterms:created xsi:type="dcterms:W3CDTF">2016-10-31T13:19:51Z</dcterms:created>
  <dcterms:modified xsi:type="dcterms:W3CDTF">2016-12-22T01:41:35Z</dcterms:modified>
</cp:coreProperties>
</file>