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1" r:id="rId3"/>
    <p:sldId id="317" r:id="rId5"/>
    <p:sldId id="318" r:id="rId6"/>
    <p:sldId id="319" r:id="rId7"/>
    <p:sldId id="320" r:id="rId8"/>
    <p:sldId id="321" r:id="rId9"/>
    <p:sldId id="322" r:id="rId10"/>
    <p:sldId id="324" r:id="rId11"/>
    <p:sldId id="325" r:id="rId12"/>
    <p:sldId id="326" r:id="rId13"/>
    <p:sldId id="327" r:id="rId14"/>
    <p:sldId id="329" r:id="rId15"/>
    <p:sldId id="355" r:id="rId16"/>
    <p:sldId id="356" r:id="rId17"/>
    <p:sldId id="357" r:id="rId18"/>
    <p:sldId id="358" r:id="rId19"/>
    <p:sldId id="359" r:id="rId20"/>
    <p:sldId id="360" r:id="rId21"/>
    <p:sldId id="361" r:id="rId22"/>
    <p:sldId id="362" r:id="rId23"/>
    <p:sldId id="363" r:id="rId24"/>
    <p:sldId id="364" r:id="rId25"/>
    <p:sldId id="367" r:id="rId26"/>
    <p:sldId id="346" r:id="rId27"/>
    <p:sldId id="330" r:id="rId2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FF"/>
    <a:srgbClr val="000000"/>
    <a:srgbClr val="00FF00"/>
    <a:srgbClr val="FFFF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4787"/>
    <p:restoredTop sz="94660"/>
  </p:normalViewPr>
  <p:slideViewPr>
    <p:cSldViewPr showGuides="1">
      <p:cViewPr varScale="1">
        <p:scale>
          <a:sx n="90" d="100"/>
          <a:sy n="90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0114" name="页眉占位符 9011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sz="1200" strike="noStrike" noProof="1" dirty="0"/>
          </a:p>
        </p:txBody>
      </p:sp>
      <p:sp>
        <p:nvSpPr>
          <p:cNvPr id="90115" name="日期占位符 9011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 dirty="0"/>
          </a:p>
        </p:txBody>
      </p:sp>
      <p:sp>
        <p:nvSpPr>
          <p:cNvPr id="2052" name="幻灯片图像占位符 90115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90116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0118" name="页脚占位符 9011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sz="1200" strike="noStrike" noProof="1" dirty="0"/>
          </a:p>
        </p:txBody>
      </p:sp>
      <p:sp>
        <p:nvSpPr>
          <p:cNvPr id="90119" name="灯片编号占位符 9011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幻灯片图像占位符 91137"/>
          <p:cNvSpPr>
            <a:spLocks noGrp="1" noRot="1" noTextEdit="1"/>
          </p:cNvSpPr>
          <p:nvPr>
            <p:ph type="sldImg"/>
          </p:nvPr>
        </p:nvSpPr>
        <p:spPr>
          <a:ln w="1">
            <a:solidFill>
              <a:schemeClr val="tx1"/>
            </a:solidFill>
          </a:ln>
        </p:spPr>
      </p:sp>
      <p:sp>
        <p:nvSpPr>
          <p:cNvPr id="4099" name="文本占位符 91138"/>
          <p:cNvSpPr>
            <a:spLocks noGrp="1"/>
          </p:cNvSpPr>
          <p:nvPr>
            <p:ph type="body"/>
          </p:nvPr>
        </p:nvSpPr>
        <p:spPr>
          <a:ln w="1"/>
        </p:spPr>
        <p:txBody>
          <a:bodyPr anchor="t"/>
          <a:p>
            <a:pPr lvl="0" indent="0"/>
            <a:r>
              <a:rPr lang="zh-CN" altLang="en-US" dirty="0"/>
              <a:t>以“体验”的重要性引入，比如</a:t>
            </a:r>
            <a:r>
              <a:rPr lang="en-US" altLang="zh-CN" dirty="0"/>
              <a:t>——</a:t>
            </a:r>
            <a:r>
              <a:rPr lang="zh-CN" altLang="en-US" dirty="0"/>
              <a:t>花的味道不闻不知，水的味道不喝不知，不做不知哪里不足</a:t>
            </a:r>
            <a:r>
              <a:rPr lang="en-US" altLang="zh-CN" dirty="0"/>
              <a:t>……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audio" Target="../media/audio1.wav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  <p:sndAc>
      <p:stSnd>
        <p:snd r:embed="rId12" name="chimes.wav"/>
      </p:stSnd>
    </p:sndAc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0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0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6.GIF"/><Relationship Id="rId3" Type="http://schemas.openxmlformats.org/officeDocument/2006/relationships/image" Target="../media/image5.png"/><Relationship Id="rId2" Type="http://schemas.microsoft.com/office/2007/relationships/media" Target="file:///C:\Documents%20and%20Settings\Administrator\&#26700;&#38754;\&#34429;&#26377;&#20339;&#32948;.mp3" TargetMode="External"/><Relationship Id="rId1" Type="http://schemas.openxmlformats.org/officeDocument/2006/relationships/audio" Target="file:///C:\Documents%20and%20Settings\Administrator\&#26700;&#38754;\&#34429;&#26377;&#20339;&#32948;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9090" name="标题 89089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052513"/>
          </a:xfrm>
          <a:ln/>
        </p:spPr>
        <p:txBody>
          <a:bodyPr anchor="ctr"/>
          <a:p>
            <a:pPr defTabSz="914400">
              <a:buNone/>
            </a:pPr>
            <a:r>
              <a:rPr lang="zh-CN" altLang="en-US" sz="5400" b="1" kern="1200" baseline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虽有佳肴</a:t>
            </a:r>
            <a:endParaRPr lang="zh-CN" altLang="en-US" sz="5400" b="1" kern="1200" baseline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9091" name="副标题 89090"/>
          <p:cNvSpPr>
            <a:spLocks noGrp="1"/>
          </p:cNvSpPr>
          <p:nvPr>
            <p:ph type="subTitle" idx="1"/>
          </p:nvPr>
        </p:nvSpPr>
        <p:spPr>
          <a:xfrm>
            <a:off x="0" y="876300"/>
            <a:ext cx="8893175" cy="4762500"/>
          </a:xfrm>
          <a:ln/>
        </p:spPr>
        <p:txBody>
          <a:bodyPr anchor="t"/>
          <a:p>
            <a:pPr defTabSz="914400">
              <a:buNone/>
            </a:pPr>
            <a:r>
              <a:rPr lang="en-US" altLang="zh-CN" sz="3200" kern="1200" baseline="0" dirty="0">
                <a:latin typeface="+mn-lt"/>
                <a:ea typeface="+mn-ea"/>
                <a:cs typeface="+mn-cs"/>
              </a:rPr>
              <a:t>                                        </a:t>
            </a:r>
            <a:r>
              <a:rPr lang="en-US" altLang="zh-CN" sz="3200" b="1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——《</a:t>
            </a:r>
            <a:r>
              <a:rPr lang="zh-CN" altLang="en-US" sz="3200" b="1" kern="1200" baseline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礼记》</a:t>
            </a:r>
            <a:endParaRPr lang="zh-CN" altLang="en-US" sz="3200" b="1" kern="1200" baseline="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075" name="图片 29702" descr="t018e7eb05031aa95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49413"/>
            <a:ext cx="9159875" cy="5233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091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091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bldLvl="0"/>
      <p:bldP spid="8909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7372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73731" name="内容占位符 73730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2</a:t>
            </a:r>
            <a:r>
              <a:rPr lang="zh-CN" altLang="en-US" sz="4000" b="1" dirty="0"/>
              <a:t>、文章开头写“虽有嘉肴”有何作用？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</a:t>
            </a:r>
            <a:r>
              <a:rPr lang="zh-CN" altLang="en-US" sz="4000" b="1" dirty="0">
                <a:solidFill>
                  <a:srgbClr val="FF0000"/>
                </a:solidFill>
              </a:rPr>
              <a:t>从“佳肴”写起，是为了由“佳肴”、“至道”引出下文对教与学关系的论述，有“佳肴”、“至道”作类比，教与学的关系就浅显易懂了，这种说理的方法叫做“类比推理”。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</a:pPr>
            <a:endParaRPr lang="zh-CN" altLang="en-US" sz="4800" b="1" dirty="0">
              <a:solidFill>
                <a:srgbClr val="FF0000"/>
              </a:solidFill>
            </a:endParaRPr>
          </a:p>
        </p:txBody>
      </p:sp>
      <p:pic>
        <p:nvPicPr>
          <p:cNvPr id="13315" name="图片 37896" descr="t01a18ba43a5faea4d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672013"/>
            <a:ext cx="9144000" cy="2185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charRg st="19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>
                                            <p:txEl>
                                              <p:charRg st="19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>
                                            <p:txEl>
                                              <p:charRg st="19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7475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拓展延伸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4338" name="文本占位符 74754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6092825"/>
          </a:xfrm>
          <a:ln/>
        </p:spPr>
        <p:txBody>
          <a:bodyPr anchor="t"/>
          <a:p>
            <a:pPr>
              <a:buNone/>
            </a:pPr>
            <a:r>
              <a:rPr lang="en-US" altLang="zh-CN" b="1" dirty="0"/>
              <a:t>           </a:t>
            </a:r>
            <a:r>
              <a:rPr lang="zh-CN" altLang="en-US" sz="4000" b="1" dirty="0"/>
              <a:t>结合自身的学习经验，请谈谈“教学相长”的道理给了你怎样的启示？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400" b="1" dirty="0"/>
              <a:t> </a:t>
            </a:r>
            <a:r>
              <a:rPr lang="en-US" altLang="zh-CN" sz="4400" b="1" dirty="0">
                <a:solidFill>
                  <a:srgbClr val="FF0000"/>
                </a:solidFill>
              </a:rPr>
              <a:t>①</a:t>
            </a:r>
            <a:r>
              <a:rPr lang="zh-CN" altLang="en-US" sz="4400" b="1" dirty="0">
                <a:solidFill>
                  <a:srgbClr val="FF0000"/>
                </a:solidFill>
              </a:rPr>
              <a:t>学是第一位的，不学，则无法获得知识，也无法知道自己的不足，也就没有完善自己的机会。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accent2"/>
                </a:solidFill>
              </a:rPr>
              <a:t> </a:t>
            </a:r>
            <a:endParaRPr lang="zh-CN" altLang="en-US" sz="4000" b="1" dirty="0">
              <a:solidFill>
                <a:schemeClr val="accent2"/>
              </a:solidFill>
            </a:endParaRPr>
          </a:p>
          <a:p>
            <a:pPr>
              <a:buNone/>
            </a:pPr>
            <a:endParaRPr lang="zh-CN" altLang="en-US" sz="4000" dirty="0"/>
          </a:p>
        </p:txBody>
      </p:sp>
      <p:pic>
        <p:nvPicPr>
          <p:cNvPr id="14339" name="图片 37902" descr="t01e990f569039858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449763"/>
            <a:ext cx="9144000" cy="2408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7680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5362" name="文本占位符 7680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rgbClr val="FF0000"/>
                </a:solidFill>
              </a:rPr>
              <a:t>         ②“</a:t>
            </a:r>
            <a:r>
              <a:rPr lang="zh-CN" altLang="en-US" sz="4400" b="1" dirty="0">
                <a:solidFill>
                  <a:srgbClr val="FF0000"/>
                </a:solidFill>
              </a:rPr>
              <a:t>教学相长”还意味着学习中的互动和交流。有时候，可以采用教的方式学习。比如尝试把自己的理解讲给同桌听，看看他的反应。如果他能明白，可能表明你确实理解透彻了；如果他仍有疑惑，可能表明你懂得理解中存在漏洞或缺陷，这时就可以“知困”而“自强”。</a:t>
            </a:r>
            <a:endParaRPr lang="zh-CN" altLang="en-US" sz="4400" b="1" dirty="0">
              <a:solidFill>
                <a:srgbClr val="FF0000"/>
              </a:solidFill>
            </a:endParaRPr>
          </a:p>
          <a:p>
            <a:endParaRPr lang="zh-CN" altLang="en-US" sz="4400" dirty="0">
              <a:solidFill>
                <a:srgbClr val="FF0000"/>
              </a:solidFill>
            </a:endParaRPr>
          </a:p>
        </p:txBody>
      </p:sp>
      <p:pic>
        <p:nvPicPr>
          <p:cNvPr id="15363" name="图片 54283" descr="t0187f5f517394154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602288"/>
            <a:ext cx="9144000" cy="1255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457200" y="-50800"/>
            <a:ext cx="8229600" cy="592138"/>
          </a:xfrm>
          <a:ln/>
        </p:spPr>
        <p:txBody>
          <a:bodyPr anchor="ctr"/>
          <a:p>
            <a:r>
              <a:rPr lang="zh-CN" altLang="en-US" sz="4000" b="1">
                <a:solidFill>
                  <a:srgbClr val="FF0000"/>
                </a:solidFill>
              </a:rPr>
              <a:t>巩固练习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6987" y="542925"/>
            <a:ext cx="9158287" cy="6329363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 sz="4000" b="1"/>
              <a:t>1、背诵《虽有佳肴》，说说这篇短文的中心论点是什么？作者是怎样进行论述的？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 </a:t>
            </a:r>
            <a:r>
              <a:rPr lang="zh-CN" altLang="en-US" sz="4000" b="1">
                <a:solidFill>
                  <a:srgbClr val="FF0000"/>
                </a:solidFill>
              </a:rPr>
              <a:t>①《虽有佳肴》的中心论点是教和学是互相促进、相辅相成的，即“教学相长”，告诉我们实践出真知的道理；</a:t>
            </a:r>
            <a:endParaRPr lang="zh-CN" alt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4000" b="1"/>
              <a:t>        ②作者用类比的方手法引入要阐明的观点，然后展开逐层论证，最后引证结论。</a:t>
            </a:r>
            <a:endParaRPr lang="zh-CN" altLang="en-US" sz="4000" b="1"/>
          </a:p>
        </p:txBody>
      </p:sp>
      <p:pic>
        <p:nvPicPr>
          <p:cNvPr id="55298" name="图片 55297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987" y="6324600"/>
            <a:ext cx="8916987" cy="561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8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38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95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charRg st="95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charRg st="95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6987" y="3175"/>
            <a:ext cx="9158287" cy="6856413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 sz="4000" b="1"/>
              <a:t>       </a:t>
            </a:r>
            <a:r>
              <a:rPr lang="zh-CN" altLang="en-US" sz="4000" b="1"/>
              <a:t>2、背诵《大道之行也》，归纳一下儒家的大同社会理想包括哪些方面。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 </a:t>
            </a:r>
            <a:r>
              <a:rPr lang="zh-CN" altLang="en-US" sz="4000" b="1">
                <a:solidFill>
                  <a:srgbClr val="FF0000"/>
                </a:solidFill>
              </a:rPr>
              <a:t>文章从三个方面阐明了儒家的大同社会理想：①人人都能受到全社会的关爱；</a:t>
            </a:r>
            <a:endParaRPr lang="zh-CN" alt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4000" b="1"/>
              <a:t>       ②人人都能安居乐业；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 ③人人都珍惜劳动成果，却毫无自私自利之心。（物尽其用，人尽其力）</a:t>
            </a:r>
            <a:endParaRPr lang="zh-CN" altLang="en-US" sz="4000" b="1"/>
          </a:p>
        </p:txBody>
      </p:sp>
      <p:pic>
        <p:nvPicPr>
          <p:cNvPr id="17411" name="图片 54307" descr="t016d69497a48f621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987" y="5480050"/>
            <a:ext cx="9158287" cy="1379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0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40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2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charRg st="82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00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charRg st="100" end="1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zh-CN" altLang="en-US"/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700" y="17463"/>
            <a:ext cx="9132888" cy="6815137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 sz="4000" b="1"/>
              <a:t>3、这两则短文多运用对偶句，造成铺陈效果，增强了文章的气势。试从文章中各举一例加以分析。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</a:t>
            </a:r>
            <a:r>
              <a:rPr lang="zh-CN" altLang="en-US" sz="4000" b="1">
                <a:solidFill>
                  <a:srgbClr val="FF0000"/>
                </a:solidFill>
              </a:rPr>
              <a:t>“虽有嘉肴，弗食，不知其旨也。虽有至道，弗学，不知其善也。”先以“虽有嘉肴，弗食，不知其旨”作比，继而引入“虽有至道，弗学，不知其善”读来朗朗上口，节奏感强。</a:t>
            </a:r>
            <a:endParaRPr lang="zh-CN" alt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4000" b="1"/>
              <a:t>      “男有分，女有归”一句运用对偶句式，言简意丰，有很强的节奏感。</a:t>
            </a:r>
            <a:endParaRPr lang="zh-CN" altLang="en-US" sz="4000" b="1"/>
          </a:p>
        </p:txBody>
      </p:sp>
      <p:pic>
        <p:nvPicPr>
          <p:cNvPr id="18435" name="图片 53265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567488"/>
            <a:ext cx="9144000" cy="415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5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45" end="1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29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charRg st="129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charRg st="129" end="1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2700" y="-9525"/>
            <a:ext cx="9183688" cy="8188325"/>
          </a:xfrm>
          <a:ln/>
        </p:spPr>
        <p:txBody>
          <a:bodyPr anchor="t"/>
          <a:p>
            <a:pPr marL="0" indent="0">
              <a:buNone/>
            </a:pPr>
            <a:r>
              <a:rPr lang="zh-CN" altLang="en-US" sz="4000" b="1"/>
              <a:t>4、解释下列句子中加点的词语，注意古今意义的区别和联系。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①故曰：教学相长也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</a:t>
            </a:r>
            <a:r>
              <a:rPr lang="zh-CN" altLang="en-US" sz="4000" b="1">
                <a:solidFill>
                  <a:srgbClr val="FF0000"/>
                </a:solidFill>
              </a:rPr>
              <a:t> 古义：教与学；今义：教师把知识技能传授给学生的过程。词义扩大。</a:t>
            </a:r>
            <a:endParaRPr lang="zh-CN" alt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4000" b="1"/>
              <a:t>②不独子其子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</a:t>
            </a:r>
            <a:r>
              <a:rPr lang="zh-CN" altLang="en-US" sz="4000" b="1">
                <a:solidFill>
                  <a:srgbClr val="FF0000"/>
                </a:solidFill>
              </a:rPr>
              <a:t>古义：子女；今义：儿子。词义缩小。</a:t>
            </a:r>
            <a:endParaRPr lang="zh-CN" alt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sz="4000" b="1">
              <a:solidFill>
                <a:srgbClr val="FF0000"/>
              </a:solidFill>
            </a:endParaRPr>
          </a:p>
        </p:txBody>
      </p:sp>
      <p:pic>
        <p:nvPicPr>
          <p:cNvPr id="19458" name="图片 55301" descr="zao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700" y="5549900"/>
            <a:ext cx="9183688" cy="1317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9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39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4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charRg st="84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charRg st="84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39687" y="3175"/>
            <a:ext cx="9158288" cy="6122988"/>
          </a:xfrm>
        </p:spPr>
        <p:txBody>
          <a:bodyPr/>
          <a:p>
            <a:pPr marL="0" indent="0" fontAlgn="base">
              <a:buNone/>
            </a:pPr>
            <a:r>
              <a:rPr lang="zh-CN" altLang="en-US" sz="4000" b="1" strike="noStrike" noProof="1">
                <a:sym typeface="+mn-ea"/>
              </a:rPr>
              <a:t>③男有分，女有归</a:t>
            </a:r>
            <a:endParaRPr lang="zh-CN" altLang="en-US" sz="4000" b="1" strike="noStrike" noProof="1">
              <a:sym typeface="+mn-ea"/>
            </a:endParaRPr>
          </a:p>
          <a:p>
            <a:pPr marL="0" indent="0" fontAlgn="base">
              <a:buNone/>
            </a:pPr>
            <a:r>
              <a:rPr lang="zh-CN" altLang="en-US" sz="4000" b="1" strike="noStrike" noProof="1">
                <a:solidFill>
                  <a:srgbClr val="FF0000"/>
                </a:solidFill>
                <a:sym typeface="+mn-ea"/>
              </a:rPr>
              <a:t>     古义：女子出嫁；今义：归还，返回。词义转移。</a:t>
            </a:r>
            <a:endParaRPr lang="zh-CN" altLang="en-US" sz="4000" b="1" strike="noStrike" noProof="1">
              <a:solidFill>
                <a:srgbClr val="FF0000"/>
              </a:solidFill>
              <a:sym typeface="+mn-ea"/>
            </a:endParaRPr>
          </a:p>
          <a:p>
            <a:pPr marL="0" indent="0" fontAlgn="base">
              <a:buNone/>
            </a:pPr>
            <a:r>
              <a:rPr lang="zh-CN" altLang="en-US" sz="4000" b="1" strike="noStrike" noProof="1">
                <a:sym typeface="+mn-ea"/>
              </a:rPr>
              <a:t>④货恶其弃于地也</a:t>
            </a:r>
            <a:endParaRPr lang="zh-CN" altLang="en-US" sz="4000" b="1" strike="noStrike" noProof="1">
              <a:sym typeface="+mn-ea"/>
            </a:endParaRPr>
          </a:p>
          <a:p>
            <a:pPr marL="0" indent="0" fontAlgn="base">
              <a:buNone/>
            </a:pPr>
            <a:r>
              <a:rPr lang="zh-CN" altLang="en-US" sz="4000" b="1" strike="noStrike" noProof="1">
                <a:sym typeface="+mn-ea"/>
              </a:rPr>
              <a:t>     </a:t>
            </a:r>
            <a:r>
              <a:rPr lang="zh-CN" altLang="en-US" sz="4000" b="1" strike="noStrike" noProof="1">
                <a:solidFill>
                  <a:srgbClr val="FF0000"/>
                </a:solidFill>
                <a:sym typeface="+mn-ea"/>
              </a:rPr>
              <a:t> 古义：财货，泛指所有的财物；今义：货物，商品。词义缩小。</a:t>
            </a:r>
            <a:endParaRPr lang="zh-CN" altLang="en-US" sz="4000" b="1" strike="noStrike" noProof="1">
              <a:solidFill>
                <a:srgbClr val="FF0000"/>
              </a:solidFill>
              <a:sym typeface="+mn-ea"/>
            </a:endParaRPr>
          </a:p>
          <a:p>
            <a:pPr marL="0" indent="0" fontAlgn="base">
              <a:buNone/>
            </a:pPr>
            <a:r>
              <a:rPr lang="zh-CN" altLang="en-US" sz="4000" b="1" strike="noStrike" noProof="1">
                <a:sym typeface="+mn-ea"/>
              </a:rPr>
              <a:t>⑤盗窃乱贼而不作</a:t>
            </a:r>
            <a:endParaRPr lang="zh-CN" altLang="en-US" sz="4000" b="1" strike="noStrike" noProof="1">
              <a:sym typeface="+mn-ea"/>
            </a:endParaRPr>
          </a:p>
          <a:p>
            <a:pPr marL="0" indent="0" fontAlgn="base">
              <a:buNone/>
            </a:pPr>
            <a:r>
              <a:rPr lang="zh-CN" altLang="en-US" sz="3600" b="1" strike="noStrike" noProof="1">
                <a:sym typeface="+mn-ea"/>
              </a:rPr>
              <a:t>     </a:t>
            </a:r>
            <a:r>
              <a:rPr lang="zh-CN" altLang="en-US" sz="3600" b="1" strike="noStrike" noProof="1">
                <a:solidFill>
                  <a:srgbClr val="FF0000"/>
                </a:solidFill>
                <a:sym typeface="+mn-ea"/>
              </a:rPr>
              <a:t>  古义：害人的事；偷东西的人；狡猾等。词义转移。</a:t>
            </a:r>
            <a:endParaRPr lang="zh-CN" altLang="en-US" sz="3600" b="1" strike="noStrike" noProof="1">
              <a:solidFill>
                <a:srgbClr val="FF0000"/>
              </a:solidFill>
              <a:sym typeface="+mn-ea"/>
            </a:endParaRPr>
          </a:p>
          <a:p>
            <a:pPr fontAlgn="base"/>
            <a:endParaRPr lang="zh-CN" altLang="en-US" sz="3600" b="1" strike="noStrike" noProof="1">
              <a:solidFill>
                <a:srgbClr val="FF0000"/>
              </a:solidFill>
              <a:sym typeface="+mn-ea"/>
            </a:endParaRPr>
          </a:p>
        </p:txBody>
      </p:sp>
      <p:pic>
        <p:nvPicPr>
          <p:cNvPr id="20482" name="图片 28712" descr="t0123438dbb7cddd58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9687" y="6126163"/>
            <a:ext cx="9159875" cy="785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内容占位符 2"/>
          <p:cNvSpPr>
            <a:spLocks noGrp="1"/>
          </p:cNvSpPr>
          <p:nvPr>
            <p:ph idx="1"/>
          </p:nvPr>
        </p:nvSpPr>
        <p:spPr>
          <a:xfrm>
            <a:off x="-12700" y="17463"/>
            <a:ext cx="9158288" cy="6881812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 sz="4000" b="1"/>
              <a:t>       </a:t>
            </a:r>
            <a:r>
              <a:rPr lang="zh-CN" altLang="en-US" sz="4000" b="1"/>
              <a:t>5、下面是《礼记。学记》中的一些格言警句，查阅工具书，结合自己的学习经验，谈谈你的理解。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   </a:t>
            </a:r>
            <a:r>
              <a:rPr lang="zh-CN" altLang="en-US" sz="4000" b="1">
                <a:solidFill>
                  <a:srgbClr val="FF0000"/>
                </a:solidFill>
              </a:rPr>
              <a:t>①玉不琢，不成器；人不学，不知道。</a:t>
            </a:r>
            <a:endParaRPr lang="zh-CN" alt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4000" b="1"/>
              <a:t>        如果玉不琢磨,就不能制成器物;如果人不学习,也就不会懂得道理。用类比的手法，强调了人学习的重要性。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/>
              <a:t>  </a:t>
            </a:r>
            <a:endParaRPr lang="zh-CN" altLang="en-US"/>
          </a:p>
        </p:txBody>
      </p:sp>
      <p:pic>
        <p:nvPicPr>
          <p:cNvPr id="2" name="图片 29716" descr="t015541dc247caaf7f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700" y="5283200"/>
            <a:ext cx="9159875" cy="1616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71" end="1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charRg st="71" end="1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zh-CN" altLang="en-US"/>
            </a:br>
            <a:endParaRPr lang="zh-CN" altLang="en-US"/>
          </a:p>
        </p:txBody>
      </p:sp>
      <p:sp>
        <p:nvSpPr>
          <p:cNvPr id="22530" name="内容占位符 2"/>
          <p:cNvSpPr>
            <a:spLocks noGrp="1"/>
          </p:cNvSpPr>
          <p:nvPr>
            <p:ph idx="1"/>
          </p:nvPr>
        </p:nvSpPr>
        <p:spPr>
          <a:xfrm>
            <a:off x="-39687" y="14288"/>
            <a:ext cx="9275763" cy="6829425"/>
          </a:xfrm>
        </p:spPr>
        <p:txBody>
          <a:bodyPr anchor="t"/>
          <a:p>
            <a:pPr marL="0" indent="0" fontAlgn="base">
              <a:buNone/>
            </a:pPr>
            <a:r>
              <a:rPr lang="en-US" altLang="zh-CN" sz="4000" b="1" strike="noStrike" noProof="1">
                <a:sym typeface="+mn-ea"/>
              </a:rPr>
              <a:t>        </a:t>
            </a:r>
            <a:r>
              <a:rPr lang="zh-CN" altLang="en-US" sz="4000" b="1" strike="noStrike" noProof="1">
                <a:sym typeface="+mn-ea"/>
              </a:rPr>
              <a:t>②时过然后学，则勤苦而难成。</a:t>
            </a:r>
            <a:endParaRPr lang="zh-CN" altLang="en-US" sz="4000" b="1" strike="noStrike" noProof="1">
              <a:sym typeface="+mn-ea"/>
            </a:endParaRPr>
          </a:p>
          <a:p>
            <a:pPr marL="0" indent="0" fontAlgn="base">
              <a:buNone/>
            </a:pPr>
            <a:r>
              <a:rPr lang="zh-CN" altLang="en-US" sz="4000" b="1" strike="noStrike" noProof="1">
                <a:sym typeface="+mn-ea"/>
              </a:rPr>
              <a:t>       </a:t>
            </a:r>
            <a:r>
              <a:rPr lang="zh-CN" altLang="en-US" sz="4000" b="1" strike="noStrike" noProof="1">
                <a:solidFill>
                  <a:srgbClr val="FF0000"/>
                </a:solidFill>
                <a:sym typeface="+mn-ea"/>
              </a:rPr>
              <a:t>适当的学习时期过了才去学，虽然努力苦学，也难有成就。说明学习只是要在少年时期，等到年纪大了就晚了。古人以此警告人们，不要“少壮不努力，老大徒伤悲。”只有珍惜时间，才能学有所成。</a:t>
            </a:r>
            <a:endParaRPr lang="zh-CN" altLang="en-US" sz="4000" b="1" strike="noStrike" noProof="1">
              <a:solidFill>
                <a:srgbClr val="FF0000"/>
              </a:solidFill>
              <a:sym typeface="+mn-ea"/>
            </a:endParaRPr>
          </a:p>
          <a:p>
            <a:pPr marL="0" indent="0" fontAlgn="base">
              <a:buNone/>
            </a:pPr>
            <a:endParaRPr lang="zh-CN" altLang="en-US" sz="4000" b="1" strike="noStrike" noProof="1">
              <a:solidFill>
                <a:srgbClr val="FF0000"/>
              </a:solidFill>
              <a:sym typeface="+mn-ea"/>
            </a:endParaRPr>
          </a:p>
          <a:p>
            <a:pPr fontAlgn="base"/>
            <a:endParaRPr lang="zh-CN" altLang="en-US" sz="4000" b="1" strike="noStrike" noProof="1">
              <a:solidFill>
                <a:srgbClr val="FF0000"/>
              </a:solidFill>
              <a:sym typeface="+mn-ea"/>
            </a:endParaRPr>
          </a:p>
        </p:txBody>
      </p:sp>
      <p:pic>
        <p:nvPicPr>
          <p:cNvPr id="22531" name="图片 33830" descr="t01a5f009956a8795d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0" y="4587875"/>
            <a:ext cx="9274175" cy="2270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15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2530">
                                            <p:txEl>
                                              <p:charRg st="15" end="1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标题 64513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692150"/>
          </a:xfrm>
          <a:ln/>
        </p:spPr>
        <p:txBody>
          <a:bodyPr anchor="ctr"/>
          <a:p>
            <a:pPr defTabSz="914400">
              <a:buNone/>
            </a:pPr>
            <a:r>
              <a:rPr lang="zh-CN" altLang="en-US" sz="4000" b="1" kern="1200" baseline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背景资料</a:t>
            </a:r>
            <a:endParaRPr lang="zh-CN" altLang="en-US" sz="4000" b="1" kern="1200" baseline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122" name="副标题 64514"/>
          <p:cNvSpPr>
            <a:spLocks noGrp="1"/>
          </p:cNvSpPr>
          <p:nvPr>
            <p:ph type="subTitle" idx="1"/>
          </p:nvPr>
        </p:nvSpPr>
        <p:spPr>
          <a:xfrm>
            <a:off x="0" y="765175"/>
            <a:ext cx="9144000" cy="6092825"/>
          </a:xfrm>
          <a:ln/>
        </p:spPr>
        <p:txBody>
          <a:bodyPr anchor="t"/>
          <a:p>
            <a:pPr algn="l" defTabSz="914400">
              <a:spcBef>
                <a:spcPct val="0"/>
              </a:spcBef>
              <a:buNone/>
            </a:pPr>
            <a:r>
              <a:rPr lang="en-US" altLang="zh-CN" sz="4400" b="1" kern="1200" baseline="0" dirty="0">
                <a:latin typeface="+mn-lt"/>
                <a:ea typeface="+mn-ea"/>
                <a:cs typeface="+mn-cs"/>
              </a:rPr>
              <a:t>         </a:t>
            </a:r>
            <a:r>
              <a:rPr lang="zh-CN" altLang="en-US" sz="4400" b="1" kern="1200" baseline="0" dirty="0">
                <a:latin typeface="+mn-lt"/>
                <a:ea typeface="+mn-ea"/>
                <a:cs typeface="+mn-cs"/>
              </a:rPr>
              <a:t>课文节选自</a:t>
            </a:r>
            <a:r>
              <a:rPr lang="en-US" altLang="zh-CN" sz="4400" b="1" kern="1200" baseline="0" dirty="0">
                <a:latin typeface="+mn-lt"/>
                <a:ea typeface="+mn-ea"/>
                <a:cs typeface="+mn-cs"/>
              </a:rPr>
              <a:t>《</a:t>
            </a:r>
            <a:r>
              <a:rPr lang="zh-CN" altLang="en-US" sz="4400" b="1" kern="1200" baseline="0" dirty="0">
                <a:latin typeface="+mn-lt"/>
                <a:ea typeface="+mn-ea"/>
                <a:cs typeface="+mn-cs"/>
              </a:rPr>
              <a:t>学记</a:t>
            </a:r>
            <a:r>
              <a:rPr lang="en-US" altLang="zh-CN" sz="4400" b="1" kern="1200" baseline="0" dirty="0">
                <a:latin typeface="+mn-lt"/>
                <a:ea typeface="+mn-ea"/>
                <a:cs typeface="+mn-cs"/>
              </a:rPr>
              <a:t>》</a:t>
            </a:r>
            <a:r>
              <a:rPr lang="zh-CN" altLang="en-US" sz="4400" b="1" kern="1200" baseline="0" dirty="0">
                <a:latin typeface="+mn-lt"/>
                <a:ea typeface="+mn-ea"/>
                <a:cs typeface="+mn-cs"/>
              </a:rPr>
              <a:t>（</a:t>
            </a:r>
            <a:r>
              <a:rPr lang="en-US" altLang="zh-CN" sz="4400" b="1" kern="1200" baseline="0" dirty="0">
                <a:latin typeface="+mn-lt"/>
                <a:ea typeface="+mn-ea"/>
                <a:cs typeface="+mn-cs"/>
              </a:rPr>
              <a:t>《</a:t>
            </a:r>
            <a:r>
              <a:rPr lang="zh-CN" altLang="en-US" sz="4400" b="1" kern="1200" baseline="0" dirty="0">
                <a:latin typeface="+mn-lt"/>
                <a:ea typeface="+mn-ea"/>
                <a:cs typeface="+mn-cs"/>
              </a:rPr>
              <a:t>礼记解集</a:t>
            </a:r>
            <a:r>
              <a:rPr lang="en-US" altLang="zh-CN" sz="4400" b="1" kern="1200" baseline="0" dirty="0">
                <a:latin typeface="+mn-lt"/>
                <a:ea typeface="+mn-ea"/>
                <a:cs typeface="+mn-cs"/>
              </a:rPr>
              <a:t>》</a:t>
            </a:r>
            <a:r>
              <a:rPr lang="zh-CN" altLang="en-US" sz="4400" b="1" kern="1200" baseline="0" dirty="0">
                <a:latin typeface="+mn-lt"/>
                <a:ea typeface="+mn-ea"/>
                <a:cs typeface="+mn-cs"/>
              </a:rPr>
              <a:t>），是中国教育史上第一篇系统性的教育学论文。它对教育作用、教育目的、学校制度、教育内容、教学原则、教学方法以至师生关系、教师问题等方面，都做了比较系统而精辟的概括和理论的阐述。</a:t>
            </a:r>
            <a:endParaRPr lang="zh-CN" altLang="en-US" sz="4400" b="1" kern="1200" baseline="0" dirty="0">
              <a:latin typeface="+mn-lt"/>
              <a:ea typeface="+mn-ea"/>
              <a:cs typeface="+mn-cs"/>
            </a:endParaRPr>
          </a:p>
          <a:p>
            <a:pPr defTabSz="914400">
              <a:buNone/>
            </a:pPr>
            <a:endParaRPr lang="zh-CN" altLang="en-US" sz="4400" kern="1200" baseline="0" dirty="0">
              <a:latin typeface="+mn-lt"/>
              <a:ea typeface="+mn-ea"/>
              <a:cs typeface="+mn-cs"/>
            </a:endParaRPr>
          </a:p>
        </p:txBody>
      </p:sp>
      <p:pic>
        <p:nvPicPr>
          <p:cNvPr id="5123" name="图片 11268" descr="t0199adfd4ee74624f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613400"/>
            <a:ext cx="9144000" cy="1355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11273" descr="t01bd3616c9c4a3c4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03200"/>
            <a:ext cx="1203325" cy="1630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3" name="chimes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内容占位符 2"/>
          <p:cNvSpPr>
            <a:spLocks noGrp="1"/>
          </p:cNvSpPr>
          <p:nvPr>
            <p:ph idx="1"/>
          </p:nvPr>
        </p:nvSpPr>
        <p:spPr>
          <a:xfrm>
            <a:off x="0" y="-9525"/>
            <a:ext cx="9144000" cy="6829425"/>
          </a:xfrm>
        </p:spPr>
        <p:txBody>
          <a:bodyPr anchor="t"/>
          <a:p>
            <a:pPr marL="0" indent="0" fontAlgn="base">
              <a:buNone/>
            </a:pPr>
            <a:r>
              <a:rPr lang="zh-CN" altLang="en-US" sz="4000" b="1" strike="noStrike" noProof="1"/>
              <a:t>     </a:t>
            </a:r>
            <a:r>
              <a:rPr lang="zh-CN" altLang="en-US" sz="4000" b="1" strike="noStrike" noProof="1">
                <a:solidFill>
                  <a:schemeClr val="tx1"/>
                </a:solidFill>
                <a:uFillTx/>
                <a:sym typeface="+mn-ea"/>
              </a:rPr>
              <a:t>③独学而无友，则孤陋而寡闻</a:t>
            </a:r>
            <a:endParaRPr lang="zh-CN" altLang="en-US" sz="4000" b="1" strike="noStrike" noProof="1">
              <a:solidFill>
                <a:schemeClr val="tx1"/>
              </a:solidFill>
              <a:uFillTx/>
              <a:sym typeface="+mn-ea"/>
            </a:endParaRPr>
          </a:p>
          <a:p>
            <a:pPr marL="0" indent="0" fontAlgn="base">
              <a:buNone/>
            </a:pPr>
            <a:r>
              <a:rPr lang="zh-CN" altLang="en-US" sz="4000" b="1" strike="noStrike" noProof="1">
                <a:solidFill>
                  <a:schemeClr val="tx1"/>
                </a:solidFill>
                <a:uFillTx/>
                <a:sym typeface="+mn-ea"/>
              </a:rPr>
              <a:t>     </a:t>
            </a:r>
            <a:r>
              <a:rPr lang="zh-CN" altLang="en-US" sz="4000" b="1" strike="noStrike" noProof="1">
                <a:solidFill>
                  <a:srgbClr val="FF0000"/>
                </a:solidFill>
                <a:uFillTx/>
                <a:sym typeface="+mn-ea"/>
              </a:rPr>
              <a:t>没有同学在一起研讨，切磋琢磨，便落得孤单落寞而少见闻。因为独自学习，不了解外部动向，所以成了“井底之蛙”。</a:t>
            </a:r>
            <a:endParaRPr lang="zh-CN" altLang="en-US" sz="4000" b="1" strike="noStrike" noProof="1">
              <a:solidFill>
                <a:srgbClr val="FF0000"/>
              </a:solidFill>
              <a:uFillTx/>
              <a:sym typeface="+mn-ea"/>
            </a:endParaRPr>
          </a:p>
          <a:p>
            <a:pPr marL="0" indent="0" fontAlgn="base">
              <a:buNone/>
            </a:pPr>
            <a:endParaRPr lang="zh-CN" altLang="en-US" sz="4000" b="1" strike="noStrike" noProof="1"/>
          </a:p>
        </p:txBody>
      </p:sp>
      <p:pic>
        <p:nvPicPr>
          <p:cNvPr id="23554" name="图片 35888" descr="t015d221d98550161c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219450"/>
            <a:ext cx="9144000" cy="3600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内容占位符 2"/>
          <p:cNvSpPr>
            <a:spLocks noGrp="1"/>
          </p:cNvSpPr>
          <p:nvPr>
            <p:ph idx="1"/>
          </p:nvPr>
        </p:nvSpPr>
        <p:spPr>
          <a:xfrm>
            <a:off x="-12700" y="17463"/>
            <a:ext cx="9118600" cy="6958013"/>
          </a:xfrm>
        </p:spPr>
        <p:txBody>
          <a:bodyPr anchor="t"/>
          <a:p>
            <a:pPr marL="0" indent="0" fontAlgn="base">
              <a:buNone/>
            </a:pPr>
            <a:r>
              <a:rPr lang="en-US" altLang="zh-CN" sz="4000" b="1" strike="noStrike" noProof="1">
                <a:sym typeface="+mn-ea"/>
              </a:rPr>
              <a:t>       </a:t>
            </a:r>
            <a:r>
              <a:rPr lang="zh-CN" altLang="en-US" sz="4000" b="1" strike="noStrike" noProof="1">
                <a:sym typeface="+mn-ea"/>
              </a:rPr>
              <a:t>④善问者，如攻坚木，先其易者 ，后其节目。</a:t>
            </a:r>
            <a:endParaRPr lang="zh-CN" altLang="en-US" sz="4000" b="1" strike="noStrike" noProof="1">
              <a:sym typeface="+mn-ea"/>
            </a:endParaRPr>
          </a:p>
          <a:p>
            <a:pPr marL="0" indent="0" fontAlgn="base">
              <a:buNone/>
            </a:pPr>
            <a:r>
              <a:rPr lang="zh-CN" altLang="en-US" sz="4000" b="1" strike="noStrike" noProof="1">
                <a:sym typeface="+mn-ea"/>
              </a:rPr>
              <a:t>       善于提问的人，就像加工处理坚硬的木材，先从容易处理的地方下手，然后再针对节疤和纹理不顺的地方，时间长了，问题就愉快地解决了。</a:t>
            </a:r>
            <a:r>
              <a:rPr lang="zh-CN" altLang="en-US" sz="4000" b="1" strike="noStrike" noProof="1">
                <a:solidFill>
                  <a:srgbClr val="FF0000"/>
                </a:solidFill>
                <a:sym typeface="+mn-ea"/>
              </a:rPr>
              <a:t>形容在学问上善于问难的人，应当是先易后难，循序渐进，像木工砍硬木先从容易进斧的地方下手一样。</a:t>
            </a:r>
            <a:endParaRPr lang="zh-CN" altLang="en-US" sz="4000" b="1" strike="noStrike" noProof="1">
              <a:solidFill>
                <a:srgbClr val="FF0000"/>
              </a:solidFill>
              <a:sym typeface="+mn-ea"/>
            </a:endParaRPr>
          </a:p>
          <a:p>
            <a:pPr fontAlgn="base"/>
            <a:endParaRPr lang="zh-CN" altLang="en-US" sz="4000" b="1" strike="noStrike" noProof="1">
              <a:solidFill>
                <a:srgbClr val="FF0000"/>
              </a:solidFill>
              <a:sym typeface="+mn-ea"/>
            </a:endParaRPr>
          </a:p>
        </p:txBody>
      </p:sp>
      <p:pic>
        <p:nvPicPr>
          <p:cNvPr id="2" name="图片 35860" descr="t012bbb3ac2ee73033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700" y="5751513"/>
            <a:ext cx="9118600" cy="12239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标题 1"/>
          <p:cNvSpPr>
            <a:spLocks noGrp="1"/>
          </p:cNvSpPr>
          <p:nvPr>
            <p:ph type="title"/>
          </p:nvPr>
        </p:nvSpPr>
        <p:spPr>
          <a:xfrm>
            <a:off x="182563" y="-65087"/>
            <a:ext cx="8504238" cy="788988"/>
          </a:xfrm>
        </p:spPr>
        <p:txBody>
          <a:bodyPr anchor="ctr"/>
          <a:p>
            <a:pPr fontAlgn="base"/>
            <a:r>
              <a:rPr lang="zh-CN" altLang="en-US" sz="4000" b="1" strike="noStrike" noProof="1">
                <a:solidFill>
                  <a:srgbClr val="FF0000"/>
                </a:solidFill>
                <a:uFillTx/>
              </a:rPr>
              <a:t>阅读感悟</a:t>
            </a:r>
            <a:endParaRPr lang="zh-CN" altLang="en-US" sz="4000" b="1" strike="noStrike" noProof="1">
              <a:solidFill>
                <a:srgbClr val="FF0000"/>
              </a:solidFill>
              <a:uFillTx/>
            </a:endParaRPr>
          </a:p>
        </p:txBody>
      </p:sp>
      <p:sp>
        <p:nvSpPr>
          <p:cNvPr id="25602" name="内容占位符 2"/>
          <p:cNvSpPr>
            <a:spLocks noGrp="1"/>
          </p:cNvSpPr>
          <p:nvPr>
            <p:ph idx="1"/>
          </p:nvPr>
        </p:nvSpPr>
        <p:spPr>
          <a:xfrm>
            <a:off x="-25400" y="619125"/>
            <a:ext cx="9194800" cy="6330950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 sz="4000" b="1"/>
              <a:t>   </a:t>
            </a:r>
            <a:r>
              <a:rPr lang="zh-CN" altLang="en-US" sz="4000" b="1"/>
              <a:t>1、《大道之行也》中的“大同”社会，是理想的社会形式，它需要每个人都贡献出一份力量。我们要建立的和谐社会，也是一个美好的社会，也需要每一个人的参与。从我做起，从身边的小事做起，哪怕仅是将废纸拾进垃圾桶这样一个小小的举动，也将会带来巨大的风气转变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2、学习本身是一种实践活动，必须用实事求是的态度来对待，一就是一，二就是二。</a:t>
            </a:r>
            <a:endParaRPr lang="zh-CN" altLang="en-US" sz="4000" b="1"/>
          </a:p>
        </p:txBody>
      </p:sp>
      <p:pic>
        <p:nvPicPr>
          <p:cNvPr id="25603" name="图片 35876" descr="t01111c265b0c57e2a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3150" y="6118225"/>
            <a:ext cx="6702425" cy="1065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内容占位符 2"/>
          <p:cNvSpPr>
            <a:spLocks noGrp="1"/>
          </p:cNvSpPr>
          <p:nvPr>
            <p:ph idx="1"/>
          </p:nvPr>
        </p:nvSpPr>
        <p:spPr>
          <a:xfrm>
            <a:off x="0" y="-34925"/>
            <a:ext cx="9170988" cy="6919913"/>
          </a:xfrm>
          <a:ln/>
        </p:spPr>
        <p:txBody>
          <a:bodyPr anchor="t"/>
          <a:p>
            <a:pPr marL="0" indent="0">
              <a:buNone/>
            </a:pPr>
            <a:r>
              <a:rPr lang="en-US" altLang="zh-CN" sz="4000" b="1"/>
              <a:t>     </a:t>
            </a:r>
            <a:r>
              <a:rPr lang="zh-CN" altLang="en-US" sz="4000" b="1"/>
              <a:t>3、《虽有佳肴》启发我们应重视实践，学到的道理应付诸行动，通过行动来证明道理的正确。</a:t>
            </a:r>
            <a:endParaRPr lang="zh-CN" altLang="en-US" sz="4000" b="1"/>
          </a:p>
          <a:p>
            <a:pPr marL="0" indent="0">
              <a:buNone/>
            </a:pPr>
            <a:r>
              <a:rPr lang="zh-CN" altLang="en-US" sz="4000" b="1"/>
              <a:t>     4、学完《虽有佳肴》，我明白了教和学是相互促进的，二者是相辅相成的，我将努力以此指导我的人生。</a:t>
            </a:r>
            <a:endParaRPr lang="zh-CN" altLang="en-US" sz="4000" b="1"/>
          </a:p>
        </p:txBody>
      </p:sp>
      <p:pic>
        <p:nvPicPr>
          <p:cNvPr id="26626" name="图片 59413" descr="t01c350bd54c0a8938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78275"/>
            <a:ext cx="9170988" cy="2906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标题 9728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小结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27650" name="文本占位符 97282"/>
          <p:cNvSpPr>
            <a:spLocks noGrp="1"/>
          </p:cNvSpPr>
          <p:nvPr>
            <p:ph idx="1"/>
          </p:nvPr>
        </p:nvSpPr>
        <p:spPr>
          <a:xfrm>
            <a:off x="-12700" y="600075"/>
            <a:ext cx="9156700" cy="6257925"/>
          </a:xfrm>
          <a:ln/>
        </p:spPr>
        <p:txBody>
          <a:bodyPr anchor="t"/>
          <a:p>
            <a:pPr>
              <a:buNone/>
            </a:pPr>
            <a:r>
              <a:rPr lang="en-US" altLang="zh-CN" sz="4400" b="1" dirty="0"/>
              <a:t>         </a:t>
            </a:r>
            <a:r>
              <a:rPr lang="zh-CN" altLang="en-US" sz="4400" b="1" dirty="0"/>
              <a:t>人们不断地学习先人的知识，并总结出新的知识，才创造出今天高度文明的</a:t>
            </a:r>
            <a:r>
              <a:rPr lang="en-US" altLang="zh-CN" sz="4400" b="1" dirty="0"/>
              <a:t>21</a:t>
            </a:r>
            <a:r>
              <a:rPr lang="zh-CN" altLang="en-US" sz="4400" b="1" dirty="0"/>
              <a:t>世纪社会。只有学才能拓展我们的视野，也只有学才能提高人们的精神境界。学习要注意积累。只要我们积极发挥主观能动作用，坚持不懈、专心致志地学习，就一定能取得成效。</a:t>
            </a:r>
            <a:endParaRPr lang="zh-CN" altLang="en-US" sz="4400" b="1" dirty="0"/>
          </a:p>
        </p:txBody>
      </p:sp>
      <p:pic>
        <p:nvPicPr>
          <p:cNvPr id="27651" name="图片 71694" descr="风景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700" y="5999163"/>
            <a:ext cx="9156700" cy="858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标题 7782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中心思想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28674" name="文本占位符 77826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6092825"/>
          </a:xfrm>
          <a:ln/>
        </p:spPr>
        <p:txBody>
          <a:bodyPr anchor="t"/>
          <a:p>
            <a:pPr>
              <a:spcBef>
                <a:spcPct val="0"/>
              </a:spcBef>
              <a:buNone/>
            </a:pPr>
            <a:r>
              <a:rPr lang="en-US" altLang="zh-CN" b="1" dirty="0"/>
              <a:t>           </a:t>
            </a:r>
            <a:r>
              <a:rPr lang="zh-CN" altLang="en-US" sz="4400" b="1" dirty="0">
                <a:solidFill>
                  <a:srgbClr val="000000"/>
                </a:solidFill>
              </a:rPr>
              <a:t>文章应用“类比手法”引出要阐述的观点，讲述了“教学相长”的道理。即教人和学习是相互促进，相辅相成的。告诉我们实践出真知的道理。</a:t>
            </a:r>
            <a:endParaRPr lang="zh-CN" altLang="en-US" sz="4400" b="1" dirty="0">
              <a:solidFill>
                <a:srgbClr val="000000"/>
              </a:solidFill>
            </a:endParaRPr>
          </a:p>
          <a:p>
            <a:pPr>
              <a:buNone/>
            </a:pPr>
            <a:endParaRPr lang="zh-CN" altLang="en-US" sz="4400" dirty="0">
              <a:solidFill>
                <a:srgbClr val="000000"/>
              </a:solidFill>
            </a:endParaRPr>
          </a:p>
        </p:txBody>
      </p:sp>
      <p:pic>
        <p:nvPicPr>
          <p:cNvPr id="28675" name="图片 64537" descr="t0147ecb4a0fa838c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160838"/>
            <a:ext cx="9263063" cy="2697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标题 6553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48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学习目标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6146" name="文本占位符 65538"/>
          <p:cNvSpPr>
            <a:spLocks noGrp="1"/>
          </p:cNvSpPr>
          <p:nvPr>
            <p:ph idx="1"/>
          </p:nvPr>
        </p:nvSpPr>
        <p:spPr>
          <a:xfrm>
            <a:off x="-25400" y="627063"/>
            <a:ext cx="9169400" cy="6230937"/>
          </a:xfrm>
          <a:ln/>
        </p:spPr>
        <p:txBody>
          <a:bodyPr anchor="t"/>
          <a:p>
            <a:pPr>
              <a:buNone/>
            </a:pPr>
            <a:r>
              <a:rPr lang="zh-CN" altLang="en-US" sz="4400" b="1" dirty="0"/>
              <a:t>1、</a:t>
            </a:r>
            <a:r>
              <a:rPr lang="zh-CN" altLang="en-US" sz="4400" b="1" dirty="0" err="1"/>
              <a:t>领会</a:t>
            </a:r>
            <a:r>
              <a:rPr lang="en-US" altLang="zh-CN" sz="4400" b="1" dirty="0"/>
              <a:t>《</a:t>
            </a:r>
            <a:r>
              <a:rPr lang="zh-CN" altLang="en-US" sz="4400" b="1" dirty="0"/>
              <a:t>礼记</a:t>
            </a:r>
            <a:r>
              <a:rPr lang="en-US" altLang="zh-CN" sz="4400" b="1" dirty="0"/>
              <a:t>》</a:t>
            </a:r>
            <a:r>
              <a:rPr lang="zh-CN" altLang="en-US" sz="4400" b="1" dirty="0"/>
              <a:t>的相关知识； </a:t>
            </a:r>
            <a:endParaRPr lang="zh-CN" altLang="en-US" sz="4400" b="1" dirty="0"/>
          </a:p>
          <a:p>
            <a:pPr>
              <a:buNone/>
            </a:pPr>
            <a:r>
              <a:rPr lang="zh-CN" altLang="en-US" sz="4400" b="1" dirty="0"/>
              <a:t>2、积累重点文言词语，熟读并背诵课文。准确翻译课文；</a:t>
            </a:r>
            <a:endParaRPr lang="zh-CN" altLang="en-US" sz="4400" b="1" dirty="0"/>
          </a:p>
          <a:p>
            <a:pPr>
              <a:buNone/>
            </a:pPr>
            <a:r>
              <a:rPr lang="en-US" altLang="zh-CN" sz="4400" b="1" dirty="0"/>
              <a:t>3</a:t>
            </a:r>
            <a:r>
              <a:rPr lang="zh-CN" altLang="en-US" sz="4400" b="1" dirty="0"/>
              <a:t>、学习类比说理的方法，理解教与学互相促进的道理。</a:t>
            </a:r>
            <a:endParaRPr lang="zh-CN" altLang="en-US" sz="4400" b="1" dirty="0"/>
          </a:p>
          <a:p>
            <a:endParaRPr lang="zh-CN" altLang="en-US" b="1" dirty="0"/>
          </a:p>
        </p:txBody>
      </p:sp>
      <p:pic>
        <p:nvPicPr>
          <p:cNvPr id="6147" name="图片 19460" descr="t01dd4c6d80aca589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400" y="4397375"/>
            <a:ext cx="9169400" cy="2460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6656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9275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注意停顿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7170" name="文本占位符 66562"/>
          <p:cNvSpPr>
            <a:spLocks noGrp="1"/>
          </p:cNvSpPr>
          <p:nvPr>
            <p:ph idx="1"/>
          </p:nvPr>
        </p:nvSpPr>
        <p:spPr>
          <a:xfrm>
            <a:off x="0" y="666750"/>
            <a:ext cx="9144000" cy="6203950"/>
          </a:xfrm>
        </p:spPr>
        <p:txBody>
          <a:bodyPr anchor="t"/>
          <a:p>
            <a:pPr fontAlgn="base">
              <a:buNone/>
            </a:pPr>
            <a:r>
              <a:rPr lang="en-US" altLang="zh-CN" sz="4400" b="1" strike="noStrike" noProof="1" dirty="0"/>
              <a:t>        </a:t>
            </a:r>
            <a:r>
              <a:rPr lang="zh-CN" altLang="en-US" sz="4000" b="1" strike="noStrike" noProof="1" dirty="0"/>
              <a:t>虽有</a:t>
            </a:r>
            <a:r>
              <a:rPr lang="en-US" altLang="zh-CN" sz="4000" b="1" strike="noStrike" noProof="1">
                <a:solidFill>
                  <a:srgbClr val="FF0000"/>
                </a:solidFill>
                <a:uFillTx/>
              </a:rPr>
              <a:t>/</a:t>
            </a:r>
            <a:r>
              <a:rPr lang="zh-CN" altLang="en-US" sz="4000" b="1" strike="noStrike" noProof="1" dirty="0"/>
              <a:t>嘉肴，弗食，不知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其旨也；</a:t>
            </a:r>
            <a:endParaRPr lang="zh-CN" altLang="en-US" sz="4000" b="1" strike="noStrike" noProof="1" dirty="0"/>
          </a:p>
          <a:p>
            <a:pPr fontAlgn="base">
              <a:buNone/>
            </a:pPr>
            <a:r>
              <a:rPr lang="zh-CN" altLang="en-US" sz="4000" b="1" strike="noStrike" noProof="1" dirty="0"/>
              <a:t>虽有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至道，弗学，不知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其善也。</a:t>
            </a:r>
            <a:endParaRPr lang="zh-CN" altLang="en-US" sz="4000" b="1" strike="noStrike" noProof="1" dirty="0"/>
          </a:p>
          <a:p>
            <a:pPr fontAlgn="base">
              <a:buNone/>
            </a:pPr>
            <a:r>
              <a:rPr lang="zh-CN" altLang="en-US" sz="4000" b="1" strike="noStrike" noProof="1" dirty="0"/>
              <a:t>是故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学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然后知不足，教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然后知困。</a:t>
            </a:r>
            <a:endParaRPr lang="zh-CN" altLang="en-US" sz="4000" b="1" strike="noStrike" noProof="1" dirty="0"/>
          </a:p>
          <a:p>
            <a:pPr fontAlgn="base">
              <a:buNone/>
            </a:pPr>
            <a:r>
              <a:rPr lang="zh-CN" altLang="en-US" sz="4000" b="1" strike="noStrike" noProof="1" dirty="0"/>
              <a:t>知不足，然后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能自反也；</a:t>
            </a:r>
            <a:endParaRPr lang="zh-CN" altLang="en-US" sz="4000" b="1" strike="noStrike" noProof="1" dirty="0"/>
          </a:p>
          <a:p>
            <a:pPr fontAlgn="base">
              <a:buNone/>
            </a:pPr>
            <a:r>
              <a:rPr lang="zh-CN" altLang="en-US" sz="4000" b="1" strike="noStrike" noProof="1" dirty="0"/>
              <a:t>知困，然后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能自强也。</a:t>
            </a:r>
            <a:endParaRPr lang="zh-CN" altLang="en-US" sz="4000" b="1" strike="noStrike" noProof="1" dirty="0"/>
          </a:p>
          <a:p>
            <a:pPr fontAlgn="base">
              <a:buNone/>
            </a:pPr>
            <a:r>
              <a:rPr lang="zh-CN" altLang="en-US" sz="4000" b="1" strike="noStrike" noProof="1" dirty="0"/>
              <a:t>故曰：教学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相长也。</a:t>
            </a:r>
            <a:endParaRPr lang="zh-CN" altLang="en-US" sz="4000" b="1" strike="noStrike" noProof="1" dirty="0"/>
          </a:p>
          <a:p>
            <a:pPr fontAlgn="base">
              <a:buNone/>
            </a:pPr>
            <a:r>
              <a:rPr lang="en-US" altLang="zh-CN" sz="4000" b="1" strike="noStrike" noProof="1" dirty="0"/>
              <a:t>《</a:t>
            </a:r>
            <a:r>
              <a:rPr lang="zh-CN" altLang="en-US" sz="4000" b="1" strike="noStrike" noProof="1" dirty="0"/>
              <a:t>兑命</a:t>
            </a:r>
            <a:r>
              <a:rPr lang="en-US" altLang="zh-CN" sz="4000" b="1" strike="noStrike" noProof="1" dirty="0"/>
              <a:t>》</a:t>
            </a:r>
            <a:r>
              <a:rPr lang="zh-CN" altLang="en-US" sz="4000" b="1" strike="noStrike" noProof="1" dirty="0"/>
              <a:t>曰：“学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学半。”</a:t>
            </a:r>
            <a:endParaRPr lang="zh-CN" altLang="en-US" sz="4000" b="1" strike="noStrike" noProof="1" dirty="0"/>
          </a:p>
          <a:p>
            <a:pPr fontAlgn="base">
              <a:buNone/>
            </a:pPr>
            <a:r>
              <a:rPr lang="zh-CN" altLang="en-US" sz="4000" b="1" strike="noStrike" noProof="1" dirty="0"/>
              <a:t>其</a:t>
            </a:r>
            <a:r>
              <a:rPr lang="en-US" altLang="zh-CN" sz="4000" b="1" strike="noStrike" noProof="1">
                <a:solidFill>
                  <a:srgbClr val="FF0000"/>
                </a:solidFill>
              </a:rPr>
              <a:t>/</a:t>
            </a:r>
            <a:r>
              <a:rPr lang="zh-CN" altLang="en-US" sz="4000" b="1" strike="noStrike" noProof="1" dirty="0"/>
              <a:t>此之谓乎？</a:t>
            </a:r>
            <a:r>
              <a:rPr lang="zh-CN" altLang="en-US" sz="4000" strike="noStrike" noProof="1" dirty="0">
                <a:solidFill>
                  <a:schemeClr val="accent2"/>
                </a:solidFill>
              </a:rPr>
              <a:t> </a:t>
            </a:r>
            <a:endParaRPr lang="zh-CN" altLang="en-US" sz="4000" strike="noStrike" noProof="1" dirty="0">
              <a:solidFill>
                <a:schemeClr val="accent2"/>
              </a:solidFill>
            </a:endParaRPr>
          </a:p>
          <a:p>
            <a:pPr fontAlgn="base">
              <a:spcBef>
                <a:spcPct val="0"/>
              </a:spcBef>
              <a:buNone/>
            </a:pPr>
            <a:endParaRPr lang="zh-CN" altLang="en-US" sz="4000" strike="noStrike" noProof="1" dirty="0"/>
          </a:p>
        </p:txBody>
      </p:sp>
      <p:pic>
        <p:nvPicPr>
          <p:cNvPr id="66564" name="虽有佳肴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57200" y="549275"/>
            <a:ext cx="504825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11278" descr="t016567fd458b9521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875" y="2944813"/>
            <a:ext cx="2651125" cy="3925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492" fill="hold"/>
                                        <p:tgtEl>
                                          <p:spTgt spid="665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56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56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标题 6758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  <a:ln/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读准字音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8194" name="文本占位符 67586"/>
          <p:cNvSpPr>
            <a:spLocks noGrp="1"/>
          </p:cNvSpPr>
          <p:nvPr>
            <p:ph idx="1"/>
          </p:nvPr>
        </p:nvSpPr>
        <p:spPr>
          <a:xfrm>
            <a:off x="0" y="836613"/>
            <a:ext cx="9144000" cy="6021387"/>
          </a:xfrm>
          <a:ln/>
        </p:spPr>
        <p:txBody>
          <a:bodyPr anchor="t"/>
          <a:p>
            <a:pPr>
              <a:buNone/>
            </a:pPr>
            <a:r>
              <a:rPr lang="en-US" altLang="zh-CN" b="1" dirty="0"/>
              <a:t>         </a:t>
            </a:r>
            <a:r>
              <a:rPr lang="zh-CN" altLang="en-US" sz="5400" b="1" dirty="0">
                <a:latin typeface="Arial" panose="020B0604020202020204" pitchFamily="34" charset="0"/>
              </a:rPr>
              <a:t>嘉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</a:rPr>
              <a:t>肴</a:t>
            </a:r>
            <a:r>
              <a:rPr lang="en-US" altLang="zh-CN" sz="5400" b="1" err="1">
                <a:solidFill>
                  <a:srgbClr val="FF0000"/>
                </a:solidFill>
                <a:latin typeface="Arial" panose="020B0604020202020204" pitchFamily="34" charset="0"/>
              </a:rPr>
              <a:t>yáo</a:t>
            </a:r>
            <a:r>
              <a:rPr lang="en-US" altLang="zh-CN" sz="5400" b="1">
                <a:solidFill>
                  <a:srgbClr val="FF0000"/>
                </a:solidFill>
                <a:latin typeface="Arial" panose="020B0604020202020204" pitchFamily="34" charset="0"/>
              </a:rPr>
              <a:t>          </a:t>
            </a:r>
            <a:r>
              <a:rPr lang="zh-CN" altLang="en-US" sz="5400" b="1" dirty="0">
                <a:latin typeface="Arial" panose="020B0604020202020204" pitchFamily="34" charset="0"/>
              </a:rPr>
              <a:t>自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</a:rPr>
              <a:t>强</a:t>
            </a:r>
            <a:r>
              <a:rPr lang="en-US" altLang="zh-CN" sz="5400" b="1" err="1">
                <a:solidFill>
                  <a:srgbClr val="FF0000"/>
                </a:solidFill>
                <a:latin typeface="Arial" panose="020B0604020202020204" pitchFamily="34" charset="0"/>
              </a:rPr>
              <a:t>qiǎng</a:t>
            </a:r>
            <a:endParaRPr lang="en-US" altLang="zh-CN" sz="5400" b="1" err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矩形 67587"/>
          <p:cNvSpPr/>
          <p:nvPr/>
        </p:nvSpPr>
        <p:spPr>
          <a:xfrm>
            <a:off x="801688" y="2224088"/>
            <a:ext cx="3922712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兑</a:t>
            </a:r>
            <a:r>
              <a:rPr lang="zh-CN" altLang="en-US" sz="5400" b="1" dirty="0">
                <a:latin typeface="Arial" panose="020B0604020202020204" pitchFamily="34" charset="0"/>
                <a:ea typeface="宋体" panose="02010600030101010101" pitchFamily="2" charset="-122"/>
              </a:rPr>
              <a:t>命</a:t>
            </a:r>
            <a:r>
              <a:rPr lang="en-US" altLang="zh-CN" sz="5400" b="1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yuè</a:t>
            </a:r>
            <a:endParaRPr lang="en-US" altLang="zh-CN" sz="5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矩形 67588"/>
          <p:cNvSpPr/>
          <p:nvPr/>
        </p:nvSpPr>
        <p:spPr>
          <a:xfrm>
            <a:off x="5432425" y="2349500"/>
            <a:ext cx="3711575" cy="914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</a:t>
            </a:r>
            <a:r>
              <a:rPr lang="en-US" altLang="zh-CN" sz="5400" b="1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xi</a:t>
            </a:r>
            <a:r>
              <a:rPr lang="en-US" altLang="en-US" sz="5400" b="1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à</a:t>
            </a:r>
            <a:r>
              <a:rPr lang="en-US" altLang="zh-CN" sz="5400" b="1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</a:t>
            </a:r>
            <a:r>
              <a:rPr lang="zh-CN" altLang="en-US" sz="5400" b="1" dirty="0">
                <a:latin typeface="Arial" panose="020B0604020202020204" pitchFamily="34" charset="0"/>
                <a:ea typeface="宋体" panose="02010600030101010101" pitchFamily="2" charset="-122"/>
              </a:rPr>
              <a:t>学半</a:t>
            </a:r>
            <a:endParaRPr lang="en-US" altLang="zh-CN" sz="5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7" name="文本框 67589"/>
          <p:cNvSpPr txBox="1"/>
          <p:nvPr/>
        </p:nvSpPr>
        <p:spPr>
          <a:xfrm>
            <a:off x="919163" y="3763963"/>
            <a:ext cx="1223962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>
              <a:spcBef>
                <a:spcPct val="50000"/>
              </a:spcBef>
            </a:pPr>
            <a:r>
              <a:rPr lang="zh-CN" altLang="en-US" sz="5400" b="1" dirty="0">
                <a:latin typeface="Arial" panose="020B0604020202020204" pitchFamily="34" charset="0"/>
                <a:ea typeface="宋体" panose="02010600030101010101" pitchFamily="2" charset="-122"/>
              </a:rPr>
              <a:t>旨</a:t>
            </a:r>
            <a:endParaRPr lang="zh-CN" altLang="en-US" sz="5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8" name="文本框 67590"/>
          <p:cNvSpPr txBox="1"/>
          <p:nvPr/>
        </p:nvSpPr>
        <p:spPr>
          <a:xfrm>
            <a:off x="2312988" y="3762375"/>
            <a:ext cx="1250950" cy="914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>
              <a:spcBef>
                <a:spcPct val="50000"/>
              </a:spcBef>
            </a:pPr>
            <a:r>
              <a:rPr lang="en-US" altLang="zh-CN" sz="5400" b="1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zhǐ</a:t>
            </a:r>
            <a:endParaRPr lang="en-US" altLang="zh-CN" sz="5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9" name="文本框 67591"/>
          <p:cNvSpPr txBox="1"/>
          <p:nvPr/>
        </p:nvSpPr>
        <p:spPr>
          <a:xfrm>
            <a:off x="5284788" y="3762375"/>
            <a:ext cx="909637" cy="914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>
              <a:spcBef>
                <a:spcPct val="50000"/>
              </a:spcBef>
            </a:pPr>
            <a:r>
              <a:rPr lang="zh-CN" altLang="en-US" sz="5400" b="1" dirty="0">
                <a:latin typeface="Arial" panose="020B0604020202020204" pitchFamily="34" charset="0"/>
                <a:ea typeface="宋体" panose="02010600030101010101" pitchFamily="2" charset="-122"/>
              </a:rPr>
              <a:t>弗</a:t>
            </a:r>
            <a:endParaRPr lang="zh-CN" altLang="en-US" sz="5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0" name="文本框 67592"/>
          <p:cNvSpPr txBox="1"/>
          <p:nvPr/>
        </p:nvSpPr>
        <p:spPr>
          <a:xfrm>
            <a:off x="6632575" y="3763963"/>
            <a:ext cx="1839913" cy="9144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>
              <a:spcBef>
                <a:spcPct val="50000"/>
              </a:spcBef>
            </a:pPr>
            <a:r>
              <a:rPr lang="en-US" altLang="zh-CN" sz="5400" b="1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fú</a:t>
            </a:r>
            <a:endParaRPr lang="en-US" altLang="zh-CN" sz="5400" b="1" err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201" name="图片 18460" descr="t016fce729657223b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219700"/>
            <a:ext cx="9144000" cy="1638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内容占位符 68610"/>
          <p:cNvSpPr>
            <a:spLocks noGrp="1"/>
          </p:cNvSpPr>
          <p:nvPr>
            <p:ph idx="1"/>
          </p:nvPr>
        </p:nvSpPr>
        <p:spPr>
          <a:xfrm>
            <a:off x="0" y="9525"/>
            <a:ext cx="9144000" cy="6237288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>
                <a:solidFill>
                  <a:srgbClr val="FF0000"/>
                </a:solidFill>
              </a:rPr>
              <a:t>                        </a:t>
            </a:r>
            <a:r>
              <a:rPr lang="zh-CN" altLang="en-US" sz="4000" b="1" dirty="0">
                <a:solidFill>
                  <a:srgbClr val="FF0000"/>
                </a:solidFill>
              </a:rPr>
              <a:t>重点词语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000" b="1" dirty="0"/>
              <a:t>【1】</a:t>
            </a:r>
            <a:r>
              <a:rPr lang="zh-CN" altLang="en-US" sz="4000" b="1" dirty="0">
                <a:solidFill>
                  <a:srgbClr val="FF0000"/>
                </a:solidFill>
              </a:rPr>
              <a:t>虽：</a:t>
            </a:r>
            <a:r>
              <a:rPr lang="zh-CN" altLang="en-US" sz="4000" b="1" dirty="0"/>
              <a:t>即使；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【</a:t>
            </a:r>
            <a:r>
              <a:rPr lang="en-US" altLang="zh-CN" sz="4000" b="1" dirty="0"/>
              <a:t>2</a:t>
            </a:r>
            <a:r>
              <a:rPr lang="zh-CN" altLang="en-US" sz="4000" b="1" dirty="0"/>
              <a:t>】</a:t>
            </a:r>
            <a:r>
              <a:rPr lang="zh-CN" altLang="en-US" sz="4000" b="1" dirty="0">
                <a:solidFill>
                  <a:srgbClr val="FF0000"/>
                </a:solidFill>
              </a:rPr>
              <a:t>佳：</a:t>
            </a:r>
            <a:r>
              <a:rPr lang="zh-CN" altLang="en-US" sz="4000" b="1" dirty="0"/>
              <a:t>美好；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3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>
                <a:solidFill>
                  <a:srgbClr val="FF0000"/>
                </a:solidFill>
              </a:rPr>
              <a:t>肴：</a:t>
            </a:r>
            <a:r>
              <a:rPr lang="zh-CN" altLang="en-US" sz="4000" b="1" dirty="0"/>
              <a:t>用鱼、肉做的菜。</a:t>
            </a:r>
            <a:r>
              <a:rPr lang="zh-CN" altLang="en-US" b="1" dirty="0"/>
              <a:t>  </a:t>
            </a:r>
            <a:endParaRPr lang="zh-CN" altLang="en-US" b="1" dirty="0"/>
          </a:p>
          <a:p>
            <a:pPr>
              <a:buNone/>
            </a:pP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4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>
                <a:solidFill>
                  <a:srgbClr val="FF0000"/>
                </a:solidFill>
              </a:rPr>
              <a:t>食：</a:t>
            </a:r>
            <a:r>
              <a:rPr lang="zh-CN" altLang="en-US" sz="4000" b="1" dirty="0"/>
              <a:t>吃        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5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>
                <a:solidFill>
                  <a:srgbClr val="FF0000"/>
                </a:solidFill>
              </a:rPr>
              <a:t>旨：</a:t>
            </a:r>
            <a:r>
              <a:rPr lang="zh-CN" altLang="en-US" sz="4000" b="1" dirty="0"/>
              <a:t>味美</a:t>
            </a:r>
            <a:r>
              <a:rPr lang="zh-CN" altLang="en-US" b="1" dirty="0"/>
              <a:t> </a:t>
            </a:r>
            <a:endParaRPr lang="zh-CN" altLang="en-US" b="1" dirty="0"/>
          </a:p>
          <a:p>
            <a:pPr>
              <a:buNone/>
            </a:pP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6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>
                <a:solidFill>
                  <a:srgbClr val="FF0000"/>
                </a:solidFill>
              </a:rPr>
              <a:t>至道：</a:t>
            </a:r>
            <a:r>
              <a:rPr lang="zh-CN" altLang="en-US" sz="4000" b="1" dirty="0"/>
              <a:t>最好的道理</a:t>
            </a:r>
            <a:r>
              <a:rPr lang="zh-CN" altLang="en-US" b="1" dirty="0"/>
              <a:t> </a:t>
            </a:r>
            <a:r>
              <a:rPr lang="zh-CN" altLang="en-US" sz="4000" b="1" dirty="0"/>
              <a:t>  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7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/>
              <a:t> </a:t>
            </a:r>
            <a:r>
              <a:rPr lang="zh-CN" altLang="en-US" sz="4000" b="1" dirty="0">
                <a:solidFill>
                  <a:srgbClr val="FF0000"/>
                </a:solidFill>
              </a:rPr>
              <a:t>善：</a:t>
            </a:r>
            <a:r>
              <a:rPr lang="zh-CN" altLang="en-US" sz="4000" b="1" dirty="0"/>
              <a:t>好处 </a:t>
            </a:r>
            <a:endParaRPr lang="zh-CN" altLang="en-US" sz="4000" b="1" dirty="0"/>
          </a:p>
        </p:txBody>
      </p:sp>
      <p:pic>
        <p:nvPicPr>
          <p:cNvPr id="9218" name="图片 25650" descr="t0177261ea72c46261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94450" y="9525"/>
            <a:ext cx="2749550" cy="6829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标题 6963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10242" name="内容占位符 6963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anchor="t"/>
          <a:p>
            <a:pPr>
              <a:buNone/>
            </a:pPr>
            <a:r>
              <a:rPr lang="zh-CN" altLang="en-US" sz="4000" b="1" dirty="0"/>
              <a:t>   </a:t>
            </a: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8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>
                <a:solidFill>
                  <a:srgbClr val="FF0000"/>
                </a:solidFill>
              </a:rPr>
              <a:t>是故：</a:t>
            </a:r>
            <a:r>
              <a:rPr lang="zh-CN" altLang="en-US" sz="4000" b="1" dirty="0"/>
              <a:t>因此，所以  。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</a:t>
            </a: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9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/>
              <a:t>   </a:t>
            </a:r>
            <a:r>
              <a:rPr lang="zh-CN" altLang="en-US" sz="4000" b="1" dirty="0">
                <a:solidFill>
                  <a:srgbClr val="FF0000"/>
                </a:solidFill>
              </a:rPr>
              <a:t>困：</a:t>
            </a:r>
            <a:r>
              <a:rPr lang="zh-CN" altLang="en-US" sz="4000" b="1" dirty="0"/>
              <a:t>不通，理解不了。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</a:t>
            </a: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10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>
                <a:solidFill>
                  <a:srgbClr val="FF0000"/>
                </a:solidFill>
              </a:rPr>
              <a:t>反：</a:t>
            </a:r>
            <a:r>
              <a:rPr lang="zh-CN" altLang="en-US" sz="4000" b="1" dirty="0"/>
              <a:t>反省。       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</a:t>
            </a: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11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/>
              <a:t> </a:t>
            </a:r>
            <a:r>
              <a:rPr lang="zh-CN" altLang="en-US" sz="4000" b="1" dirty="0">
                <a:solidFill>
                  <a:srgbClr val="FF0000"/>
                </a:solidFill>
              </a:rPr>
              <a:t>自强：</a:t>
            </a:r>
            <a:r>
              <a:rPr lang="zh-CN" altLang="en-US" sz="4000" b="1" dirty="0"/>
              <a:t>自我勉励。         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</a:t>
            </a: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12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/>
              <a:t> </a:t>
            </a:r>
            <a:r>
              <a:rPr lang="zh-CN" altLang="en-US" sz="4000" b="1" dirty="0">
                <a:solidFill>
                  <a:srgbClr val="FF0000"/>
                </a:solidFill>
              </a:rPr>
              <a:t>长：</a:t>
            </a:r>
            <a:r>
              <a:rPr lang="zh-CN" altLang="en-US" sz="4000" b="1" dirty="0"/>
              <a:t>促进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</a:t>
            </a: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13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>
                <a:solidFill>
                  <a:srgbClr val="FF0000"/>
                </a:solidFill>
              </a:rPr>
              <a:t>其：</a:t>
            </a:r>
            <a:r>
              <a:rPr lang="zh-CN" altLang="en-US" sz="4000" b="1" dirty="0"/>
              <a:t>表示推测语气         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</a:t>
            </a:r>
            <a:r>
              <a:rPr lang="zh-CN" altLang="en-US" sz="4000" b="1" dirty="0">
                <a:sym typeface="宋体" panose="02010600030101010101" pitchFamily="2" charset="-122"/>
              </a:rPr>
              <a:t>【</a:t>
            </a:r>
            <a:r>
              <a:rPr lang="en-US" altLang="zh-CN" sz="4000" b="1" dirty="0">
                <a:sym typeface="宋体" panose="02010600030101010101" pitchFamily="2" charset="-122"/>
              </a:rPr>
              <a:t>14</a:t>
            </a:r>
            <a:r>
              <a:rPr lang="zh-CN" altLang="en-US" sz="4000" b="1" dirty="0">
                <a:sym typeface="宋体" panose="02010600030101010101" pitchFamily="2" charset="-122"/>
              </a:rPr>
              <a:t>】</a:t>
            </a:r>
            <a:r>
              <a:rPr lang="zh-CN" altLang="en-US" sz="4000" b="1" dirty="0">
                <a:solidFill>
                  <a:srgbClr val="FF0000"/>
                </a:solidFill>
              </a:rPr>
              <a:t>此之谓也：</a:t>
            </a:r>
            <a:r>
              <a:rPr lang="zh-CN" altLang="en-US" sz="4000" b="1" dirty="0"/>
              <a:t>说的就是这个道理吧？ </a:t>
            </a:r>
            <a:endParaRPr lang="zh-CN" altLang="en-US" sz="4000" b="1" dirty="0"/>
          </a:p>
          <a:p>
            <a:pPr>
              <a:buNone/>
            </a:pPr>
            <a:endParaRPr lang="zh-CN" altLang="en-US" sz="3600" b="1" dirty="0"/>
          </a:p>
        </p:txBody>
      </p:sp>
      <p:pic>
        <p:nvPicPr>
          <p:cNvPr id="10243" name="图片 25630" descr="t0159b39246346b073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568950"/>
            <a:ext cx="9144000" cy="1289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标题 7168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713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翻译课文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11266" name="文本占位符 71682"/>
          <p:cNvSpPr>
            <a:spLocks noGrp="1"/>
          </p:cNvSpPr>
          <p:nvPr>
            <p:ph idx="1"/>
          </p:nvPr>
        </p:nvSpPr>
        <p:spPr>
          <a:xfrm>
            <a:off x="0" y="620713"/>
            <a:ext cx="9144000" cy="6237287"/>
          </a:xfrm>
          <a:ln/>
        </p:spPr>
        <p:txBody>
          <a:bodyPr anchor="t"/>
          <a:p>
            <a:pPr>
              <a:buNone/>
            </a:pPr>
            <a:r>
              <a:rPr lang="en-US" altLang="zh-CN" dirty="0"/>
              <a:t>     </a:t>
            </a:r>
            <a:endParaRPr lang="en-US" altLang="zh-CN" dirty="0"/>
          </a:p>
        </p:txBody>
      </p:sp>
      <p:sp>
        <p:nvSpPr>
          <p:cNvPr id="11267" name="矩形 71683"/>
          <p:cNvSpPr/>
          <p:nvPr/>
        </p:nvSpPr>
        <p:spPr>
          <a:xfrm>
            <a:off x="0" y="620713"/>
            <a:ext cx="9144000" cy="5578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>
              <a:spcBef>
                <a:spcPct val="20000"/>
              </a:spcBef>
            </a:pP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即使有美味佳肴，不去品尝，就不知道它的味道鲜美；即使有最好的方法，不去学习，就不知道它的益处。所以学习以后就会知道不足，教学以后就会知道困难。知道不足，然后就能反过来要求自己；知道困难，然后就能自强不息。所以说：教学与学习互相促进。</a:t>
            </a:r>
            <a:r>
              <a:rPr lang="en-US" altLang="zh-CN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尚书</a:t>
            </a:r>
            <a:r>
              <a:rPr lang="en-US" altLang="zh-CN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·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兑命</a:t>
            </a:r>
            <a:r>
              <a:rPr lang="en-US" altLang="zh-CN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说：“教育别人，能收到一半的学习效果。”说的就是这个意思。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68" name="图片 35876" descr="t01111c265b0c57e2a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081713"/>
            <a:ext cx="9144000" cy="10366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7270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9275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FF0000"/>
                </a:solidFill>
              </a:rPr>
              <a:t>问题探究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72707" name="内容占位符 72706"/>
          <p:cNvSpPr>
            <a:spLocks noGrp="1"/>
          </p:cNvSpPr>
          <p:nvPr>
            <p:ph idx="1"/>
          </p:nvPr>
        </p:nvSpPr>
        <p:spPr>
          <a:xfrm>
            <a:off x="0" y="620713"/>
            <a:ext cx="9144000" cy="6237287"/>
          </a:xfrm>
          <a:ln/>
        </p:spPr>
        <p:txBody>
          <a:bodyPr anchor="t"/>
          <a:p>
            <a:pPr>
              <a:buNone/>
            </a:pPr>
            <a:r>
              <a:rPr lang="en-US" altLang="zh-CN" sz="4000" b="1" dirty="0"/>
              <a:t>1</a:t>
            </a:r>
            <a:r>
              <a:rPr lang="zh-CN" altLang="en-US" sz="4000" b="1" dirty="0"/>
              <a:t>、这篇短文告诉了我们一个什么样的道理？</a:t>
            </a:r>
            <a:r>
              <a:rPr lang="zh-CN" altLang="en-US" sz="4000" b="1" dirty="0">
                <a:solidFill>
                  <a:srgbClr val="FF0000"/>
                </a:solidFill>
              </a:rPr>
              <a:t> </a:t>
            </a:r>
            <a:r>
              <a:rPr lang="zh-CN" altLang="en-US" sz="4000" b="1" dirty="0"/>
              <a:t>你同意这个观点吗？</a:t>
            </a:r>
            <a:endParaRPr lang="zh-CN" altLang="en-US" sz="4000" b="1" dirty="0"/>
          </a:p>
          <a:p>
            <a:pPr>
              <a:buNone/>
            </a:pPr>
            <a:r>
              <a:rPr lang="zh-CN" altLang="en-US" sz="4000" b="1" dirty="0"/>
              <a:t>        </a:t>
            </a:r>
            <a:r>
              <a:rPr lang="zh-CN" altLang="en-US" sz="4000" b="1" dirty="0">
                <a:solidFill>
                  <a:srgbClr val="FF0000"/>
                </a:solidFill>
              </a:rPr>
              <a:t>教学相长。人学习之后就会知道不足，知道了不足之处，才能反省自己，提高自己；教人之后才能知道自己有理解不了的地方，这样才会自我勉励，不断提高。教和学是相互促进，相辅相成的。 </a:t>
            </a:r>
            <a:endParaRPr lang="zh-CN" altLang="en-US" sz="40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zh-CN" altLang="en-US" sz="4800" b="1" dirty="0">
              <a:solidFill>
                <a:srgbClr val="FF0000"/>
              </a:solidFill>
            </a:endParaRPr>
          </a:p>
        </p:txBody>
      </p:sp>
      <p:pic>
        <p:nvPicPr>
          <p:cNvPr id="12291" name="图片 37920" descr="t0125c10465e6a883e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697538"/>
            <a:ext cx="9144000" cy="1160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charRg st="31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7">
                                            <p:txEl>
                                              <p:charRg st="31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7">
                                            <p:txEl>
                                              <p:charRg st="31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2884</Words>
  <Application>WPS 演示</Application>
  <PresentationFormat>在屏幕上显示</PresentationFormat>
  <Paragraphs>165</Paragraphs>
  <Slides>25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Arial</vt:lpstr>
      <vt:lpstr>宋体</vt:lpstr>
      <vt:lpstr>Wingdings</vt:lpstr>
      <vt:lpstr>黑体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WWW.YlmF.CoM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雨林木风</dc:creator>
  <cp:lastModifiedBy>Administrator</cp:lastModifiedBy>
  <cp:revision>23</cp:revision>
  <dcterms:created xsi:type="dcterms:W3CDTF">2004-12-03T16:11:26Z</dcterms:created>
  <dcterms:modified xsi:type="dcterms:W3CDTF">2018-10-24T03:12:29Z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