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2"/>
  </p:notesMasterIdLst>
  <p:sldIdLst>
    <p:sldId id="293" r:id="rId2"/>
    <p:sldId id="305" r:id="rId3"/>
    <p:sldId id="304" r:id="rId4"/>
    <p:sldId id="261" r:id="rId5"/>
    <p:sldId id="306" r:id="rId6"/>
    <p:sldId id="263" r:id="rId7"/>
    <p:sldId id="264" r:id="rId8"/>
    <p:sldId id="265" r:id="rId9"/>
    <p:sldId id="286" r:id="rId10"/>
    <p:sldId id="307" r:id="rId11"/>
    <p:sldId id="289" r:id="rId12"/>
    <p:sldId id="270" r:id="rId13"/>
    <p:sldId id="273" r:id="rId14"/>
    <p:sldId id="275" r:id="rId15"/>
    <p:sldId id="276" r:id="rId16"/>
    <p:sldId id="278" r:id="rId17"/>
    <p:sldId id="279" r:id="rId18"/>
    <p:sldId id="290" r:id="rId19"/>
    <p:sldId id="291" r:id="rId20"/>
    <p:sldId id="292" r:id="rId21"/>
  </p:sldIdLst>
  <p:sldSz cx="9144000" cy="6858000" type="screen4x3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6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76A2C5-1078-4AB9-80E3-5F5E94CA389C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9612021-C1A8-476E-AA7D-C53D82AAD29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6375"/>
            <a:ext cx="2057400" cy="43878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019800" cy="43878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0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7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26CB4-D484-49FA-861E-31975EB998C6}" type="datetimeFigureOut">
              <a:rPr lang="zh-CN" altLang="en-US" smtClean="0"/>
              <a:pPr/>
              <a:t>2019/3/17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19C8A2-906D-43C6-8B4F-FBA16508C5C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35838;&#20214;&#25945;&#26696;\&#39640;&#19968;&#35838;&#20214;&#25945;&#26696;\&#24517;&#20462;&#19968;&#12289;&#20108;&#35838;&#20214;\&#12298;&#28041;&#27743;&#37319;&#33433;&#33993;&#12299;&#26391;&#35829;&#35270;&#39057;_&#26631;&#28165;.mp4" TargetMode="Externa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Text Box 2"/>
          <p:cNvSpPr txBox="1">
            <a:spLocks noChangeArrowheads="1"/>
          </p:cNvSpPr>
          <p:nvPr/>
        </p:nvSpPr>
        <p:spPr bwMode="auto">
          <a:xfrm>
            <a:off x="0" y="1052513"/>
            <a:ext cx="9144000" cy="3970318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</a:ln>
          <a:effectLst/>
        </p:spPr>
        <p:txBody>
          <a:bodyPr>
            <a:spAutoFit/>
          </a:bodyPr>
          <a:lstStyle/>
          <a:p>
            <a:r>
              <a:rPr lang="zh-CN" altLang="en-US" sz="2800" dirty="0">
                <a:latin typeface="华文新魏" panose="02010800040101010101" pitchFamily="2" charset="-122"/>
                <a:ea typeface="华文新魏" panose="02010800040101010101" pitchFamily="2" charset="-122"/>
              </a:rPr>
              <a:t>   </a:t>
            </a:r>
            <a:r>
              <a:rPr lang="zh-CN" altLang="en-US" sz="2800" dirty="0" smtClean="0">
                <a:latin typeface="华文新魏" panose="02010800040101010101" pitchFamily="2" charset="-122"/>
                <a:ea typeface="华文新魏" panose="02010800040101010101" pitchFamily="2" charset="-122"/>
              </a:rPr>
              <a:t>   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世界上最远的距离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不是生与死的距离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而是我站在你面前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你不知道我爱你 </a:t>
            </a:r>
            <a:endParaRPr lang="en-US" altLang="zh-CN" sz="2800" b="1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    世界上最远的距离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不是我站在你面前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你不知道我爱你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而是爱到痴迷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却不能说我爱你 </a:t>
            </a:r>
            <a:endParaRPr lang="en-US" altLang="zh-CN" sz="2800" b="1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    世界上最远的距离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不是我不能说我爱你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而是想你痛彻心脾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却只能深埋心底 </a:t>
            </a:r>
            <a:endParaRPr lang="en-US" altLang="zh-CN" sz="2800" b="1" dirty="0"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    世界上最远的距离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不是我不能说我想你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而是彼此相爱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//  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却不能够在一起 </a:t>
            </a:r>
          </a:p>
          <a:p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                                 </a:t>
            </a:r>
            <a:r>
              <a:rPr lang="en-US" altLang="zh-CN" sz="2800" b="1" dirty="0">
                <a:latin typeface="隶书" pitchFamily="49" charset="-122"/>
                <a:ea typeface="隶书" pitchFamily="49" charset="-122"/>
              </a:rPr>
              <a:t>——</a:t>
            </a:r>
            <a:r>
              <a:rPr lang="zh-CN" altLang="en-US" sz="2800" b="1" dirty="0">
                <a:latin typeface="隶书" pitchFamily="49" charset="-122"/>
                <a:ea typeface="隶书" pitchFamily="49" charset="-122"/>
              </a:rPr>
              <a:t>泰戈尔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52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5656" y="1412776"/>
            <a:ext cx="525658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/>
              <a:t>             庭中有奇树</a:t>
            </a:r>
          </a:p>
          <a:p>
            <a:r>
              <a:rPr lang="zh-CN" altLang="en-US" sz="2800" dirty="0" smtClean="0"/>
              <a:t>                两汉：佚名 </a:t>
            </a:r>
          </a:p>
          <a:p>
            <a:r>
              <a:rPr lang="zh-CN" altLang="en-US" sz="3200" dirty="0" smtClean="0"/>
              <a:t>庭中有奇树，绿叶发华滋。</a:t>
            </a:r>
            <a:br>
              <a:rPr lang="zh-CN" altLang="en-US" sz="3200" dirty="0" smtClean="0"/>
            </a:br>
            <a:r>
              <a:rPr lang="zh-CN" altLang="en-US" sz="3200" dirty="0" smtClean="0"/>
              <a:t>攀条折其荣，将以遗所思。</a:t>
            </a:r>
            <a:br>
              <a:rPr lang="zh-CN" altLang="en-US" sz="3200" dirty="0" smtClean="0"/>
            </a:br>
            <a:r>
              <a:rPr lang="zh-CN" altLang="en-US" sz="3200" dirty="0" smtClean="0"/>
              <a:t>馨香盈怀袖，路远莫致之。</a:t>
            </a:r>
            <a:br>
              <a:rPr lang="zh-CN" altLang="en-US" sz="3200" dirty="0" smtClean="0"/>
            </a:br>
            <a:r>
              <a:rPr lang="zh-CN" altLang="en-US" sz="3200" dirty="0" smtClean="0"/>
              <a:t>此物何足贵，但感别经时。</a:t>
            </a:r>
            <a:endParaRPr lang="zh-CN" alt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7" name="AutoShape 7"/>
          <p:cNvSpPr>
            <a:spLocks noChangeArrowheads="1"/>
          </p:cNvSpPr>
          <p:nvPr/>
        </p:nvSpPr>
        <p:spPr bwMode="auto">
          <a:xfrm>
            <a:off x="428596" y="1714488"/>
            <a:ext cx="6659563" cy="936625"/>
          </a:xfrm>
          <a:prstGeom prst="horizontalScroll">
            <a:avLst>
              <a:gd name="adj" fmla="val 12500"/>
            </a:avLst>
          </a:prstGeom>
          <a:solidFill>
            <a:srgbClr val="99CC00"/>
          </a:solidFill>
          <a:ln w="9525">
            <a:noFill/>
            <a:round/>
          </a:ln>
          <a:effectLst>
            <a:prstShdw prst="shdw17" dist="17961" dir="2700000">
              <a:srgbClr val="5C7A00"/>
            </a:prstShdw>
          </a:effectLst>
        </p:spPr>
        <p:txBody>
          <a:bodyPr wrap="none" anchor="ctr"/>
          <a:lstStyle/>
          <a:p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857224" y="1571612"/>
            <a:ext cx="6286544" cy="914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 eaLnBrk="0" hangingPunct="0">
              <a:spcBef>
                <a:spcPct val="0"/>
              </a:spcBef>
            </a:pPr>
            <a:r>
              <a:rPr lang="zh-CN" altLang="en-US" sz="3200" dirty="0">
                <a:solidFill>
                  <a:srgbClr val="0000FF"/>
                </a:solidFill>
                <a:latin typeface="方正舒体" panose="02010601030101010101" pitchFamily="2" charset="-122"/>
                <a:ea typeface="方正舒体" panose="02010601030101010101" pitchFamily="2" charset="-122"/>
              </a:rPr>
              <a:t>试对这首诗的艺术特点加以概括</a:t>
            </a:r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785786" y="3500438"/>
            <a:ext cx="6840537" cy="1225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/>
          <a:lstStyle/>
          <a:p>
            <a:pPr marL="342900" indent="-342900" algn="just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3600" b="1" dirty="0">
                <a:solidFill>
                  <a:srgbClr val="660066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一是意境高洁、清幽；</a:t>
            </a:r>
          </a:p>
          <a:p>
            <a:pPr marL="342900" indent="-342900" algn="just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None/>
            </a:pPr>
            <a:r>
              <a:rPr lang="zh-CN" altLang="en-US" sz="3600" b="1" dirty="0">
                <a:solidFill>
                  <a:srgbClr val="660066"/>
                </a:solidFill>
                <a:latin typeface="华文隶书" panose="02010800040101010101" pitchFamily="2" charset="-122"/>
                <a:ea typeface="华文隶书" panose="02010800040101010101" pitchFamily="2" charset="-122"/>
              </a:rPr>
              <a:t>二是含蓄不尽，余味悠长。</a:t>
            </a:r>
            <a:r>
              <a:rPr lang="zh-CN" altLang="en-US" sz="240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14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14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7" grpId="0" animBg="1"/>
      <p:bldP spid="61446" grpId="0"/>
      <p:bldP spid="61448" grpId="0" build="p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4" descr="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4157" y="1580515"/>
            <a:ext cx="3297238" cy="487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45" name="Text Box 5"/>
          <p:cNvSpPr txBox="1">
            <a:spLocks noChangeArrowheads="1"/>
          </p:cNvSpPr>
          <p:nvPr/>
        </p:nvSpPr>
        <p:spPr bwMode="auto">
          <a:xfrm>
            <a:off x="2070417" y="359728"/>
            <a:ext cx="5292726" cy="1433512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4000" b="1">
                <a:solidFill>
                  <a:srgbClr val="996633"/>
                </a:solidFill>
                <a:ea typeface="宋体" panose="02010600030101010101" pitchFamily="2" charset="-122"/>
              </a:rPr>
              <a:t>3.</a:t>
            </a:r>
            <a:r>
              <a:rPr lang="zh-CN" altLang="en-US" sz="4000" b="1">
                <a:solidFill>
                  <a:srgbClr val="996633"/>
                </a:solidFill>
                <a:ea typeface="宋体" panose="02010600030101010101" pitchFamily="2" charset="-122"/>
              </a:rPr>
              <a:t>依景情，析手法</a:t>
            </a:r>
            <a:r>
              <a:rPr lang="zh-CN" altLang="en-US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12646" name="Text Box 6"/>
          <p:cNvSpPr txBox="1">
            <a:spLocks noChangeArrowheads="1"/>
          </p:cNvSpPr>
          <p:nvPr/>
        </p:nvSpPr>
        <p:spPr bwMode="auto">
          <a:xfrm>
            <a:off x="3703955" y="2858770"/>
            <a:ext cx="5400675" cy="7016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r>
              <a:rPr lang="zh-CN" altLang="en-US" sz="4000" b="1">
                <a:latin typeface="宋体" panose="02010600030101010101" pitchFamily="2" charset="-122"/>
                <a:ea typeface="宋体" panose="02010600030101010101" pitchFamily="2" charset="-122"/>
              </a:rPr>
              <a:t>欣赏诗中的两幅图画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Text Box 2"/>
          <p:cNvSpPr txBox="1">
            <a:spLocks noChangeArrowheads="1"/>
          </p:cNvSpPr>
          <p:nvPr/>
        </p:nvSpPr>
        <p:spPr bwMode="auto">
          <a:xfrm>
            <a:off x="0" y="0"/>
            <a:ext cx="4211638" cy="689419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spcBef>
                <a:spcPct val="0"/>
              </a:spcBef>
            </a:pPr>
            <a:r>
              <a:rPr lang="zh-CN" altLang="en-US" sz="3000" b="1" dirty="0">
                <a:solidFill>
                  <a:srgbClr val="FF0000"/>
                </a:solidFill>
                <a:ea typeface="宋体" panose="02010600030101010101" pitchFamily="2" charset="-122"/>
              </a:rPr>
              <a:t> </a:t>
            </a:r>
            <a:r>
              <a:rPr lang="zh-CN" altLang="en-US" sz="30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        一边</a:t>
            </a:r>
            <a:r>
              <a:rPr lang="zh-CN" altLang="en-US" sz="3000" b="1" dirty="0">
                <a:ea typeface="宋体" panose="02010600030101010101" pitchFamily="2" charset="-122"/>
              </a:rPr>
              <a:t>是痛苦的妻子，正手拈芙蓉、仰望远天，身后是密密的荷叶，红丽的荷花，衬着她飘拂的衣裙，显得那样的孤独凄清；</a:t>
            </a:r>
          </a:p>
          <a:p>
            <a:pPr>
              <a:spcBef>
                <a:spcPct val="0"/>
              </a:spcBef>
            </a:pPr>
            <a:r>
              <a:rPr lang="zh-CN" altLang="en-US" sz="3000" b="1" dirty="0">
                <a:solidFill>
                  <a:srgbClr val="FF0000"/>
                </a:solidFill>
                <a:ea typeface="宋体" panose="02010600030101010101" pitchFamily="2" charset="-122"/>
              </a:rPr>
              <a:t>        一边</a:t>
            </a:r>
            <a:r>
              <a:rPr lang="zh-CN" altLang="en-US" sz="3000" b="1" dirty="0">
                <a:ea typeface="宋体" panose="02010600030101010101" pitchFamily="2" charset="-122"/>
              </a:rPr>
              <a:t>是脑海中隐隐约约摇晃着返身回望的丈夫的身影，那一闪而隐的面容，竟是那般愁苦</a:t>
            </a:r>
            <a:r>
              <a:rPr lang="zh-CN" altLang="en-US" sz="3000" b="1" dirty="0" smtClean="0">
                <a:ea typeface="宋体" panose="02010600030101010101" pitchFamily="2" charset="-122"/>
              </a:rPr>
              <a:t>！</a:t>
            </a:r>
            <a:endParaRPr lang="en-US" altLang="zh-CN" sz="3000" b="1" dirty="0" smtClean="0">
              <a:ea typeface="宋体" panose="02010600030101010101" pitchFamily="2" charset="-122"/>
            </a:endParaRPr>
          </a:p>
          <a:p>
            <a:pPr>
              <a:spcBef>
                <a:spcPct val="0"/>
              </a:spcBef>
            </a:pPr>
            <a:r>
              <a:rPr lang="en-US" altLang="zh-CN" sz="3000" b="1" dirty="0" smtClean="0">
                <a:ea typeface="宋体" panose="02010600030101010101" pitchFamily="2" charset="-122"/>
              </a:rPr>
              <a:t>          </a:t>
            </a:r>
            <a:r>
              <a:rPr lang="zh-CN" altLang="en-US" sz="3200" b="1" dirty="0" smtClean="0">
                <a:ea typeface="宋体" panose="02010600030101010101" pitchFamily="2" charset="-122"/>
              </a:rPr>
              <a:t>诗歌</a:t>
            </a:r>
            <a:r>
              <a:rPr lang="zh-CN" altLang="en-US" sz="32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两个画面</a:t>
            </a:r>
            <a:r>
              <a:rPr lang="zh-CN" altLang="en-US" sz="3200" b="1" dirty="0" smtClean="0">
                <a:ea typeface="宋体" panose="02010600030101010101" pitchFamily="2" charset="-122"/>
              </a:rPr>
              <a:t>不是先后的，而是</a:t>
            </a:r>
            <a:r>
              <a:rPr lang="zh-CN" altLang="en-US" sz="3200" b="1" dirty="0" smtClean="0">
                <a:solidFill>
                  <a:srgbClr val="FF0000"/>
                </a:solidFill>
                <a:ea typeface="宋体" panose="02010600030101010101" pitchFamily="2" charset="-122"/>
              </a:rPr>
              <a:t>分隔、同时显现</a:t>
            </a:r>
            <a:r>
              <a:rPr lang="zh-CN" altLang="en-US" sz="3200" b="1" dirty="0" smtClean="0">
                <a:ea typeface="宋体" panose="02010600030101010101" pitchFamily="2" charset="-122"/>
              </a:rPr>
              <a:t>的。</a:t>
            </a:r>
          </a:p>
          <a:p>
            <a:pPr>
              <a:spcBef>
                <a:spcPct val="0"/>
              </a:spcBef>
            </a:pPr>
            <a:endParaRPr lang="zh-CN" altLang="en-US" sz="1600" dirty="0">
              <a:ea typeface="宋体" panose="02010600030101010101" pitchFamily="2" charset="-122"/>
            </a:endParaRPr>
          </a:p>
        </p:txBody>
      </p:sp>
      <p:pic>
        <p:nvPicPr>
          <p:cNvPr id="38915" name="Picture 4" descr="图片1_副本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6100" y="0"/>
            <a:ext cx="4787900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6" name="AutoShape 5"/>
          <p:cNvSpPr>
            <a:spLocks noChangeArrowheads="1"/>
          </p:cNvSpPr>
          <p:nvPr/>
        </p:nvSpPr>
        <p:spPr bwMode="auto">
          <a:xfrm rot="-9176964">
            <a:off x="6732588" y="1412875"/>
            <a:ext cx="792162" cy="352425"/>
          </a:xfrm>
          <a:custGeom>
            <a:avLst/>
            <a:gdLst>
              <a:gd name="T0" fmla="*/ 2147483647 w 21600"/>
              <a:gd name="T1" fmla="*/ 0 h 21600"/>
              <a:gd name="T2" fmla="*/ 0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400 h 21600"/>
              <a:gd name="T14" fmla="*/ 18900 w 21600"/>
              <a:gd name="T15" fmla="*/ 162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rgbClr val="FF0000">
              <a:alpha val="81960"/>
            </a:srgbClr>
          </a:solidFill>
          <a:ln w="9525" algn="ctr">
            <a:solidFill>
              <a:srgbClr val="008000"/>
            </a:solidFill>
            <a:miter lim="800000"/>
          </a:ln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5" name="Text Box 5"/>
          <p:cNvSpPr txBox="1">
            <a:spLocks noChangeArrowheads="1"/>
          </p:cNvSpPr>
          <p:nvPr/>
        </p:nvSpPr>
        <p:spPr bwMode="auto">
          <a:xfrm>
            <a:off x="785786" y="214290"/>
            <a:ext cx="5688632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>
                <a:solidFill>
                  <a:srgbClr val="996633"/>
                </a:solidFill>
                <a:ea typeface="宋体" panose="02010600030101010101" pitchFamily="2" charset="-122"/>
              </a:rPr>
              <a:t>3.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依景情，析手法；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07526" name="Text Box 6"/>
          <p:cNvSpPr txBox="1">
            <a:spLocks noChangeArrowheads="1"/>
          </p:cNvSpPr>
          <p:nvPr/>
        </p:nvSpPr>
        <p:spPr bwMode="auto">
          <a:xfrm>
            <a:off x="89535" y="975678"/>
            <a:ext cx="7164388" cy="2524760"/>
          </a:xfrm>
          <a:prstGeom prst="rect">
            <a:avLst/>
          </a:prstGeom>
          <a:gradFill rotWithShape="1">
            <a:gsLst>
              <a:gs pos="0">
                <a:schemeClr val="hlink"/>
              </a:gs>
              <a:gs pos="100000">
                <a:schemeClr val="bg1"/>
              </a:gs>
            </a:gsLst>
            <a:lin ang="2700000" scaled="1"/>
          </a:gradFill>
          <a:ln w="9525">
            <a:noFill/>
            <a:miter lim="800000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tx1"/>
              </a:buClr>
              <a:buFont typeface="Wingdings" panose="05000000000000000000" pitchFamily="2" charset="2"/>
              <a:buChar char="v"/>
            </a:pPr>
            <a:r>
              <a:rPr lang="zh-CN" altLang="en-US" sz="3200" b="1" u="sng" dirty="0" smtClean="0">
                <a:latin typeface="Verdana" panose="020B0604030504040204" pitchFamily="34" charset="0"/>
                <a:ea typeface="宋体" panose="02010600030101010101" pitchFamily="2" charset="-122"/>
              </a:rPr>
              <a:t>“对写法”，</a:t>
            </a:r>
            <a:r>
              <a:rPr lang="zh-CN" altLang="en-US" sz="3200" dirty="0" smtClean="0"/>
              <a:t>是主人公有所思念，却并不直接描述，而是通过想象，设想被思念者在思念主人公，以达到让思念加倍浓重的效果。 </a:t>
            </a:r>
            <a:r>
              <a:rPr lang="en-US" altLang="zh-CN" sz="3200" b="1" u="sng" dirty="0" smtClean="0">
                <a:latin typeface="Verdana" panose="020B0604030504040204" pitchFamily="34" charset="0"/>
                <a:ea typeface="宋体" panose="02010600030101010101" pitchFamily="2" charset="-122"/>
              </a:rPr>
              <a:t>{</a:t>
            </a:r>
            <a:r>
              <a:rPr lang="zh-CN" altLang="en-US" sz="3200" b="1" u="sng" dirty="0">
                <a:solidFill>
                  <a:srgbClr val="D7181F"/>
                </a:solidFill>
                <a:latin typeface="Verdana" panose="020B0604030504040204" pitchFamily="34" charset="0"/>
                <a:ea typeface="宋体" panose="02010600030101010101" pitchFamily="2" charset="-122"/>
              </a:rPr>
              <a:t>虚写</a:t>
            </a:r>
            <a:r>
              <a:rPr lang="en-US" altLang="zh-CN" sz="3200" b="1" u="sng" dirty="0">
                <a:latin typeface="Verdana" panose="020B0604030504040204" pitchFamily="34" charset="0"/>
                <a:ea typeface="宋体" panose="02010600030101010101" pitchFamily="2" charset="-122"/>
              </a:rPr>
              <a:t>}                      </a:t>
            </a:r>
            <a:r>
              <a:rPr lang="zh-CN" altLang="en-US" sz="3200" b="1" u="sng" dirty="0">
                <a:latin typeface="Verdana" panose="020B0604030504040204" pitchFamily="34" charset="0"/>
                <a:ea typeface="宋体" panose="02010600030101010101" pitchFamily="2" charset="-122"/>
              </a:rPr>
              <a:t>（</a:t>
            </a:r>
            <a:r>
              <a:rPr lang="zh-CN" altLang="en-US" sz="3600" b="1" dirty="0">
                <a:solidFill>
                  <a:srgbClr val="D7181F"/>
                </a:solidFill>
                <a:ea typeface="宋体" panose="02010600030101010101" pitchFamily="2" charset="-122"/>
              </a:rPr>
              <a:t>虚实结合</a:t>
            </a:r>
            <a:r>
              <a:rPr lang="zh-CN" altLang="en-US" sz="3600" dirty="0">
                <a:ea typeface="宋体" panose="02010600030101010101" pitchFamily="2" charset="-122"/>
              </a:rPr>
              <a:t> ）</a:t>
            </a:r>
            <a:endParaRPr lang="en-US" altLang="zh-CN" sz="3600" dirty="0">
              <a:ea typeface="宋体" panose="02010600030101010101" pitchFamily="2" charset="-122"/>
            </a:endParaRPr>
          </a:p>
        </p:txBody>
      </p:sp>
      <p:pic>
        <p:nvPicPr>
          <p:cNvPr id="11268" name="Picture 7" descr="图片1_副本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14418" y="3429000"/>
            <a:ext cx="4229582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7526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7526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75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75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6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4" name="Text Box 4"/>
          <p:cNvSpPr txBox="1">
            <a:spLocks noGrp="1" noChangeArrowheads="1"/>
          </p:cNvSpPr>
          <p:nvPr>
            <p:ph type="body" idx="4294967295"/>
          </p:nvPr>
        </p:nvSpPr>
        <p:spPr>
          <a:xfrm>
            <a:off x="0" y="0"/>
            <a:ext cx="8763000" cy="1143000"/>
          </a:xfrm>
          <a:solidFill>
            <a:schemeClr val="bg1"/>
          </a:solidFill>
          <a:ln>
            <a:solidFill>
              <a:schemeClr val="bg1"/>
            </a:solidFill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/>
          <a:lstStyle/>
          <a:p>
            <a:pPr eaLnBrk="1" hangingPunct="1"/>
            <a:r>
              <a:rPr lang="zh-CN" altLang="en-US" dirty="0" smtClean="0">
                <a:ea typeface="宋体" panose="02010600030101010101" pitchFamily="2" charset="-122"/>
              </a:rPr>
              <a:t>这种从对方写起的虚写的方式，简单说就是自己思念对方，却说对方不忘思念自己。</a:t>
            </a:r>
          </a:p>
        </p:txBody>
      </p:sp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428596" y="1285860"/>
            <a:ext cx="7488237" cy="3478213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hlink"/>
              </a:gs>
            </a:gsLst>
            <a:lin ang="2700000" scaled="1"/>
          </a:gradFill>
          <a:ln w="9525">
            <a:noFill/>
            <a:miter lim="800000"/>
          </a:ln>
          <a:effectLst>
            <a:prstShdw prst="shdw17" dist="17961" dir="2700000">
              <a:schemeClr val="hlink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4000" dirty="0">
                <a:ea typeface="宋体" panose="02010600030101010101" pitchFamily="2" charset="-122"/>
              </a:rPr>
              <a:t>     月夜（杜甫）</a:t>
            </a:r>
            <a:endParaRPr lang="en-US" altLang="zh-CN" sz="4000" dirty="0">
              <a:ea typeface="宋体" panose="02010600030101010101" pitchFamily="2" charset="-122"/>
            </a:endParaRPr>
          </a:p>
          <a:p>
            <a:pPr>
              <a:defRPr/>
            </a:pPr>
            <a:r>
              <a:rPr lang="en-US" altLang="zh-CN" sz="4000" dirty="0">
                <a:ea typeface="宋体" panose="02010600030101010101" pitchFamily="2" charset="-122"/>
              </a:rPr>
              <a:t>     </a:t>
            </a:r>
            <a:r>
              <a:rPr lang="zh-CN" altLang="en-US" sz="4000" dirty="0">
                <a:ea typeface="宋体" panose="02010600030101010101" pitchFamily="2" charset="-122"/>
              </a:rPr>
              <a:t>今夜鄜州月， 闺中只独看。</a:t>
            </a:r>
            <a:br>
              <a:rPr lang="zh-CN" altLang="en-US" sz="4000" dirty="0">
                <a:ea typeface="宋体" panose="02010600030101010101" pitchFamily="2" charset="-122"/>
              </a:rPr>
            </a:br>
            <a:r>
              <a:rPr lang="zh-CN" altLang="en-US" sz="4000" dirty="0">
                <a:ea typeface="宋体" panose="02010600030101010101" pitchFamily="2" charset="-122"/>
              </a:rPr>
              <a:t>     遥怜小儿女， 未解忆长安。</a:t>
            </a:r>
            <a:br>
              <a:rPr lang="zh-CN" altLang="en-US" sz="4000" dirty="0">
                <a:ea typeface="宋体" panose="02010600030101010101" pitchFamily="2" charset="-122"/>
              </a:rPr>
            </a:br>
            <a:r>
              <a:rPr lang="zh-CN" altLang="en-US" sz="4000" dirty="0">
                <a:ea typeface="宋体" panose="02010600030101010101" pitchFamily="2" charset="-122"/>
              </a:rPr>
              <a:t>　 香雾云鬟湿， 清辉玉臂寒。</a:t>
            </a:r>
            <a:br>
              <a:rPr lang="zh-CN" altLang="en-US" sz="4000" dirty="0">
                <a:ea typeface="宋体" panose="02010600030101010101" pitchFamily="2" charset="-122"/>
              </a:rPr>
            </a:br>
            <a:r>
              <a:rPr lang="zh-CN" altLang="en-US" sz="4000" dirty="0">
                <a:ea typeface="宋体" panose="02010600030101010101" pitchFamily="2" charset="-122"/>
              </a:rPr>
              <a:t>　 何时倚虚幌， 双照泪痕干？</a:t>
            </a:r>
            <a:endParaRPr lang="zh-CN" altLang="en-US" sz="4000" b="1" dirty="0">
              <a:ea typeface="宋体" panose="02010600030101010101" pitchFamily="2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0" y="5000636"/>
            <a:ext cx="878687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dirty="0" smtClean="0">
                <a:ea typeface="宋体" panose="02010600030101010101" pitchFamily="2" charset="-122"/>
              </a:rPr>
              <a:t>            </a:t>
            </a:r>
            <a:r>
              <a:rPr lang="zh-CN" altLang="en-US" sz="2400" dirty="0" smtClean="0">
                <a:ea typeface="宋体" panose="02010600030101010101" pitchFamily="2" charset="-122"/>
              </a:rPr>
              <a:t>此诗是诗人在安史之乱时身陷长安时思念妻子儿女之作，原本是诗人思念妻子儿女，而诗人却采用了“对写法”。从对方落墨，想像妻子在月夜里如何对月思念自己，而孩子还不懂得母亲为何要思念长安。有评论家说：“公本思家，偏想家人思己。” </a:t>
            </a:r>
            <a:endParaRPr lang="zh-CN" alt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25" grpId="0" bldLvl="0" animBg="1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79388" y="780415"/>
            <a:ext cx="8964612" cy="6048375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dirty="0" smtClean="0">
                <a:ea typeface="宋体" panose="02010600030101010101" pitchFamily="2" charset="-122"/>
              </a:rPr>
              <a:t>高适的</a:t>
            </a:r>
            <a:r>
              <a:rPr lang="en-US" altLang="zh-CN" dirty="0" smtClean="0">
                <a:ea typeface="宋体" panose="02010600030101010101" pitchFamily="2" charset="-122"/>
              </a:rPr>
              <a:t>《</a:t>
            </a:r>
            <a:r>
              <a:rPr lang="zh-CN" altLang="en-US" dirty="0" smtClean="0">
                <a:ea typeface="宋体" panose="02010600030101010101" pitchFamily="2" charset="-122"/>
              </a:rPr>
              <a:t>除夜</a:t>
            </a:r>
            <a:r>
              <a:rPr lang="en-US" altLang="zh-CN" dirty="0" smtClean="0">
                <a:ea typeface="宋体" panose="02010600030101010101" pitchFamily="2" charset="-122"/>
              </a:rPr>
              <a:t>》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solidFill>
                  <a:schemeClr val="hlink"/>
                </a:solidFill>
                <a:ea typeface="宋体" panose="02010600030101010101" pitchFamily="2" charset="-122"/>
              </a:rPr>
              <a:t>          旅馆寒灯独不眠，客心何事转凄然。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solidFill>
                  <a:schemeClr val="hlink"/>
                </a:solidFill>
                <a:ea typeface="宋体" panose="02010600030101010101" pitchFamily="2" charset="-122"/>
              </a:rPr>
              <a:t>          故乡今夜思千里，愁鬓明朝又一年。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ea typeface="宋体" panose="02010600030101010101" pitchFamily="2" charset="-122"/>
              </a:rPr>
              <a:t>             本是自己思念千里之外的故乡亲人，却说故乡的亲人思念千里之外的自己。</a:t>
            </a:r>
          </a:p>
          <a:p>
            <a:r>
              <a:rPr lang="zh-CN" altLang="en-US" dirty="0" smtClean="0">
                <a:ea typeface="宋体" panose="02010600030101010101" pitchFamily="2" charset="-122"/>
              </a:rPr>
              <a:t>王维的</a:t>
            </a:r>
            <a:r>
              <a:rPr lang="en-US" altLang="zh-CN" dirty="0" smtClean="0">
                <a:ea typeface="宋体" panose="02010600030101010101" pitchFamily="2" charset="-122"/>
              </a:rPr>
              <a:t>《</a:t>
            </a:r>
            <a:r>
              <a:rPr lang="zh-CN" altLang="en-US" dirty="0" smtClean="0">
                <a:ea typeface="宋体" panose="02010600030101010101" pitchFamily="2" charset="-122"/>
              </a:rPr>
              <a:t>九月九日忆山东兄弟</a:t>
            </a:r>
            <a:r>
              <a:rPr lang="en-US" altLang="zh-CN" dirty="0" smtClean="0">
                <a:ea typeface="宋体" panose="02010600030101010101" pitchFamily="2" charset="-122"/>
              </a:rPr>
              <a:t>》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ea typeface="宋体" panose="02010600030101010101" pitchFamily="2" charset="-122"/>
              </a:rPr>
              <a:t>          </a:t>
            </a:r>
            <a:r>
              <a:rPr lang="zh-CN" altLang="en-US" dirty="0" smtClean="0">
                <a:solidFill>
                  <a:schemeClr val="hlink"/>
                </a:solidFill>
                <a:ea typeface="宋体" panose="02010600030101010101" pitchFamily="2" charset="-122"/>
              </a:rPr>
              <a:t>独在异乡为异客，每逢佳节倍思亲。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solidFill>
                  <a:schemeClr val="hlink"/>
                </a:solidFill>
                <a:ea typeface="宋体" panose="02010600030101010101" pitchFamily="2" charset="-122"/>
              </a:rPr>
              <a:t>          遥知兄弟登高处，遍插茱萸少一人。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dirty="0" smtClean="0">
                <a:ea typeface="宋体" panose="02010600030101010101" pitchFamily="2" charset="-122"/>
              </a:rPr>
              <a:t>            本是自己到了佳节便加倍地思念家乡的亲人，却说</a:t>
            </a:r>
            <a:r>
              <a:rPr lang="zh-CN" altLang="en-US" dirty="0" smtClean="0"/>
              <a:t>远在故乡的兄弟们今天登高时身上都佩上了茱萸，却发现少了一位兄弟──自己不在其中，</a:t>
            </a:r>
            <a:r>
              <a:rPr lang="zh-CN" altLang="en-US" dirty="0" smtClean="0">
                <a:ea typeface="宋体" panose="02010600030101010101" pitchFamily="2" charset="-122"/>
              </a:rPr>
              <a:t>说家乡的兄弟想念自己</a:t>
            </a:r>
            <a:r>
              <a:rPr lang="zh-CN" altLang="en-US" b="0" dirty="0" smtClean="0">
                <a:ea typeface="宋体" panose="02010600030101010101" pitchFamily="2" charset="-122"/>
              </a:rPr>
              <a:t>。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30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0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30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30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0" y="428605"/>
            <a:ext cx="9144000" cy="22145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zh-CN" altLang="en-US" sz="3200" dirty="0" smtClean="0">
                <a:ea typeface="宋体" panose="02010600030101010101" pitchFamily="2" charset="-122"/>
              </a:rPr>
              <a:t>白居易</a:t>
            </a:r>
            <a:r>
              <a:rPr lang="en-US" altLang="zh-CN" sz="3200" dirty="0" smtClean="0">
                <a:ea typeface="宋体" panose="02010600030101010101" pitchFamily="2" charset="-122"/>
              </a:rPr>
              <a:t>《</a:t>
            </a:r>
            <a:r>
              <a:rPr lang="zh-CN" altLang="en-US" sz="3200" dirty="0" smtClean="0">
                <a:ea typeface="宋体" panose="02010600030101010101" pitchFamily="2" charset="-122"/>
              </a:rPr>
              <a:t>邯郸冬至夜思家</a:t>
            </a:r>
            <a:r>
              <a:rPr lang="en-US" altLang="zh-CN" sz="3200" dirty="0" smtClean="0">
                <a:ea typeface="宋体" panose="02010600030101010101" pitchFamily="2" charset="-122"/>
              </a:rPr>
              <a:t>》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200" dirty="0" smtClean="0">
                <a:ea typeface="宋体" panose="02010600030101010101" pitchFamily="2" charset="-122"/>
              </a:rPr>
              <a:t>           </a:t>
            </a:r>
            <a:r>
              <a:rPr lang="zh-CN" altLang="en-US" sz="3200" dirty="0" smtClean="0">
                <a:solidFill>
                  <a:schemeClr val="hlink"/>
                </a:solidFill>
                <a:ea typeface="宋体" panose="02010600030101010101" pitchFamily="2" charset="-122"/>
              </a:rPr>
              <a:t>邯郸驿里逢冬至</a:t>
            </a:r>
            <a:r>
              <a:rPr lang="en-US" altLang="zh-CN" sz="3200" dirty="0" smtClean="0">
                <a:solidFill>
                  <a:schemeClr val="hlink"/>
                </a:solidFill>
                <a:ea typeface="宋体" panose="02010600030101010101" pitchFamily="2" charset="-122"/>
              </a:rPr>
              <a:t>, </a:t>
            </a:r>
            <a:r>
              <a:rPr lang="zh-CN" altLang="en-US" sz="3200" dirty="0" smtClean="0">
                <a:solidFill>
                  <a:schemeClr val="hlink"/>
                </a:solidFill>
                <a:ea typeface="宋体" panose="02010600030101010101" pitchFamily="2" charset="-122"/>
              </a:rPr>
              <a:t>抱膝灯前影伴身。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200" dirty="0" smtClean="0">
                <a:solidFill>
                  <a:schemeClr val="hlink"/>
                </a:solidFill>
                <a:ea typeface="宋体" panose="02010600030101010101" pitchFamily="2" charset="-122"/>
              </a:rPr>
              <a:t>           想得家中夜深坐</a:t>
            </a:r>
            <a:r>
              <a:rPr lang="en-US" altLang="zh-CN" sz="3200" dirty="0" smtClean="0">
                <a:solidFill>
                  <a:schemeClr val="hlink"/>
                </a:solidFill>
                <a:ea typeface="宋体" panose="02010600030101010101" pitchFamily="2" charset="-122"/>
              </a:rPr>
              <a:t>, </a:t>
            </a:r>
            <a:r>
              <a:rPr lang="zh-CN" altLang="en-US" sz="3200" dirty="0" smtClean="0">
                <a:solidFill>
                  <a:schemeClr val="hlink"/>
                </a:solidFill>
                <a:ea typeface="宋体" panose="02010600030101010101" pitchFamily="2" charset="-122"/>
              </a:rPr>
              <a:t>还应说着远行人。</a:t>
            </a:r>
          </a:p>
          <a:p>
            <a:pPr>
              <a:lnSpc>
                <a:spcPct val="90000"/>
              </a:lnSpc>
              <a:buFont typeface="Wingdings" panose="05000000000000000000" pitchFamily="2" charset="2"/>
              <a:buNone/>
            </a:pPr>
            <a:r>
              <a:rPr lang="zh-CN" altLang="en-US" sz="3200" dirty="0" smtClean="0">
                <a:ea typeface="宋体" panose="02010600030101010101" pitchFamily="2" charset="-122"/>
              </a:rPr>
              <a:t>    </a:t>
            </a:r>
          </a:p>
        </p:txBody>
      </p:sp>
      <p:sp>
        <p:nvSpPr>
          <p:cNvPr id="3" name="矩形 2"/>
          <p:cNvSpPr/>
          <p:nvPr/>
        </p:nvSpPr>
        <p:spPr>
          <a:xfrm>
            <a:off x="857224" y="2571744"/>
            <a:ext cx="62151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ea typeface="宋体" panose="02010600030101010101" pitchFamily="2" charset="-122"/>
              </a:rPr>
              <a:t>前两句写冬至之夜，诗人羁留他乡的孤独冷清的生活画面。思乡之情，不言而喻。可诗人不说自己思念家人，却想像家人于冬至节的深夜还坐在一起念叨着自己。 </a:t>
            </a:r>
            <a:endParaRPr lang="zh-CN" alt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40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440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40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40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4" grpId="0" build="p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020445"/>
            <a:ext cx="9140190" cy="545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500034" y="214290"/>
            <a:ext cx="7572428" cy="5847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练习：运用</a:t>
            </a:r>
            <a:r>
              <a:rPr lang="zh-CN" altLang="en-US" sz="3200" b="1" dirty="0">
                <a:solidFill>
                  <a:srgbClr val="FF3300"/>
                </a:solidFill>
                <a:latin typeface="隶书" pitchFamily="49" charset="-122"/>
                <a:ea typeface="隶书" pitchFamily="49" charset="-122"/>
              </a:rPr>
              <a:t>联想和想象描摹诗歌的画面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ext Box 2"/>
          <p:cNvSpPr txBox="1">
            <a:spLocks noChangeArrowheads="1"/>
          </p:cNvSpPr>
          <p:nvPr/>
        </p:nvSpPr>
        <p:spPr bwMode="auto">
          <a:xfrm>
            <a:off x="179388" y="333375"/>
            <a:ext cx="8785225" cy="6226175"/>
          </a:xfrm>
          <a:prstGeom prst="rect">
            <a:avLst/>
          </a:prstGeom>
          <a:noFill/>
          <a:ln w="25400">
            <a:solidFill>
              <a:srgbClr val="0000FF"/>
            </a:solidFill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涉江采芙蓉</a:t>
            </a:r>
          </a:p>
          <a:p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    纵使江水溅湿了衣衫，我依然要采得江中那最美丽的莲。这淡雅的莲花，挺拔的枝叶，像极了你</a:t>
            </a:r>
            <a:r>
              <a:rPr lang="en-US" altLang="zh-CN" sz="3200" b="1">
                <a:ea typeface="黑体" panose="02010609060101010101" pitchFamily="2" charset="-122"/>
              </a:rPr>
              <a:t>——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我远方的爱人，记得我们曾许下的诺言吗？</a:t>
            </a:r>
            <a:r>
              <a:rPr lang="zh-CN" altLang="en-US" sz="3200" b="1">
                <a:ea typeface="黑体" panose="02010609060101010101" pitchFamily="2" charset="-122"/>
              </a:rPr>
              <a:t>“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死生契阔，与子成说，执子之手，与子偕老</a:t>
            </a:r>
            <a:r>
              <a:rPr lang="zh-CN" altLang="en-US" sz="3200" b="1">
                <a:ea typeface="黑体" panose="02010609060101010101" pitchFamily="2" charset="-122"/>
              </a:rPr>
              <a:t>”</a:t>
            </a:r>
            <a:r>
              <a:rPr lang="zh-CN" altLang="en-US" sz="3200" b="1">
                <a:latin typeface="黑体" panose="02010609060101010101" pitchFamily="2" charset="-122"/>
                <a:ea typeface="黑体" panose="02010609060101010101" pitchFamily="2" charset="-122"/>
              </a:rPr>
              <a:t>，对你的思恋，一天又一天，莲花开落，等在季节里的容颜日渐凋零，却依然不见你那熟悉的面庞。    为何我回望故乡的双眸这样氤氲？归家的路途遥遥无尽，时光在这条路上设下了重重陷阱 ，我日思夜想的人儿啊！怎样才能飞到你的身旁？曾经沧海，蜡炬成灰。此生，无法执子之手，就这样孤独终老吧。</a:t>
            </a:r>
            <a:r>
              <a:rPr lang="zh-CN" altLang="en-US" sz="3300" b="1">
                <a:latin typeface="隶书" panose="02010509060101010101" pitchFamily="49" charset="-122"/>
                <a:ea typeface="隶书" panose="02010509060101010101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5125" name="Picture 5" descr="1413183434625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77283"/>
            <a:ext cx="9144000" cy="6935283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7680053" y="6491748"/>
            <a:ext cx="146394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zh-CN"/>
          </a:p>
        </p:txBody>
      </p:sp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7772023" y="6401024"/>
            <a:ext cx="1371978" cy="45697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3786182" y="6215082"/>
            <a:ext cx="415209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7030A0"/>
                </a:solidFill>
                <a:latin typeface="楷体_GB2312" pitchFamily="49" charset="-122"/>
                <a:ea typeface="楷体_GB2312" pitchFamily="49" charset="-122"/>
              </a:rPr>
              <a:t>益阳市十四中高一备课组</a:t>
            </a:r>
            <a:endParaRPr lang="zh-CN" altLang="en-US" sz="2800" b="1" dirty="0">
              <a:solidFill>
                <a:srgbClr val="7030A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1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0" y="1196975"/>
            <a:ext cx="8382000" cy="510540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en-US" altLang="zh-CN" smtClean="0">
                <a:ea typeface="宋体" panose="02010600030101010101" pitchFamily="2" charset="-122"/>
              </a:rPr>
              <a:t>       《</a:t>
            </a:r>
            <a:r>
              <a:rPr lang="zh-CN" altLang="en-US" sz="3200" smtClean="0">
                <a:ea typeface="宋体" panose="02010600030101010101" pitchFamily="2" charset="-122"/>
              </a:rPr>
              <a:t>涉江采芙蓉</a:t>
            </a:r>
            <a:r>
              <a:rPr lang="en-US" altLang="zh-CN" sz="3200" smtClean="0">
                <a:ea typeface="宋体" panose="02010600030101010101" pitchFamily="2" charset="-122"/>
              </a:rPr>
              <a:t>》</a:t>
            </a:r>
            <a:r>
              <a:rPr lang="zh-CN" altLang="en-US" sz="3200" smtClean="0">
                <a:ea typeface="宋体" panose="02010600030101010101" pitchFamily="2" charset="-122"/>
              </a:rPr>
              <a:t>是一首绝美的诗，看到他，就像看到了一种中国式乡情、亲情、爱情的缩影，横亘于历史时空之中，</a:t>
            </a:r>
            <a:r>
              <a:rPr lang="en-US" altLang="zh-CN" sz="3200" smtClean="0">
                <a:ea typeface="宋体" panose="02010600030101010101" pitchFamily="2" charset="-122"/>
              </a:rPr>
              <a:t>《</a:t>
            </a:r>
            <a:r>
              <a:rPr lang="zh-CN" altLang="en-US" sz="3200" smtClean="0">
                <a:ea typeface="宋体" panose="02010600030101010101" pitchFamily="2" charset="-122"/>
              </a:rPr>
              <a:t>涉江采芙蓉</a:t>
            </a:r>
            <a:r>
              <a:rPr lang="en-US" altLang="zh-CN" sz="3200" smtClean="0">
                <a:ea typeface="宋体" panose="02010600030101010101" pitchFamily="2" charset="-122"/>
              </a:rPr>
              <a:t>》</a:t>
            </a:r>
            <a:r>
              <a:rPr lang="zh-CN" altLang="en-US" sz="3200" smtClean="0">
                <a:ea typeface="宋体" panose="02010600030101010101" pitchFamily="2" charset="-122"/>
              </a:rPr>
              <a:t>的文字绝没有浮躁的华美，仅用清淡自然地笔触，写出了一世的悲苦。</a:t>
            </a:r>
          </a:p>
          <a:p>
            <a:pPr>
              <a:buFont typeface="Wingdings" panose="05000000000000000000" pitchFamily="2" charset="2"/>
              <a:buNone/>
            </a:pPr>
            <a:r>
              <a:rPr lang="zh-CN" altLang="en-US" sz="3200" smtClean="0">
                <a:ea typeface="宋体" panose="02010600030101010101" pitchFamily="2" charset="-122"/>
              </a:rPr>
              <a:t>        尽管千年前的那个采莲的人和被他思念的人都早已消失了。但是，只要有人，只要有诗，只要有四季的变换，在这世间就会存在着一种思慕的情怀，永远也不会改变，永远也不会消失。 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>
            <a:off x="2268538" y="333375"/>
            <a:ext cx="2808287" cy="914400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5400" b="1">
                <a:solidFill>
                  <a:srgbClr val="CC3300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结语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83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583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371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14481" y="357166"/>
            <a:ext cx="4929222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文学常识积累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57290" y="1571612"/>
            <a:ext cx="6429420" cy="3643338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zh-CN" altLang="en-US" sz="4000" b="1" dirty="0" smtClean="0">
                <a:ea typeface="楷体_GB2312" pitchFamily="49" charset="-122"/>
              </a:rPr>
              <a:t>        </a:t>
            </a:r>
            <a:r>
              <a:rPr lang="zh-CN" altLang="en-US" sz="2800" b="1" dirty="0" smtClean="0">
                <a:ea typeface="楷体_GB2312" pitchFamily="49" charset="-122"/>
              </a:rPr>
              <a:t>“古诗”的原意是古代人所作的诗。它与两汉乐府歌辞并称，专指汉代无名氏所作的五言诗，形成一个特定含义的专类名称，并且发展为泛指后来具有“古诗”艺术特点的一种诗体。初唐以后，产生了近体诗，其中有五言律诗、五言绝句。唐代以前的五言诗体便统称为“五言古诗”或“五古”。</a:t>
            </a:r>
            <a:endParaRPr lang="zh-CN" altLang="en-US" sz="4000" b="1" dirty="0" smtClean="0">
              <a:ea typeface="楷体_GB2312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14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/>
      <p:bldP spid="6147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 bwMode="auto">
          <a:xfrm>
            <a:off x="1763713" y="2205038"/>
            <a:ext cx="5832475" cy="1295400"/>
            <a:chOff x="720" y="1392"/>
            <a:chExt cx="4058" cy="480"/>
          </a:xfrm>
        </p:grpSpPr>
        <p:sp>
          <p:nvSpPr>
            <p:cNvPr id="287748" name="AutoShape 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2"/>
                </a:gs>
                <a:gs pos="50000">
                  <a:schemeClr val="accent2">
                    <a:gamma/>
                    <a:shade val="92157"/>
                    <a:invGamma/>
                  </a:schemeClr>
                </a:gs>
                <a:gs pos="100000">
                  <a:schemeClr val="accent2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r">
                <a:spcBef>
                  <a:spcPct val="0"/>
                </a:spcBef>
                <a:defRPr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grpSp>
          <p:nvGrpSpPr>
            <p:cNvPr id="3" name="Group 5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87750" name="AutoShape 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alpha val="0"/>
                    </a:schemeClr>
                  </a:gs>
                  <a:gs pos="100000">
                    <a:schemeClr val="accent2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  <p:sp>
            <p:nvSpPr>
              <p:cNvPr id="287751" name="AutoShape 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2">
                      <a:gamma/>
                      <a:tint val="0"/>
                      <a:invGamma/>
                    </a:schemeClr>
                  </a:gs>
                  <a:gs pos="100000">
                    <a:schemeClr val="accent2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4" name="Group 8"/>
          <p:cNvGrpSpPr/>
          <p:nvPr/>
        </p:nvGrpSpPr>
        <p:grpSpPr bwMode="auto">
          <a:xfrm>
            <a:off x="1763713" y="3644900"/>
            <a:ext cx="5832475" cy="647700"/>
            <a:chOff x="720" y="1392"/>
            <a:chExt cx="4058" cy="480"/>
          </a:xfrm>
        </p:grpSpPr>
        <p:sp>
          <p:nvSpPr>
            <p:cNvPr id="287753" name="AutoShape 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hlink"/>
                </a:gs>
                <a:gs pos="50000">
                  <a:schemeClr val="hlink">
                    <a:gamma/>
                    <a:shade val="92157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r">
                <a:spcBef>
                  <a:spcPct val="0"/>
                </a:spcBef>
                <a:defRPr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grpSp>
          <p:nvGrpSpPr>
            <p:cNvPr id="5" name="Group 10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87755" name="AutoShape 1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alpha val="0"/>
                    </a:schemeClr>
                  </a:gs>
                  <a:gs pos="100000">
                    <a:schemeClr val="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  <p:sp>
            <p:nvSpPr>
              <p:cNvPr id="287756" name="AutoShape 1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hlink">
                      <a:gamma/>
                      <a:tint val="0"/>
                      <a:invGamma/>
                    </a:schemeClr>
                  </a:gs>
                  <a:gs pos="100000">
                    <a:schemeClr val="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6" name="Group 13"/>
          <p:cNvGrpSpPr/>
          <p:nvPr/>
        </p:nvGrpSpPr>
        <p:grpSpPr bwMode="auto">
          <a:xfrm>
            <a:off x="1763713" y="4508500"/>
            <a:ext cx="5832475" cy="720725"/>
            <a:chOff x="720" y="1392"/>
            <a:chExt cx="4058" cy="480"/>
          </a:xfrm>
        </p:grpSpPr>
        <p:sp>
          <p:nvSpPr>
            <p:cNvPr id="287758" name="AutoShape 14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folHlink"/>
                </a:gs>
                <a:gs pos="50000">
                  <a:schemeClr val="folHlink">
                    <a:gamma/>
                    <a:shade val="92157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r">
                <a:spcBef>
                  <a:spcPct val="0"/>
                </a:spcBef>
                <a:defRPr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grpSp>
          <p:nvGrpSpPr>
            <p:cNvPr id="7" name="Group 15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87760" name="AutoShape 16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alpha val="0"/>
                    </a:schemeClr>
                  </a:gs>
                  <a:gs pos="100000">
                    <a:schemeClr val="folHlink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  <p:sp>
            <p:nvSpPr>
              <p:cNvPr id="287761" name="AutoShape 17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folHlink">
                      <a:gamma/>
                      <a:tint val="0"/>
                      <a:invGamma/>
                    </a:schemeClr>
                  </a:gs>
                  <a:gs pos="100000">
                    <a:schemeClr val="folHlink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</p:grpSp>
      </p:grpSp>
      <p:grpSp>
        <p:nvGrpSpPr>
          <p:cNvPr id="8" name="Group 18"/>
          <p:cNvGrpSpPr/>
          <p:nvPr/>
        </p:nvGrpSpPr>
        <p:grpSpPr bwMode="auto">
          <a:xfrm>
            <a:off x="1763713" y="765175"/>
            <a:ext cx="5832475" cy="1223963"/>
            <a:chOff x="720" y="1392"/>
            <a:chExt cx="4058" cy="480"/>
          </a:xfrm>
        </p:grpSpPr>
        <p:sp>
          <p:nvSpPr>
            <p:cNvPr id="287763" name="AutoShape 19"/>
            <p:cNvSpPr>
              <a:spLocks noChangeArrowheads="1"/>
            </p:cNvSpPr>
            <p:nvPr/>
          </p:nvSpPr>
          <p:spPr bwMode="gray">
            <a:xfrm>
              <a:off x="720" y="1392"/>
              <a:ext cx="4058" cy="48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chemeClr val="accent1"/>
                </a:gs>
                <a:gs pos="50000">
                  <a:schemeClr val="accent1">
                    <a:gamma/>
                    <a:shade val="92157"/>
                    <a:invGamma/>
                  </a:schemeClr>
                </a:gs>
                <a:gs pos="100000">
                  <a:schemeClr val="accent1"/>
                </a:gs>
              </a:gsLst>
              <a:lin ang="5400000" scaled="1"/>
            </a:gradFill>
            <a:ln w="9525">
              <a:noFill/>
              <a:round/>
            </a:ln>
            <a:effectLst/>
          </p:spPr>
          <p:txBody>
            <a:bodyPr wrap="none" anchor="ctr"/>
            <a:lstStyle/>
            <a:p>
              <a:pPr algn="r">
                <a:spcBef>
                  <a:spcPct val="0"/>
                </a:spcBef>
                <a:defRPr/>
              </a:pPr>
              <a:endParaRPr lang="zh-CN" altLang="en-US" sz="1800">
                <a:ea typeface="宋体" panose="02010600030101010101" pitchFamily="2" charset="-122"/>
              </a:endParaRPr>
            </a:p>
          </p:txBody>
        </p:sp>
        <p:grpSp>
          <p:nvGrpSpPr>
            <p:cNvPr id="9" name="Group 20"/>
            <p:cNvGrpSpPr/>
            <p:nvPr/>
          </p:nvGrpSpPr>
          <p:grpSpPr bwMode="auto">
            <a:xfrm>
              <a:off x="730" y="1407"/>
              <a:ext cx="4043" cy="444"/>
              <a:chOff x="744" y="1407"/>
              <a:chExt cx="3988" cy="444"/>
            </a:xfrm>
          </p:grpSpPr>
          <p:sp>
            <p:nvSpPr>
              <p:cNvPr id="287765" name="AutoShape 21"/>
              <p:cNvSpPr>
                <a:spLocks noChangeArrowheads="1"/>
              </p:cNvSpPr>
              <p:nvPr/>
            </p:nvSpPr>
            <p:spPr bwMode="gray">
              <a:xfrm>
                <a:off x="744" y="1736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alpha val="0"/>
                    </a:schemeClr>
                  </a:gs>
                  <a:gs pos="100000">
                    <a:schemeClr val="accent1">
                      <a:gamma/>
                      <a:tint val="0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  <p:sp>
            <p:nvSpPr>
              <p:cNvPr id="287766" name="AutoShape 22"/>
              <p:cNvSpPr>
                <a:spLocks noChangeArrowheads="1"/>
              </p:cNvSpPr>
              <p:nvPr/>
            </p:nvSpPr>
            <p:spPr bwMode="gray">
              <a:xfrm>
                <a:off x="744" y="1407"/>
                <a:ext cx="3988" cy="11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chemeClr val="accent1">
                      <a:gamma/>
                      <a:tint val="0"/>
                      <a:invGamma/>
                    </a:schemeClr>
                  </a:gs>
                  <a:gs pos="100000">
                    <a:schemeClr val="accent1">
                      <a:alpha val="0"/>
                    </a:schemeClr>
                  </a:gs>
                </a:gsLst>
                <a:lin ang="5400000" scaled="1"/>
              </a:gradFill>
              <a:ln w="9525">
                <a:noFill/>
                <a:round/>
              </a:ln>
              <a:effectLst/>
            </p:spPr>
            <p:txBody>
              <a:bodyPr wrap="none" anchor="ctr"/>
              <a:lstStyle/>
              <a:p>
                <a:pPr algn="r">
                  <a:spcBef>
                    <a:spcPct val="0"/>
                  </a:spcBef>
                  <a:defRPr/>
                </a:pPr>
                <a:endParaRPr lang="zh-CN" altLang="en-US" sz="1800">
                  <a:ea typeface="宋体" panose="02010600030101010101" pitchFamily="2" charset="-122"/>
                </a:endParaRPr>
              </a:p>
            </p:txBody>
          </p:sp>
        </p:grpSp>
      </p:grpSp>
      <p:sp>
        <p:nvSpPr>
          <p:cNvPr id="5127" name="Text Box 23"/>
          <p:cNvSpPr txBox="1">
            <a:spLocks noChangeArrowheads="1"/>
          </p:cNvSpPr>
          <p:nvPr/>
        </p:nvSpPr>
        <p:spPr bwMode="white">
          <a:xfrm>
            <a:off x="2268538" y="1052513"/>
            <a:ext cx="5256212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 algn="ctr">
              <a:buClr>
                <a:schemeClr val="tx1"/>
              </a:buClr>
            </a:pPr>
            <a:r>
              <a:rPr lang="zh-CN" altLang="en-US" sz="3200" b="1">
                <a:solidFill>
                  <a:srgbClr val="FFFFFF"/>
                </a:solidFill>
                <a:ea typeface="华文新魏" panose="02010800040101010101" pitchFamily="2" charset="-122"/>
              </a:rPr>
              <a:t>汉代</a:t>
            </a:r>
            <a:r>
              <a:rPr lang="zh-CN" altLang="en-US" sz="3200" b="1">
                <a:solidFill>
                  <a:srgbClr val="FFFF66"/>
                </a:solidFill>
                <a:ea typeface="华文新魏" panose="02010800040101010101" pitchFamily="2" charset="-122"/>
              </a:rPr>
              <a:t>无名作家</a:t>
            </a:r>
            <a:r>
              <a:rPr lang="zh-CN" altLang="en-US" sz="3200" b="1">
                <a:solidFill>
                  <a:srgbClr val="FFFFFF"/>
                </a:solidFill>
                <a:ea typeface="华文新魏" panose="02010800040101010101" pitchFamily="2" charset="-122"/>
              </a:rPr>
              <a:t>的作品合称</a:t>
            </a:r>
            <a:endParaRPr lang="en-US" altLang="zh-CN" sz="3200" b="1">
              <a:solidFill>
                <a:srgbClr val="FFFFFF"/>
              </a:solidFill>
              <a:ea typeface="华文新魏" panose="02010800040101010101" pitchFamily="2" charset="-122"/>
            </a:endParaRPr>
          </a:p>
        </p:txBody>
      </p:sp>
      <p:sp>
        <p:nvSpPr>
          <p:cNvPr id="5128" name="Text Box 24"/>
          <p:cNvSpPr txBox="1">
            <a:spLocks noChangeArrowheads="1"/>
          </p:cNvSpPr>
          <p:nvPr/>
        </p:nvSpPr>
        <p:spPr bwMode="white">
          <a:xfrm>
            <a:off x="2771775" y="2276475"/>
            <a:ext cx="4321175" cy="10668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>
              <a:spcBef>
                <a:spcPct val="0"/>
              </a:spcBef>
            </a:pPr>
            <a:r>
              <a:rPr lang="zh-CN" altLang="en-US" sz="3200" b="1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五言诗成熟期的代表作</a:t>
            </a:r>
          </a:p>
          <a:p>
            <a:pPr marL="457200" indent="-457200">
              <a:spcBef>
                <a:spcPct val="0"/>
              </a:spcBef>
            </a:pPr>
            <a:r>
              <a:rPr lang="zh-CN" altLang="en-US" sz="3200" b="1">
                <a:solidFill>
                  <a:srgbClr val="FFFFFF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 被誉为</a:t>
            </a:r>
            <a:r>
              <a:rPr lang="zh-CN" altLang="en-US" sz="3200" b="1">
                <a:solidFill>
                  <a:srgbClr val="FFFFFF"/>
                </a:solidFill>
                <a:ea typeface="华文新魏" panose="02010800040101010101" pitchFamily="2" charset="-122"/>
              </a:rPr>
              <a:t>“</a:t>
            </a:r>
            <a:r>
              <a:rPr lang="zh-CN" altLang="en-US" sz="3200" b="1">
                <a:solidFill>
                  <a:srgbClr val="FF6699"/>
                </a:solidFill>
                <a:latin typeface="华文新魏" panose="02010800040101010101" pitchFamily="2" charset="-122"/>
                <a:ea typeface="华文新魏" panose="02010800040101010101" pitchFamily="2" charset="-122"/>
              </a:rPr>
              <a:t>五言之冠冕</a:t>
            </a:r>
            <a:r>
              <a:rPr lang="zh-CN" altLang="en-US" sz="3200" b="1">
                <a:solidFill>
                  <a:srgbClr val="FFFFFF"/>
                </a:solidFill>
                <a:ea typeface="华文新魏" panose="02010800040101010101" pitchFamily="2" charset="-122"/>
              </a:rPr>
              <a:t>”</a:t>
            </a:r>
            <a:endParaRPr lang="zh-CN" altLang="en-US" sz="3200" b="1">
              <a:solidFill>
                <a:srgbClr val="FFFFFF"/>
              </a:solidFill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  <p:sp>
        <p:nvSpPr>
          <p:cNvPr id="5129" name="Text Box 25"/>
          <p:cNvSpPr txBox="1">
            <a:spLocks noChangeArrowheads="1"/>
          </p:cNvSpPr>
          <p:nvPr/>
        </p:nvSpPr>
        <p:spPr bwMode="white">
          <a:xfrm>
            <a:off x="2339975" y="3716338"/>
            <a:ext cx="5329238" cy="57943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 algn="ctr">
              <a:buClr>
                <a:schemeClr val="tx1"/>
              </a:buClr>
            </a:pPr>
            <a:r>
              <a:rPr lang="zh-CN" altLang="en-US" sz="3200" b="1">
                <a:solidFill>
                  <a:schemeClr val="bg1"/>
                </a:solidFill>
                <a:ea typeface="华文新魏" panose="02010800040101010101" pitchFamily="2" charset="-122"/>
              </a:rPr>
              <a:t>以</a:t>
            </a:r>
            <a:r>
              <a:rPr lang="zh-CN" altLang="en-US" sz="3200" b="1">
                <a:solidFill>
                  <a:srgbClr val="000000"/>
                </a:solidFill>
                <a:ea typeface="华文新魏" panose="02010800040101010101" pitchFamily="2" charset="-122"/>
              </a:rPr>
              <a:t>平浅质朴</a:t>
            </a:r>
            <a:r>
              <a:rPr lang="zh-CN" altLang="en-US" sz="3200" b="1">
                <a:solidFill>
                  <a:schemeClr val="bg1"/>
                </a:solidFill>
                <a:ea typeface="华文新魏" panose="02010800040101010101" pitchFamily="2" charset="-122"/>
              </a:rPr>
              <a:t>的文字展深情</a:t>
            </a:r>
            <a:endParaRPr lang="en-US" altLang="zh-CN" sz="3200" b="1">
              <a:solidFill>
                <a:schemeClr val="bg1"/>
              </a:solidFill>
              <a:ea typeface="华文新魏" panose="02010800040101010101" pitchFamily="2" charset="-122"/>
            </a:endParaRPr>
          </a:p>
        </p:txBody>
      </p:sp>
      <p:sp>
        <p:nvSpPr>
          <p:cNvPr id="5130" name="Text Box 26"/>
          <p:cNvSpPr txBox="1">
            <a:spLocks noChangeArrowheads="1"/>
          </p:cNvSpPr>
          <p:nvPr/>
        </p:nvSpPr>
        <p:spPr bwMode="white">
          <a:xfrm>
            <a:off x="2484438" y="4581525"/>
            <a:ext cx="5329237" cy="1127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marL="457200" indent="-457200"/>
            <a:r>
              <a:rPr lang="zh-CN" altLang="en-US" sz="3200" b="1">
                <a:ea typeface="华文新魏" panose="02010800040101010101" pitchFamily="2" charset="-122"/>
              </a:rPr>
              <a:t>南朝</a:t>
            </a:r>
            <a:r>
              <a:rPr lang="zh-CN" altLang="en-US" sz="3200" b="1">
                <a:solidFill>
                  <a:srgbClr val="FF3300"/>
                </a:solidFill>
                <a:ea typeface="华文新魏" panose="02010800040101010101" pitchFamily="2" charset="-122"/>
              </a:rPr>
              <a:t>萧统</a:t>
            </a:r>
            <a:r>
              <a:rPr lang="zh-CN" altLang="en-US" sz="3200" b="1">
                <a:ea typeface="华文新魏" panose="02010800040101010101" pitchFamily="2" charset="-122"/>
              </a:rPr>
              <a:t>合收于</a:t>
            </a:r>
            <a:r>
              <a:rPr lang="en-US" altLang="zh-CN" sz="3200" b="1">
                <a:solidFill>
                  <a:srgbClr val="FF3300"/>
                </a:solidFill>
                <a:ea typeface="华文新魏" panose="02010800040101010101" pitchFamily="2" charset="-122"/>
              </a:rPr>
              <a:t>《</a:t>
            </a:r>
            <a:r>
              <a:rPr lang="zh-CN" altLang="en-US" sz="3200" b="1">
                <a:solidFill>
                  <a:srgbClr val="FF3300"/>
                </a:solidFill>
                <a:ea typeface="华文新魏" panose="02010800040101010101" pitchFamily="2" charset="-122"/>
              </a:rPr>
              <a:t>文选</a:t>
            </a:r>
            <a:r>
              <a:rPr lang="en-US" altLang="zh-CN" sz="3200" b="1">
                <a:solidFill>
                  <a:srgbClr val="FF3300"/>
                </a:solidFill>
                <a:ea typeface="华文新魏" panose="02010800040101010101" pitchFamily="2" charset="-122"/>
              </a:rPr>
              <a:t>》</a:t>
            </a:r>
            <a:r>
              <a:rPr lang="zh-CN" altLang="en-US" sz="3200" b="1">
                <a:ea typeface="华文新魏" panose="02010800040101010101" pitchFamily="2" charset="-122"/>
              </a:rPr>
              <a:t>中</a:t>
            </a:r>
          </a:p>
          <a:p>
            <a:pPr marL="457200" indent="-457200"/>
            <a:endParaRPr lang="en-US" altLang="zh-CN" sz="2400" b="1">
              <a:solidFill>
                <a:schemeClr val="bg1"/>
              </a:solidFill>
              <a:ea typeface="宋体" panose="02010600030101010101" pitchFamily="2" charset="-122"/>
              <a:cs typeface="Arial" panose="020B0604020202020204" pitchFamily="34" charset="0"/>
            </a:endParaRPr>
          </a:p>
        </p:txBody>
      </p:sp>
      <p:pic>
        <p:nvPicPr>
          <p:cNvPr id="4106" name="Picture 27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692275" y="4508500"/>
            <a:ext cx="792163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8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835150" y="3644900"/>
            <a:ext cx="792163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9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619250" y="2349500"/>
            <a:ext cx="1081088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30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24000"/>
          </a:blip>
          <a:srcRect l="42606" t="64474" r="19473"/>
          <a:stretch>
            <a:fillRect/>
          </a:stretch>
        </p:blipFill>
        <p:spPr bwMode="auto">
          <a:xfrm>
            <a:off x="1763713" y="981075"/>
            <a:ext cx="792162" cy="94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0" name="Text Box 31"/>
          <p:cNvSpPr txBox="1">
            <a:spLocks noChangeArrowheads="1"/>
          </p:cNvSpPr>
          <p:nvPr/>
        </p:nvSpPr>
        <p:spPr bwMode="white">
          <a:xfrm>
            <a:off x="1979613" y="4652963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4</a:t>
            </a:r>
          </a:p>
        </p:txBody>
      </p:sp>
      <p:sp>
        <p:nvSpPr>
          <p:cNvPr id="4111" name="Text Box 32"/>
          <p:cNvSpPr txBox="1">
            <a:spLocks noChangeArrowheads="1"/>
          </p:cNvSpPr>
          <p:nvPr/>
        </p:nvSpPr>
        <p:spPr bwMode="white">
          <a:xfrm>
            <a:off x="2051050" y="1052513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1</a:t>
            </a:r>
          </a:p>
        </p:txBody>
      </p:sp>
      <p:sp>
        <p:nvSpPr>
          <p:cNvPr id="4112" name="Text Box 33"/>
          <p:cNvSpPr txBox="1">
            <a:spLocks noChangeArrowheads="1"/>
          </p:cNvSpPr>
          <p:nvPr/>
        </p:nvSpPr>
        <p:spPr bwMode="white">
          <a:xfrm>
            <a:off x="2124075" y="2565400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2</a:t>
            </a:r>
          </a:p>
        </p:txBody>
      </p:sp>
      <p:sp>
        <p:nvSpPr>
          <p:cNvPr id="4113" name="Text Box 34"/>
          <p:cNvSpPr txBox="1">
            <a:spLocks noChangeArrowheads="1"/>
          </p:cNvSpPr>
          <p:nvPr/>
        </p:nvSpPr>
        <p:spPr bwMode="white">
          <a:xfrm>
            <a:off x="2195513" y="3716338"/>
            <a:ext cx="3810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algn="ctr"/>
            <a:r>
              <a:rPr lang="en-US" altLang="zh-CN" sz="2400" b="1">
                <a:solidFill>
                  <a:schemeClr val="bg1"/>
                </a:solidFill>
                <a:ea typeface="宋体" panose="02010600030101010101" pitchFamily="2" charset="-122"/>
                <a:cs typeface="Arial" panose="020B0604020202020204" pitchFamily="34" charset="0"/>
              </a:rPr>
              <a:t>3</a:t>
            </a: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179388" y="1196975"/>
            <a:ext cx="1082675" cy="4032250"/>
          </a:xfrm>
          <a:prstGeom prst="rect">
            <a:avLst/>
          </a:prstGeom>
          <a:noFill/>
          <a:ln w="76200" cmpd="tri">
            <a:solidFill>
              <a:schemeClr val="tx1"/>
            </a:solidFill>
            <a:miter lim="800000"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0"/>
              </a:spcBef>
              <a:defRPr/>
            </a:pPr>
            <a:r>
              <a:rPr lang="zh-CN" altLang="en-US" sz="5400" b="1">
                <a:effectLst>
                  <a:outerShdw blurRad="38100" dist="38100" dir="2700000" algn="tl">
                    <a:srgbClr val="C0C0C0"/>
                  </a:outerShdw>
                </a:effectLst>
                <a:ea typeface="書法家淡古印" pitchFamily="49" charset="-120"/>
              </a:rPr>
              <a:t>古诗十九首</a:t>
            </a:r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3381375" y="4035425"/>
            <a:ext cx="184150" cy="36671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none">
            <a:spAutoFit/>
          </a:bodyPr>
          <a:lstStyle/>
          <a:p>
            <a:pPr algn="r">
              <a:buClr>
                <a:schemeClr val="tx1"/>
              </a:buClr>
              <a:defRPr/>
            </a:pPr>
            <a:endParaRPr lang="en-US" altLang="zh-CN" sz="1800" b="1">
              <a:ea typeface="宋体" panose="02010600030101010101" pitchFamily="2" charset="-122"/>
            </a:endParaRPr>
          </a:p>
        </p:txBody>
      </p:sp>
      <p:sp>
        <p:nvSpPr>
          <p:cNvPr id="5160" name="Text Box 40"/>
          <p:cNvSpPr txBox="1">
            <a:spLocks noChangeArrowheads="1"/>
          </p:cNvSpPr>
          <p:nvPr/>
        </p:nvSpPr>
        <p:spPr bwMode="auto">
          <a:xfrm>
            <a:off x="0" y="5286375"/>
            <a:ext cx="8715375" cy="1411288"/>
          </a:xfrm>
          <a:prstGeom prst="rect">
            <a:avLst/>
          </a:prstGeom>
          <a:noFill/>
          <a:ln w="38100" cmpd="dbl">
            <a:solidFill>
              <a:srgbClr val="FF0000"/>
            </a:solidFill>
            <a:miter lim="800000"/>
          </a:ln>
          <a:effectLst/>
        </p:spPr>
        <p:txBody>
          <a:bodyPr>
            <a:spAutoFit/>
          </a:bodyPr>
          <a:lstStyle/>
          <a:p>
            <a:pPr>
              <a:buClr>
                <a:schemeClr val="hlink"/>
              </a:buClr>
              <a:buSzPct val="60000"/>
              <a:buFont typeface="Wingdings" panose="05000000000000000000" pitchFamily="2" charset="2"/>
              <a:buNone/>
            </a:pPr>
            <a:r>
              <a:rPr lang="zh-CN" altLang="en-US" sz="24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</a:rPr>
              <a:t>        </a:t>
            </a:r>
            <a:r>
              <a:rPr lang="en-US" altLang="zh-CN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《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古诗十九首</a:t>
            </a:r>
            <a:r>
              <a:rPr lang="en-US" altLang="zh-CN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》</a:t>
            </a:r>
            <a:r>
              <a:rPr lang="zh-CN" altLang="en-US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的思想内容</a:t>
            </a:r>
            <a:r>
              <a:rPr lang="en-US" altLang="zh-CN" sz="2800" b="1" dirty="0">
                <a:latin typeface="华文新魏" panose="02010800040101010101" pitchFamily="2" charset="-122"/>
                <a:ea typeface="华文新魏" panose="02010800040101010101" pitchFamily="2" charset="-122"/>
              </a:rPr>
              <a:t>:</a:t>
            </a:r>
            <a:r>
              <a:rPr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1</a:t>
            </a:r>
            <a:r>
              <a:rPr lang="zh-CN" altLang="en-US" sz="2800" b="1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、失志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伤时、人生无常的感慨。</a:t>
            </a:r>
            <a:r>
              <a:rPr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2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、世态的炎凉与人情的冷暖。</a:t>
            </a:r>
            <a:r>
              <a:rPr lang="en-US" altLang="zh-CN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3</a:t>
            </a:r>
            <a:r>
              <a:rPr lang="zh-CN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华文新魏" panose="02010800040101010101" pitchFamily="2" charset="-122"/>
                <a:ea typeface="华文新魏" panose="02010800040101010101" pitchFamily="2" charset="-122"/>
              </a:rPr>
              <a:t>、游子思妇们离别相思之苦。</a:t>
            </a:r>
            <a:endParaRPr lang="zh-CN" altLang="en-US" sz="2800" b="1" dirty="0">
              <a:effectLst>
                <a:outerShdw blurRad="38100" dist="38100" dir="2700000" algn="tl">
                  <a:srgbClr val="C0C0C0"/>
                </a:outerShdw>
              </a:effectLst>
              <a:latin typeface="华文新魏" panose="02010800040101010101" pitchFamily="2" charset="-122"/>
              <a:ea typeface="华文新魏" panose="02010800040101010101" pitchFamily="2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9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6" dur="80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7" dur="80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80"/>
                                        <p:tgtEl>
                                          <p:spTgt spid="516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/>
      <p:bldP spid="5128" grpId="0"/>
      <p:bldP spid="5129" grpId="0"/>
      <p:bldP spid="5130" grpId="0"/>
      <p:bldP spid="516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9" name="Picture 15" descr="2013-09-13083423-_1379075663064_6421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4632473" cy="6858000"/>
          </a:xfrm>
          <a:prstGeom prst="rect">
            <a:avLst/>
          </a:prstGeom>
          <a:noFill/>
        </p:spPr>
      </p:pic>
      <p:pic>
        <p:nvPicPr>
          <p:cNvPr id="6160" name="Picture 16" descr="2013-09-13083423-_1379075663064_6421"/>
          <p:cNvPicPr>
            <a:picLocks noGrp="1" noChangeAspect="1" noChangeArrowheads="1" noCrop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 flipH="1">
            <a:off x="-1" y="1"/>
            <a:ext cx="9144001" cy="6858000"/>
          </a:xfrm>
          <a:noFill/>
          <a:ln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428596" y="857232"/>
            <a:ext cx="7215238" cy="5080498"/>
          </a:xfrm>
          <a:prstGeom prst="rect">
            <a:avLst/>
          </a:prstGeom>
          <a:solidFill>
            <a:srgbClr val="FDFDFD">
              <a:alpha val="74001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endParaRPr lang="en-US" altLang="zh-CN" sz="2000" b="1" dirty="0">
              <a:latin typeface="黑体" pitchFamily="2" charset="-122"/>
              <a:ea typeface="黑体" pitchFamily="2" charset="-122"/>
            </a:endParaRP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4400" b="1" dirty="0">
                <a:latin typeface="黑体" pitchFamily="2" charset="-122"/>
                <a:ea typeface="黑体" pitchFamily="2" charset="-122"/>
              </a:rPr>
              <a:t>涉江采芙蓉    </a:t>
            </a:r>
            <a:br>
              <a:rPr lang="zh-CN" altLang="en-US" sz="4400" b="1" dirty="0">
                <a:latin typeface="黑体" pitchFamily="2" charset="-122"/>
                <a:ea typeface="黑体" pitchFamily="2" charset="-122"/>
              </a:rPr>
            </a:b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《</a:t>
            </a:r>
            <a:r>
              <a:rPr lang="zh-CN" altLang="en-US" sz="3200" b="1" dirty="0">
                <a:latin typeface="黑体" pitchFamily="2" charset="-122"/>
                <a:ea typeface="黑体" pitchFamily="2" charset="-122"/>
              </a:rPr>
              <a:t>古诗十九首</a:t>
            </a:r>
            <a:r>
              <a:rPr lang="en-US" altLang="zh-CN" sz="3200" b="1" dirty="0">
                <a:latin typeface="黑体" pitchFamily="2" charset="-122"/>
                <a:ea typeface="黑体" pitchFamily="2" charset="-122"/>
              </a:rPr>
              <a:t>》</a:t>
            </a:r>
            <a:r>
              <a:rPr lang="en-US" altLang="zh-CN" sz="4400" b="1" dirty="0">
                <a:latin typeface="黑体" pitchFamily="2" charset="-122"/>
                <a:ea typeface="黑体" pitchFamily="2" charset="-122"/>
              </a:rPr>
              <a:t> 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en-US" altLang="zh-CN" sz="3200" dirty="0"/>
              <a:t>         </a:t>
            </a:r>
            <a:r>
              <a:rPr lang="en-US" altLang="zh-CN" sz="3200" dirty="0" smtClean="0"/>
              <a:t>  </a:t>
            </a:r>
            <a:r>
              <a:rPr lang="zh-CN" altLang="en-US" sz="4000" b="1" dirty="0" smtClean="0">
                <a:ea typeface="黑体" pitchFamily="2" charset="-122"/>
              </a:rPr>
              <a:t>涉</a:t>
            </a:r>
            <a:r>
              <a:rPr lang="zh-CN" altLang="en-US" sz="4000" b="1" dirty="0">
                <a:ea typeface="黑体" pitchFamily="2" charset="-122"/>
              </a:rPr>
              <a:t>江采芙蓉，兰泽多芳草。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4000" b="1" dirty="0">
                <a:ea typeface="黑体" pitchFamily="2" charset="-122"/>
              </a:rPr>
              <a:t>　　采之欲遗谁？所思在远道。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4000" b="1" dirty="0">
                <a:ea typeface="黑体" pitchFamily="2" charset="-122"/>
              </a:rPr>
              <a:t>　　还顾望旧乡，长路漫浩浩。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zh-CN" altLang="en-US" sz="4000" b="1" dirty="0">
                <a:ea typeface="黑体" pitchFamily="2" charset="-122"/>
              </a:rPr>
              <a:t>　　同心而离居，忧伤以终老。</a:t>
            </a:r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520319" y="283930"/>
            <a:ext cx="8229348" cy="1142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endParaRPr lang="zh-CN" altLang="zh-CN" sz="3200">
              <a:solidFill>
                <a:schemeClr val="tx2"/>
              </a:solidFill>
              <a:ea typeface="黑体" pitchFamily="2" charset="-122"/>
            </a:endParaRPr>
          </a:p>
        </p:txBody>
      </p:sp>
      <p:pic>
        <p:nvPicPr>
          <p:cNvPr id="6" name="《涉江采芙蓉》朗诵视频_标清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32" y="0"/>
            <a:ext cx="9144032" cy="6858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 descr="psds223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DF9F6"/>
              </a:clrFrom>
              <a:clrTo>
                <a:srgbClr val="FDF9F6">
                  <a:alpha val="0"/>
                </a:srgbClr>
              </a:clrTo>
            </a:clrChange>
          </a:blip>
          <a:srcRect r="4636" b="13797"/>
          <a:stretch>
            <a:fillRect/>
          </a:stretch>
        </p:blipFill>
        <p:spPr bwMode="auto">
          <a:xfrm>
            <a:off x="-107950" y="915035"/>
            <a:ext cx="9144000" cy="590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454" name="Text Box 6"/>
          <p:cNvSpPr txBox="1">
            <a:spLocks noChangeArrowheads="1"/>
          </p:cNvSpPr>
          <p:nvPr/>
        </p:nvSpPr>
        <p:spPr bwMode="auto">
          <a:xfrm>
            <a:off x="3348038" y="2781300"/>
            <a:ext cx="5256212" cy="1465263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3600" b="1">
                <a:solidFill>
                  <a:srgbClr val="996633"/>
                </a:solidFill>
                <a:ea typeface="宋体" panose="02010600030101010101" pitchFamily="2" charset="-122"/>
              </a:rPr>
              <a:t>        </a:t>
            </a:r>
            <a:endParaRPr lang="zh-CN" altLang="en-US" sz="3600" b="1">
              <a:solidFill>
                <a:srgbClr val="996633"/>
              </a:solidFill>
              <a:ea typeface="宋体" panose="02010600030101010101" pitchFamily="2" charset="-122"/>
            </a:endParaRPr>
          </a:p>
          <a:p>
            <a:pPr algn="r">
              <a:defRPr/>
            </a:pPr>
            <a:r>
              <a:rPr lang="en-US" altLang="zh-CN" sz="3600" b="1">
                <a:solidFill>
                  <a:srgbClr val="996633"/>
                </a:solidFill>
                <a:ea typeface="宋体" panose="02010600030101010101" pitchFamily="2" charset="-122"/>
              </a:rPr>
              <a:t>      </a:t>
            </a:r>
            <a:endParaRPr lang="zh-CN" altLang="en-US" sz="3600" b="1">
              <a:solidFill>
                <a:srgbClr val="996633"/>
              </a:solidFill>
              <a:ea typeface="宋体" panose="02010600030101010101" pitchFamily="2" charset="-122"/>
            </a:endParaRPr>
          </a:p>
        </p:txBody>
      </p:sp>
      <p:sp>
        <p:nvSpPr>
          <p:cNvPr id="104455" name="Text Box 7"/>
          <p:cNvSpPr txBox="1">
            <a:spLocks noChangeArrowheads="1"/>
          </p:cNvSpPr>
          <p:nvPr/>
        </p:nvSpPr>
        <p:spPr bwMode="auto">
          <a:xfrm>
            <a:off x="2786063" y="2590800"/>
            <a:ext cx="1525587" cy="920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 wrap="none">
            <a:spAutoFit/>
          </a:bodyPr>
          <a:lstStyle/>
          <a:p>
            <a:pPr algn="r">
              <a:spcBef>
                <a:spcPct val="0"/>
              </a:spcBef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04456" name="Text Box 8"/>
          <p:cNvSpPr txBox="1">
            <a:spLocks noChangeArrowheads="1"/>
          </p:cNvSpPr>
          <p:nvPr/>
        </p:nvSpPr>
        <p:spPr bwMode="auto">
          <a:xfrm>
            <a:off x="2541588" y="2565400"/>
            <a:ext cx="1525587" cy="3024188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vert="eaVert">
            <a:spAutoFit/>
          </a:bodyPr>
          <a:lstStyle/>
          <a:p>
            <a:pPr algn="r">
              <a:defRPr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150" name="WordArt 9"/>
          <p:cNvSpPr>
            <a:spLocks noChangeArrowheads="1" noChangeShapeType="1" noTextEdit="1"/>
          </p:cNvSpPr>
          <p:nvPr/>
        </p:nvSpPr>
        <p:spPr bwMode="auto">
          <a:xfrm>
            <a:off x="4644008" y="2060848"/>
            <a:ext cx="3200400" cy="55245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solidFill>
                    <a:srgbClr val="000000"/>
                  </a:solidFill>
                  <a:round/>
                </a:ln>
                <a:solidFill>
                  <a:srgbClr val="000000"/>
                </a:solidFill>
                <a:latin typeface="迷你简启体"/>
              </a:rPr>
              <a:t>诗歌鉴赏的方法</a:t>
            </a:r>
          </a:p>
        </p:txBody>
      </p:sp>
      <p:sp>
        <p:nvSpPr>
          <p:cNvPr id="104458" name="Text Box 10"/>
          <p:cNvSpPr txBox="1">
            <a:spLocks noChangeArrowheads="1"/>
          </p:cNvSpPr>
          <p:nvPr/>
        </p:nvSpPr>
        <p:spPr bwMode="auto">
          <a:xfrm>
            <a:off x="3635375" y="2781300"/>
            <a:ext cx="4824413" cy="7016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CN" sz="4000" b="1" dirty="0">
                <a:solidFill>
                  <a:srgbClr val="996633"/>
                </a:solidFill>
                <a:ea typeface="宋体" panose="02010600030101010101" pitchFamily="2" charset="-122"/>
              </a:rPr>
              <a:t>1.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读顺畅，通大意；</a:t>
            </a:r>
          </a:p>
        </p:txBody>
      </p:sp>
      <p:sp>
        <p:nvSpPr>
          <p:cNvPr id="104459" name="Text Box 11"/>
          <p:cNvSpPr txBox="1">
            <a:spLocks noChangeArrowheads="1"/>
          </p:cNvSpPr>
          <p:nvPr/>
        </p:nvSpPr>
        <p:spPr bwMode="auto">
          <a:xfrm>
            <a:off x="3707904" y="3501008"/>
            <a:ext cx="4752528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 smtClean="0">
                <a:solidFill>
                  <a:srgbClr val="996633"/>
                </a:solidFill>
                <a:ea typeface="宋体" panose="02010600030101010101" pitchFamily="2" charset="-122"/>
              </a:rPr>
              <a:t>2</a:t>
            </a:r>
            <a:r>
              <a:rPr lang="en-US" altLang="zh-CN" sz="4000" b="1" dirty="0">
                <a:solidFill>
                  <a:srgbClr val="996633"/>
                </a:solidFill>
                <a:ea typeface="宋体" panose="02010600030101010101" pitchFamily="2" charset="-122"/>
              </a:rPr>
              <a:t>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找诗眼，抓主旨；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04460" name="Text Box 12"/>
          <p:cNvSpPr txBox="1">
            <a:spLocks noChangeArrowheads="1"/>
          </p:cNvSpPr>
          <p:nvPr/>
        </p:nvSpPr>
        <p:spPr bwMode="auto">
          <a:xfrm>
            <a:off x="3635896" y="4941168"/>
            <a:ext cx="4824536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 smtClean="0">
                <a:solidFill>
                  <a:srgbClr val="996633"/>
                </a:solidFill>
                <a:ea typeface="宋体" panose="02010600030101010101" pitchFamily="2" charset="-122"/>
              </a:rPr>
              <a:t>4.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依景情，析</a:t>
            </a:r>
            <a:r>
              <a:rPr lang="zh-CN" altLang="en-US" sz="4000" b="1" dirty="0" smtClean="0">
                <a:solidFill>
                  <a:srgbClr val="996633"/>
                </a:solidFill>
                <a:ea typeface="宋体" panose="02010600030101010101" pitchFamily="2" charset="-122"/>
              </a:rPr>
              <a:t>手法。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  <p:sp>
        <p:nvSpPr>
          <p:cNvPr id="104461" name="Text Box 13"/>
          <p:cNvSpPr txBox="1">
            <a:spLocks noChangeArrowheads="1"/>
          </p:cNvSpPr>
          <p:nvPr/>
        </p:nvSpPr>
        <p:spPr bwMode="auto">
          <a:xfrm>
            <a:off x="3779912" y="4221088"/>
            <a:ext cx="4679950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 smtClean="0">
                <a:solidFill>
                  <a:srgbClr val="996633"/>
                </a:solidFill>
                <a:ea typeface="宋体" panose="02010600030101010101" pitchFamily="2" charset="-122"/>
              </a:rPr>
              <a:t>3.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找意象，品</a:t>
            </a:r>
            <a:r>
              <a:rPr lang="zh-CN" altLang="en-US" sz="4000" b="1" dirty="0" smtClean="0">
                <a:solidFill>
                  <a:srgbClr val="996633"/>
                </a:solidFill>
                <a:ea typeface="宋体" panose="02010600030101010101" pitchFamily="2" charset="-122"/>
              </a:rPr>
              <a:t>意境；</a:t>
            </a:r>
            <a:r>
              <a:rPr lang="zh-CN" altLang="en-US" dirty="0" smtClean="0">
                <a:ea typeface="宋体" panose="02010600030101010101" pitchFamily="2" charset="-122"/>
              </a:rPr>
              <a:t> </a:t>
            </a:r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4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500"/>
                                        <p:tgtEl>
                                          <p:spTgt spid="104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44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4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458" grpId="0"/>
      <p:bldP spid="104459" grpId="0"/>
      <p:bldP spid="104460" grpId="0"/>
      <p:bldP spid="1044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0" y="1124744"/>
            <a:ext cx="4896544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>
                <a:solidFill>
                  <a:srgbClr val="996633"/>
                </a:solidFill>
                <a:ea typeface="宋体" panose="02010600030101010101" pitchFamily="2" charset="-122"/>
              </a:rPr>
              <a:t>1.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读顺畅，通大意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9512" y="2492896"/>
            <a:ext cx="855089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华文行楷" pitchFamily="2" charset="-122"/>
                <a:ea typeface="华文行楷" pitchFamily="2" charset="-122"/>
              </a:rPr>
              <a:t>渡过江去采摘荷花，生有兰草的沼泽地长着许多香草。</a:t>
            </a:r>
            <a:endParaRPr lang="en-US" altLang="zh-CN" sz="2800" b="1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b="1" dirty="0" smtClean="0">
                <a:latin typeface="华文行楷" pitchFamily="2" charset="-122"/>
                <a:ea typeface="华文行楷" pitchFamily="2" charset="-122"/>
              </a:rPr>
              <a:t>采摘荷花送给谁呢？所思念的人在遥远的地方。</a:t>
            </a:r>
            <a:endParaRPr lang="en-US" altLang="zh-CN" sz="2800" b="1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b="1" dirty="0" smtClean="0">
                <a:latin typeface="华文行楷" pitchFamily="2" charset="-122"/>
                <a:ea typeface="华文行楷" pitchFamily="2" charset="-122"/>
              </a:rPr>
              <a:t>回头看那故乡啊，漫长的道路无边无际又渺茫。</a:t>
            </a:r>
            <a:endParaRPr lang="en-US" altLang="zh-CN" sz="2800" b="1" dirty="0" smtClean="0">
              <a:latin typeface="华文行楷" pitchFamily="2" charset="-122"/>
              <a:ea typeface="华文行楷" pitchFamily="2" charset="-122"/>
            </a:endParaRPr>
          </a:p>
          <a:p>
            <a:r>
              <a:rPr lang="zh-CN" altLang="en-US" sz="2800" b="1" dirty="0" smtClean="0">
                <a:latin typeface="华文行楷" pitchFamily="2" charset="-122"/>
                <a:ea typeface="华文行楷" pitchFamily="2" charset="-122"/>
              </a:rPr>
              <a:t>感情深厚却两地分居，在愁苦忧伤中慢慢变老。</a:t>
            </a:r>
            <a:endParaRPr lang="zh-CN" altLang="en-US" sz="2800" b="1" dirty="0">
              <a:latin typeface="华文行楷" pitchFamily="2" charset="-122"/>
              <a:ea typeface="华文行楷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Text Box 4"/>
          <p:cNvSpPr txBox="1">
            <a:spLocks noChangeArrowheads="1"/>
          </p:cNvSpPr>
          <p:nvPr/>
        </p:nvSpPr>
        <p:spPr bwMode="auto">
          <a:xfrm>
            <a:off x="1115615" y="188640"/>
            <a:ext cx="5472609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>
                <a:solidFill>
                  <a:srgbClr val="996633"/>
                </a:solidFill>
                <a:ea typeface="宋体" panose="02010600030101010101" pitchFamily="2" charset="-122"/>
              </a:rPr>
              <a:t>2.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找诗眼，抓主旨；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06503" name="Text Box 7"/>
          <p:cNvSpPr txBox="1">
            <a:spLocks noChangeArrowheads="1"/>
          </p:cNvSpPr>
          <p:nvPr/>
        </p:nvSpPr>
        <p:spPr bwMode="auto">
          <a:xfrm>
            <a:off x="0" y="928688"/>
            <a:ext cx="8896350" cy="584775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rgbClr val="33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⑴找出</a:t>
            </a:r>
            <a:r>
              <a:rPr lang="zh-CN" altLang="en-US" sz="3200" b="1" dirty="0">
                <a:solidFill>
                  <a:srgbClr val="3366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本诗“诗眼”并根据“诗眼”概括主旨。</a:t>
            </a:r>
            <a:endParaRPr lang="zh-CN" altLang="en-US" b="1" dirty="0">
              <a:ea typeface="宋体" panose="02010600030101010101" pitchFamily="2" charset="-122"/>
            </a:endParaRPr>
          </a:p>
        </p:txBody>
      </p:sp>
      <p:pic>
        <p:nvPicPr>
          <p:cNvPr id="8197" name="Picture 9" descr="20060723214907538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752725"/>
            <a:ext cx="2938463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6506" name="Text Box 10"/>
          <p:cNvSpPr txBox="1">
            <a:spLocks noChangeArrowheads="1"/>
          </p:cNvSpPr>
          <p:nvPr/>
        </p:nvSpPr>
        <p:spPr bwMode="auto">
          <a:xfrm>
            <a:off x="2843808" y="2924944"/>
            <a:ext cx="5867400" cy="1569660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</a:ln>
          <a:effectLst>
            <a:prstShdw prst="shdw17" dist="17961" dir="2700000">
              <a:srgbClr val="990000"/>
            </a:prstShdw>
          </a:effectLst>
        </p:spPr>
        <p:txBody>
          <a:bodyPr>
            <a:spAutoFit/>
          </a:bodyPr>
          <a:lstStyle/>
          <a:p>
            <a:r>
              <a:rPr lang="zh-CN" altLang="en-US" sz="3200" b="1" dirty="0">
                <a:latin typeface="楷体_GB2312" pitchFamily="49" charset="-122"/>
                <a:ea typeface="楷体_GB2312" pitchFamily="49" charset="-122"/>
              </a:rPr>
              <a:t>①诗词句中最精炼传神的某个字；②全篇最关键的词句，是一篇诗词的主旨所在。</a:t>
            </a:r>
          </a:p>
        </p:txBody>
      </p:sp>
      <p:sp>
        <p:nvSpPr>
          <p:cNvPr id="106507" name="Text Box 11"/>
          <p:cNvSpPr txBox="1">
            <a:spLocks noChangeArrowheads="1"/>
          </p:cNvSpPr>
          <p:nvPr/>
        </p:nvSpPr>
        <p:spPr bwMode="auto">
          <a:xfrm>
            <a:off x="2571750" y="5214938"/>
            <a:ext cx="6572250" cy="769937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4400" b="1" dirty="0">
                <a:solidFill>
                  <a:srgbClr val="FF3300"/>
                </a:solidFill>
                <a:latin typeface="方正北魏楷书简体" pitchFamily="65" charset="-122"/>
                <a:ea typeface="方正北魏楷书简体" pitchFamily="65" charset="-122"/>
              </a:rPr>
              <a:t>本诗的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/>
                <a:ea typeface="方正北魏楷书简体" pitchFamily="65" charset="-122"/>
              </a:rPr>
              <a:t>“</a:t>
            </a:r>
            <a:r>
              <a:rPr lang="zh-CN" altLang="en-US" sz="4400" b="1" dirty="0">
                <a:solidFill>
                  <a:srgbClr val="FF3300"/>
                </a:solidFill>
                <a:latin typeface="方正北魏楷书简体" pitchFamily="65" charset="-122"/>
                <a:ea typeface="方正北魏楷书简体" pitchFamily="65" charset="-122"/>
              </a:rPr>
              <a:t>诗眼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/>
                <a:ea typeface="方正北魏楷书简体" pitchFamily="65" charset="-122"/>
              </a:rPr>
              <a:t>”</a:t>
            </a:r>
            <a:r>
              <a:rPr lang="zh-CN" altLang="en-US" sz="4400" b="1" dirty="0">
                <a:solidFill>
                  <a:srgbClr val="FF3300"/>
                </a:solidFill>
                <a:latin typeface="方正北魏楷书简体" pitchFamily="65" charset="-122"/>
                <a:ea typeface="方正北魏楷书简体" pitchFamily="65" charset="-122"/>
              </a:rPr>
              <a:t>是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/>
                <a:ea typeface="方正北魏楷书简体" pitchFamily="65" charset="-122"/>
              </a:rPr>
              <a:t>“</a:t>
            </a:r>
            <a:r>
              <a:rPr lang="zh-CN" altLang="en-US" sz="4400" b="1" dirty="0">
                <a:solidFill>
                  <a:srgbClr val="FF3300"/>
                </a:solidFill>
                <a:latin typeface="方正北魏楷书简体" pitchFamily="65" charset="-122"/>
                <a:ea typeface="方正北魏楷书简体" pitchFamily="65" charset="-122"/>
              </a:rPr>
              <a:t>忧伤</a:t>
            </a:r>
            <a:r>
              <a:rPr lang="zh-CN" altLang="en-US" sz="4400" b="1" dirty="0">
                <a:solidFill>
                  <a:srgbClr val="FF3300"/>
                </a:solidFill>
                <a:latin typeface="Arial" panose="020B0604020202020204"/>
                <a:ea typeface="方正北魏楷书简体" pitchFamily="65" charset="-122"/>
              </a:rPr>
              <a:t>”</a:t>
            </a:r>
            <a:endParaRPr lang="zh-CN" altLang="en-US" sz="4400" b="1" dirty="0">
              <a:solidFill>
                <a:srgbClr val="FF3300"/>
              </a:solidFill>
              <a:latin typeface="方正北魏楷书简体" pitchFamily="65" charset="-122"/>
              <a:ea typeface="方正北魏楷书简体" pitchFamily="65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14715" y="1916832"/>
            <a:ext cx="862928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3200" b="1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诗眼：指作品中点睛传神之笔。（形式有二）</a:t>
            </a:r>
            <a:r>
              <a:rPr lang="zh-CN" altLang="en-US" sz="3200" dirty="0" smtClean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200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65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6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6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6503" grpId="0"/>
      <p:bldP spid="106506" grpId="0" animBg="1"/>
      <p:bldP spid="10650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1115615" y="260647"/>
            <a:ext cx="5400601" cy="707886"/>
          </a:xfrm>
          <a:prstGeom prst="rect">
            <a:avLst/>
          </a:prstGeom>
          <a:noFill/>
          <a:ln w="9525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 algn="r">
              <a:defRPr/>
            </a:pPr>
            <a:r>
              <a:rPr lang="en-US" altLang="zh-CN" sz="4000" b="1" dirty="0">
                <a:solidFill>
                  <a:srgbClr val="996633"/>
                </a:solidFill>
                <a:ea typeface="宋体" panose="02010600030101010101" pitchFamily="2" charset="-122"/>
              </a:rPr>
              <a:t>3</a:t>
            </a:r>
            <a:r>
              <a:rPr lang="en-US" altLang="zh-CN" sz="4000" b="1" dirty="0" smtClean="0">
                <a:solidFill>
                  <a:srgbClr val="996633"/>
                </a:solidFill>
                <a:ea typeface="宋体" panose="02010600030101010101" pitchFamily="2" charset="-122"/>
              </a:rPr>
              <a:t>.</a:t>
            </a:r>
            <a:r>
              <a:rPr lang="zh-CN" altLang="en-US" sz="4000" b="1" dirty="0">
                <a:solidFill>
                  <a:srgbClr val="996633"/>
                </a:solidFill>
                <a:ea typeface="宋体" panose="02010600030101010101" pitchFamily="2" charset="-122"/>
              </a:rPr>
              <a:t>找意象，品意境。</a:t>
            </a:r>
            <a:r>
              <a:rPr lang="zh-CN" altLang="en-US" dirty="0">
                <a:ea typeface="宋体" panose="02010600030101010101" pitchFamily="2" charset="-122"/>
              </a:rPr>
              <a:t> </a:t>
            </a:r>
          </a:p>
        </p:txBody>
      </p:sp>
      <p:sp>
        <p:nvSpPr>
          <p:cNvPr id="114693" name="Text Box 5"/>
          <p:cNvSpPr txBox="1">
            <a:spLocks noChangeArrowheads="1"/>
          </p:cNvSpPr>
          <p:nvPr/>
        </p:nvSpPr>
        <p:spPr bwMode="auto">
          <a:xfrm>
            <a:off x="179388" y="1196975"/>
            <a:ext cx="8424862" cy="9461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⑴下面请找出本诗中的意象有哪些？分析形成了什么样的意境？</a:t>
            </a:r>
          </a:p>
        </p:txBody>
      </p:sp>
      <p:sp>
        <p:nvSpPr>
          <p:cNvPr id="114694" name="Text Box 6"/>
          <p:cNvSpPr txBox="1">
            <a:spLocks noChangeArrowheads="1"/>
          </p:cNvSpPr>
          <p:nvPr/>
        </p:nvSpPr>
        <p:spPr bwMode="auto">
          <a:xfrm>
            <a:off x="899592" y="2348880"/>
            <a:ext cx="7127875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3300"/>
                </a:solidFill>
                <a:ea typeface="宋体" panose="02010600030101010101" pitchFamily="2" charset="-122"/>
              </a:rPr>
              <a:t>兰泽、芳草、芙蓉、长路、旧乡。</a:t>
            </a:r>
          </a:p>
        </p:txBody>
      </p:sp>
      <p:sp>
        <p:nvSpPr>
          <p:cNvPr id="114696" name="Text Box 8"/>
          <p:cNvSpPr txBox="1">
            <a:spLocks noChangeArrowheads="1"/>
          </p:cNvSpPr>
          <p:nvPr/>
        </p:nvSpPr>
        <p:spPr bwMode="auto">
          <a:xfrm>
            <a:off x="250825" y="3357563"/>
            <a:ext cx="8675688" cy="946150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</a:rPr>
              <a:t>⑵其中哪个意象是最重要的？这对全诗意境的营造有什么作用？</a:t>
            </a:r>
            <a:r>
              <a:rPr lang="zh-CN" altLang="en-US" sz="2800" b="1" dirty="0">
                <a:latin typeface="Arial" panose="020B0604020202020204"/>
                <a:ea typeface="宋体" panose="02010600030101010101" pitchFamily="2" charset="-122"/>
              </a:rPr>
              <a:t> 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14697" name="Text Box 9"/>
          <p:cNvSpPr txBox="1">
            <a:spLocks noChangeArrowheads="1"/>
          </p:cNvSpPr>
          <p:nvPr/>
        </p:nvSpPr>
        <p:spPr bwMode="auto">
          <a:xfrm>
            <a:off x="899592" y="4437112"/>
            <a:ext cx="1368847" cy="579438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FF3300"/>
                </a:solidFill>
                <a:ea typeface="宋体" panose="02010600030101010101" pitchFamily="2" charset="-122"/>
              </a:rPr>
              <a:t>芙蓉</a:t>
            </a:r>
          </a:p>
        </p:txBody>
      </p:sp>
      <p:sp>
        <p:nvSpPr>
          <p:cNvPr id="114699" name="Text Box 11"/>
          <p:cNvSpPr txBox="1">
            <a:spLocks noChangeArrowheads="1"/>
          </p:cNvSpPr>
          <p:nvPr/>
        </p:nvSpPr>
        <p:spPr bwMode="auto">
          <a:xfrm>
            <a:off x="2411760" y="4365104"/>
            <a:ext cx="4143372" cy="584775"/>
          </a:xfrm>
          <a:prstGeom prst="rect">
            <a:avLst/>
          </a:prstGeom>
          <a:noFill/>
          <a:ln w="9525" algn="ctr">
            <a:noFill/>
            <a:miter lim="800000"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3200" b="1" dirty="0">
                <a:solidFill>
                  <a:srgbClr val="D7181F"/>
                </a:solidFill>
                <a:latin typeface="楷体_GB2312" pitchFamily="49" charset="-122"/>
                <a:ea typeface="楷体_GB2312" pitchFamily="49" charset="-122"/>
              </a:rPr>
              <a:t>特点： 品质高洁  </a:t>
            </a:r>
            <a:r>
              <a:rPr lang="zh-CN" altLang="en-US" sz="3200" b="1" dirty="0" smtClean="0">
                <a:solidFill>
                  <a:srgbClr val="D7181F"/>
                </a:solidFill>
                <a:latin typeface="楷体_GB2312" pitchFamily="49" charset="-122"/>
                <a:ea typeface="楷体_GB2312" pitchFamily="49" charset="-122"/>
              </a:rPr>
              <a:t>          </a:t>
            </a:r>
            <a:endParaRPr lang="zh-CN" altLang="en-US" sz="3200" b="1" dirty="0">
              <a:solidFill>
                <a:srgbClr val="D7181F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pic>
        <p:nvPicPr>
          <p:cNvPr id="14345" name="Picture 12" descr="20078231451224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876800"/>
            <a:ext cx="15240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矩形 9"/>
          <p:cNvSpPr/>
          <p:nvPr/>
        </p:nvSpPr>
        <p:spPr>
          <a:xfrm>
            <a:off x="0" y="5288340"/>
            <a:ext cx="68580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ea typeface="宋体" panose="02010600030101010101" pitchFamily="2" charset="-122"/>
              </a:rPr>
              <a:t>“芙蓉”“兰泽”“芳草”等意象，表达出诗人情怀的高雅，感情的纯洁、美好。</a:t>
            </a:r>
            <a:endParaRPr lang="zh-CN" altLang="en-US" sz="3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46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14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46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4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14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4693" grpId="0"/>
      <p:bldP spid="114694" grpId="0"/>
      <p:bldP spid="114696" grpId="0"/>
      <p:bldP spid="114697" grpId="0"/>
      <p:bldP spid="11469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[PLUGINVER]" val="1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787</TotalTime>
  <Words>1383</Words>
  <Application>Microsoft Office PowerPoint</Application>
  <PresentationFormat>全屏显示(4:3)</PresentationFormat>
  <Paragraphs>85</Paragraphs>
  <Slides>20</Slides>
  <Notes>0</Notes>
  <HiddenSlides>0</HiddenSlides>
  <MMClips>1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1" baseType="lpstr">
      <vt:lpstr>Office 主题</vt:lpstr>
      <vt:lpstr>幻灯片 1</vt:lpstr>
      <vt:lpstr>幻灯片 2</vt:lpstr>
      <vt:lpstr>文学常识积累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Microsoft</dc:creator>
  <cp:lastModifiedBy>Gjming</cp:lastModifiedBy>
  <cp:revision>32</cp:revision>
  <dcterms:created xsi:type="dcterms:W3CDTF">2016-09-13T07:51:00Z</dcterms:created>
  <dcterms:modified xsi:type="dcterms:W3CDTF">2019-03-17T11:43:33Z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